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3417" y="1036804"/>
            <a:ext cx="7197726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bg-BG" sz="6000" b="1" dirty="0" smtClean="0"/>
              <a:t>Система за </a:t>
            </a:r>
            <a:r>
              <a:rPr lang="bg-BG" sz="6000" b="1" dirty="0" smtClean="0"/>
              <a:t>ПРОДАЖБА </a:t>
            </a:r>
            <a:r>
              <a:rPr lang="bg-BG" sz="6000" b="1" dirty="0" smtClean="0"/>
              <a:t>на автомобили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4102" y="4101738"/>
            <a:ext cx="2943587" cy="757646"/>
          </a:xfrm>
        </p:spPr>
        <p:txBody>
          <a:bodyPr>
            <a:normAutofit fontScale="55000" lnSpcReduction="20000"/>
          </a:bodyPr>
          <a:lstStyle/>
          <a:p>
            <a:r>
              <a:rPr lang="bg-BG" sz="5900" b="1" dirty="0"/>
              <a:t>Изработили</a:t>
            </a:r>
            <a:r>
              <a:rPr lang="en-US" sz="5900" b="1" dirty="0"/>
              <a:t>: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730343" y="4545086"/>
            <a:ext cx="3461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b="1" dirty="0" smtClean="0"/>
              <a:t>Димитър Димов</a:t>
            </a:r>
            <a:endParaRPr lang="bg-BG" sz="2200" b="1" dirty="0" smtClean="0"/>
          </a:p>
          <a:p>
            <a:r>
              <a:rPr lang="bg-BG" sz="2200" b="1" dirty="0" smtClean="0"/>
              <a:t>Иван Николов</a:t>
            </a:r>
            <a:endParaRPr lang="bg-BG" sz="2200" b="1" dirty="0" smtClean="0"/>
          </a:p>
          <a:p>
            <a:r>
              <a:rPr lang="bg-BG" sz="2200" b="1" dirty="0" smtClean="0"/>
              <a:t> Михаил Николов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xmlns="" val="37764380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5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/>
              <a:t>Трудности при използването на </a:t>
            </a:r>
            <a:r>
              <a:rPr lang="en-US" sz="4000" b="1" dirty="0"/>
              <a:t>Trello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8295" y="2168434"/>
            <a:ext cx="797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bg-BG" sz="3200" dirty="0"/>
              <a:t>Нашият екип не успя да се сблъска с трудности при използването </a:t>
            </a:r>
            <a:r>
              <a:rPr lang="bg-BG" sz="3200" dirty="0" smtClean="0"/>
              <a:t>на тази система за управление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708212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47" y="235132"/>
            <a:ext cx="11384279" cy="1114697"/>
          </a:xfrm>
        </p:spPr>
        <p:txBody>
          <a:bodyPr>
            <a:normAutofit/>
          </a:bodyPr>
          <a:lstStyle/>
          <a:p>
            <a:r>
              <a:rPr lang="bg-BG" sz="4000" b="1" dirty="0"/>
              <a:t>Използвана система за контрол на версиите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84217" y="1881050"/>
            <a:ext cx="9640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bg-BG" sz="2800" dirty="0"/>
              <a:t>Защо избрахме </a:t>
            </a:r>
            <a:r>
              <a:rPr lang="en-US" sz="2800" dirty="0" smtClean="0"/>
              <a:t>GitHub</a:t>
            </a:r>
            <a:r>
              <a:rPr lang="bg-BG" sz="2800" dirty="0" smtClean="0"/>
              <a:t>?</a:t>
            </a:r>
            <a:endParaRPr lang="bg-BG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bg-BG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400" dirty="0"/>
              <a:t>Ефективна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Опростен</a:t>
            </a:r>
            <a:r>
              <a:rPr lang="en-US" sz="2400" dirty="0"/>
              <a:t> </a:t>
            </a:r>
            <a:r>
              <a:rPr lang="en-US" sz="2400" dirty="0" err="1"/>
              <a:t>дизайн</a:t>
            </a:r>
            <a:endParaRPr lang="en-US" sz="2400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4135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3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/>
              <a:t>Трудности при използване на </a:t>
            </a:r>
            <a:r>
              <a:rPr lang="en-US" sz="4000" b="1" dirty="0" err="1" smtClean="0"/>
              <a:t>GitHUB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84663" y="1867989"/>
            <a:ext cx="924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800" dirty="0"/>
              <a:t>Добавяне на участници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821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Методология на разработване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81339" y="1456267"/>
            <a:ext cx="965345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Екстремно</a:t>
            </a:r>
            <a:r>
              <a:rPr lang="en-US" sz="3200" b="1" dirty="0"/>
              <a:t> </a:t>
            </a:r>
            <a:r>
              <a:rPr lang="en-US" sz="3200" b="1" dirty="0" err="1"/>
              <a:t>програмиране</a:t>
            </a:r>
            <a:r>
              <a:rPr lang="en-US" sz="3200" b="1" dirty="0"/>
              <a:t>, Extreme </a:t>
            </a:r>
            <a:r>
              <a:rPr lang="en-US" sz="3200" b="1" dirty="0" smtClean="0"/>
              <a:t>Programming</a:t>
            </a:r>
            <a:endParaRPr lang="en-US" sz="3200" b="1" dirty="0" smtClean="0"/>
          </a:p>
          <a:p>
            <a:pPr algn="ctr"/>
            <a:endParaRPr lang="en-US" sz="2800" b="1" dirty="0" smtClean="0"/>
          </a:p>
          <a:p>
            <a:pPr algn="ctr"/>
            <a:r>
              <a:rPr lang="bg-BG" sz="2800" u="sng" dirty="0" smtClean="0"/>
              <a:t>Причините </a:t>
            </a:r>
            <a:r>
              <a:rPr lang="bg-BG" sz="2800" u="sng" dirty="0"/>
              <a:t>да изберем тази методология </a:t>
            </a:r>
            <a:r>
              <a:rPr lang="bg-BG" sz="2800" u="sng" dirty="0" smtClean="0"/>
              <a:t>са</a:t>
            </a:r>
            <a:r>
              <a:rPr lang="en-US" sz="2800" u="sng" dirty="0" smtClean="0"/>
              <a:t>:</a:t>
            </a:r>
          </a:p>
          <a:p>
            <a:pPr algn="ctr"/>
            <a:endParaRPr lang="en-US" sz="2800" dirty="0" smtClean="0"/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bg-BG" sz="2400" dirty="0"/>
              <a:t>Тествахме всеки готов етап от разработката с цел да избегнем бъдещи проблеми</a:t>
            </a:r>
            <a:r>
              <a:rPr lang="bg-BG" sz="2400" dirty="0" smtClean="0"/>
              <a:t>.</a:t>
            </a:r>
            <a:endParaRPr lang="en-US" sz="2800" dirty="0" smtClean="0"/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bg-BG" sz="2400" dirty="0"/>
              <a:t>Да работим заедно в </a:t>
            </a:r>
            <a:r>
              <a:rPr lang="bg-BG" sz="2400" dirty="0" smtClean="0"/>
              <a:t>екип</a:t>
            </a:r>
            <a:r>
              <a:rPr lang="en-US" sz="2400" dirty="0" smtClean="0"/>
              <a:t>.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ru-RU" sz="2400" dirty="0"/>
              <a:t>Р</a:t>
            </a:r>
            <a:r>
              <a:rPr lang="ru-RU" sz="2400" dirty="0" smtClean="0"/>
              <a:t>едуцира </a:t>
            </a:r>
            <a:r>
              <a:rPr lang="ru-RU" sz="2400" dirty="0"/>
              <a:t>цената на проект, ако се наложи дадена промяна</a:t>
            </a:r>
            <a:r>
              <a:rPr lang="ru-RU" sz="2400" dirty="0" smtClean="0"/>
              <a:t>.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bg-BG" sz="2400" dirty="0" smtClean="0"/>
              <a:t>Липса на време.</a:t>
            </a:r>
            <a:endParaRPr lang="en-US" sz="3200" dirty="0" smtClean="0"/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4231177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7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/>
              <a:t>Екип и роли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2921" y="1626084"/>
            <a:ext cx="39580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/>
              <a:t>Екип</a:t>
            </a:r>
            <a:r>
              <a:rPr lang="bg-BG" sz="3600" b="1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b="1" dirty="0" smtClean="0"/>
              <a:t>ИН</a:t>
            </a:r>
            <a:endParaRPr lang="bg-BG" sz="3200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b="1" dirty="0" smtClean="0"/>
              <a:t>МН</a:t>
            </a:r>
            <a:endParaRPr lang="bg-BG" sz="3200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b="1" dirty="0" smtClean="0"/>
              <a:t>ДД</a:t>
            </a:r>
            <a:endParaRPr lang="bg-BG" sz="3200" b="1" dirty="0" smtClean="0"/>
          </a:p>
        </p:txBody>
      </p:sp>
      <p:sp>
        <p:nvSpPr>
          <p:cNvPr id="8" name="Flowchart: Connector 7"/>
          <p:cNvSpPr/>
          <p:nvPr/>
        </p:nvSpPr>
        <p:spPr>
          <a:xfrm>
            <a:off x="4558938" y="1413163"/>
            <a:ext cx="1331224" cy="11142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 smtClean="0"/>
              <a:t>МН</a:t>
            </a:r>
            <a:endParaRPr lang="en-US" sz="3600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6978084" y="1456267"/>
            <a:ext cx="1123406" cy="106182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 smtClean="0"/>
              <a:t>И</a:t>
            </a:r>
            <a:r>
              <a:rPr lang="bg-BG" sz="3600" b="1" dirty="0" smtClean="0"/>
              <a:t>Н</a:t>
            </a:r>
            <a:endParaRPr lang="en-US" sz="3600" b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9458689" y="1467220"/>
            <a:ext cx="1226728" cy="106020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000" b="1" dirty="0" smtClean="0"/>
              <a:t>ДД</a:t>
            </a:r>
            <a:endParaRPr lang="en-US" sz="4000" b="1" dirty="0"/>
          </a:p>
        </p:txBody>
      </p:sp>
      <p:sp>
        <p:nvSpPr>
          <p:cNvPr id="15" name="Rectangle 14"/>
          <p:cNvSpPr/>
          <p:nvPr/>
        </p:nvSpPr>
        <p:spPr>
          <a:xfrm>
            <a:off x="6680500" y="3472597"/>
            <a:ext cx="1750423" cy="832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Разработчи</a:t>
            </a:r>
            <a:r>
              <a:rPr lang="bg-BG" dirty="0"/>
              <a:t>к</a:t>
            </a:r>
            <a:r>
              <a:rPr lang="en-US" dirty="0"/>
              <a:t> </a:t>
            </a:r>
            <a:r>
              <a:rPr lang="en-US" dirty="0" err="1" smtClean="0"/>
              <a:t>на</a:t>
            </a:r>
            <a:r>
              <a:rPr lang="bg-BG" dirty="0" smtClean="0"/>
              <a:t> документация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90482" y="4389190"/>
            <a:ext cx="1750422" cy="7144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Разработч</a:t>
            </a:r>
            <a:r>
              <a:rPr lang="bg-BG" dirty="0" smtClean="0"/>
              <a:t>ик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/>
              <a:t>бизнес</a:t>
            </a:r>
            <a:r>
              <a:rPr lang="en-US" dirty="0"/>
              <a:t> </a:t>
            </a:r>
            <a:r>
              <a:rPr lang="en-US" dirty="0" err="1"/>
              <a:t>логика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04810" y="2568920"/>
            <a:ext cx="1959430" cy="670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 err="1"/>
              <a:t>Технически</a:t>
            </a:r>
            <a:r>
              <a:rPr lang="en-US" dirty="0"/>
              <a:t> </a:t>
            </a:r>
            <a:r>
              <a:rPr lang="en-US" dirty="0" err="1"/>
              <a:t>писател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04810" y="3346269"/>
            <a:ext cx="1959430" cy="542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bg-BG" dirty="0"/>
              <a:t>Софтуерен архитект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26328" y="2685886"/>
            <a:ext cx="1706338" cy="7460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bg-BG" dirty="0"/>
              <a:t>Тестер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90482" y="2568920"/>
            <a:ext cx="1724515" cy="840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 err="1"/>
              <a:t>Мениджър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47140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/>
              <a:t>Диаграма за времето за изпълнение на задачите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1456267"/>
            <a:ext cx="10561320" cy="48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066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/>
              <a:t>Диаграма за свършената и оставаща за свършване работа</a:t>
            </a:r>
            <a:endParaRPr lang="en-US" sz="4000" b="1" dirty="0"/>
          </a:p>
        </p:txBody>
      </p:sp>
      <p:pic>
        <p:nvPicPr>
          <p:cNvPr id="3074" name="Picture 2" descr="C:\Users\HOME\Desktop\desktop\POS\BatYanko\Картина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152" y="1779732"/>
            <a:ext cx="10355283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189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OME\Desktop\desktop\POS\BatYanko\Картина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308" y="1175656"/>
            <a:ext cx="11867188" cy="5058890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chemeClr val="bg2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75" y="0"/>
            <a:ext cx="10131425" cy="1456267"/>
          </a:xfrm>
        </p:spPr>
        <p:txBody>
          <a:bodyPr/>
          <a:lstStyle/>
          <a:p>
            <a:pPr algn="ctr"/>
            <a:r>
              <a:rPr lang="bg-BG" sz="4000" b="1" dirty="0"/>
              <a:t>Задачи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2079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ME\Desktop\desktop\POS\BatYanko\Картина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440" y="273132"/>
            <a:ext cx="11827637" cy="6246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9989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/>
              <a:t>Трудности при разработването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45920" y="1456267"/>
            <a:ext cx="8425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bg-BG" sz="2400" dirty="0"/>
              <a:t>Срещнахме трудности поради непредвидени обстоятелства, които се отразиха на проектирането на продукта, разработката и </a:t>
            </a:r>
            <a:r>
              <a:rPr lang="bg-BG" sz="2400" dirty="0" smtClean="0"/>
              <a:t>доработването.</a:t>
            </a:r>
            <a:endParaRPr lang="bg-BG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bg-BG" sz="2400" dirty="0" smtClean="0"/>
              <a:t>Срещнахме трудности и в </a:t>
            </a:r>
            <a:r>
              <a:rPr lang="bg-BG" sz="2400" dirty="0"/>
              <a:t>етапи свързани с </a:t>
            </a:r>
            <a:r>
              <a:rPr lang="bg-BG" sz="2400" dirty="0" smtClean="0"/>
              <a:t>разработка и доработка.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bg-BG" sz="2400" dirty="0" smtClean="0"/>
              <a:t>Срещнахме </a:t>
            </a:r>
            <a:r>
              <a:rPr lang="bg-BG" sz="2400" dirty="0"/>
              <a:t>трудности в началните етапи свързани с анализ на </a:t>
            </a:r>
            <a:r>
              <a:rPr lang="bg-BG" sz="2400" dirty="0" smtClean="0"/>
              <a:t>изискванията.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bg-BG" sz="2400" dirty="0" smtClean="0"/>
              <a:t>Забавянето </a:t>
            </a:r>
            <a:r>
              <a:rPr lang="en-US" sz="2400" dirty="0" smtClean="0"/>
              <a:t>(</a:t>
            </a:r>
            <a:r>
              <a:rPr lang="bg-BG" sz="2400" dirty="0"/>
              <a:t>непредвидени обстоятелства</a:t>
            </a:r>
            <a:r>
              <a:rPr lang="en-US" sz="2400" dirty="0" smtClean="0"/>
              <a:t>)</a:t>
            </a:r>
            <a:r>
              <a:rPr lang="bg-BG" sz="2400" dirty="0" smtClean="0"/>
              <a:t>се отрази </a:t>
            </a:r>
            <a:r>
              <a:rPr lang="bg-BG" sz="2400" dirty="0"/>
              <a:t>на </a:t>
            </a:r>
            <a:r>
              <a:rPr lang="bg-BG" sz="2400" dirty="0" smtClean="0"/>
              <a:t>създаването </a:t>
            </a:r>
            <a:r>
              <a:rPr lang="bg-BG" sz="2400" dirty="0"/>
              <a:t>на </a:t>
            </a:r>
            <a:r>
              <a:rPr lang="bg-BG" sz="2400" dirty="0" smtClean="0"/>
              <a:t>целия проект и нужната документация, </a:t>
            </a:r>
            <a:r>
              <a:rPr lang="bg-BG" sz="2400" dirty="0"/>
              <a:t>но успяхме да наваксаме с </a:t>
            </a:r>
            <a:r>
              <a:rPr lang="bg-BG" sz="2400" dirty="0" smtClean="0"/>
              <a:t>работата.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bg-BG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15065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114" y="622662"/>
            <a:ext cx="8191592" cy="1023257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/>
              <a:t>Описание на проекта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4137" y="1894114"/>
            <a:ext cx="1112955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Система за </a:t>
            </a:r>
            <a:r>
              <a:rPr lang="bg-BG" sz="3600" dirty="0" smtClean="0"/>
              <a:t>продажба</a:t>
            </a:r>
            <a:r>
              <a:rPr lang="bg-BG" sz="3600" dirty="0" smtClean="0"/>
              <a:t> </a:t>
            </a:r>
            <a:r>
              <a:rPr lang="bg-BG" sz="3600" dirty="0"/>
              <a:t>на </a:t>
            </a:r>
            <a:r>
              <a:rPr lang="bg-BG" sz="3600" dirty="0" smtClean="0"/>
              <a:t>автомобили</a:t>
            </a:r>
            <a:endParaRPr lang="bg-BG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bg-BG" sz="2800" dirty="0" smtClean="0"/>
              <a:t>Разработваната </a:t>
            </a:r>
            <a:r>
              <a:rPr lang="bg-BG" sz="2800" dirty="0" smtClean="0"/>
              <a:t>“</a:t>
            </a:r>
            <a:r>
              <a:rPr lang="en-US" sz="2800" dirty="0" smtClean="0"/>
              <a:t>client-server”</a:t>
            </a:r>
            <a:r>
              <a:rPr lang="bg-BG" sz="2800" dirty="0" smtClean="0"/>
              <a:t> система предлага възможност за регистрация,извеждане на данни </a:t>
            </a:r>
            <a:r>
              <a:rPr lang="bg-BG" sz="2800" dirty="0" smtClean="0"/>
              <a:t>за автомобили и закупуването </a:t>
            </a:r>
            <a:r>
              <a:rPr lang="bg-BG" sz="2800" dirty="0" smtClean="0"/>
              <a:t>им.</a:t>
            </a:r>
            <a:endParaRPr lang="bg-BG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bg-BG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800" dirty="0" smtClean="0"/>
              <a:t>Функционалности </a:t>
            </a:r>
            <a:r>
              <a:rPr lang="bg-BG" sz="2800" dirty="0"/>
              <a:t>на приложението</a:t>
            </a:r>
          </a:p>
          <a:p>
            <a:pPr marL="896302" lvl="2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Модул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bg-BG" sz="2000" dirty="0" smtClean="0"/>
              <a:t>регистрация,влизане,излизане и зареждане на баланс.</a:t>
            </a:r>
            <a:r>
              <a:rPr lang="bg-BG" sz="2000" dirty="0"/>
              <a:t>	</a:t>
            </a:r>
          </a:p>
          <a:p>
            <a:pPr marL="896302" lvl="2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Модул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bg-BG" sz="2000" dirty="0"/>
              <a:t>търсене на </a:t>
            </a:r>
            <a:r>
              <a:rPr lang="bg-BG" sz="2000" dirty="0" smtClean="0"/>
              <a:t>автомобил и закупуване.</a:t>
            </a:r>
          </a:p>
          <a:p>
            <a:pPr marL="896302" lvl="2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742950" indent="-742950">
              <a:buFont typeface="Wingdings" panose="05000000000000000000" pitchFamily="2" charset="2"/>
              <a:buChar char="ü"/>
            </a:pPr>
            <a:endParaRPr lang="bg-BG" sz="3600" dirty="0"/>
          </a:p>
          <a:p>
            <a:endParaRPr lang="bg-BG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448591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64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/>
              <a:t>Програмни средства за реализацията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32857" y="1737360"/>
            <a:ext cx="78246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bg-BG" sz="2800" b="1" dirty="0"/>
              <a:t>Програмен </a:t>
            </a:r>
            <a:r>
              <a:rPr lang="bg-BG" sz="2800" b="1" dirty="0" smtClean="0"/>
              <a:t>език</a:t>
            </a:r>
            <a:endParaRPr lang="en-US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Java</a:t>
            </a: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bg-BG" sz="2400" b="1" dirty="0" smtClean="0"/>
              <a:t> </a:t>
            </a:r>
            <a:r>
              <a:rPr lang="en-US" sz="2800" b="1" dirty="0" smtClean="0"/>
              <a:t>IDEA</a:t>
            </a:r>
            <a:endParaRPr lang="en-US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Intellij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108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5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4000" b="1" dirty="0"/>
              <a:t>Възможност за бъдеща разработка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8091" y="1946366"/>
            <a:ext cx="9836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400" dirty="0" smtClean="0"/>
              <a:t>Добавяне на потребителски интерфейс</a:t>
            </a:r>
            <a:endParaRPr lang="bg-BG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bg-BG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400" dirty="0" smtClean="0"/>
              <a:t>Добавяне на допълнителни функции.</a:t>
            </a:r>
            <a:endParaRPr lang="bg-BG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18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47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Бюджет</a:t>
            </a:r>
            <a:r>
              <a:rPr lang="en-US" sz="4000" b="1" dirty="0"/>
              <a:t> </a:t>
            </a:r>
            <a:r>
              <a:rPr lang="bg-BG" sz="4000" b="1" dirty="0"/>
              <a:t>на проекта</a:t>
            </a:r>
            <a:r>
              <a:rPr lang="en-US" sz="40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7" y="1227425"/>
            <a:ext cx="10417627" cy="47512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3420" y="1227425"/>
            <a:ext cx="2468880" cy="313509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 smtClean="0">
                <a:solidFill>
                  <a:schemeClr val="bg1"/>
                </a:solidFill>
              </a:rPr>
              <a:t>Бюджет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187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0263" y="-143691"/>
            <a:ext cx="9798323" cy="14127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Бюджет</a:t>
            </a:r>
            <a:r>
              <a:rPr lang="en-US" sz="4000" b="1" dirty="0"/>
              <a:t> </a:t>
            </a:r>
            <a:r>
              <a:rPr lang="bg-BG" sz="4000" b="1" dirty="0"/>
              <a:t>на проекта</a:t>
            </a:r>
            <a:r>
              <a:rPr lang="en-US" sz="4000" b="1" dirty="0"/>
              <a:t> 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401" y="3410906"/>
            <a:ext cx="27198" cy="36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3" y="1269033"/>
            <a:ext cx="7440965" cy="45281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8309" y="1269033"/>
            <a:ext cx="2873828" cy="559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Разпределение на бюджета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8709" y="1737360"/>
            <a:ext cx="182880" cy="195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8709" y="2037806"/>
            <a:ext cx="182880" cy="195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52629" y="1650665"/>
            <a:ext cx="8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Работа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2629" y="1951111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Материали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10493" y="3252651"/>
            <a:ext cx="825393" cy="11364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0450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75" y="-14804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Бюджет</a:t>
            </a:r>
            <a:r>
              <a:rPr lang="en-US" sz="4000" b="1" dirty="0"/>
              <a:t> </a:t>
            </a:r>
            <a:r>
              <a:rPr lang="bg-BG" sz="4000" b="1" dirty="0"/>
              <a:t>на проекта</a:t>
            </a:r>
            <a:r>
              <a:rPr lang="en-US" sz="4000" b="1" dirty="0"/>
              <a:t>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34" y="945849"/>
            <a:ext cx="9625558" cy="55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4535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6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Бюджет</a:t>
            </a:r>
            <a:r>
              <a:rPr lang="en-US" sz="4000" b="1" dirty="0"/>
              <a:t> </a:t>
            </a:r>
            <a:r>
              <a:rPr lang="bg-BG" sz="4000" b="1" dirty="0"/>
              <a:t>на проекта</a:t>
            </a:r>
            <a:r>
              <a:rPr lang="en-US" sz="4000" b="1" dirty="0"/>
              <a:t> </a:t>
            </a:r>
            <a:endParaRPr lang="en-US" sz="4000" dirty="0"/>
          </a:p>
        </p:txBody>
      </p:sp>
      <p:pic>
        <p:nvPicPr>
          <p:cNvPr id="1026" name="Picture 2" descr="C:\Users\HOME\Desktop\desktop\POS\BatYanko\Картин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281" y="1303338"/>
            <a:ext cx="10302841" cy="466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963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211"/>
            <a:ext cx="12192000" cy="1206137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>
                <a:effectLst>
                  <a:outerShdw sx="0" sy="0">
                    <a:srgbClr val="000000"/>
                  </a:outerShdw>
                </a:effectLst>
              </a:rPr>
              <a:t>В</a:t>
            </a:r>
            <a:r>
              <a:rPr lang="en-US" sz="3200" b="1" dirty="0" err="1">
                <a:effectLst>
                  <a:outerShdw sx="0" sy="0">
                    <a:srgbClr val="000000"/>
                  </a:outerShdw>
                </a:effectLst>
              </a:rPr>
              <a:t>ъзможност</a:t>
            </a:r>
            <a: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sx="0" sy="0">
                    <a:srgbClr val="000000"/>
                  </a:outerShdw>
                </a:effectLst>
              </a:rPr>
              <a:t>за</a:t>
            </a:r>
            <a: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sx="0" sy="0">
                    <a:srgbClr val="000000"/>
                  </a:outerShdw>
                </a:effectLst>
              </a:rPr>
              <a:t>разработване</a:t>
            </a:r>
            <a: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sx="0" sy="0">
                    <a:srgbClr val="000000"/>
                  </a:outerShdw>
                </a:effectLst>
              </a:rPr>
              <a:t>на</a:t>
            </a:r>
            <a: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sx="0" sy="0">
                    <a:srgbClr val="000000"/>
                  </a:outerShdw>
                </a:effectLst>
              </a:rPr>
              <a:t>допълнителни</a:t>
            </a:r>
            <a: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sx="0" sy="0">
                    <a:srgbClr val="000000"/>
                  </a:outerShdw>
                </a:effectLst>
              </a:rPr>
              <a:t>модули</a:t>
            </a:r>
            <a: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  <a:t/>
            </a:r>
            <a:b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</a:br>
            <a:r>
              <a:rPr lang="en-US" sz="3200" b="1" dirty="0">
                <a:effectLst>
                  <a:outerShdw sx="0" sy="0">
                    <a:srgbClr val="000000"/>
                  </a:outerShdw>
                </a:effectLst>
              </a:rPr>
              <a:t>и </a:t>
            </a:r>
            <a:r>
              <a:rPr lang="en-US" sz="3200" b="1" dirty="0" err="1">
                <a:effectLst>
                  <a:outerShdw sx="0" sy="0">
                    <a:srgbClr val="000000"/>
                  </a:outerShdw>
                </a:effectLst>
              </a:rPr>
              <a:t>поддръжка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692330" y="1685109"/>
            <a:ext cx="83732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Wingdings" panose="05000000000000000000" pitchFamily="2" charset="2"/>
              <a:buChar char="ü"/>
            </a:pPr>
            <a:r>
              <a:rPr lang="bg-BG" sz="2400" b="1" dirty="0"/>
              <a:t>В</a:t>
            </a:r>
            <a:r>
              <a:rPr lang="en-US" sz="2400" b="1" dirty="0" err="1"/>
              <a:t>ъзможност</a:t>
            </a:r>
            <a:r>
              <a:rPr lang="en-US" sz="2400" b="1" dirty="0"/>
              <a:t> </a:t>
            </a:r>
            <a:r>
              <a:rPr lang="en-US" sz="2400" b="1" dirty="0" err="1"/>
              <a:t>за</a:t>
            </a:r>
            <a:r>
              <a:rPr lang="en-US" sz="2400" b="1" dirty="0"/>
              <a:t> </a:t>
            </a:r>
            <a:r>
              <a:rPr lang="en-US" sz="2400" b="1" dirty="0" err="1"/>
              <a:t>разработване</a:t>
            </a:r>
            <a:r>
              <a:rPr lang="en-US" sz="2400" b="1" dirty="0"/>
              <a:t> </a:t>
            </a:r>
            <a:r>
              <a:rPr lang="en-US" sz="2400" b="1" dirty="0" err="1"/>
              <a:t>на</a:t>
            </a:r>
            <a:r>
              <a:rPr lang="en-US" sz="2400" b="1" dirty="0"/>
              <a:t> </a:t>
            </a:r>
            <a:r>
              <a:rPr lang="en-US" sz="2400" b="1" dirty="0" err="1"/>
              <a:t>допълнителни</a:t>
            </a:r>
            <a:r>
              <a:rPr lang="en-US" sz="2400" b="1" dirty="0"/>
              <a:t> </a:t>
            </a:r>
            <a:r>
              <a:rPr lang="en-US" sz="2400" b="1" dirty="0" err="1" smtClean="0"/>
              <a:t>модули</a:t>
            </a:r>
            <a:endParaRPr lang="en-US" sz="2400" b="1" dirty="0" smtClean="0"/>
          </a:p>
          <a:p>
            <a:pPr marL="342900" lvl="0" indent="-342900" fontAlgn="base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bg-BG" sz="2000" dirty="0"/>
              <a:t>Със закупуване на софтуерния продукт възложителят получава право над програмния код, който при желание от негова страна, може да бъде доразработен от изпълнителя, включвайки нови функционалности и допълнителни модули или промяна на съществуващи </a:t>
            </a:r>
            <a:r>
              <a:rPr lang="bg-BG" sz="2000" dirty="0" smtClean="0"/>
              <a:t>такива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2330" y="4153987"/>
            <a:ext cx="10672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400" b="1" dirty="0"/>
              <a:t>П</a:t>
            </a:r>
            <a:r>
              <a:rPr lang="en-US" sz="2400" b="1" dirty="0" err="1" smtClean="0"/>
              <a:t>оддръжка</a:t>
            </a: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bg-BG" sz="24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bg-BG" sz="2000" dirty="0"/>
              <a:t>Според подписания с възложителя договор изпълнителят поема отговорност за безплатна поддръжка в рамките на първия </a:t>
            </a:r>
            <a:r>
              <a:rPr lang="bg-BG" sz="2000" dirty="0" smtClean="0"/>
              <a:t>един месец</a:t>
            </a:r>
            <a:r>
              <a:rPr lang="bg-BG" sz="2000" dirty="0"/>
              <a:t>. След изтичане на този период поръчителят трябва да заплаща сума от </a:t>
            </a:r>
            <a:r>
              <a:rPr lang="en-US" sz="2000" dirty="0" smtClean="0"/>
              <a:t>250</a:t>
            </a:r>
            <a:r>
              <a:rPr lang="bg-BG" sz="2000" dirty="0" smtClean="0"/>
              <a:t> </a:t>
            </a:r>
            <a:r>
              <a:rPr lang="bg-BG" sz="2000" dirty="0"/>
              <a:t>лева месечно за поддръжка </a:t>
            </a:r>
            <a:r>
              <a:rPr lang="bg-BG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26467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Система</a:t>
            </a:r>
            <a:r>
              <a:rPr lang="en-US" sz="4000" b="1" dirty="0"/>
              <a:t> </a:t>
            </a:r>
            <a:r>
              <a:rPr lang="en-US" sz="4000" b="1" dirty="0" err="1"/>
              <a:t>за</a:t>
            </a:r>
            <a:r>
              <a:rPr lang="en-US" sz="4000" b="1" dirty="0"/>
              <a:t> </a:t>
            </a:r>
            <a:r>
              <a:rPr lang="en-US" sz="4000" b="1" dirty="0" err="1"/>
              <a:t>управление</a:t>
            </a:r>
            <a:r>
              <a:rPr lang="bg-BG" sz="4000" b="1" dirty="0"/>
              <a:t> на </a:t>
            </a:r>
            <a:r>
              <a:rPr lang="bg-BG" sz="4000" b="1" dirty="0" smtClean="0"/>
              <a:t>проекта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Trello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2047" y="1685109"/>
            <a:ext cx="76025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400" dirty="0" smtClean="0"/>
              <a:t>Визитки </a:t>
            </a:r>
            <a:r>
              <a:rPr lang="bg-BG" sz="2400" dirty="0"/>
              <a:t>за </a:t>
            </a:r>
            <a:r>
              <a:rPr lang="bg-BG" sz="2400" dirty="0" smtClean="0"/>
              <a:t>предстоящо </a:t>
            </a:r>
            <a:r>
              <a:rPr lang="bg-BG" sz="2400" dirty="0"/>
              <a:t>изпълнение, в процес на изпълнение и приключени </a:t>
            </a:r>
            <a:r>
              <a:rPr lang="bg-BG" sz="2400" dirty="0" smtClean="0"/>
              <a:t>задачи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bg-BG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400" dirty="0"/>
              <a:t>Добавяне на лейбъли в различни </a:t>
            </a:r>
            <a:r>
              <a:rPr lang="bg-BG" sz="2400" dirty="0" smtClean="0"/>
              <a:t>цветове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bg-BG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400" dirty="0" smtClean="0"/>
              <a:t>Добавяне на чекбокс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bg-BG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bg-BG" sz="2400" dirty="0"/>
              <a:t>Общ достъп от всички участници в проекта до дъската, с възможност да отбелязват състоянието на възложените им задачи до момента</a:t>
            </a:r>
          </a:p>
        </p:txBody>
      </p:sp>
    </p:spTree>
    <p:extLst>
      <p:ext uri="{BB962C8B-B14F-4D97-AF65-F5344CB8AC3E}">
        <p14:creationId xmlns:p14="http://schemas.microsoft.com/office/powerpoint/2010/main" xmlns="" val="2014236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55" y="-16981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Система</a:t>
            </a:r>
            <a:r>
              <a:rPr lang="en-US" sz="4000" b="1" dirty="0"/>
              <a:t> </a:t>
            </a:r>
            <a:r>
              <a:rPr lang="en-US" sz="4000" b="1" dirty="0" err="1"/>
              <a:t>за</a:t>
            </a:r>
            <a:r>
              <a:rPr lang="en-US" sz="4000" b="1" dirty="0"/>
              <a:t> </a:t>
            </a:r>
            <a:r>
              <a:rPr lang="en-US" sz="4000" b="1" dirty="0" err="1"/>
              <a:t>управление</a:t>
            </a:r>
            <a:r>
              <a:rPr lang="bg-BG" sz="4000" b="1" dirty="0"/>
              <a:t> на проекта</a:t>
            </a:r>
            <a:endParaRPr lang="en-US" sz="4000" dirty="0"/>
          </a:p>
        </p:txBody>
      </p:sp>
      <p:pic>
        <p:nvPicPr>
          <p:cNvPr id="2051" name="Picture 3" descr="C:\Users\HOME\Desktop\desktop\POS\BatYanko\Картин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648" y="992518"/>
            <a:ext cx="10818420" cy="5467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47893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2968</TotalTime>
  <Words>433</Words>
  <Application>Microsoft Office PowerPoint</Application>
  <PresentationFormat>По избор</PresentationFormat>
  <Paragraphs>93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2" baseType="lpstr">
      <vt:lpstr>Celestial</vt:lpstr>
      <vt:lpstr>Система за ПРОДАЖБА на автомобили</vt:lpstr>
      <vt:lpstr>Описание на проекта</vt:lpstr>
      <vt:lpstr>Бюджет на проекта </vt:lpstr>
      <vt:lpstr>Бюджет на проекта </vt:lpstr>
      <vt:lpstr>Бюджет на проекта </vt:lpstr>
      <vt:lpstr>Бюджет на проекта </vt:lpstr>
      <vt:lpstr>Възможност за разработване на допълнителни модули и поддръжка</vt:lpstr>
      <vt:lpstr>Система за управление на проекта Trello</vt:lpstr>
      <vt:lpstr>Система за управление на проекта</vt:lpstr>
      <vt:lpstr>Трудности при използването на Trello</vt:lpstr>
      <vt:lpstr>Използвана система за контрол на версиите</vt:lpstr>
      <vt:lpstr>Трудности при използване на GitHUB</vt:lpstr>
      <vt:lpstr>Методология на разработване</vt:lpstr>
      <vt:lpstr>Екип и роли</vt:lpstr>
      <vt:lpstr>Диаграма за времето за изпълнение на задачите</vt:lpstr>
      <vt:lpstr>Диаграма за свършената и оставаща за свършване работа</vt:lpstr>
      <vt:lpstr>Задачи </vt:lpstr>
      <vt:lpstr>Слайд 18</vt:lpstr>
      <vt:lpstr>Трудности при разработването</vt:lpstr>
      <vt:lpstr>Програмни средства за реализацията</vt:lpstr>
      <vt:lpstr>Възможност за бъдеща разработка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търсене на автомобили</dc:title>
  <dc:creator>georg</dc:creator>
  <cp:lastModifiedBy>HOME</cp:lastModifiedBy>
  <cp:revision>47</cp:revision>
  <dcterms:created xsi:type="dcterms:W3CDTF">2020-04-20T13:01:56Z</dcterms:created>
  <dcterms:modified xsi:type="dcterms:W3CDTF">2021-05-24T17:53:27Z</dcterms:modified>
</cp:coreProperties>
</file>