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4" r:id="rId6"/>
    <p:sldId id="389" r:id="rId7"/>
    <p:sldId id="317" r:id="rId8"/>
    <p:sldId id="392" r:id="rId9"/>
    <p:sldId id="394" r:id="rId10"/>
    <p:sldId id="393" r:id="rId11"/>
    <p:sldId id="395" r:id="rId12"/>
    <p:sldId id="396" r:id="rId13"/>
    <p:sldId id="398" r:id="rId14"/>
    <p:sldId id="403" r:id="rId15"/>
    <p:sldId id="404" r:id="rId16"/>
    <p:sldId id="405" r:id="rId17"/>
    <p:sldId id="406" r:id="rId18"/>
    <p:sldId id="399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4F738-B196-4132-AF9F-5EFB5849C035}" v="48" dt="2022-04-21T20:12:15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E7A67B-0B31-4277-AC38-EACC797B8A6F}" type="datetime1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631982-23A7-4AAC-9962-80E5FE748967}" type="datetime1">
              <a:rPr lang="ru-RU" smtClean="0"/>
              <a:t>29.04.2022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61E9D1-BF42-4EC0-B8FA-48BB14C27E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169DE78-31D4-4ACE-9E53-8F5B4185DCFD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2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5FE145-85EA-409B-90E4-DB035B9875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F1E7CF4-04B8-46EE-AAB3-3E09B68C114C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4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5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1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6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7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7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2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8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7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ru-RU" smtClean="0"/>
              <a:t>9</a:t>
            </a:fld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F09585-046A-499B-8378-B49E959069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2EACF9-40BB-4401-8168-0D158E173CEA}" type="datetime1">
              <a:rPr lang="ru-RU" smtClean="0"/>
              <a:t>29.04.2022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4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sz="4800"/>
              <a:t>3DFloat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23" name="Объект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Щелкните, чтобы ИЗМЕНИТЬ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Полилиния: Фигура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46" name="Полилиния: Фигура 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ru-RU" sz="1600"/>
              <a:t>Текст слайда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Рисунок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Рисунок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0" name="Рисунок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Разрыв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ru-RU">
                <a:solidFill>
                  <a:schemeClr val="tx1">
                    <a:alpha val="60000"/>
                  </a:schemeClr>
                </a:solidFill>
              </a:rPr>
              <a:t>Образец подзаголовка</a:t>
            </a:r>
            <a:endParaRPr lang="ru-RU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Временная шкала таблицы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0" name="Полилиния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Полилиния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0" name="Заголовок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ru-RU"/>
              <a:t>Команда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Полилиния: Фигура 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56" name="Рисунок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7" name="Рисунок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8" name="Рисунок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Рисунок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5" name="Текст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7" name="Текст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69" name="Текст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ru-RU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ru-RU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ru-RU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Вторник, 2 февраля 20XX г.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Calibri" panose="020F0502020204030204" pitchFamily="34" charset="0"/>
          <a:ea typeface="+mn-ea"/>
          <a:cs typeface="+mn-cs"/>
        </a:defRPr>
      </a:lvl1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2551" y="843379"/>
            <a:ext cx="4208016" cy="19885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dirty="0"/>
              <a:t>Binary heap</a:t>
            </a:r>
            <a:br>
              <a:rPr lang="ru-RU" dirty="0"/>
            </a:br>
            <a:r>
              <a:rPr lang="ru-RU" sz="3600" dirty="0"/>
              <a:t>(Двоичная куча)</a:t>
            </a:r>
          </a:p>
        </p:txBody>
      </p:sp>
      <p:pic>
        <p:nvPicPr>
          <p:cNvPr id="14" name="Рисунок 13" descr="Цифровой фон точек данных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A434CE2F-9674-4E8C-90E1-3CC8F81F5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899090"/>
              </p:ext>
            </p:extLst>
          </p:nvPr>
        </p:nvGraphicFramePr>
        <p:xfrm>
          <a:off x="1235474" y="2814222"/>
          <a:ext cx="9089255" cy="1808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705">
                  <a:extLst>
                    <a:ext uri="{9D8B030D-6E8A-4147-A177-3AD203B41FA5}">
                      <a16:colId xmlns:a16="http://schemas.microsoft.com/office/drawing/2014/main" val="582640699"/>
                    </a:ext>
                  </a:extLst>
                </a:gridCol>
                <a:gridCol w="1530724">
                  <a:extLst>
                    <a:ext uri="{9D8B030D-6E8A-4147-A177-3AD203B41FA5}">
                      <a16:colId xmlns:a16="http://schemas.microsoft.com/office/drawing/2014/main" val="685791894"/>
                    </a:ext>
                  </a:extLst>
                </a:gridCol>
                <a:gridCol w="1317026">
                  <a:extLst>
                    <a:ext uri="{9D8B030D-6E8A-4147-A177-3AD203B41FA5}">
                      <a16:colId xmlns:a16="http://schemas.microsoft.com/office/drawing/2014/main" val="1682403015"/>
                    </a:ext>
                  </a:extLst>
                </a:gridCol>
                <a:gridCol w="1446531">
                  <a:extLst>
                    <a:ext uri="{9D8B030D-6E8A-4147-A177-3AD203B41FA5}">
                      <a16:colId xmlns:a16="http://schemas.microsoft.com/office/drawing/2014/main" val="3340418486"/>
                    </a:ext>
                  </a:extLst>
                </a:gridCol>
                <a:gridCol w="1637542">
                  <a:extLst>
                    <a:ext uri="{9D8B030D-6E8A-4147-A177-3AD203B41FA5}">
                      <a16:colId xmlns:a16="http://schemas.microsoft.com/office/drawing/2014/main" val="3488003755"/>
                    </a:ext>
                  </a:extLst>
                </a:gridCol>
                <a:gridCol w="1753727">
                  <a:extLst>
                    <a:ext uri="{9D8B030D-6E8A-4147-A177-3AD203B41FA5}">
                      <a16:colId xmlns:a16="http://schemas.microsoft.com/office/drawing/2014/main" val="555703933"/>
                    </a:ext>
                  </a:extLst>
                </a:gridCol>
              </a:tblGrid>
              <a:tr h="976385"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HeapDown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Build_Hea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Heapsort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HeapUp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remove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230156"/>
                  </a:ext>
                </a:extLst>
              </a:tr>
              <a:tr h="83244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(log(n))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O(n*log(n))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O(n*log(n))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O(log(n))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03940"/>
                  </a:ext>
                </a:extLst>
              </a:tr>
            </a:tbl>
          </a:graphicData>
        </a:graphic>
      </p:graphicFrame>
      <p:sp>
        <p:nvSpPr>
          <p:cNvPr id="5" name="Дата 4">
            <a:extLst>
              <a:ext uri="{FF2B5EF4-FFF2-40B4-BE49-F238E27FC236}">
                <a16:creationId xmlns:a16="http://schemas.microsoft.com/office/drawing/2014/main" id="{6893CE65-2BE1-473F-A268-207999C6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/>
              <a:t>Вторник, 2 февраля 20XX 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39533-9371-4138-991A-BB2026EA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B18BD-0187-410C-80EC-28375530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BAB0A-6DAC-4541-B33B-ED01FB50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693" y="549275"/>
            <a:ext cx="10167445" cy="984885"/>
          </a:xfrm>
        </p:spPr>
        <p:txBody>
          <a:bodyPr/>
          <a:lstStyle/>
          <a:p>
            <a:r>
              <a:rPr lang="ru-RU" dirty="0"/>
              <a:t>Временная сложность выполнения каждого метода: </a:t>
            </a:r>
          </a:p>
        </p:txBody>
      </p:sp>
    </p:spTree>
    <p:extLst>
      <p:ext uri="{BB962C8B-B14F-4D97-AF65-F5344CB8AC3E}">
        <p14:creationId xmlns:p14="http://schemas.microsoft.com/office/powerpoint/2010/main" val="136488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7C8AD-16B9-402B-A9DF-13A0FA077157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4800" kern="1200" dirty="0">
                <a:latin typeface="Times New Roman" panose="02020603050405020304" pitchFamily="18" charset="0"/>
                <a:ea typeface="+mj-ea"/>
                <a:cs typeface="+mj-cs"/>
              </a:rPr>
              <a:t>BuildHeap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1ED594F9-4D06-450F-A244-E42EA641A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1400175"/>
            <a:ext cx="10747112" cy="4692649"/>
          </a:xfr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9EA61E2-0404-8EEF-833F-51043935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kern="1200">
                <a:latin typeface="Calibri" panose="020F0502020204030204" pitchFamily="34" charset="0"/>
                <a:ea typeface="+mn-ea"/>
                <a:cs typeface="+mn-cs"/>
              </a:rPr>
              <a:t>Вторник, 2 февраля 20XX г.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3B5E886-9A10-7F39-9C32-6E1E1135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kern="1200">
                <a:latin typeface="Calibri" panose="020F0502020204030204" pitchFamily="34" charset="0"/>
                <a:ea typeface="+mn-ea"/>
                <a:cs typeface="+mn-cs"/>
              </a:rPr>
              <a:t>Образец текста нижнего колонтитула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A7B4C3B-69F7-5AD4-72A4-9F5456D3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ru-RU" smtClean="0"/>
              <a:pPr>
                <a:spcAft>
                  <a:spcPts val="600"/>
                </a:spcAft>
              </a:pPr>
              <a:t>11</a:t>
            </a:fld>
            <a:endParaRPr lang="ru-RU"/>
          </a:p>
        </p:txBody>
      </p:sp>
      <p:sp>
        <p:nvSpPr>
          <p:cNvPr id="5" name="Дата 4" hidden="1">
            <a:extLst>
              <a:ext uri="{FF2B5EF4-FFF2-40B4-BE49-F238E27FC236}">
                <a16:creationId xmlns:a16="http://schemas.microsoft.com/office/drawing/2014/main" id="{A731AAA9-DC83-49AA-842C-C46833B5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7" name="Номер слайда 6" hidden="1">
            <a:extLst>
              <a:ext uri="{FF2B5EF4-FFF2-40B4-BE49-F238E27FC236}">
                <a16:creationId xmlns:a16="http://schemas.microsoft.com/office/drawing/2014/main" id="{5B01C1B4-5FD3-458A-AB2E-1BBCEE4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81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344044-BF8D-4598-B957-0313595334C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4800" kern="1200" dirty="0">
                <a:latin typeface="Times New Roman" panose="02020603050405020304" pitchFamily="18" charset="0"/>
                <a:ea typeface="+mj-ea"/>
                <a:cs typeface="+mj-cs"/>
              </a:rPr>
              <a:t>remove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B19E5CF-5DF9-4B87-97A1-2027B471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18" r="1" b="17172"/>
          <a:stretch/>
        </p:blipFill>
        <p:spPr>
          <a:xfrm>
            <a:off x="550863" y="1343025"/>
            <a:ext cx="11090274" cy="4965700"/>
          </a:xfr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EBAE71C-1C5D-CDC3-3DE1-71D517F1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ADD233A-6C50-ABDB-35C9-2E530ACA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3D167AF-9FA3-134E-2A62-14521BC6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12</a:t>
            </a:fld>
            <a:endParaRPr lang="ru-RU"/>
          </a:p>
        </p:txBody>
      </p:sp>
      <p:sp>
        <p:nvSpPr>
          <p:cNvPr id="5" name="Дата 4" hidden="1">
            <a:extLst>
              <a:ext uri="{FF2B5EF4-FFF2-40B4-BE49-F238E27FC236}">
                <a16:creationId xmlns:a16="http://schemas.microsoft.com/office/drawing/2014/main" id="{A731AAA9-DC83-49AA-842C-C46833B5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7" name="Номер слайда 6" hidden="1">
            <a:extLst>
              <a:ext uri="{FF2B5EF4-FFF2-40B4-BE49-F238E27FC236}">
                <a16:creationId xmlns:a16="http://schemas.microsoft.com/office/drawing/2014/main" id="{5B01C1B4-5FD3-458A-AB2E-1BBCEE4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0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344044-BF8D-4598-B957-0313595334C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4800" kern="1200" dirty="0">
                <a:latin typeface="Times New Roman" panose="02020603050405020304" pitchFamily="18" charset="0"/>
                <a:ea typeface="+mj-ea"/>
                <a:cs typeface="+mj-cs"/>
              </a:rPr>
              <a:t>HeapSort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A749617-398B-474C-9353-6E7312AB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91" r="1" b="14992"/>
          <a:stretch/>
        </p:blipFill>
        <p:spPr>
          <a:xfrm>
            <a:off x="550863" y="1628775"/>
            <a:ext cx="11090274" cy="4464049"/>
          </a:xfr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2B8A21F-D4CA-E82E-1582-C97122AA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89BD923-7A70-06C6-28C8-1E171D1F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CF0F48E-5F4F-123B-A8D4-C05D92F0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13</a:t>
            </a:fld>
            <a:endParaRPr lang="ru-RU"/>
          </a:p>
        </p:txBody>
      </p:sp>
      <p:sp>
        <p:nvSpPr>
          <p:cNvPr id="5" name="Дата 4" hidden="1">
            <a:extLst>
              <a:ext uri="{FF2B5EF4-FFF2-40B4-BE49-F238E27FC236}">
                <a16:creationId xmlns:a16="http://schemas.microsoft.com/office/drawing/2014/main" id="{A731AAA9-DC83-49AA-842C-C46833B5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7" name="Номер слайда 6" hidden="1">
            <a:extLst>
              <a:ext uri="{FF2B5EF4-FFF2-40B4-BE49-F238E27FC236}">
                <a16:creationId xmlns:a16="http://schemas.microsoft.com/office/drawing/2014/main" id="{5B01C1B4-5FD3-458A-AB2E-1BBCEE4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7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344044-BF8D-4598-B957-0313595334CF}"/>
              </a:ext>
            </a:extLst>
          </p:cNvPr>
          <p:cNvSpPr txBox="1"/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4800" kern="1200" dirty="0">
                <a:latin typeface="Times New Roman" panose="02020603050405020304" pitchFamily="18" charset="0"/>
                <a:ea typeface="+mj-ea"/>
                <a:cs typeface="+mj-cs"/>
              </a:rPr>
              <a:t>Insert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F884AB0-A36A-4F15-AE56-7EFC4D53E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9" r="1" b="27074"/>
          <a:stretch/>
        </p:blipFill>
        <p:spPr>
          <a:xfrm>
            <a:off x="550863" y="1419225"/>
            <a:ext cx="11090274" cy="4673599"/>
          </a:xfr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3473226-6B97-290F-AAF3-CA412D6A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C10C29-E793-91FF-35CF-B5033055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6C655AF-16DB-5E29-CDDA-9297AA0A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14</a:t>
            </a:fld>
            <a:endParaRPr lang="ru-RU"/>
          </a:p>
        </p:txBody>
      </p:sp>
      <p:sp>
        <p:nvSpPr>
          <p:cNvPr id="5" name="Дата 4" hidden="1">
            <a:extLst>
              <a:ext uri="{FF2B5EF4-FFF2-40B4-BE49-F238E27FC236}">
                <a16:creationId xmlns:a16="http://schemas.microsoft.com/office/drawing/2014/main" id="{A731AAA9-DC83-49AA-842C-C46833B5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7" name="Номер слайда 6" hidden="1">
            <a:extLst>
              <a:ext uri="{FF2B5EF4-FFF2-40B4-BE49-F238E27FC236}">
                <a16:creationId xmlns:a16="http://schemas.microsoft.com/office/drawing/2014/main" id="{5B01C1B4-5FD3-458A-AB2E-1BBCEE4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34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CAC1EC-8003-47D0-9163-C68ECB4A9A0B}"/>
              </a:ext>
            </a:extLst>
          </p:cNvPr>
          <p:cNvSpPr txBox="1"/>
          <p:nvPr/>
        </p:nvSpPr>
        <p:spPr>
          <a:xfrm>
            <a:off x="3359149" y="389840"/>
            <a:ext cx="8281987" cy="295465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ru-RU" sz="6400" b="1" kern="1200">
                <a:latin typeface="Times New Roman" panose="02020603050405020304" pitchFamily="18" charset="0"/>
                <a:ea typeface="+mj-ea"/>
                <a:cs typeface="+mj-cs"/>
              </a:rPr>
              <a:t>ЗАКЛЮЧЕНИЕ: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39A6A-4422-49B9-A817-8F17B224F927}"/>
              </a:ext>
            </a:extLst>
          </p:cNvPr>
          <p:cNvSpPr txBox="1"/>
          <p:nvPr/>
        </p:nvSpPr>
        <p:spPr>
          <a:xfrm>
            <a:off x="3359149" y="3536951"/>
            <a:ext cx="8281989" cy="255587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spcBef>
                <a:spcPts val="1000"/>
              </a:spcBef>
              <a:spcAft>
                <a:spcPts val="800"/>
              </a:spcAft>
            </a:pPr>
            <a:r>
              <a:rPr lang="ru-RU" sz="2400" b="0" i="0" kern="120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Таким образом, двоичная куча имеет структуру дерева логарифмической высоты (относительно количества вершин), позволяет за логарифмическое время построить кучу, пройтись по куче вверх и вни</a:t>
            </a:r>
            <a:r>
              <a:rPr lang="ru-RU" sz="2400" kern="12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з, удалять </a:t>
            </a:r>
            <a:r>
              <a:rPr lang="ru-RU" sz="2400" b="0" i="0" kern="120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и извлекать </a:t>
            </a:r>
            <a:r>
              <a:rPr lang="ru-RU" sz="2400" kern="12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максимальный </a:t>
            </a:r>
            <a:r>
              <a:rPr lang="ru-RU" sz="2400" b="0" i="0" kern="120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элемент, добавить элемент в кучу, а также </a:t>
            </a:r>
            <a:r>
              <a:rPr lang="ru-RU" sz="2400" kern="12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о</a:t>
            </a:r>
            <a:r>
              <a:rPr lang="ru-RU" sz="2400" b="0" i="0" kern="120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тсортировать  кучу. </a:t>
            </a:r>
            <a:endParaRPr lang="ru-RU" sz="2400" kern="1200">
              <a:solidFill>
                <a:schemeClr val="tx1">
                  <a:alpha val="8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471480-A81B-740B-6842-AB73A05A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F9D3952-362D-655D-02B8-8345FD47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33CB1E-9FDE-42DD-A6DB-84EC69DE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ru-RU" smtClean="0"/>
              <a:pPr>
                <a:spcAft>
                  <a:spcPts val="600"/>
                </a:spcAft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2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621437"/>
            <a:ext cx="4736793" cy="776684"/>
          </a:xfrm>
        </p:spPr>
        <p:txBody>
          <a:bodyPr rtlCol="0"/>
          <a:lstStyle/>
          <a:p>
            <a:pPr rtl="0"/>
            <a:r>
              <a:rPr lang="ru-RU" sz="5400" dirty="0"/>
              <a:t>Двоичная куча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55377D-9345-416B-80D4-627D3E26A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852447"/>
            <a:ext cx="3238500" cy="2524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23B7F3-86F9-43C0-8D60-CEBE532BA3C7}"/>
              </a:ext>
            </a:extLst>
          </p:cNvPr>
          <p:cNvSpPr txBox="1"/>
          <p:nvPr/>
        </p:nvSpPr>
        <p:spPr>
          <a:xfrm>
            <a:off x="5230812" y="1398121"/>
            <a:ext cx="609452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Двоичная куча представляет собой полное бинарное дерево, для которого выполняется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свойство кучи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приоритет каждой вершины больше приоритетов её потомков. В простейшем случае приоритет каждой вершины можно считать равным её значению. В таком случае структура называется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корень поддерева является максимумом из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 поддерева. Напомню также, что дерево называется 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полным бинарным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если у каждой вершины есть не более двух потомков, а заполнение уровней вершин идет сверху вниз (в пределах одного уровня – слева направо).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рассматривать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max-heap.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цель двоичной кучи - быстрая сортировка. Единственный атрибут класса - массив, в котором хранятся значения. При нумерации элементов с нулевого, корневой элемент — A[0], а потомки элемента A[i] — A[2i+1] и A[2i+2].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ru-RU" dirty="0"/>
              <a:t>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2677306"/>
            <a:ext cx="3565525" cy="3415519"/>
          </a:xfrm>
        </p:spPr>
        <p:txBody>
          <a:bodyPr rtlCol="0"/>
          <a:lstStyle/>
          <a:p>
            <a:pPr marL="228600" lvl="3" indent="-457200" rtl="0"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Build_Heap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HeapUp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  <p:pic>
        <p:nvPicPr>
          <p:cNvPr id="8" name="Рисунок 7" descr="Цифровые данные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Рисунок 9" descr="Точки данных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Рисунок 11" descr="Фон данных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2"/>
            <a:ext cx="2936876" cy="2936876"/>
          </a:xfrm>
        </p:spPr>
      </p:pic>
      <p:sp>
        <p:nvSpPr>
          <p:cNvPr id="13" name="Дата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 fontScale="925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куче изменяется один из элементов, то она может перестать удовлетворять свойству упорядоченности. Для восстановления этого свойства служит процедура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восстанавливает свойство кучи в дереве, у которого левое и правое поддеревья удовлетворяют ему. Эта процедура принимает на вход массив элементов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индекс i. Она восстанавливает свойство упорядоченности во всём поддереве, корнем которого является элемент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[i].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i-й элемент больше, чем его сыновья, всё поддерево уже является кучей, и делать ничего не надо. В противном случае меняем местами i-й элемент с наибольшим из его сыновей, после чего выполняем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этого сына.</a:t>
            </a:r>
          </a:p>
          <a:p>
            <a:pPr marL="0" indent="0" rtl="0">
              <a:lnSpc>
                <a:spcPct val="100000"/>
              </a:lnSpc>
              <a:buNone/>
            </a:pPr>
            <a:endParaRPr lang="ru-RU" sz="1700" kern="1200" dirty="0"/>
          </a:p>
        </p:txBody>
      </p:sp>
      <p:sp>
        <p:nvSpPr>
          <p:cNvPr id="55" name="Date Placeholder 4">
            <a:extLst>
              <a:ext uri="{FF2B5EF4-FFF2-40B4-BE49-F238E27FC236}">
                <a16:creationId xmlns:a16="http://schemas.microsoft.com/office/drawing/2014/main" id="{BE74DD66-FE72-A8AC-F4EF-7A6E13A4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57" name="Footer Placeholder 5">
            <a:extLst>
              <a:ext uri="{FF2B5EF4-FFF2-40B4-BE49-F238E27FC236}">
                <a16:creationId xmlns:a16="http://schemas.microsoft.com/office/drawing/2014/main" id="{8980FA48-F2BC-55BD-0D3E-F04697D1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4</a:t>
            </a:fld>
            <a:endParaRPr lang="ru-RU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6A1D384-763D-400D-9945-15EF9B7E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Проход по куче вниз(</a:t>
            </a:r>
            <a:r>
              <a:rPr lang="en-US" dirty="0" err="1"/>
              <a:t>HeapDown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8" name="Объект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D3E01B-F280-4731-9E81-77EA74772E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538" y="2714625"/>
            <a:ext cx="5435600" cy="2609849"/>
          </a:xfr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ru-RU" kern="1200"/>
              <a:t>2. Построение  </a:t>
            </a:r>
            <a:br>
              <a:rPr lang="ru-RU" kern="1200"/>
            </a:br>
            <a:r>
              <a:rPr lang="ru-RU" kern="1200"/>
              <a:t>кучи(</a:t>
            </a:r>
            <a:r>
              <a:rPr lang="ru-RU" kern="1200" err="1"/>
              <a:t>Build_Heap</a:t>
            </a:r>
            <a:r>
              <a:rPr lang="ru-RU" kern="1200"/>
              <a:t>)</a:t>
            </a: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 fontScale="85000" lnSpcReduction="10000"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процедура предназначена для создания кучи из неупорядоченного массива входных данных. Заметим, что если выполнить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всех элементов массива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начиная с последнего и кончая первым, он станет кучей. В самом деле, легко доказать по индукции, что к моменту выполнения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i) все поддеревья, чьи корни имеют индекс больше i, - кучи, и, следовательно, после выполнения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i) кучей будут все поддеревья, чьи корни имеют индекс, не меньший i.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massive,i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не делает ничего, если i&gt;N/2 (при нумерации с первого элемента), где N — количество элементов массива. В самом деле, у таких элементов нет потомков, следовательно, соответствующие поддеревья уже являются кучами, так как содержат всего один элемент. Таким образом, достаточно вызвать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9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всех элементов массива </a:t>
            </a:r>
            <a:r>
              <a:rPr lang="ru-RU" sz="19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massive</a:t>
            </a:r>
            <a:endPara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ru-RU" sz="1400" kern="1200" dirty="0"/>
          </a:p>
        </p:txBody>
      </p:sp>
      <p:sp>
        <p:nvSpPr>
          <p:cNvPr id="55" name="Date Placeholder 4">
            <a:extLst>
              <a:ext uri="{FF2B5EF4-FFF2-40B4-BE49-F238E27FC236}">
                <a16:creationId xmlns:a16="http://schemas.microsoft.com/office/drawing/2014/main" id="{72799BAF-E031-C333-1B04-FCAA2964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57" name="Footer Placeholder 5">
            <a:extLst>
              <a:ext uri="{FF2B5EF4-FFF2-40B4-BE49-F238E27FC236}">
                <a16:creationId xmlns:a16="http://schemas.microsoft.com/office/drawing/2014/main" id="{08DB5443-07C8-23A3-2EBF-39042A4D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5</a:t>
            </a:fld>
            <a:endParaRPr lang="ru-RU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077FCD2-A50C-40E6-B9D4-00F0789761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0396" y="3248799"/>
            <a:ext cx="4313024" cy="1332000"/>
          </a:xfrm>
        </p:spPr>
      </p:pic>
    </p:spTree>
    <p:extLst>
      <p:ext uri="{BB962C8B-B14F-4D97-AF65-F5344CB8AC3E}">
        <p14:creationId xmlns:p14="http://schemas.microsoft.com/office/powerpoint/2010/main" val="152120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ru-RU" dirty="0"/>
              <a:t>3</a:t>
            </a:r>
            <a:r>
              <a:rPr lang="ru-RU" kern="1200" dirty="0"/>
              <a:t>.Проход по куче вверх(</a:t>
            </a:r>
            <a:r>
              <a:rPr lang="ru-RU" kern="1200" dirty="0" err="1"/>
              <a:t>HeapUp</a:t>
            </a:r>
            <a:r>
              <a:rPr lang="ru-RU" kern="1200" dirty="0"/>
              <a:t>)</a:t>
            </a: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эта процедура используется для добавления произвольного элемента в кучу.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элемент меньше своего отца, условие 1 соблюдено для всего дерева, и больше ничего делать не нужно. Если он больше, мы меняем местами его с отцом. Если после этого отец больше деда, мы меняем местами отца с дедом и так далее. Иными словами, слишком большой элемент всплывает наверх.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/>
              <a:t>.</a:t>
            </a:r>
            <a:endParaRPr lang="ru-RU"/>
          </a:p>
        </p:txBody>
      </p: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B4A5C6E1-C6F1-ABC1-6F76-F0396798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6</a:t>
            </a:fld>
            <a:endParaRPr lang="ru-RU"/>
          </a:p>
        </p:txBody>
      </p:sp>
      <p:pic>
        <p:nvPicPr>
          <p:cNvPr id="12" name="Объект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8A46B5E-5A15-4DE7-9115-384775FB0A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538" y="3200400"/>
            <a:ext cx="5435600" cy="1466850"/>
          </a:xfrm>
        </p:spPr>
      </p:pic>
    </p:spTree>
    <p:extLst>
      <p:ext uri="{BB962C8B-B14F-4D97-AF65-F5344CB8AC3E}">
        <p14:creationId xmlns:p14="http://schemas.microsoft.com/office/powerpoint/2010/main" val="18287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ru-RU" dirty="0"/>
              <a:t>4</a:t>
            </a:r>
            <a:r>
              <a:rPr lang="ru-RU" kern="1200" dirty="0"/>
              <a:t>. Пирамидальная сортировка(</a:t>
            </a:r>
            <a:r>
              <a:rPr lang="en-US" kern="1200" dirty="0"/>
              <a:t>Heapsort)</a:t>
            </a:r>
            <a:endParaRPr lang="ru-RU" kern="1200" dirty="0"/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понимания её работы можно представить, что мы обменяли первый элемент (то есть корень) с последним. Тогда последний элемент станет самым большим. Если после этого исключить последний элемент из кучи (то есть формально уменьшить её длину на 1), первые N-1 элементов будут удовлетворять условиям кучи все, за исключением, может быть, корня.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вызвать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первые N-1 элементов станут кучей, а последний будет больше их всех. Повторяя эти действия N-1 раз, мы отсортируем массив.</a:t>
            </a:r>
          </a:p>
          <a:p>
            <a:pPr marL="0" indent="0" rtl="0">
              <a:lnSpc>
                <a:spcPct val="100000"/>
              </a:lnSpc>
              <a:buNone/>
            </a:pPr>
            <a:endParaRPr lang="ru-RU" kern="1200" dirty="0"/>
          </a:p>
        </p:txBody>
      </p:sp>
      <p:sp>
        <p:nvSpPr>
          <p:cNvPr id="55" name="Date Placeholder 4">
            <a:extLst>
              <a:ext uri="{FF2B5EF4-FFF2-40B4-BE49-F238E27FC236}">
                <a16:creationId xmlns:a16="http://schemas.microsoft.com/office/drawing/2014/main" id="{46209EEA-04BE-1658-8ADD-95BA8D91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Вторник, 2 февраля 20XX г.</a:t>
            </a:r>
          </a:p>
        </p:txBody>
      </p:sp>
      <p:sp>
        <p:nvSpPr>
          <p:cNvPr id="57" name="Footer Placeholder 5">
            <a:extLst>
              <a:ext uri="{FF2B5EF4-FFF2-40B4-BE49-F238E27FC236}">
                <a16:creationId xmlns:a16="http://schemas.microsoft.com/office/drawing/2014/main" id="{F5D1C87E-F830-1C94-53FD-A69DD0B4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7</a:t>
            </a:fld>
            <a:endParaRPr lang="ru-RU"/>
          </a:p>
        </p:txBody>
      </p:sp>
      <p:pic>
        <p:nvPicPr>
          <p:cNvPr id="6" name="Объект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480951-F8EA-4588-99A8-A21D34FCCF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3325010"/>
            <a:ext cx="4581525" cy="1475589"/>
          </a:xfrm>
        </p:spPr>
      </p:pic>
    </p:spTree>
    <p:extLst>
      <p:ext uri="{BB962C8B-B14F-4D97-AF65-F5344CB8AC3E}">
        <p14:creationId xmlns:p14="http://schemas.microsoft.com/office/powerpoint/2010/main" val="33038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ru-RU" kern="1200"/>
              <a:t>5.Добавление элемента(</a:t>
            </a:r>
            <a:r>
              <a:rPr lang="en-US" kern="1200"/>
              <a:t>insert)</a:t>
            </a:r>
            <a:endParaRPr lang="ru-RU" kern="1200"/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процедура добавляет произвольный элемент в конец кучи, и восстанавливает свойства упорядоченности с помощью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HeapUp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/>
              <a:t>.</a:t>
            </a:r>
            <a:endParaRPr lang="ru-RU"/>
          </a:p>
        </p:txBody>
      </p: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0D6041C3-52A7-CF13-0AAD-B8B5B54C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8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9AE175E-3EF0-45BF-8FB6-BB05454594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0719" y="4341714"/>
            <a:ext cx="4795865" cy="1127983"/>
          </a:xfrm>
        </p:spPr>
      </p:pic>
    </p:spTree>
    <p:extLst>
      <p:ext uri="{BB962C8B-B14F-4D97-AF65-F5344CB8AC3E}">
        <p14:creationId xmlns:p14="http://schemas.microsoft.com/office/powerpoint/2010/main" val="87106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rtl="0"/>
            <a:r>
              <a:rPr lang="ru-RU" kern="1200"/>
              <a:t>6.Извлечение и удаление максимального элемента(</a:t>
            </a:r>
            <a:r>
              <a:rPr lang="ru-RU" kern="1200" err="1"/>
              <a:t>remove</a:t>
            </a:r>
            <a:r>
              <a:rPr lang="ru-RU" kern="1200"/>
              <a:t>)</a:t>
            </a:r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2" y="1750060"/>
            <a:ext cx="4887913" cy="434276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извлечения выполняется в четыре этапа: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1-значение корневого элемента (он и является максимальным) сохраняется для последующего возврата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2-последний элемент копируется в корень, после чего удаляется из кучи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3-вызывается </a:t>
            </a:r>
            <a:r>
              <a:rPr lang="ru-RU" sz="18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HeapDown</a:t>
            </a: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корня</a:t>
            </a:r>
          </a:p>
          <a:p>
            <a:pPr marL="0" indent="0" rtl="0">
              <a:buNone/>
            </a:pPr>
            <a:r>
              <a:rPr lang="ru-RU" sz="1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4-сохранённый элемент возвращается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/>
              <a:t>.</a:t>
            </a:r>
            <a:endParaRPr lang="ru-RU"/>
          </a:p>
        </p:txBody>
      </p:sp>
      <p:sp>
        <p:nvSpPr>
          <p:cNvPr id="55" name="Footer Placeholder 5">
            <a:extLst>
              <a:ext uri="{FF2B5EF4-FFF2-40B4-BE49-F238E27FC236}">
                <a16:creationId xmlns:a16="http://schemas.microsoft.com/office/drawing/2014/main" id="{FEC1000C-0721-144E-B273-187DDF07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ru-RU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ru-RU" smtClean="0"/>
              <a:pPr rtl="0">
                <a:spcAft>
                  <a:spcPts val="600"/>
                </a:spcAft>
              </a:pPr>
              <a:t>9</a:t>
            </a:fld>
            <a:endParaRPr lang="ru-RU"/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CE64A29-0606-443E-952A-9DFA10361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8775" y="2618912"/>
            <a:ext cx="6457303" cy="2503503"/>
          </a:xfrm>
        </p:spPr>
      </p:pic>
    </p:spTree>
    <p:extLst>
      <p:ext uri="{BB962C8B-B14F-4D97-AF65-F5344CB8AC3E}">
        <p14:creationId xmlns:p14="http://schemas.microsoft.com/office/powerpoint/2010/main" val="284116474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89.tgt.Office_50301374_TF33713516_Win32_OJ112196127.potx" id="{7A3E99C7-7398-4AA7-AB21-8D666C96B31B}" vid="{C127490F-BAD3-4E07-8D92-987EE13E246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2DA0C2CC3A33F46B072E4F35F0F9DB4" ma:contentTypeVersion="2" ma:contentTypeDescription="Создание документа." ma:contentTypeScope="" ma:versionID="d1cc306080b6ebc2dab9e4e4760e738f">
  <xsd:schema xmlns:xsd="http://www.w3.org/2001/XMLSchema" xmlns:xs="http://www.w3.org/2001/XMLSchema" xmlns:p="http://schemas.microsoft.com/office/2006/metadata/properties" xmlns:ns3="38b71b62-e305-4744-b8cb-167d4a462c83" targetNamespace="http://schemas.microsoft.com/office/2006/metadata/properties" ma:root="true" ma:fieldsID="e71528f3dccfc045af4c4ee013306bdc" ns3:_="">
    <xsd:import namespace="38b71b62-e305-4744-b8cb-167d4a462c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71b62-e305-4744-b8cb-167d4a462c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38b71b62-e305-4744-b8cb-167d4a462c83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635EB66-8A1D-4D09-ABE3-768AF208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71b62-e305-4744-b8cb-167d4a462c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{74130DD7-E5EB-41C6-8472-B647D8538738}tf33713516_win32</Template>
  <TotalTime>557</TotalTime>
  <Words>991</Words>
  <Application>Microsoft Office PowerPoint</Application>
  <PresentationFormat>Широкоэкранный</PresentationFormat>
  <Paragraphs>114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3DFloatVTI</vt:lpstr>
      <vt:lpstr>Binary heap (Двоичная куча)</vt:lpstr>
      <vt:lpstr>Двоичная куча</vt:lpstr>
      <vt:lpstr>Методы</vt:lpstr>
      <vt:lpstr>1. Проход по куче вниз(HeapDown)</vt:lpstr>
      <vt:lpstr>2. Построение   кучи(Build_Heap)</vt:lpstr>
      <vt:lpstr>3.Проход по куче вверх(HeapUp)</vt:lpstr>
      <vt:lpstr>4. Пирамидальная сортировка(Heapsort)</vt:lpstr>
      <vt:lpstr>5.Добавление элемента(insert)</vt:lpstr>
      <vt:lpstr>6.Извлечение и удаление максимального элемента(remove)</vt:lpstr>
      <vt:lpstr>Временная сложность выполнения каждого метода: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heap (Двойная куча)</dc:title>
  <dc:creator>Игтисамова Регина Маратовна</dc:creator>
  <cp:lastModifiedBy>Игтисамова Регина Маратовна</cp:lastModifiedBy>
  <cp:revision>4</cp:revision>
  <dcterms:created xsi:type="dcterms:W3CDTF">2022-04-17T14:47:50Z</dcterms:created>
  <dcterms:modified xsi:type="dcterms:W3CDTF">2022-04-29T10:35:11Z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0x01010082DA0C2CC3A33F46B072E4F35F0F9DB4</vt:lpwstr>
  </property>
</Properties>
</file>