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870577-05E8-16B3-B997-32793E149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7BA030-BE7F-1EBC-CB6A-388715DB3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213AF9-A50C-D9C4-811C-1B964236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0AB3-564B-43EF-8B7F-8FC4F225C464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04E484-D9C7-0D46-646A-1FAEA8C7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E53C89-A628-4357-57FE-24E90452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0898-44CE-4F93-A351-DB6936EC6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69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1C7E8-7E6D-EE63-9A0D-DF5C00326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08804F4-44BB-8157-934D-030693CD7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4DB058-545D-BFE1-313E-54ECA41D1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0AB3-564B-43EF-8B7F-8FC4F225C464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C73F75-C048-4DE3-3923-B39533F20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AE4236-E110-7BE6-8033-9AEBEB34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0898-44CE-4F93-A351-DB6936EC6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88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83C9E5C-EE78-57F3-458C-B4F145B67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432ACE-293A-A8EF-A9CE-6519BC1B2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12D7C8-9B5C-2466-C8CB-E5E27DB8F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0AB3-564B-43EF-8B7F-8FC4F225C464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BF3EBB-4B45-8684-ADE7-CAC2E848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E123DF-BF0A-8336-933C-5BA3C692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0898-44CE-4F93-A351-DB6936EC6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5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50207-0C3E-F6B5-F1E4-B960A0979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3CC19D-DE92-F009-746F-A412527B5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255299-C056-A766-B452-631B27A7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0AB3-564B-43EF-8B7F-8FC4F225C464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792D6A-B0C6-F306-C38C-CE48474C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92B177-62C1-62C8-8F93-1C6844D7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0898-44CE-4F93-A351-DB6936EC6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53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D38E5-FD7E-A333-6E38-CB873F0E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2FAD6F-056C-5C7E-3CDA-8C7F83328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29EDED-EAC4-3195-7371-233E594C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0AB3-564B-43EF-8B7F-8FC4F225C464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43D674-360D-A848-EAAD-53BEF129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F22F1D-C918-6D0D-BE69-C6B087B1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0898-44CE-4F93-A351-DB6936EC6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40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649F44-A0F9-A224-4430-0804703D7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322A3-62EA-FD3D-8DB2-49EABFA67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F9DA44-10B2-5DE2-17B4-DC23E7FB7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2BE170-D0E9-79FD-952E-C52DD5CB6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0AB3-564B-43EF-8B7F-8FC4F225C464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8A3B60-4EAF-695B-CCC4-90D3F6D38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6FBD0D-5277-4B52-D52D-9475A722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0898-44CE-4F93-A351-DB6936EC6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29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0524D8-0B89-E11C-8EBA-4DD4607BA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709396-32C9-A6E5-D6D6-D24F34C25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2E375E-39AB-C21A-7F6A-A47F9B2C3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6F697E1-0D82-60DA-E29E-46BB9B13C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BFD4DC1-93AE-85EA-6A4B-FF92941AF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4BEB3AA-65D2-B3FC-2FD7-258CC5DA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0AB3-564B-43EF-8B7F-8FC4F225C464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BA93C1C-0489-3446-053F-BC69BEE0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F1D6A27-DE53-0F31-F3F7-CCD0AE09C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0898-44CE-4F93-A351-DB6936EC6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70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FDBBF3-2C2F-5BD8-46DC-F50B7844D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1251212-0E37-B172-D9B6-8EF9AA1C1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0AB3-564B-43EF-8B7F-8FC4F225C464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1060C4C-BF6D-1771-9275-8CD0D7C03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A0FF39E-678D-5983-41CA-F8FDA0FE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0898-44CE-4F93-A351-DB6936EC6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23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C307131-AE09-A907-C6D5-EF8E898B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0AB3-564B-43EF-8B7F-8FC4F225C464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C6FAEDA-35B9-FA28-C39C-56F07C3F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BB5C68-BC45-6AB4-1883-390BDF24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0898-44CE-4F93-A351-DB6936EC6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79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27F148-C193-840C-CF3C-4FF57D820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B021FA-5D0F-08DE-7F43-B8DDA30D0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13978B-9F8C-C9F3-DD60-51E89142F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8A38F6-1F5C-B30B-CA34-6AA89D681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0AB3-564B-43EF-8B7F-8FC4F225C464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71CDFE-E05A-48FD-894A-EEF475B51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84500B-73A5-AA13-C40E-6ECDFD1B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0898-44CE-4F93-A351-DB6936EC6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33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051E99-FAA6-22D5-8A47-D2F3E725F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6279C30-5EDA-575B-2B14-A45A98F75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F2B31A-3C1E-DFF0-5DDE-92CA50765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20B387-BF02-5F02-E1A4-D0FCF298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0AB3-564B-43EF-8B7F-8FC4F225C464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DFFA3F-4BDF-BC5D-8430-F1958D4D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E5829C-54FB-8BFF-FDB1-87CE4D21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0898-44CE-4F93-A351-DB6936EC6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96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560DC3-2AA0-BBD4-12DE-09DB8A19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1C701B-0605-CF3A-0352-C72054228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1312EA-1061-72E2-487C-A8A872E30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00AB3-564B-43EF-8B7F-8FC4F225C464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D186B2-76EA-C8BF-40A8-A448AB9E1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C7C778-DE84-F634-731D-F5CF4777B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20898-44CE-4F93-A351-DB6936EC6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82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2%D1%8B%D1%87%D0%B8%D1%81%D0%BB%D0%B8%D1%82%D0%B5%D0%BB%D1%8C%D0%BD%D0%B0%D1%8F_%D1%81%D0%BB%D0%BE%D0%B6%D0%BD%D0%BE%D1%81%D1%82%D1%8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BB21A-F292-9EB6-CDE3-628A8B050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 sort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3114C6-3447-4BA6-7C1F-B2495D1A2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1702" y="3551678"/>
            <a:ext cx="9144000" cy="1655762"/>
          </a:xfrm>
        </p:spPr>
        <p:txBody>
          <a:bodyPr/>
          <a:lstStyle/>
          <a:p>
            <a:r>
              <a:rPr lang="ru-RU" dirty="0"/>
              <a:t>Иван Николаев</a:t>
            </a:r>
          </a:p>
          <a:p>
            <a:r>
              <a:rPr lang="ru-RU" dirty="0"/>
              <a:t>Любовь Смирнова</a:t>
            </a:r>
          </a:p>
          <a:p>
            <a:r>
              <a:rPr lang="ru-RU" dirty="0"/>
              <a:t>Раиля Шайхулова</a:t>
            </a:r>
          </a:p>
        </p:txBody>
      </p:sp>
      <p:pic>
        <p:nvPicPr>
          <p:cNvPr id="6152" name="Picture 8" descr="Лицензионные стоковые векторы Sort">
            <a:extLst>
              <a:ext uri="{FF2B5EF4-FFF2-40B4-BE49-F238E27FC236}">
                <a16:creationId xmlns:a16="http://schemas.microsoft.com/office/drawing/2014/main" id="{92B9B2FD-98C8-341D-588E-EB0E8A0F2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232" y="3509963"/>
            <a:ext cx="1485824" cy="148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539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30E5EB-BA20-6884-2BBC-E7F1A53E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3102F41-6659-9284-DF44-F30504B8F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198" y="1825625"/>
            <a:ext cx="5501604" cy="4351338"/>
          </a:xfrm>
        </p:spPr>
      </p:pic>
    </p:spTree>
    <p:extLst>
      <p:ext uri="{BB962C8B-B14F-4D97-AF65-F5344CB8AC3E}">
        <p14:creationId xmlns:p14="http://schemas.microsoft.com/office/powerpoint/2010/main" val="3351117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7410B5B-D734-845B-BAF2-8111623E14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369185"/>
          <a:ext cx="10515600" cy="20116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8155560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43029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 u="none" strike="noStrike">
                          <a:solidFill>
                            <a:srgbClr val="0645AD"/>
                          </a:solidFill>
                          <a:effectLst/>
                          <a:hlinkClick r:id="rId2" tooltip="Вычислительная сложность"/>
                        </a:rPr>
                        <a:t>Худшее время</a:t>
                      </a:r>
                      <a:endParaRPr lang="ru-RU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O(</a:t>
                      </a:r>
                      <a:r>
                        <a:rPr lang="en-US" i="1">
                          <a:effectLst/>
                        </a:rPr>
                        <a:t>n</a:t>
                      </a:r>
                      <a:r>
                        <a:rPr lang="en-US" baseline="30000">
                          <a:effectLst/>
                        </a:rPr>
                        <a:t>2</a:t>
                      </a:r>
                      <a:r>
                        <a:rPr lang="en-US">
                          <a:effectLst/>
                        </a:rPr>
                        <a:t>)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845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 u="none" strike="noStrike">
                          <a:solidFill>
                            <a:srgbClr val="0645AD"/>
                          </a:solidFill>
                          <a:effectLst/>
                          <a:hlinkClick r:id="rId2" tooltip="Вычислительная сложность"/>
                        </a:rPr>
                        <a:t>Лучшее время</a:t>
                      </a:r>
                      <a:endParaRPr lang="ru-RU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O(</a:t>
                      </a:r>
                      <a:r>
                        <a:rPr lang="ru-RU" i="1">
                          <a:effectLst/>
                        </a:rPr>
                        <a:t>n</a:t>
                      </a:r>
                      <a:r>
                        <a:rPr lang="ru-RU">
                          <a:effectLst/>
                        </a:rPr>
                        <a:t> log </a:t>
                      </a:r>
                      <a:r>
                        <a:rPr lang="ru-RU" i="1">
                          <a:effectLst/>
                        </a:rPr>
                        <a:t>n</a:t>
                      </a:r>
                      <a:r>
                        <a:rPr lang="ru-RU">
                          <a:effectLst/>
                        </a:rPr>
                        <a:t>) (обычное разделение)</a:t>
                      </a:r>
                      <a:br>
                        <a:rPr lang="ru-RU">
                          <a:effectLst/>
                        </a:rPr>
                      </a:br>
                      <a:r>
                        <a:rPr lang="ru-RU">
                          <a:effectLst/>
                        </a:rPr>
                        <a:t>или O(</a:t>
                      </a:r>
                      <a:r>
                        <a:rPr lang="ru-RU" i="1">
                          <a:effectLst/>
                        </a:rPr>
                        <a:t>n</a:t>
                      </a:r>
                      <a:r>
                        <a:rPr lang="ru-RU">
                          <a:effectLst/>
                        </a:rPr>
                        <a:t>) (разделение на 3 части)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922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 u="none" strike="noStrike">
                          <a:solidFill>
                            <a:srgbClr val="0645AD"/>
                          </a:solidFill>
                          <a:effectLst/>
                          <a:hlinkClick r:id="rId2" tooltip="Вычислительная сложность"/>
                        </a:rPr>
                        <a:t>Среднее время</a:t>
                      </a:r>
                      <a:endParaRPr lang="ru-RU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O(</a:t>
                      </a:r>
                      <a:r>
                        <a:rPr lang="en-US" i="1">
                          <a:effectLst/>
                        </a:rPr>
                        <a:t>n</a:t>
                      </a:r>
                      <a:r>
                        <a:rPr lang="en-US">
                          <a:effectLst/>
                        </a:rPr>
                        <a:t> log </a:t>
                      </a:r>
                      <a:r>
                        <a:rPr lang="en-US" i="1">
                          <a:effectLst/>
                        </a:rPr>
                        <a:t>n</a:t>
                      </a:r>
                      <a:r>
                        <a:rPr lang="en-US">
                          <a:effectLst/>
                        </a:rPr>
                        <a:t>)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415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 u="none" strike="noStrike">
                          <a:solidFill>
                            <a:srgbClr val="0645AD"/>
                          </a:solidFill>
                          <a:effectLst/>
                          <a:hlinkClick r:id="rId2" tooltip="Вычислительная сложность"/>
                        </a:rPr>
                        <a:t>Затраты памяти</a:t>
                      </a:r>
                      <a:endParaRPr lang="ru-RU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O(</a:t>
                      </a:r>
                      <a:r>
                        <a:rPr lang="ru-RU" i="1" dirty="0">
                          <a:effectLst/>
                        </a:rPr>
                        <a:t>n</a:t>
                      </a:r>
                      <a:r>
                        <a:rPr lang="ru-RU" dirty="0">
                          <a:effectLst/>
                        </a:rPr>
                        <a:t>) вспомогательных</a:t>
                      </a:r>
                      <a:br>
                        <a:rPr lang="ru-RU" dirty="0">
                          <a:effectLst/>
                        </a:rPr>
                      </a:br>
                      <a:r>
                        <a:rPr lang="ru-RU" dirty="0">
                          <a:effectLst/>
                        </a:rPr>
                        <a:t>O(</a:t>
                      </a:r>
                      <a:r>
                        <a:rPr lang="ru-RU" dirty="0" err="1">
                          <a:effectLst/>
                        </a:rPr>
                        <a:t>log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  <a:r>
                        <a:rPr lang="ru-RU" i="1" dirty="0">
                          <a:effectLst/>
                        </a:rPr>
                        <a:t>n</a:t>
                      </a:r>
                      <a:r>
                        <a:rPr lang="ru-RU" dirty="0">
                          <a:effectLst/>
                        </a:rPr>
                        <a:t>) вспомогательных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701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629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D3657-4F96-6BD7-11A4-48627759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конец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533249-75CA-9077-DA19-9FA3F817F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2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4AB1FC2-1531-83EF-8DAA-C3C27E394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11203"/>
          </a:xfrm>
        </p:spPr>
        <p:txBody>
          <a:bodyPr/>
          <a:lstStyle/>
          <a:p>
            <a:r>
              <a:rPr lang="ru-RU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Одно из первых заданий программиста в любом языке программирования — разработка алгоритма сортировки массива. Большинство выбирает пузырьковый метод, то есть упорядочивание элементов после сравнения друг с другом. В Python это выглядит так:</a:t>
            </a:r>
          </a:p>
          <a:p>
            <a:r>
              <a:rPr lang="en-US" dirty="0" err="1"/>
              <a:t>nums</a:t>
            </a:r>
            <a:r>
              <a:rPr lang="en-US" dirty="0"/>
              <a:t> = [4, 1, 6, 3, 2, 7, 8]</a:t>
            </a:r>
          </a:p>
          <a:p>
            <a:r>
              <a:rPr lang="en-US" dirty="0"/>
              <a:t>n = 1</a:t>
            </a:r>
          </a:p>
          <a:p>
            <a:r>
              <a:rPr lang="en-US" dirty="0"/>
              <a:t>while n &lt;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):</a:t>
            </a:r>
          </a:p>
          <a:p>
            <a:r>
              <a:rPr lang="en-US" dirty="0"/>
              <a:t>   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) - n):</a:t>
            </a:r>
          </a:p>
          <a:p>
            <a:r>
              <a:rPr lang="en-US" dirty="0"/>
              <a:t>       if 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&gt; 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 + 1]:</a:t>
            </a:r>
          </a:p>
          <a:p>
            <a:r>
              <a:rPr lang="en-US" dirty="0"/>
              <a:t>           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 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 + 1] = 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 + 1], 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   n +=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420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D7833C9-629E-D625-F5FA-805A7DAA7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0451"/>
            <a:ext cx="10515600" cy="5686512"/>
          </a:xfrm>
        </p:spPr>
        <p:txBody>
          <a:bodyPr/>
          <a:lstStyle/>
          <a:p>
            <a:r>
              <a:rPr lang="ru-RU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Однако на практике он неэффективен, так как предполагает многократное прохождение по всему массиву.</a:t>
            </a:r>
          </a:p>
          <a:p>
            <a:r>
              <a:rPr lang="ru-RU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Альтернативный метод, впоследствии получивший название «быстрая сортировка», изобрел информатик Чарльз Хоар в 1960. Он предполагает деление массива на две части, в одной из которых находятся элементы меньше определённого значения, в другой – больше или равные.  Рассмотрим реализацию в Python быстрой сортировки Хоара.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191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41B74A3-6B8F-A325-E375-9677E9757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698"/>
            <a:ext cx="10515600" cy="578626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def quicksort(</a:t>
            </a:r>
            <a:r>
              <a:rPr lang="en-US" dirty="0" err="1"/>
              <a:t>nums</a:t>
            </a:r>
            <a:r>
              <a:rPr lang="en-US" dirty="0"/>
              <a:t>):</a:t>
            </a:r>
          </a:p>
          <a:p>
            <a:r>
              <a:rPr lang="en-US" dirty="0"/>
              <a:t>   if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) &lt;= 1:</a:t>
            </a:r>
          </a:p>
          <a:p>
            <a:r>
              <a:rPr lang="en-US" dirty="0"/>
              <a:t>       return </a:t>
            </a:r>
            <a:r>
              <a:rPr lang="en-US" dirty="0" err="1"/>
              <a:t>nums</a:t>
            </a:r>
            <a:endParaRPr lang="en-US" dirty="0"/>
          </a:p>
          <a:p>
            <a:r>
              <a:rPr lang="en-US" dirty="0"/>
              <a:t>   else:</a:t>
            </a:r>
          </a:p>
          <a:p>
            <a:r>
              <a:rPr lang="en-US" dirty="0"/>
              <a:t>       q = </a:t>
            </a:r>
            <a:r>
              <a:rPr lang="en-US" dirty="0" err="1"/>
              <a:t>random.choice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)</a:t>
            </a:r>
          </a:p>
          <a:p>
            <a:r>
              <a:rPr lang="en-US" dirty="0"/>
              <a:t>       </a:t>
            </a:r>
            <a:r>
              <a:rPr lang="en-US" dirty="0" err="1"/>
              <a:t>s_nums</a:t>
            </a:r>
            <a:r>
              <a:rPr lang="en-US" dirty="0"/>
              <a:t> = []</a:t>
            </a:r>
          </a:p>
          <a:p>
            <a:r>
              <a:rPr lang="en-US" dirty="0"/>
              <a:t>       </a:t>
            </a:r>
            <a:r>
              <a:rPr lang="en-US" dirty="0" err="1"/>
              <a:t>m_nums</a:t>
            </a:r>
            <a:r>
              <a:rPr lang="en-US" dirty="0"/>
              <a:t> = []</a:t>
            </a:r>
          </a:p>
          <a:p>
            <a:r>
              <a:rPr lang="en-US" dirty="0"/>
              <a:t>       </a:t>
            </a:r>
            <a:r>
              <a:rPr lang="en-US" dirty="0" err="1"/>
              <a:t>e_nums</a:t>
            </a:r>
            <a:r>
              <a:rPr lang="en-US" dirty="0"/>
              <a:t> = []</a:t>
            </a:r>
          </a:p>
          <a:p>
            <a:r>
              <a:rPr lang="en-US" dirty="0"/>
              <a:t>       for n in </a:t>
            </a:r>
            <a:r>
              <a:rPr lang="en-US" dirty="0" err="1"/>
              <a:t>nums</a:t>
            </a:r>
            <a:r>
              <a:rPr lang="en-US" dirty="0"/>
              <a:t>:</a:t>
            </a:r>
          </a:p>
          <a:p>
            <a:r>
              <a:rPr lang="en-US" dirty="0"/>
              <a:t>           if n &lt; q:</a:t>
            </a:r>
          </a:p>
          <a:p>
            <a:r>
              <a:rPr lang="en-US" dirty="0"/>
              <a:t>               </a:t>
            </a:r>
            <a:r>
              <a:rPr lang="en-US" dirty="0" err="1"/>
              <a:t>s_nums.append</a:t>
            </a:r>
            <a:r>
              <a:rPr lang="en-US" dirty="0"/>
              <a:t>(n)</a:t>
            </a:r>
          </a:p>
          <a:p>
            <a:r>
              <a:rPr lang="en-US" dirty="0"/>
              <a:t>           </a:t>
            </a:r>
            <a:r>
              <a:rPr lang="en-US" dirty="0" err="1"/>
              <a:t>elif</a:t>
            </a:r>
            <a:r>
              <a:rPr lang="en-US" dirty="0"/>
              <a:t> n &gt; q:</a:t>
            </a:r>
          </a:p>
          <a:p>
            <a:r>
              <a:rPr lang="en-US" dirty="0"/>
              <a:t>               </a:t>
            </a:r>
            <a:r>
              <a:rPr lang="en-US" dirty="0" err="1"/>
              <a:t>m_nums.append</a:t>
            </a:r>
            <a:r>
              <a:rPr lang="en-US" dirty="0"/>
              <a:t>(n)</a:t>
            </a:r>
          </a:p>
          <a:p>
            <a:r>
              <a:rPr lang="en-US" dirty="0"/>
              <a:t>           else:</a:t>
            </a:r>
          </a:p>
          <a:p>
            <a:r>
              <a:rPr lang="en-US" dirty="0"/>
              <a:t>               </a:t>
            </a:r>
            <a:r>
              <a:rPr lang="en-US" dirty="0" err="1"/>
              <a:t>e_nums.append</a:t>
            </a:r>
            <a:r>
              <a:rPr lang="en-US" dirty="0"/>
              <a:t>(n)</a:t>
            </a:r>
          </a:p>
          <a:p>
            <a:r>
              <a:rPr lang="en-US" dirty="0"/>
              <a:t>       return quicksort(</a:t>
            </a:r>
            <a:r>
              <a:rPr lang="en-US" dirty="0" err="1"/>
              <a:t>s_nums</a:t>
            </a:r>
            <a:r>
              <a:rPr lang="en-US" dirty="0"/>
              <a:t>) + </a:t>
            </a:r>
            <a:r>
              <a:rPr lang="en-US" dirty="0" err="1"/>
              <a:t>e_nums</a:t>
            </a:r>
            <a:r>
              <a:rPr lang="en-US" dirty="0"/>
              <a:t> + quicksort(</a:t>
            </a:r>
            <a:r>
              <a:rPr lang="en-US" dirty="0" err="1"/>
              <a:t>m_nums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985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CF0C3AA-C60F-F29F-8971-5782507B7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6705"/>
            <a:ext cx="10515600" cy="5520258"/>
          </a:xfrm>
        </p:spPr>
        <p:txBody>
          <a:bodyPr/>
          <a:lstStyle/>
          <a:p>
            <a:r>
              <a:rPr lang="ru-RU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В идеале, выбранный элемент должен быть медиальным, но для его поиска пришлось бы запускать ещё один цикл. Наша реализация на питоне сортировки Хоара использует случайный элемент, но она тоже не идеальна: в случае, если выбрано первое или последнее число, а массив отсортирован, то на питоне быстрая сортировка будет совпадать по эффективности с пузырьковой.</a:t>
            </a:r>
          </a:p>
          <a:p>
            <a:r>
              <a:rPr lang="ru-RU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Впрочем, описанный алгоритм можно прокачать, сократив количество используемой памяти: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2967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53F9C46-90D1-2EC8-A26A-EC0487D35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62832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def quicksort(</a:t>
            </a:r>
            <a:r>
              <a:rPr lang="en-US" dirty="0" err="1"/>
              <a:t>nums</a:t>
            </a:r>
            <a:r>
              <a:rPr lang="en-US" dirty="0"/>
              <a:t>, </a:t>
            </a:r>
            <a:r>
              <a:rPr lang="en-US" dirty="0" err="1"/>
              <a:t>fst</a:t>
            </a:r>
            <a:r>
              <a:rPr lang="en-US" dirty="0"/>
              <a:t>, </a:t>
            </a:r>
            <a:r>
              <a:rPr lang="en-US" dirty="0" err="1"/>
              <a:t>lst</a:t>
            </a:r>
            <a:r>
              <a:rPr lang="en-US" dirty="0"/>
              <a:t>):</a:t>
            </a:r>
          </a:p>
          <a:p>
            <a:r>
              <a:rPr lang="en-US" dirty="0"/>
              <a:t>   if </a:t>
            </a:r>
            <a:r>
              <a:rPr lang="en-US" dirty="0" err="1"/>
              <a:t>fst</a:t>
            </a:r>
            <a:r>
              <a:rPr lang="en-US" dirty="0"/>
              <a:t> &gt;= </a:t>
            </a:r>
            <a:r>
              <a:rPr lang="en-US" dirty="0" err="1"/>
              <a:t>lst</a:t>
            </a:r>
            <a:r>
              <a:rPr lang="en-US" dirty="0"/>
              <a:t>: return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</a:t>
            </a:r>
            <a:r>
              <a:rPr lang="en-US" dirty="0" err="1"/>
              <a:t>i</a:t>
            </a:r>
            <a:r>
              <a:rPr lang="en-US" dirty="0"/>
              <a:t>, j = </a:t>
            </a:r>
            <a:r>
              <a:rPr lang="en-US" dirty="0" err="1"/>
              <a:t>fst</a:t>
            </a:r>
            <a:r>
              <a:rPr lang="en-US" dirty="0"/>
              <a:t>, </a:t>
            </a:r>
            <a:r>
              <a:rPr lang="en-US" dirty="0" err="1"/>
              <a:t>lst</a:t>
            </a:r>
            <a:endParaRPr lang="en-US" dirty="0"/>
          </a:p>
          <a:p>
            <a:r>
              <a:rPr lang="en-US" dirty="0"/>
              <a:t>   pivot = 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random.randint</a:t>
            </a:r>
            <a:r>
              <a:rPr lang="en-US" dirty="0"/>
              <a:t>(</a:t>
            </a:r>
            <a:r>
              <a:rPr lang="en-US" dirty="0" err="1"/>
              <a:t>fst</a:t>
            </a:r>
            <a:r>
              <a:rPr lang="en-US" dirty="0"/>
              <a:t>, </a:t>
            </a:r>
            <a:r>
              <a:rPr lang="en-US" dirty="0" err="1"/>
              <a:t>lst</a:t>
            </a:r>
            <a:r>
              <a:rPr lang="en-US" dirty="0"/>
              <a:t>)]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while </a:t>
            </a:r>
            <a:r>
              <a:rPr lang="en-US" dirty="0" err="1"/>
              <a:t>i</a:t>
            </a:r>
            <a:r>
              <a:rPr lang="en-US" dirty="0"/>
              <a:t> &lt;= j:</a:t>
            </a:r>
          </a:p>
          <a:p>
            <a:r>
              <a:rPr lang="en-US" dirty="0"/>
              <a:t>       while 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&lt; pivot: </a:t>
            </a:r>
            <a:r>
              <a:rPr lang="en-US" dirty="0" err="1"/>
              <a:t>i</a:t>
            </a:r>
            <a:r>
              <a:rPr lang="en-US" dirty="0"/>
              <a:t> += 1</a:t>
            </a:r>
          </a:p>
          <a:p>
            <a:r>
              <a:rPr lang="en-US" dirty="0"/>
              <a:t>       while </a:t>
            </a:r>
            <a:r>
              <a:rPr lang="en-US" dirty="0" err="1"/>
              <a:t>nums</a:t>
            </a:r>
            <a:r>
              <a:rPr lang="en-US" dirty="0"/>
              <a:t>[j] &gt; pivot: j -= 1</a:t>
            </a:r>
          </a:p>
          <a:p>
            <a:r>
              <a:rPr lang="en-US" dirty="0"/>
              <a:t>       if </a:t>
            </a:r>
            <a:r>
              <a:rPr lang="en-US" dirty="0" err="1"/>
              <a:t>i</a:t>
            </a:r>
            <a:r>
              <a:rPr lang="en-US" dirty="0"/>
              <a:t> &lt;= j:</a:t>
            </a:r>
          </a:p>
          <a:p>
            <a:r>
              <a:rPr lang="en-US" dirty="0"/>
              <a:t>           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 </a:t>
            </a:r>
            <a:r>
              <a:rPr lang="en-US" dirty="0" err="1"/>
              <a:t>nums</a:t>
            </a:r>
            <a:r>
              <a:rPr lang="en-US" dirty="0"/>
              <a:t>[j] = </a:t>
            </a:r>
            <a:r>
              <a:rPr lang="en-US" dirty="0" err="1"/>
              <a:t>nums</a:t>
            </a:r>
            <a:r>
              <a:rPr lang="en-US" dirty="0"/>
              <a:t>[j], 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           </a:t>
            </a:r>
            <a:r>
              <a:rPr lang="en-US" dirty="0" err="1"/>
              <a:t>i</a:t>
            </a:r>
            <a:r>
              <a:rPr lang="en-US" dirty="0"/>
              <a:t>, j = </a:t>
            </a:r>
            <a:r>
              <a:rPr lang="en-US" dirty="0" err="1"/>
              <a:t>i</a:t>
            </a:r>
            <a:r>
              <a:rPr lang="en-US" dirty="0"/>
              <a:t> + 1, j - 1</a:t>
            </a:r>
          </a:p>
          <a:p>
            <a:r>
              <a:rPr lang="en-US" dirty="0"/>
              <a:t>   quicksort(</a:t>
            </a:r>
            <a:r>
              <a:rPr lang="en-US" dirty="0" err="1"/>
              <a:t>nums</a:t>
            </a:r>
            <a:r>
              <a:rPr lang="en-US" dirty="0"/>
              <a:t>, </a:t>
            </a:r>
            <a:r>
              <a:rPr lang="en-US" dirty="0" err="1"/>
              <a:t>fst</a:t>
            </a:r>
            <a:r>
              <a:rPr lang="en-US" dirty="0"/>
              <a:t>, j)</a:t>
            </a:r>
          </a:p>
          <a:p>
            <a:r>
              <a:rPr lang="en-US" dirty="0"/>
              <a:t>   quicksort(</a:t>
            </a:r>
            <a:r>
              <a:rPr lang="en-US" dirty="0" err="1"/>
              <a:t>nums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lst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409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69250B5-8406-4C4A-0D33-552A0B64C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080"/>
            <a:ext cx="10515600" cy="5536883"/>
          </a:xfrm>
        </p:spPr>
        <p:txBody>
          <a:bodyPr/>
          <a:lstStyle/>
          <a:p>
            <a:r>
              <a:rPr lang="ru-RU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В этом случае вы используете память только для организации рекурсии и в Python быстрая сортировка становится по-настоящему «быстрой». </a:t>
            </a:r>
            <a:endParaRPr lang="ru-RU" dirty="0"/>
          </a:p>
        </p:txBody>
      </p:sp>
      <p:pic>
        <p:nvPicPr>
          <p:cNvPr id="7170" name="Picture 2" descr="Визуализация алгоритма быстрой сортировки. Горизонтальные линии обозначают опорные элементы.">
            <a:extLst>
              <a:ext uri="{FF2B5EF4-FFF2-40B4-BE49-F238E27FC236}">
                <a16:creationId xmlns:a16="http://schemas.microsoft.com/office/drawing/2014/main" id="{C1209790-452E-6665-4353-20F14EDD9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88" y="2132513"/>
            <a:ext cx="5134380" cy="3916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589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BAA7CC4-0727-32BF-D273-2A1BA13DC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1891"/>
            <a:ext cx="10515600" cy="5595072"/>
          </a:xfrm>
        </p:spPr>
        <p:txBody>
          <a:bodyPr/>
          <a:lstStyle/>
          <a:p>
            <a:r>
              <a:rPr lang="en-US" dirty="0"/>
              <a:t>def quicksort(</a:t>
            </a:r>
            <a:r>
              <a:rPr lang="en-US" dirty="0" err="1"/>
              <a:t>nums</a:t>
            </a:r>
            <a:r>
              <a:rPr lang="en-US" dirty="0"/>
              <a:t>):</a:t>
            </a:r>
          </a:p>
          <a:p>
            <a:r>
              <a:rPr lang="en-US" dirty="0"/>
              <a:t>   if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) &lt;= 1:</a:t>
            </a:r>
          </a:p>
          <a:p>
            <a:r>
              <a:rPr lang="en-US" dirty="0"/>
              <a:t>       return </a:t>
            </a:r>
            <a:r>
              <a:rPr lang="en-US" dirty="0" err="1"/>
              <a:t>nums</a:t>
            </a:r>
            <a:endParaRPr lang="en-US" dirty="0"/>
          </a:p>
          <a:p>
            <a:r>
              <a:rPr lang="en-US" dirty="0"/>
              <a:t>   else:</a:t>
            </a:r>
          </a:p>
          <a:p>
            <a:r>
              <a:rPr lang="en-US" dirty="0"/>
              <a:t>       q = </a:t>
            </a:r>
            <a:r>
              <a:rPr lang="en-US" dirty="0" err="1"/>
              <a:t>random.choice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en-US" dirty="0"/>
              <a:t>#</a:t>
            </a:r>
            <a:r>
              <a:rPr lang="ru-RU" dirty="0"/>
              <a:t>выбираем </a:t>
            </a:r>
            <a:r>
              <a:rPr lang="ru-RU" dirty="0" err="1"/>
              <a:t>рандомное</a:t>
            </a:r>
            <a:r>
              <a:rPr lang="ru-RU" dirty="0"/>
              <a:t> число</a:t>
            </a:r>
            <a:endParaRPr lang="en-US" dirty="0"/>
          </a:p>
          <a:p>
            <a:pPr lvl="1"/>
            <a:r>
              <a:rPr lang="en-US" dirty="0"/>
              <a:t>   </a:t>
            </a:r>
            <a:r>
              <a:rPr lang="en-US" dirty="0" err="1"/>
              <a:t>l_nums</a:t>
            </a:r>
            <a:r>
              <a:rPr lang="en-US" dirty="0"/>
              <a:t> = [n for n in </a:t>
            </a:r>
            <a:r>
              <a:rPr lang="en-US" dirty="0" err="1"/>
              <a:t>nums</a:t>
            </a:r>
            <a:r>
              <a:rPr lang="en-US" dirty="0"/>
              <a:t> if n &lt; q]</a:t>
            </a:r>
            <a:r>
              <a:rPr lang="ru-RU" dirty="0"/>
              <a:t> </a:t>
            </a:r>
            <a:r>
              <a:rPr lang="en-US" dirty="0"/>
              <a:t>#</a:t>
            </a:r>
            <a:r>
              <a:rPr lang="ru-RU" dirty="0"/>
              <a:t>берем то, что до этого числа</a:t>
            </a:r>
            <a:endParaRPr lang="en-US" dirty="0"/>
          </a:p>
          <a:p>
            <a:pPr lvl="1"/>
            <a:r>
              <a:rPr lang="en-US" dirty="0"/>
              <a:t>   </a:t>
            </a:r>
            <a:r>
              <a:rPr lang="en-US" dirty="0" err="1"/>
              <a:t>e_nums</a:t>
            </a:r>
            <a:r>
              <a:rPr lang="en-US" dirty="0"/>
              <a:t> = [q] * </a:t>
            </a:r>
            <a:r>
              <a:rPr lang="en-US" dirty="0" err="1"/>
              <a:t>nums.count</a:t>
            </a:r>
            <a:r>
              <a:rPr lang="en-US" dirty="0"/>
              <a:t>(q)</a:t>
            </a:r>
            <a:r>
              <a:rPr lang="ru-RU" dirty="0"/>
              <a:t> </a:t>
            </a:r>
            <a:r>
              <a:rPr lang="en-US" dirty="0"/>
              <a:t>#</a:t>
            </a:r>
            <a:r>
              <a:rPr lang="ru-RU" dirty="0"/>
              <a:t> берем количество самого этого числа</a:t>
            </a:r>
            <a:endParaRPr lang="en-US" dirty="0"/>
          </a:p>
          <a:p>
            <a:pPr lvl="1"/>
            <a:r>
              <a:rPr lang="en-US" dirty="0"/>
              <a:t>   </a:t>
            </a:r>
            <a:r>
              <a:rPr lang="en-US" dirty="0" err="1"/>
              <a:t>b_nums</a:t>
            </a:r>
            <a:r>
              <a:rPr lang="en-US" dirty="0"/>
              <a:t> = [n for n in </a:t>
            </a:r>
            <a:r>
              <a:rPr lang="en-US" dirty="0" err="1"/>
              <a:t>nums</a:t>
            </a:r>
            <a:r>
              <a:rPr lang="en-US" dirty="0"/>
              <a:t> if n &gt; q]</a:t>
            </a:r>
            <a:r>
              <a:rPr lang="ru-RU" dirty="0"/>
              <a:t> </a:t>
            </a:r>
            <a:r>
              <a:rPr lang="en-US" dirty="0"/>
              <a:t>#</a:t>
            </a:r>
            <a:r>
              <a:rPr lang="ru-RU" dirty="0"/>
              <a:t>берем то, что больше этого числа</a:t>
            </a:r>
            <a:endParaRPr lang="en-US" dirty="0"/>
          </a:p>
          <a:p>
            <a:r>
              <a:rPr lang="en-US" dirty="0"/>
              <a:t>   </a:t>
            </a:r>
            <a:r>
              <a:rPr lang="ru-RU" dirty="0"/>
              <a:t>	</a:t>
            </a:r>
            <a:r>
              <a:rPr lang="en-US" dirty="0"/>
              <a:t>return quicksort(</a:t>
            </a:r>
            <a:r>
              <a:rPr lang="en-US" dirty="0" err="1"/>
              <a:t>l_nums</a:t>
            </a:r>
            <a:r>
              <a:rPr lang="en-US" dirty="0"/>
              <a:t>) + </a:t>
            </a:r>
            <a:r>
              <a:rPr lang="en-US" dirty="0" err="1"/>
              <a:t>e_nums</a:t>
            </a:r>
            <a:r>
              <a:rPr lang="en-US" dirty="0"/>
              <a:t> + quicksort(</a:t>
            </a:r>
            <a:r>
              <a:rPr lang="en-US" dirty="0" err="1"/>
              <a:t>b_nums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#</a:t>
            </a:r>
            <a:r>
              <a:rPr lang="ru-RU" dirty="0"/>
              <a:t>применяем тот же </a:t>
            </a:r>
            <a:r>
              <a:rPr lang="ru-RU" dirty="0" err="1"/>
              <a:t>алго</a:t>
            </a:r>
            <a:r>
              <a:rPr lang="ru-RU" dirty="0"/>
              <a:t> для левой и правой части и соединяем три списка</a:t>
            </a:r>
          </a:p>
        </p:txBody>
      </p:sp>
    </p:spTree>
    <p:extLst>
      <p:ext uri="{BB962C8B-B14F-4D97-AF65-F5344CB8AC3E}">
        <p14:creationId xmlns:p14="http://schemas.microsoft.com/office/powerpoint/2010/main" val="530251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BC995-5032-AAE0-F5A1-7ED0795A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 </a:t>
            </a:r>
            <a:r>
              <a:rPr lang="ru-RU" dirty="0" err="1"/>
              <a:t>алго</a:t>
            </a:r>
            <a:endParaRPr lang="ru-RU" dirty="0"/>
          </a:p>
        </p:txBody>
      </p:sp>
      <p:pic>
        <p:nvPicPr>
          <p:cNvPr id="5122" name="Picture 2" descr="Quick Sort in C++ ( Code with Example) | FavTutor">
            <a:extLst>
              <a:ext uri="{FF2B5EF4-FFF2-40B4-BE49-F238E27FC236}">
                <a16:creationId xmlns:a16="http://schemas.microsoft.com/office/drawing/2014/main" id="{14B97EF6-B954-5492-7E78-C3FC90E49A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063" y="1825625"/>
            <a:ext cx="609187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9491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710</Words>
  <Application>Microsoft Office PowerPoint</Application>
  <PresentationFormat>Широкоэкранный</PresentationFormat>
  <Paragraphs>67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Тема Office</vt:lpstr>
      <vt:lpstr>Quick sort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 алго</vt:lpstr>
      <vt:lpstr>Презентация PowerPoint</vt:lpstr>
      <vt:lpstr>Презентация PowerPoint</vt:lpstr>
      <vt:lpstr>конец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sort</dc:title>
  <dc:creator>Раиля Шайхулова</dc:creator>
  <cp:lastModifiedBy>Раиля Шайхулова</cp:lastModifiedBy>
  <cp:revision>3</cp:revision>
  <dcterms:created xsi:type="dcterms:W3CDTF">2022-05-27T08:37:25Z</dcterms:created>
  <dcterms:modified xsi:type="dcterms:W3CDTF">2022-05-27T11:11:29Z</dcterms:modified>
</cp:coreProperties>
</file>