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74" r:id="rId4"/>
    <p:sldId id="275" r:id="rId5"/>
    <p:sldId id="257" r:id="rId6"/>
    <p:sldId id="258" r:id="rId7"/>
    <p:sldId id="267" r:id="rId8"/>
    <p:sldId id="259" r:id="rId9"/>
    <p:sldId id="264" r:id="rId10"/>
    <p:sldId id="261" r:id="rId11"/>
    <p:sldId id="262" r:id="rId12"/>
    <p:sldId id="263" r:id="rId13"/>
    <p:sldId id="265" r:id="rId14"/>
    <p:sldId id="266" r:id="rId15"/>
    <p:sldId id="271" r:id="rId16"/>
    <p:sldId id="272" r:id="rId17"/>
    <p:sldId id="273" r:id="rId18"/>
    <p:sldId id="276" r:id="rId19"/>
    <p:sldId id="268" r:id="rId20"/>
    <p:sldId id="269" r:id="rId21"/>
    <p:sldId id="270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49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42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09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3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0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9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8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5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87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AEDA-9D52-450C-A2FD-DB66F628B150}" type="datetimeFigureOut">
              <a:rPr lang="pt-BR" smtClean="0"/>
              <a:t>05/06/2017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31BD-134F-494E-8817-9BC506C9C8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14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emf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riptografia_de_chave_p%C3%BAblica" TargetMode="External"/><Relationship Id="rId2" Type="http://schemas.openxmlformats.org/officeDocument/2006/relationships/hyperlink" Target="http://www.icpbrasil.gov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Fun%C3%A7%C3%A3o_hash_criptogr%C3%A1fi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8856" y="1127574"/>
            <a:ext cx="8346732" cy="1392195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 assimétrica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24223" y="6858000"/>
            <a:ext cx="115510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820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-1092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ivest, 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hamir, 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dleman)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84988"/>
            <a:ext cx="9905999" cy="4606213"/>
          </a:xfrm>
        </p:spPr>
        <p:txBody>
          <a:bodyPr/>
          <a:lstStyle/>
          <a:p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Sejam </a:t>
            </a:r>
            <a:r>
              <a:rPr lang="pt-BR" altLang="pt-BR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alt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pt-BR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números primos (&gt; 512 bits). Calcula-se:</a:t>
            </a:r>
          </a:p>
          <a:p>
            <a:pPr lvl="1"/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p.q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= 1 mod (p-1)(q-1)</a:t>
            </a:r>
          </a:p>
          <a:p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chaves são definidas da seguinte maneira:</a:t>
            </a:r>
          </a:p>
          <a:p>
            <a:pPr lvl="1"/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 pública: 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(n,e)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 privada: 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criptografar uma mensagem “m” efetua-se a operação:</a:t>
            </a:r>
          </a:p>
          <a:p>
            <a:pPr lvl="1"/>
            <a:r>
              <a:rPr lang="en-US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m</a:t>
            </a:r>
            <a:r>
              <a:rPr lang="pt-BR" altLang="pt-BR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decriptografar, efetua-se a operação:</a:t>
            </a:r>
          </a:p>
          <a:p>
            <a:pPr lvl="1"/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altLang="pt-BR" sz="24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7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475" y="-109270"/>
            <a:ext cx="9905998" cy="14785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Algorithmo Exemplo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644" y="1092199"/>
            <a:ext cx="7749537" cy="49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2866" y="0"/>
            <a:ext cx="1396514" cy="14785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8653" y="1833134"/>
            <a:ext cx="9905999" cy="354171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algoritmo RSA é muito mais lento que o DES(Data Encryption Standard), pois os cálculos efetuados são complexos.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utilizar números primos, o RSA precisa de chaves muito grandes para reproduzir o mesmo grau de segurança do DES.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chaves em RSA são em geral da ordem de 1024 bits.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3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8503" y="988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do RSA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2072" y="1971954"/>
            <a:ext cx="9905999" cy="456889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segurança do método é baseada na dificuldade de se fatorar números primos grandes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um cripto-analista puder fatorar 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ele poderia então descobrir 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destes, 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117" y="-165254"/>
            <a:ext cx="11050587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- Hash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063690"/>
            <a:ext cx="9905999" cy="4727511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Hash é implementada a partir de uma função matemática, que transforma uma string de caracteres  em valor ou numa chave de tamanho fixo, geralmente mais curta que a original.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algoritmo não é secreto e não é utilizada nenhuma chave no processo de hash.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remetente aplica o algoritmo hash e gera uma string baseada no conteúdo da mensagem.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destinatário aplica o mesmo algoritmo à mensagem recebida e compara com o recebido, confirmando ou não a integridade da mensagem.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Secure Hash Algorithm – SHA e o Message Digest 5-MD5 são exemplos amplamente empregados na criptografia, especialmente nos processos de assinatura digital</a:t>
            </a:r>
          </a:p>
        </p:txBody>
      </p:sp>
    </p:spTree>
    <p:extLst>
      <p:ext uri="{BB962C8B-B14F-4D97-AF65-F5344CB8AC3E}">
        <p14:creationId xmlns:p14="http://schemas.microsoft.com/office/powerpoint/2010/main" val="37246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– Função Hash sem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47461"/>
            <a:ext cx="9905999" cy="4655976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sub- classe: MDC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hash baseadas em cifragem de blocos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cifragem de blocos já disponível no sistema (hardware ou software)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Pequeno custo adicional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hash customizadas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Designadas à fazer hashing com performance otimizada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conta 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re-uso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componentes já existentes do sistema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maioria é baseada na MD4 (Message Digest Algorithms): MD5 (128bits), SHA-1 (160 bits), RIPE-MD (128 e 160 bits),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7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– Função Hash sem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306286"/>
            <a:ext cx="9905999" cy="448491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 hash baseadas em aritmética modular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mod M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Re-uso de software ou hardware já existentes (em sistemas de chaves públicas)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Escalabilidade para alcançar níveis de segurança requeridos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Lenta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Destaca-se a MASH-1 (Modular Arithmetic Secure Hash, algorism1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80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– Função Hash com 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114993"/>
            <a:ext cx="9905999" cy="4244619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Authentication Code(MAC) é uma família de função hk parametrizadas por uma chave secreta k, com as seguintes propriedades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de 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processar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Compressão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Resistente a colisão (difícil de encontrar dois Hashs iguais</a:t>
            </a:r>
            <a:r>
              <a:rPr lang="pt-BR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6084" y="-1146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 Digital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garantir que o emissor da comunicação que está sendo enviada seja conhecido para o destinatário e que o emissor da mensagem não possa repudiar uma mensagem que tiver enviado. Assim, o propósito das assinaturas digitais é garantir o não-repúdio de uma mensagem sendo enviada.</a:t>
            </a:r>
          </a:p>
        </p:txBody>
      </p:sp>
    </p:spTree>
    <p:extLst>
      <p:ext uri="{BB962C8B-B14F-4D97-AF65-F5344CB8AC3E}">
        <p14:creationId xmlns:p14="http://schemas.microsoft.com/office/powerpoint/2010/main" val="2992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865" y="170649"/>
            <a:ext cx="11050587" cy="14785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Assinatura Digital com Chave Pública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20" y="2103055"/>
            <a:ext cx="1993565" cy="21398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8" y="2569960"/>
            <a:ext cx="1554615" cy="11827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49" y="1949928"/>
            <a:ext cx="408467" cy="22374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666" y="2852214"/>
            <a:ext cx="2853175" cy="4328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277" y="3411975"/>
            <a:ext cx="1286367" cy="3657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500" y="3904674"/>
            <a:ext cx="2048434" cy="5364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4059" y="2661206"/>
            <a:ext cx="2145978" cy="104860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92969" y="4721797"/>
            <a:ext cx="8111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ao receptor verificar a integridade da mensagem: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conteúdo não foi alterado durante a transmissão.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transmissor é quem ele diz ser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7148" y="1773147"/>
            <a:ext cx="1822862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670181" y="1054358"/>
            <a:ext cx="9622969" cy="1093335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criptografia?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960400" y="2501026"/>
            <a:ext cx="9217674" cy="165576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a técnica em que a informação transmitida pode ser transformada da sua forma original para outra impossível de ser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identificada.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672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da Assinatura Digital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21" y="2164925"/>
            <a:ext cx="1383912" cy="15363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882934" y="2257060"/>
            <a:ext cx="110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ABFC01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FE012A0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2C897CD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012DF41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23" y="2171852"/>
            <a:ext cx="1841152" cy="14143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98" y="2631233"/>
            <a:ext cx="1304657" cy="9550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878" y="1818254"/>
            <a:ext cx="1999661" cy="17679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378" y="2164925"/>
            <a:ext cx="1444877" cy="12924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2934" y="4143744"/>
            <a:ext cx="8413209" cy="5486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882" y="4488730"/>
            <a:ext cx="4011516" cy="176269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3398" y="4710919"/>
            <a:ext cx="1487553" cy="15415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8269" y="4710919"/>
            <a:ext cx="1560711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402" y="324103"/>
            <a:ext cx="11147003" cy="1031829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Geração e Validação das Assinaturas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799" y="1324590"/>
            <a:ext cx="3600234" cy="52448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9" y="1453044"/>
            <a:ext cx="1383912" cy="1536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63" y="1584893"/>
            <a:ext cx="996783" cy="12726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363" y="2989367"/>
            <a:ext cx="1450974" cy="22922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81" y="5197084"/>
            <a:ext cx="1152244" cy="4328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833" y="5281662"/>
            <a:ext cx="2444708" cy="12497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705" y="1324590"/>
            <a:ext cx="3822523" cy="53466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8335" y="3085850"/>
            <a:ext cx="1966204" cy="1965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3027" y="1462507"/>
            <a:ext cx="1505843" cy="3779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2013" y="2347138"/>
            <a:ext cx="1944793" cy="15851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2013" y="2356787"/>
            <a:ext cx="2304488" cy="330431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6536" y="5035482"/>
            <a:ext cx="1304657" cy="70719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3550" y="1584893"/>
            <a:ext cx="1749704" cy="43407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0912" y="2356787"/>
            <a:ext cx="1201016" cy="16216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15477" y="2149862"/>
            <a:ext cx="1079086" cy="46333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68733" y="1535551"/>
            <a:ext cx="1201016" cy="37798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9802" y="2593112"/>
            <a:ext cx="1487553" cy="201185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03881" y="5197084"/>
            <a:ext cx="2152075" cy="153022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64588" y="5104413"/>
            <a:ext cx="1152244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5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da Integridade da Mensagem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302" y="1478570"/>
            <a:ext cx="2182557" cy="10059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10" y="2383724"/>
            <a:ext cx="1158340" cy="13656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89" y="2432496"/>
            <a:ext cx="3127519" cy="1316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993" y="1478569"/>
            <a:ext cx="1694835" cy="1005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40" y="2383724"/>
            <a:ext cx="1158340" cy="13656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240" y="3905153"/>
            <a:ext cx="1295304" cy="3657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10" y="3774074"/>
            <a:ext cx="1298561" cy="3779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963" y="4227743"/>
            <a:ext cx="2365453" cy="4267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732" y="4270900"/>
            <a:ext cx="2359356" cy="42675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037240" y="48613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receptor precisa ter a chave pública do transmissor para verificar a assinatura.</a:t>
            </a:r>
          </a:p>
        </p:txBody>
      </p:sp>
    </p:spTree>
    <p:extLst>
      <p:ext uri="{BB962C8B-B14F-4D97-AF65-F5344CB8AC3E}">
        <p14:creationId xmlns:p14="http://schemas.microsoft.com/office/powerpoint/2010/main" val="1413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Autoridade Certificadora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062" y="1390313"/>
            <a:ext cx="1359526" cy="15485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12" y="1390313"/>
            <a:ext cx="1310754" cy="12314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51" y="2006062"/>
            <a:ext cx="2225233" cy="6218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522" y="2621954"/>
            <a:ext cx="573074" cy="10668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820" y="2621812"/>
            <a:ext cx="1219109" cy="4267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7445" y="3054665"/>
            <a:ext cx="1639966" cy="3779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322" y="3432650"/>
            <a:ext cx="1603387" cy="37798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059" y="3878678"/>
            <a:ext cx="1383912" cy="56697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0971" y="3878678"/>
            <a:ext cx="2182557" cy="5669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528" y="3878677"/>
            <a:ext cx="1615580" cy="56697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108" y="3880734"/>
            <a:ext cx="2432515" cy="56697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6019" y="4004436"/>
            <a:ext cx="754324" cy="31545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6914" y="4004436"/>
            <a:ext cx="1810669" cy="37798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7288" y="3973171"/>
            <a:ext cx="1042506" cy="37798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79356" y="3973171"/>
            <a:ext cx="1725318" cy="37798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9666" y="4319893"/>
            <a:ext cx="2078916" cy="170093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74421" y="4824153"/>
            <a:ext cx="2536156" cy="1920406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4677" y="4319893"/>
            <a:ext cx="1780186" cy="15668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85961" y="4941672"/>
            <a:ext cx="512108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78" y="0"/>
            <a:ext cx="9905998" cy="1157974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 (Public Key Infrastructure)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157974"/>
            <a:ext cx="9905999" cy="548172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termo PKI (Infraestrutura de chave pública) é utilizado para descrever o conjunto de elementos necessários para implementar um mecanismo de certificação por chave pública.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78" y="2601106"/>
            <a:ext cx="1767993" cy="16887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43" y="4580758"/>
            <a:ext cx="1457070" cy="13046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40" y="4383973"/>
            <a:ext cx="1463167" cy="13107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713" y="4154877"/>
            <a:ext cx="585267" cy="5121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984" y="4042934"/>
            <a:ext cx="865707" cy="4938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389" y="3890154"/>
            <a:ext cx="1457070" cy="4938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340" y="3796024"/>
            <a:ext cx="145707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7772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protocolos usando algoritmos de chave assimétrica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15762"/>
            <a:ext cx="9905999" cy="522278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S/MIME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GPG, uma implementação de OpenPGP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Troca de chave pela Internet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PGP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ZRTP, um protocolo seguro VoIP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Secure Socket Layer, agora codificado como o padrão IETF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Segurança de camada de transporte (TLS)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SILC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SSH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Bitcoin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Off-the-Record Messaging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7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78227"/>
            <a:ext cx="9905999" cy="508274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de pelo menos 1024 bits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 no processo de negociação de chaves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7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313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312631"/>
          </a:xfrm>
        </p:spPr>
        <p:txBody>
          <a:bodyPr/>
          <a:lstStyle/>
          <a:p>
            <a:r>
              <a:rPr lang="pt-BR" dirty="0"/>
              <a:t>Tanenbaum, Andrew S. Redes de Computadores .Tradução  da Quarta Edição Vandenberg D. de Souza.– Rio de Janeiro: Elsevier, 2003</a:t>
            </a:r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www.icpbrasil.gov.br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pt.wikipedia.org/wiki/Criptografia_de_chave_p%C3%BAblica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pt.wikipedia.org/wiki/Fun%C3%A7%C3%A3o_hash_criptogr%C3%A1fica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1326" y="131805"/>
            <a:ext cx="9905998" cy="1001456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4450" y="1738183"/>
            <a:ext cx="9905999" cy="57170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criptoanálise (analisys = decomposição) é a arte ou ciência de determinar chave ou decifrar mensagens sem conhecer a chave.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criptologia é a ciência que reúne criptografia e criptoanálise.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ciência muito antiga, a criptologia já estava presente no sistema de escrita hieroglífica dos egípcios há quase quatro mil anos. 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Vem sendo muito utilizada, principalmente para fins militares e diplomáticos.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0796" y="-734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da Criptografia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538754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–Confidencialidade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 o conteúdo, exceto das pessoas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autorizadas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2 -Integridade de Dados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 a alteração de dados por pessoas não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autorizadas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–Autenticação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entre duas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4 -Não Repúdio </a:t>
            </a: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Previne da negação de compromissos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assumidos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69730" y="419877"/>
            <a:ext cx="9422948" cy="1587857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rumos da criptografia com a </a:t>
            </a: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criptografia 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assimétrica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091028" y="2584580"/>
            <a:ext cx="8791575" cy="1810138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propuseram um sistema para cifrar e decifrar uma messagem com duas chaves distintas, sendo a pública (chave pública) que pode ser divulgada e a outra mantida em segredo (chave privada).</a:t>
            </a:r>
          </a:p>
        </p:txBody>
      </p:sp>
    </p:spTree>
    <p:extLst>
      <p:ext uri="{BB962C8B-B14F-4D97-AF65-F5344CB8AC3E}">
        <p14:creationId xmlns:p14="http://schemas.microsoft.com/office/powerpoint/2010/main" val="4260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2423" y="699795"/>
            <a:ext cx="11215396" cy="91605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 assimétrica ou pública</a:t>
            </a:r>
            <a:endParaRPr lang="pt-B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84334" y="1811790"/>
            <a:ext cx="8791575" cy="3973189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Criptografia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Assimétrico: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um par de chaves. 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chave publica para criptografar a mensagem.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chave privada para decriptografar a mensagem.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chave pública não é secreta.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chave privada é secreta.</a:t>
            </a: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chave pública deve ser distribuída para os usuário que desejarem enviar uma mensagem com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2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88066" y="188748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não é necessário cifrar e decifrar com a mesma </a:t>
            </a:r>
            <a:r>
              <a:rPr lang="pt-B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chave.</a:t>
            </a:r>
            <a:br>
              <a:rPr lang="pt-B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chaves necessárias é diretamente proporcional ao número de intervenientes</a:t>
            </a:r>
            <a:r>
              <a:rPr lang="pt-BR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  <a:b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“pesados”;</a:t>
            </a:r>
            <a:b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Complexidade;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1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6505" y="167952"/>
            <a:ext cx="9672735" cy="1000027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Chave 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 </a:t>
            </a: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Criptografia Assimétrica)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26" y="1167979"/>
            <a:ext cx="914479" cy="10790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2247065"/>
            <a:ext cx="1847248" cy="13534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4" y="2247065"/>
            <a:ext cx="961572" cy="13715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50" y="2247065"/>
            <a:ext cx="961572" cy="13715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405" y="3600494"/>
            <a:ext cx="335309" cy="6279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893" y="3600494"/>
            <a:ext cx="335309" cy="62794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771" y="2247064"/>
            <a:ext cx="1767993" cy="135342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039" y="4180744"/>
            <a:ext cx="1761613" cy="496806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2211" y="4180744"/>
            <a:ext cx="1761613" cy="49680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8065" y="2240967"/>
            <a:ext cx="1938696" cy="135952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1697" y="4612516"/>
            <a:ext cx="2292295" cy="68281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8102" y="4593752"/>
            <a:ext cx="2341067" cy="68281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2668" y="2962932"/>
            <a:ext cx="2462997" cy="293243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169" y="1207508"/>
            <a:ext cx="914479" cy="107908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1167979"/>
            <a:ext cx="8791575" cy="4089821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3869" y="1602595"/>
            <a:ext cx="1792379" cy="57307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2115" y="1593448"/>
            <a:ext cx="2213040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mais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Três algoritmos são mais usados para resolver o problema da distribuição de chaves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iffie-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ellman, Stanford University,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1976)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ivest,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hamir,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dleman, 1978)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Gamal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(1985)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2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2102</TotalTime>
  <Words>1001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Circuito</vt:lpstr>
      <vt:lpstr>    assimétrica</vt:lpstr>
      <vt:lpstr>o que é criptografia?</vt:lpstr>
      <vt:lpstr>Criptografia</vt:lpstr>
      <vt:lpstr>Objetivos da Criptografia</vt:lpstr>
      <vt:lpstr>os rumos da criptografia com a  criptografia assimétrica</vt:lpstr>
      <vt:lpstr> Criptografia  assimétrica ou pública</vt:lpstr>
      <vt:lpstr>Principais vantagens:   Já não é necessário cifrar e decifrar com a mesma chave. O número de chaves necessárias é diretamente proporcional ao número de intervenientes.  Principais desvantagens  Algoritmos “pesados”; Complexidade; </vt:lpstr>
      <vt:lpstr>          Chave Pública  (Criptografia Assimétrica)</vt:lpstr>
      <vt:lpstr>Algoritmos mais utilizados</vt:lpstr>
      <vt:lpstr>RSA (Rivest, Shamir, Adleman)</vt:lpstr>
      <vt:lpstr>RSA  Algorithmo Exemplo</vt:lpstr>
      <vt:lpstr>RSA</vt:lpstr>
      <vt:lpstr>Segurança do RSA</vt:lpstr>
      <vt:lpstr>Criptografia - Hash</vt:lpstr>
      <vt:lpstr>Criptografia – Função Hash sem chaves</vt:lpstr>
      <vt:lpstr>Criptografia – Função Hash sem chaves</vt:lpstr>
      <vt:lpstr>Criptografia – Função Hash com chaves</vt:lpstr>
      <vt:lpstr>Assinatura Digital</vt:lpstr>
      <vt:lpstr>Assinatura Digital com Chave Pública</vt:lpstr>
      <vt:lpstr>Implementação da Assinatura Digital</vt:lpstr>
      <vt:lpstr>Geração e Validação das Assinaturas</vt:lpstr>
      <vt:lpstr>Verificação da Integridade da Mensagem</vt:lpstr>
      <vt:lpstr>Autoridade Certificadora</vt:lpstr>
      <vt:lpstr>PKI (Public Key Infrastructure)</vt:lpstr>
      <vt:lpstr>Exemplos de protocolos usando algoritmos de chave assimétrica </vt:lpstr>
      <vt:lpstr>Conclusão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Criptografia assimétrica</dc:title>
  <dc:creator>Ivanoel Rodrigo</dc:creator>
  <cp:lastModifiedBy>Ivanoel Rodrigo</cp:lastModifiedBy>
  <cp:revision>54</cp:revision>
  <dcterms:created xsi:type="dcterms:W3CDTF">2017-06-01T13:24:07Z</dcterms:created>
  <dcterms:modified xsi:type="dcterms:W3CDTF">2017-06-05T16:20:29Z</dcterms:modified>
</cp:coreProperties>
</file>