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handoutMasterIdLst>
    <p:handoutMasterId r:id="rId23"/>
  </p:handoutMasterIdLst>
  <p:sldIdLst>
    <p:sldId id="279" r:id="rId5"/>
    <p:sldId id="287" r:id="rId6"/>
    <p:sldId id="270" r:id="rId7"/>
    <p:sldId id="288" r:id="rId8"/>
    <p:sldId id="289" r:id="rId9"/>
    <p:sldId id="271" r:id="rId10"/>
    <p:sldId id="273" r:id="rId11"/>
    <p:sldId id="274" r:id="rId12"/>
    <p:sldId id="278" r:id="rId13"/>
    <p:sldId id="290" r:id="rId14"/>
    <p:sldId id="291" r:id="rId15"/>
    <p:sldId id="292" r:id="rId16"/>
    <p:sldId id="293" r:id="rId17"/>
    <p:sldId id="294" r:id="rId18"/>
    <p:sldId id="283" r:id="rId19"/>
    <p:sldId id="282" r:id="rId20"/>
    <p:sldId id="277" r:id="rId21"/>
  </p:sldIdLst>
  <p:sldSz cx="12188825" cy="6858000"/>
  <p:notesSz cx="6858000" cy="9144000"/>
  <p:defaultTextStyle>
    <a:defPPr rtl="0">
      <a:defRPr lang="pt-B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p:cViewPr varScale="1">
        <p:scale>
          <a:sx n="74" d="100"/>
          <a:sy n="74" d="100"/>
        </p:scale>
        <p:origin x="582"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24/06/2016</a:t>
            </a:r>
            <a:endParaRP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DA52D9BF-D574-4807-B36C-9E2A025BE826}" type="slidenum">
              <a:rPr/>
              <a:t>‹nº›</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24/06/2016</a:t>
            </a:r>
            <a:endParaRPr/>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t>Clique para editar o texto Mestre</a:t>
            </a:r>
          </a:p>
          <a:p>
            <a:pPr lvl="1" rtl="0"/>
            <a:r>
              <a:t>Segundo nível</a:t>
            </a:r>
          </a:p>
          <a:p>
            <a:pPr lvl="2" rtl="0"/>
            <a:r>
              <a:t>Terceiro nível</a:t>
            </a:r>
          </a:p>
          <a:p>
            <a:pPr lvl="3" rtl="0"/>
            <a:r>
              <a:t>Quarto nível</a:t>
            </a:r>
          </a:p>
          <a:p>
            <a:pPr lvl="4" rtl="0"/>
            <a: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9E11EC53-F507-411E-9ADC-FBCFECE09D3D}" type="slidenum">
              <a:rPr/>
              <a:t>‹nº›</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8" name="Triângulos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62" name="Retângulo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lnSpc>
                <a:spcPct val="90000"/>
              </a:lnSpc>
            </a:pPr>
            <a:endParaRPr sz="3200">
              <a:solidFill>
                <a:schemeClr val="tx2"/>
              </a:solidFill>
            </a:endParaRPr>
          </a:p>
        </p:txBody>
      </p:sp>
      <p:sp>
        <p:nvSpPr>
          <p:cNvPr id="2" name="Título 1"/>
          <p:cNvSpPr>
            <a:spLocks noGrp="1"/>
          </p:cNvSpPr>
          <p:nvPr>
            <p:ph type="ctrTitle"/>
          </p:nvPr>
        </p:nvSpPr>
        <p:spPr>
          <a:xfrm>
            <a:off x="1218883" y="1905002"/>
            <a:ext cx="9751060" cy="2147926"/>
          </a:xfrm>
        </p:spPr>
        <p:txBody>
          <a:bodyPr rtlCol="0" anchor="ctr">
            <a:normAutofit/>
          </a:bodyPr>
          <a:lstStyle>
            <a:lvl1pPr algn="ctr" rtl="0">
              <a:defRPr sz="4400" cap="all" normalizeH="0" baseline="0"/>
            </a:lvl1pPr>
          </a:lstStyle>
          <a:p>
            <a:pPr rtl="0"/>
            <a:r>
              <a:rPr lang="pt-BR" smtClean="0"/>
              <a:t>Clique para editar o título mestre</a:t>
            </a:r>
            <a:endParaRPr/>
          </a:p>
        </p:txBody>
      </p:sp>
      <p:sp>
        <p:nvSpPr>
          <p:cNvPr id="3" name="Subtítulo 2"/>
          <p:cNvSpPr>
            <a:spLocks noGrp="1"/>
          </p:cNvSpPr>
          <p:nvPr>
            <p:ph type="subTitle" idx="1"/>
          </p:nvPr>
        </p:nvSpPr>
        <p:spPr>
          <a:xfrm>
            <a:off x="1218883" y="4140200"/>
            <a:ext cx="9751060" cy="1016000"/>
          </a:xfrm>
        </p:spPr>
        <p:txBody>
          <a:bodyPr rtlCol="0">
            <a:normAutofit/>
          </a:bodyPr>
          <a:lstStyle>
            <a:lvl1pPr marL="0" indent="0" algn="ctr" rtl="0">
              <a:spcBef>
                <a:spcPts val="0"/>
              </a:spcBef>
              <a:buNone/>
              <a:defRPr sz="2800">
                <a:solidFill>
                  <a:schemeClr val="tx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pt-BR" smtClean="0"/>
              <a:t>Clique para editar o estilo do subtítulo mestre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m Alternativa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7821163" y="482600"/>
            <a:ext cx="3961368" cy="1422400"/>
          </a:xfrm>
        </p:spPr>
        <p:txBody>
          <a:bodyPr rtlCol="0" anchor="b" anchorCtr="0">
            <a:normAutofit/>
          </a:bodyPr>
          <a:lstStyle>
            <a:lvl1pPr algn="l" rtl="0">
              <a:defRPr sz="3200" b="0"/>
            </a:lvl1pPr>
          </a:lstStyle>
          <a:p>
            <a:pPr rtl="0"/>
            <a:r>
              <a:rPr lang="pt-BR" smtClean="0"/>
              <a:t>Clique para editar o título mestre</a:t>
            </a:r>
            <a:endParaRPr/>
          </a:p>
        </p:txBody>
      </p:sp>
      <p:sp>
        <p:nvSpPr>
          <p:cNvPr id="9" name="Retângulo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3" name="Espaço Reservado para Imagem 2" descr="Um espaço reservado vazio para adicionar uma imagem. Clique no espaço reservado e selecione a imagem que você deseja adicionar.&#10;"/>
          <p:cNvSpPr>
            <a:spLocks noGrp="1"/>
          </p:cNvSpPr>
          <p:nvPr>
            <p:ph type="pic" idx="1"/>
          </p:nvPr>
        </p:nvSpPr>
        <p:spPr>
          <a:xfrm>
            <a:off x="507868" y="482600"/>
            <a:ext cx="6602281" cy="5842001"/>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pt-BR" smtClean="0"/>
              <a:t>Clique no ícone para adicionar uma imagem</a:t>
            </a:r>
            <a:endParaRPr dirty="0"/>
          </a:p>
        </p:txBody>
      </p:sp>
      <p:sp>
        <p:nvSpPr>
          <p:cNvPr id="4" name="Espaço Reservado para Texto 3"/>
          <p:cNvSpPr>
            <a:spLocks noGrp="1"/>
          </p:cNvSpPr>
          <p:nvPr>
            <p:ph type="body" sz="half" idx="2"/>
          </p:nvPr>
        </p:nvSpPr>
        <p:spPr>
          <a:xfrm>
            <a:off x="7821163" y="2108200"/>
            <a:ext cx="3961368" cy="426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smtClean="0"/>
              <a:t>Clique para editar o texto mestre</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smtClean="0"/>
              <a:t>Clique para editar o título mestre</a:t>
            </a:r>
            <a:endParaRPr/>
          </a:p>
        </p:txBody>
      </p:sp>
      <p:sp>
        <p:nvSpPr>
          <p:cNvPr id="3" name="Espaço Reservado para Texto Vertical 2"/>
          <p:cNvSpPr>
            <a:spLocks noGrp="1"/>
          </p:cNvSpPr>
          <p:nvPr>
            <p:ph type="body" orient="vert" idx="1"/>
          </p:nvPr>
        </p:nvSpPr>
        <p:spPr/>
        <p:txBody>
          <a:bodyPr vert="eaVert" rtlCol="0"/>
          <a:lstStyle>
            <a:lvl5pPr algn="l" rtl="0">
              <a:defRPr/>
            </a:lvl5pPr>
            <a:lvl6pPr marL="2669581" algn="l" rtl="0">
              <a:defRPr baseline="0"/>
            </a:lvl6pPr>
            <a:lvl7pPr marL="2669581" algn="l" rtl="0">
              <a:defRPr baseline="0"/>
            </a:lvl7pPr>
            <a:lvl8pPr marL="2669581" algn="l" rtl="0">
              <a:defRPr baseline="0"/>
            </a:lvl8pPr>
            <a:lvl9pPr marL="2669581" algn="l" rtl="0">
              <a:defRPr baseline="0"/>
            </a:lvl9pPr>
          </a:lstStyle>
          <a:p>
            <a:pPr lvl="0" rtl="0"/>
            <a:r>
              <a:rPr lang="pt-BR" smtClean="0"/>
              <a:t>Clique para editar o texto mestre</a:t>
            </a:r>
          </a:p>
          <a:p>
            <a:pPr lvl="1" rtl="0"/>
            <a:r>
              <a:rPr lang="pt-BR" smtClean="0"/>
              <a:t>Segundo nível</a:t>
            </a:r>
          </a:p>
          <a:p>
            <a:pPr lvl="2" rtl="0"/>
            <a:r>
              <a:rPr lang="pt-BR" smtClean="0"/>
              <a:t>Terceiro nível</a:t>
            </a:r>
          </a:p>
          <a:p>
            <a:pPr lvl="3" rtl="0"/>
            <a:r>
              <a:rPr lang="pt-BR" smtClean="0"/>
              <a:t>Quarto nível</a:t>
            </a:r>
          </a:p>
          <a:p>
            <a:pPr lvl="4" rtl="0"/>
            <a:r>
              <a:rPr lang="pt-BR" smtClean="0"/>
              <a:t>Quinto nível</a:t>
            </a:r>
            <a:endParaRPr/>
          </a:p>
        </p:txBody>
      </p:sp>
      <p:sp>
        <p:nvSpPr>
          <p:cNvPr id="5" name="Espaço Reservado para Rodapé 4"/>
          <p:cNvSpPr>
            <a:spLocks noGrp="1"/>
          </p:cNvSpPr>
          <p:nvPr>
            <p:ph type="ftr" sz="quarter" idx="11"/>
          </p:nvPr>
        </p:nvSpPr>
        <p:spPr/>
        <p:txBody>
          <a:bodyPr rtlCol="0"/>
          <a:lstStyle/>
          <a:p>
            <a:pPr rtl="0"/>
            <a:endParaRPr/>
          </a:p>
        </p:txBody>
      </p:sp>
      <p:sp>
        <p:nvSpPr>
          <p:cNvPr id="4" name="Espaço Reservado para Data 3"/>
          <p:cNvSpPr>
            <a:spLocks noGrp="1"/>
          </p:cNvSpPr>
          <p:nvPr>
            <p:ph type="dt" sz="half" idx="10"/>
          </p:nvPr>
        </p:nvSpPr>
        <p:spPr/>
        <p:txBody>
          <a:bodyPr rtlCol="0"/>
          <a:lstStyle/>
          <a:p>
            <a:pPr rtl="0"/>
            <a:r>
              <a:rPr lang="en-US"/>
              <a:t>24/06/2016</a:t>
            </a:r>
            <a:endParaRPr/>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0040043" y="482599"/>
            <a:ext cx="1843982" cy="5791201"/>
          </a:xfrm>
        </p:spPr>
        <p:txBody>
          <a:bodyPr vert="eaVert" rtlCol="0"/>
          <a:lstStyle/>
          <a:p>
            <a:pPr rtl="0"/>
            <a:r>
              <a:rPr lang="pt-BR" smtClean="0"/>
              <a:t>Clique para editar o título mestre</a:t>
            </a:r>
            <a:endParaRPr/>
          </a:p>
        </p:txBody>
      </p:sp>
      <p:sp>
        <p:nvSpPr>
          <p:cNvPr id="3" name="Espaço Reservado para Texto Vertical 2"/>
          <p:cNvSpPr>
            <a:spLocks noGrp="1"/>
          </p:cNvSpPr>
          <p:nvPr>
            <p:ph type="body" orient="vert" idx="1"/>
          </p:nvPr>
        </p:nvSpPr>
        <p:spPr>
          <a:xfrm>
            <a:off x="914162" y="482599"/>
            <a:ext cx="9040045" cy="5791201"/>
          </a:xfrm>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pt-BR" smtClean="0"/>
              <a:t>Clique para editar o texto mestre</a:t>
            </a:r>
          </a:p>
          <a:p>
            <a:pPr lvl="1" rtl="0"/>
            <a:r>
              <a:rPr lang="pt-BR" smtClean="0"/>
              <a:t>Segundo nível</a:t>
            </a:r>
          </a:p>
          <a:p>
            <a:pPr lvl="2" rtl="0"/>
            <a:r>
              <a:rPr lang="pt-BR" smtClean="0"/>
              <a:t>Terceiro nível</a:t>
            </a:r>
          </a:p>
          <a:p>
            <a:pPr lvl="3" rtl="0"/>
            <a:r>
              <a:rPr lang="pt-BR" smtClean="0"/>
              <a:t>Quarto nível</a:t>
            </a:r>
          </a:p>
          <a:p>
            <a:pPr lvl="4" rtl="0"/>
            <a:r>
              <a:rPr lang="pt-BR" smtClean="0"/>
              <a:t>Quinto nível</a:t>
            </a:r>
            <a:endParaRPr/>
          </a:p>
        </p:txBody>
      </p:sp>
      <p:sp>
        <p:nvSpPr>
          <p:cNvPr id="5" name="Espaço Reservado para Rodapé 4"/>
          <p:cNvSpPr>
            <a:spLocks noGrp="1"/>
          </p:cNvSpPr>
          <p:nvPr>
            <p:ph type="ftr" sz="quarter" idx="11"/>
          </p:nvPr>
        </p:nvSpPr>
        <p:spPr/>
        <p:txBody>
          <a:bodyPr rtlCol="0"/>
          <a:lstStyle/>
          <a:p>
            <a:pPr rtl="0"/>
            <a:endParaRPr/>
          </a:p>
        </p:txBody>
      </p:sp>
      <p:sp>
        <p:nvSpPr>
          <p:cNvPr id="4" name="Espaço Reservado para Data 3"/>
          <p:cNvSpPr>
            <a:spLocks noGrp="1"/>
          </p:cNvSpPr>
          <p:nvPr>
            <p:ph type="dt" sz="half" idx="10"/>
          </p:nvPr>
        </p:nvSpPr>
        <p:spPr/>
        <p:txBody>
          <a:bodyPr rtlCol="0"/>
          <a:lstStyle/>
          <a:p>
            <a:pPr rtl="0"/>
            <a:r>
              <a:rPr lang="en-US"/>
              <a:t>24/06/2016</a:t>
            </a:r>
            <a:endParaRPr/>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smtClean="0"/>
              <a:t>Clique para editar o título mestre</a:t>
            </a:r>
            <a:endParaRPr/>
          </a:p>
        </p:txBody>
      </p:sp>
      <p:sp>
        <p:nvSpPr>
          <p:cNvPr id="3" name="Espaço Reservado para Conteú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pt-BR" smtClean="0"/>
              <a:t>Clique para editar o texto mestre</a:t>
            </a:r>
          </a:p>
          <a:p>
            <a:pPr lvl="1" rtl="0"/>
            <a:r>
              <a:rPr lang="pt-BR" smtClean="0"/>
              <a:t>Segundo nível</a:t>
            </a:r>
          </a:p>
          <a:p>
            <a:pPr lvl="2" rtl="0"/>
            <a:r>
              <a:rPr lang="pt-BR" smtClean="0"/>
              <a:t>Terceiro nível</a:t>
            </a:r>
          </a:p>
          <a:p>
            <a:pPr lvl="3" rtl="0"/>
            <a:r>
              <a:rPr lang="pt-BR" smtClean="0"/>
              <a:t>Quarto nível</a:t>
            </a:r>
          </a:p>
          <a:p>
            <a:pPr lvl="4" rtl="0"/>
            <a:r>
              <a:rPr lang="pt-BR" smtClean="0"/>
              <a:t>Quinto nível</a:t>
            </a:r>
            <a:endParaRPr/>
          </a:p>
        </p:txBody>
      </p:sp>
      <p:sp>
        <p:nvSpPr>
          <p:cNvPr id="5" name="Espaço Reservado para Rodapé 4"/>
          <p:cNvSpPr>
            <a:spLocks noGrp="1"/>
          </p:cNvSpPr>
          <p:nvPr>
            <p:ph type="ftr" sz="quarter" idx="11"/>
          </p:nvPr>
        </p:nvSpPr>
        <p:spPr/>
        <p:txBody>
          <a:bodyPr rtlCol="0"/>
          <a:lstStyle/>
          <a:p>
            <a:pPr rtl="0"/>
            <a:endParaRPr/>
          </a:p>
        </p:txBody>
      </p:sp>
      <p:sp>
        <p:nvSpPr>
          <p:cNvPr id="4" name="Espaço Reservado para Data 3"/>
          <p:cNvSpPr>
            <a:spLocks noGrp="1"/>
          </p:cNvSpPr>
          <p:nvPr>
            <p:ph type="dt" sz="half" idx="10"/>
          </p:nvPr>
        </p:nvSpPr>
        <p:spPr/>
        <p:txBody>
          <a:bodyPr rtlCol="0"/>
          <a:lstStyle/>
          <a:p>
            <a:pPr rtl="0"/>
            <a:r>
              <a:rPr lang="en-US"/>
              <a:t>24/06/2016</a:t>
            </a:r>
            <a:endParaRPr/>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11" name="Triângulos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2" name="Título 1"/>
          <p:cNvSpPr>
            <a:spLocks noGrp="1"/>
          </p:cNvSpPr>
          <p:nvPr>
            <p:ph type="title"/>
          </p:nvPr>
        </p:nvSpPr>
        <p:spPr>
          <a:xfrm>
            <a:off x="1218883" y="1524000"/>
            <a:ext cx="9751060" cy="1992597"/>
          </a:xfrm>
        </p:spPr>
        <p:txBody>
          <a:bodyPr rtlCol="0" anchor="b" anchorCtr="0">
            <a:noAutofit/>
          </a:bodyPr>
          <a:lstStyle>
            <a:lvl1pPr algn="ctr" rtl="0">
              <a:defRPr sz="4400" b="0" cap="all" baseline="0"/>
            </a:lvl1pPr>
          </a:lstStyle>
          <a:p>
            <a:pPr rtl="0"/>
            <a:r>
              <a:rPr lang="pt-BR" smtClean="0"/>
              <a:t>Clique para editar o título mestre</a:t>
            </a:r>
            <a:endParaRPr/>
          </a:p>
        </p:txBody>
      </p:sp>
      <p:sp>
        <p:nvSpPr>
          <p:cNvPr id="3" name="Espaço Reservado para Texto 2"/>
          <p:cNvSpPr>
            <a:spLocks noGrp="1"/>
          </p:cNvSpPr>
          <p:nvPr>
            <p:ph type="body" idx="1"/>
          </p:nvPr>
        </p:nvSpPr>
        <p:spPr>
          <a:xfrm>
            <a:off x="1218883" y="3632200"/>
            <a:ext cx="9751060" cy="1016000"/>
          </a:xfrm>
        </p:spPr>
        <p:txBody>
          <a:bodyPr rtlCol="0" anchor="t" anchorCtr="0">
            <a:noAutofit/>
          </a:bodyPr>
          <a:lstStyle>
            <a:lvl1pPr marL="0" indent="0" algn="ctr" rtl="0">
              <a:spcBef>
                <a:spcPts val="0"/>
              </a:spcBef>
              <a:buNone/>
              <a:defRPr sz="2800">
                <a:solidFill>
                  <a:schemeClr val="tx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pt-BR" smtClean="0"/>
              <a:t>Clique para editar o texto mestre</a:t>
            </a:r>
          </a:p>
        </p:txBody>
      </p:sp>
      <p:sp>
        <p:nvSpPr>
          <p:cNvPr id="5" name="Espaço Reservado para Rodapé 4"/>
          <p:cNvSpPr>
            <a:spLocks noGrp="1"/>
          </p:cNvSpPr>
          <p:nvPr>
            <p:ph type="ftr" sz="quarter" idx="11"/>
          </p:nvPr>
        </p:nvSpPr>
        <p:spPr/>
        <p:txBody>
          <a:bodyPr rtlCol="0"/>
          <a:lstStyle/>
          <a:p>
            <a:pPr rtl="0"/>
            <a:endParaRPr/>
          </a:p>
        </p:txBody>
      </p:sp>
      <p:sp>
        <p:nvSpPr>
          <p:cNvPr id="4" name="Espaço Reservado para Data 3"/>
          <p:cNvSpPr>
            <a:spLocks noGrp="1"/>
          </p:cNvSpPr>
          <p:nvPr>
            <p:ph type="dt" sz="half" idx="10"/>
          </p:nvPr>
        </p:nvSpPr>
        <p:spPr/>
        <p:txBody>
          <a:bodyPr rtlCol="0"/>
          <a:lstStyle/>
          <a:p>
            <a:pPr rtl="0"/>
            <a:r>
              <a:rPr lang="en-US"/>
              <a:t>24/06/2016</a:t>
            </a:r>
            <a:endParaRPr/>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smtClean="0"/>
              <a:t>Clique para editar o título mestre</a:t>
            </a:r>
            <a:endParaRPr/>
          </a:p>
        </p:txBody>
      </p:sp>
      <p:sp>
        <p:nvSpPr>
          <p:cNvPr id="3" name="Espaço Reservado para Conteúdo 2"/>
          <p:cNvSpPr>
            <a:spLocks noGrp="1"/>
          </p:cNvSpPr>
          <p:nvPr>
            <p:ph sz="half" idx="1"/>
          </p:nvPr>
        </p:nvSpPr>
        <p:spPr>
          <a:xfrm>
            <a:off x="914162"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algn="l" rtl="0">
              <a:defRPr sz="1400"/>
            </a:lvl6pPr>
            <a:lvl7pPr marL="2669581" algn="l" rtl="0">
              <a:defRPr sz="1400"/>
            </a:lvl7pPr>
            <a:lvl8pPr marL="2669581" algn="l" rtl="0">
              <a:defRPr sz="1400"/>
            </a:lvl8pPr>
            <a:lvl9pPr marL="2669581" algn="l" rtl="0">
              <a:defRPr sz="1400"/>
            </a:lvl9pPr>
          </a:lstStyle>
          <a:p>
            <a:pPr lvl="0" rtl="0"/>
            <a:r>
              <a:rPr lang="pt-BR" smtClean="0"/>
              <a:t>Clique para editar o texto mestre</a:t>
            </a:r>
          </a:p>
          <a:p>
            <a:pPr lvl="1" rtl="0"/>
            <a:r>
              <a:rPr lang="pt-BR" smtClean="0"/>
              <a:t>Segundo nível</a:t>
            </a:r>
          </a:p>
          <a:p>
            <a:pPr lvl="2" rtl="0"/>
            <a:r>
              <a:rPr lang="pt-BR" smtClean="0"/>
              <a:t>Terceiro nível</a:t>
            </a:r>
          </a:p>
          <a:p>
            <a:pPr lvl="3" rtl="0"/>
            <a:r>
              <a:rPr lang="pt-BR" smtClean="0"/>
              <a:t>Quarto nível</a:t>
            </a:r>
          </a:p>
          <a:p>
            <a:pPr lvl="4" rtl="0"/>
            <a:r>
              <a:rPr lang="pt-BR" smtClean="0"/>
              <a:t>Quinto nível</a:t>
            </a:r>
            <a:endParaRPr/>
          </a:p>
        </p:txBody>
      </p:sp>
      <p:sp>
        <p:nvSpPr>
          <p:cNvPr id="4" name="Espaço Reservado para Conteúdo 3"/>
          <p:cNvSpPr>
            <a:spLocks noGrp="1"/>
          </p:cNvSpPr>
          <p:nvPr>
            <p:ph sz="half" idx="2"/>
          </p:nvPr>
        </p:nvSpPr>
        <p:spPr>
          <a:xfrm>
            <a:off x="6297559"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baseline="0"/>
            </a:lvl6pPr>
            <a:lvl7pPr marL="2669581" algn="l" rtl="0">
              <a:defRPr sz="1400" baseline="0"/>
            </a:lvl7pPr>
            <a:lvl8pPr marL="2669581" algn="l" rtl="0">
              <a:defRPr sz="1400" baseline="0"/>
            </a:lvl8pPr>
            <a:lvl9pPr marL="2669581" algn="l" rtl="0">
              <a:defRPr sz="1400" baseline="0"/>
            </a:lvl9pPr>
          </a:lstStyle>
          <a:p>
            <a:pPr lvl="0" rtl="0"/>
            <a:r>
              <a:rPr lang="pt-BR" smtClean="0"/>
              <a:t>Clique para editar o texto mestre</a:t>
            </a:r>
          </a:p>
          <a:p>
            <a:pPr lvl="1" rtl="0"/>
            <a:r>
              <a:rPr lang="pt-BR" smtClean="0"/>
              <a:t>Segundo nível</a:t>
            </a:r>
          </a:p>
          <a:p>
            <a:pPr lvl="2" rtl="0"/>
            <a:r>
              <a:rPr lang="pt-BR" smtClean="0"/>
              <a:t>Terceiro nível</a:t>
            </a:r>
          </a:p>
          <a:p>
            <a:pPr lvl="3" rtl="0"/>
            <a:r>
              <a:rPr lang="pt-BR" smtClean="0"/>
              <a:t>Quarto nível</a:t>
            </a:r>
          </a:p>
          <a:p>
            <a:pPr lvl="4" rtl="0"/>
            <a:r>
              <a:rPr lang="pt-BR" smtClean="0"/>
              <a:t>Quinto nível</a:t>
            </a:r>
            <a:endParaRPr/>
          </a:p>
        </p:txBody>
      </p:sp>
      <p:sp>
        <p:nvSpPr>
          <p:cNvPr id="6" name="Espaço Reservado para Rodapé 5"/>
          <p:cNvSpPr>
            <a:spLocks noGrp="1"/>
          </p:cNvSpPr>
          <p:nvPr>
            <p:ph type="ftr" sz="quarter" idx="11"/>
          </p:nvPr>
        </p:nvSpPr>
        <p:spPr/>
        <p:txBody>
          <a:bodyPr rtlCol="0"/>
          <a:lstStyle/>
          <a:p>
            <a:pPr rtl="0"/>
            <a:endParaRPr/>
          </a:p>
        </p:txBody>
      </p:sp>
      <p:sp>
        <p:nvSpPr>
          <p:cNvPr id="5" name="Espaço Reservado para Data 4"/>
          <p:cNvSpPr>
            <a:spLocks noGrp="1"/>
          </p:cNvSpPr>
          <p:nvPr>
            <p:ph type="dt" sz="half" idx="10"/>
          </p:nvPr>
        </p:nvSpPr>
        <p:spPr/>
        <p:txBody>
          <a:bodyPr rtlCol="0"/>
          <a:lstStyle/>
          <a:p>
            <a:pPr rtl="0"/>
            <a:r>
              <a:rPr lang="en-US"/>
              <a:t>24/06/2016</a:t>
            </a:r>
            <a:endParaRPr/>
          </a:p>
        </p:txBody>
      </p:sp>
      <p:sp>
        <p:nvSpPr>
          <p:cNvPr id="7" name="Espaço Reservado para Número de Slide 6"/>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pt-BR" smtClean="0"/>
              <a:t>Clique para editar o título mestre</a:t>
            </a:r>
            <a:endParaRPr/>
          </a:p>
        </p:txBody>
      </p:sp>
      <p:sp>
        <p:nvSpPr>
          <p:cNvPr id="3" name="Espaço Reservado para Texto 2"/>
          <p:cNvSpPr>
            <a:spLocks noGrp="1"/>
          </p:cNvSpPr>
          <p:nvPr>
            <p:ph type="body" idx="1"/>
          </p:nvPr>
        </p:nvSpPr>
        <p:spPr>
          <a:xfrm>
            <a:off x="914162"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t-BR" smtClean="0"/>
              <a:t>Clique para editar o texto mestre</a:t>
            </a:r>
          </a:p>
        </p:txBody>
      </p:sp>
      <p:sp>
        <p:nvSpPr>
          <p:cNvPr id="4" name="Espaço Reservado para Conteúdo 3"/>
          <p:cNvSpPr>
            <a:spLocks noGrp="1"/>
          </p:cNvSpPr>
          <p:nvPr>
            <p:ph sz="half" idx="2"/>
          </p:nvPr>
        </p:nvSpPr>
        <p:spPr>
          <a:xfrm>
            <a:off x="914162"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a:lvl8pPr>
            <a:lvl9pPr marL="2669581" algn="l" rtl="0">
              <a:defRPr sz="1400"/>
            </a:lvl9pPr>
          </a:lstStyle>
          <a:p>
            <a:pPr lvl="0" rtl="0"/>
            <a:r>
              <a:rPr lang="pt-BR" smtClean="0"/>
              <a:t>Clique para editar o texto mestre</a:t>
            </a:r>
          </a:p>
          <a:p>
            <a:pPr lvl="1" rtl="0"/>
            <a:r>
              <a:rPr lang="pt-BR" smtClean="0"/>
              <a:t>Segundo nível</a:t>
            </a:r>
          </a:p>
          <a:p>
            <a:pPr lvl="2" rtl="0"/>
            <a:r>
              <a:rPr lang="pt-BR" smtClean="0"/>
              <a:t>Terceiro nível</a:t>
            </a:r>
          </a:p>
          <a:p>
            <a:pPr lvl="3" rtl="0"/>
            <a:r>
              <a:rPr lang="pt-BR" smtClean="0"/>
              <a:t>Quarto nível</a:t>
            </a:r>
          </a:p>
          <a:p>
            <a:pPr lvl="4" rtl="0"/>
            <a:r>
              <a:rPr lang="pt-BR" smtClean="0"/>
              <a:t>Quinto nível</a:t>
            </a:r>
            <a:endParaRPr/>
          </a:p>
        </p:txBody>
      </p:sp>
      <p:sp>
        <p:nvSpPr>
          <p:cNvPr id="5" name="Espaço Reservado para Texto 4"/>
          <p:cNvSpPr>
            <a:spLocks noGrp="1"/>
          </p:cNvSpPr>
          <p:nvPr>
            <p:ph type="body" sz="quarter" idx="3"/>
          </p:nvPr>
        </p:nvSpPr>
        <p:spPr>
          <a:xfrm>
            <a:off x="6297559"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t-BR" smtClean="0"/>
              <a:t>Clique para editar o texto mestre</a:t>
            </a:r>
          </a:p>
        </p:txBody>
      </p:sp>
      <p:sp>
        <p:nvSpPr>
          <p:cNvPr id="6" name="Espaço Reservado para Conteúdo 5"/>
          <p:cNvSpPr>
            <a:spLocks noGrp="1"/>
          </p:cNvSpPr>
          <p:nvPr>
            <p:ph sz="quarter" idx="4"/>
          </p:nvPr>
        </p:nvSpPr>
        <p:spPr>
          <a:xfrm>
            <a:off x="6297559"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baseline="0"/>
            </a:lvl8pPr>
            <a:lvl9pPr marL="2669581" algn="l" rtl="0">
              <a:defRPr sz="1400" baseline="0"/>
            </a:lvl9pPr>
          </a:lstStyle>
          <a:p>
            <a:pPr lvl="0" rtl="0"/>
            <a:r>
              <a:rPr lang="pt-BR" smtClean="0"/>
              <a:t>Clique para editar o texto mestre</a:t>
            </a:r>
          </a:p>
          <a:p>
            <a:pPr lvl="1" rtl="0"/>
            <a:r>
              <a:rPr lang="pt-BR" smtClean="0"/>
              <a:t>Segundo nível</a:t>
            </a:r>
          </a:p>
          <a:p>
            <a:pPr lvl="2" rtl="0"/>
            <a:r>
              <a:rPr lang="pt-BR" smtClean="0"/>
              <a:t>Terceiro nível</a:t>
            </a:r>
          </a:p>
          <a:p>
            <a:pPr lvl="3" rtl="0"/>
            <a:r>
              <a:rPr lang="pt-BR" smtClean="0"/>
              <a:t>Quarto nível</a:t>
            </a:r>
          </a:p>
          <a:p>
            <a:pPr lvl="4" rtl="0"/>
            <a:r>
              <a:rPr lang="pt-BR" smtClean="0"/>
              <a:t>Quinto nível</a:t>
            </a:r>
            <a:endParaRPr/>
          </a:p>
        </p:txBody>
      </p:sp>
      <p:sp>
        <p:nvSpPr>
          <p:cNvPr id="8" name="Espaço Reservado para Rodapé 7"/>
          <p:cNvSpPr>
            <a:spLocks noGrp="1"/>
          </p:cNvSpPr>
          <p:nvPr>
            <p:ph type="ftr" sz="quarter" idx="11"/>
          </p:nvPr>
        </p:nvSpPr>
        <p:spPr/>
        <p:txBody>
          <a:bodyPr rtlCol="0"/>
          <a:lstStyle/>
          <a:p>
            <a:pPr rtl="0"/>
            <a:endParaRPr/>
          </a:p>
        </p:txBody>
      </p:sp>
      <p:sp>
        <p:nvSpPr>
          <p:cNvPr id="7" name="Espaço Reservado para Data 6"/>
          <p:cNvSpPr>
            <a:spLocks noGrp="1"/>
          </p:cNvSpPr>
          <p:nvPr>
            <p:ph type="dt" sz="half" idx="10"/>
          </p:nvPr>
        </p:nvSpPr>
        <p:spPr/>
        <p:txBody>
          <a:bodyPr rtlCol="0"/>
          <a:lstStyle/>
          <a:p>
            <a:pPr rtl="0"/>
            <a:r>
              <a:rPr lang="en-US"/>
              <a:t>24/06/2016</a:t>
            </a:r>
            <a:endParaRPr/>
          </a:p>
        </p:txBody>
      </p:sp>
      <p:sp>
        <p:nvSpPr>
          <p:cNvPr id="9" name="Espaço Reservado para o Número do Slide 8"/>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smtClean="0"/>
              <a:t>Clique para editar o título mestre</a:t>
            </a:r>
            <a:endParaRPr/>
          </a:p>
        </p:txBody>
      </p:sp>
      <p:sp>
        <p:nvSpPr>
          <p:cNvPr id="4" name="Espaço Reservado para Rodapé 3"/>
          <p:cNvSpPr>
            <a:spLocks noGrp="1"/>
          </p:cNvSpPr>
          <p:nvPr>
            <p:ph type="ftr" sz="quarter" idx="11"/>
          </p:nvPr>
        </p:nvSpPr>
        <p:spPr/>
        <p:txBody>
          <a:bodyPr rtlCol="0"/>
          <a:lstStyle/>
          <a:p>
            <a:pPr rtl="0"/>
            <a:endParaRPr/>
          </a:p>
        </p:txBody>
      </p:sp>
      <p:sp>
        <p:nvSpPr>
          <p:cNvPr id="3" name="Espaço Reservado para Data 2"/>
          <p:cNvSpPr>
            <a:spLocks noGrp="1"/>
          </p:cNvSpPr>
          <p:nvPr>
            <p:ph type="dt" sz="half" idx="10"/>
          </p:nvPr>
        </p:nvSpPr>
        <p:spPr/>
        <p:txBody>
          <a:bodyPr rtlCol="0"/>
          <a:lstStyle/>
          <a:p>
            <a:pPr rtl="0"/>
            <a:r>
              <a:rPr lang="en-US"/>
              <a:t>24/06/2016</a:t>
            </a:r>
            <a:endParaRPr/>
          </a:p>
        </p:txBody>
      </p:sp>
      <p:sp>
        <p:nvSpPr>
          <p:cNvPr id="5" name="Espaço Reservado para Número de Slide 4"/>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7821163" y="482600"/>
            <a:ext cx="3961368" cy="1422400"/>
          </a:xfrm>
        </p:spPr>
        <p:txBody>
          <a:bodyPr rtlCol="0" anchor="b">
            <a:noAutofit/>
          </a:bodyPr>
          <a:lstStyle>
            <a:lvl1pPr algn="l" rtl="0">
              <a:defRPr sz="3200" b="0"/>
            </a:lvl1pPr>
          </a:lstStyle>
          <a:p>
            <a:pPr rtl="0"/>
            <a:r>
              <a:rPr lang="pt-BR" smtClean="0"/>
              <a:t>Clique para editar o título mestre</a:t>
            </a:r>
            <a:endParaRPr/>
          </a:p>
        </p:txBody>
      </p:sp>
      <p:sp>
        <p:nvSpPr>
          <p:cNvPr id="20" name="Retângulo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3" name="Espaço Reservado para Conteúdo 2"/>
          <p:cNvSpPr>
            <a:spLocks noGrp="1"/>
          </p:cNvSpPr>
          <p:nvPr>
            <p:ph idx="1"/>
          </p:nvPr>
        </p:nvSpPr>
        <p:spPr bwMode="white">
          <a:xfrm>
            <a:off x="507868" y="482600"/>
            <a:ext cx="6602280" cy="5842001"/>
          </a:xfrm>
        </p:spPr>
        <p:txBody>
          <a:bodyPr rtlCol="0">
            <a:normAutofit/>
          </a:bodyPr>
          <a:lstStyle>
            <a:lvl1pPr algn="l" rtl="0">
              <a:defRPr sz="2800"/>
            </a:lvl1pPr>
            <a:lvl2pPr algn="l" rtl="0">
              <a:defRPr sz="2400"/>
            </a:lvl2pPr>
            <a:lvl3pPr algn="l" rtl="0">
              <a:defRPr sz="2000"/>
            </a:lvl3pPr>
            <a:lvl4pPr algn="l" rtl="0">
              <a:defRPr sz="1800"/>
            </a:lvl4pPr>
            <a:lvl5pPr algn="l" rtl="0">
              <a:defRPr sz="1600"/>
            </a:lvl5pPr>
            <a:lvl6pPr algn="l" rtl="0">
              <a:defRPr sz="1600"/>
            </a:lvl6pPr>
            <a:lvl7pPr algn="l" rtl="0">
              <a:defRPr sz="1600"/>
            </a:lvl7pPr>
            <a:lvl8pPr algn="l" rtl="0">
              <a:defRPr sz="1600"/>
            </a:lvl8pPr>
            <a:lvl9pPr algn="l" rtl="0">
              <a:defRPr sz="1600"/>
            </a:lvl9pPr>
          </a:lstStyle>
          <a:p>
            <a:pPr lvl="0" rtl="0"/>
            <a:r>
              <a:rPr lang="pt-BR" smtClean="0"/>
              <a:t>Clique para editar o texto mestre</a:t>
            </a:r>
          </a:p>
          <a:p>
            <a:pPr lvl="1" rtl="0"/>
            <a:r>
              <a:rPr lang="pt-BR" smtClean="0"/>
              <a:t>Segundo nível</a:t>
            </a:r>
          </a:p>
          <a:p>
            <a:pPr lvl="2" rtl="0"/>
            <a:r>
              <a:rPr lang="pt-BR" smtClean="0"/>
              <a:t>Terceiro nível</a:t>
            </a:r>
          </a:p>
          <a:p>
            <a:pPr lvl="3" rtl="0"/>
            <a:r>
              <a:rPr lang="pt-BR" smtClean="0"/>
              <a:t>Quarto nível</a:t>
            </a:r>
          </a:p>
          <a:p>
            <a:pPr lvl="4" rtl="0"/>
            <a:r>
              <a:rPr lang="pt-BR" smtClean="0"/>
              <a:t>Quinto nível</a:t>
            </a:r>
            <a:endParaRPr/>
          </a:p>
        </p:txBody>
      </p:sp>
      <p:sp>
        <p:nvSpPr>
          <p:cNvPr id="4" name="Espaço Reservado para Texto 3"/>
          <p:cNvSpPr>
            <a:spLocks noGrp="1"/>
          </p:cNvSpPr>
          <p:nvPr>
            <p:ph type="body" sz="half" idx="2"/>
          </p:nvPr>
        </p:nvSpPr>
        <p:spPr>
          <a:xfrm>
            <a:off x="7821163" y="2108200"/>
            <a:ext cx="3961368" cy="4267200"/>
          </a:xfrm>
        </p:spPr>
        <p:txBody>
          <a:bodyPr rtlCol="0" anchor="t" anchorCtr="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smtClean="0"/>
              <a:t>Clique para editar o texto mestre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8" name="Triângulos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2" name="Título 1"/>
          <p:cNvSpPr>
            <a:spLocks noGrp="1"/>
          </p:cNvSpPr>
          <p:nvPr>
            <p:ph type="title"/>
          </p:nvPr>
        </p:nvSpPr>
        <p:spPr>
          <a:xfrm>
            <a:off x="6399133" y="1905000"/>
            <a:ext cx="5180251" cy="1727200"/>
          </a:xfrm>
        </p:spPr>
        <p:txBody>
          <a:bodyPr rtlCol="0" anchor="b" anchorCtr="0">
            <a:normAutofit/>
          </a:bodyPr>
          <a:lstStyle>
            <a:lvl1pPr algn="l" rtl="0">
              <a:defRPr sz="3200" b="0"/>
            </a:lvl1pPr>
          </a:lstStyle>
          <a:p>
            <a:pPr rtl="0"/>
            <a:r>
              <a:rPr lang="pt-BR" smtClean="0"/>
              <a:t>Clique para editar o título mestre</a:t>
            </a:r>
            <a:endParaRPr/>
          </a:p>
        </p:txBody>
      </p:sp>
      <p:sp>
        <p:nvSpPr>
          <p:cNvPr id="9" name="Retângulo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3" name="Espaço Reservado para Imagem 2" descr="Um espaço reservado vazio para adicionar uma imagem. Clique no espaço reservado e selecione a imagem que você deseja adicionar.&#10;"/>
          <p:cNvSpPr>
            <a:spLocks noGrp="1"/>
          </p:cNvSpPr>
          <p:nvPr>
            <p:ph type="pic" idx="1"/>
          </p:nvPr>
        </p:nvSpPr>
        <p:spPr>
          <a:xfrm>
            <a:off x="507869" y="482601"/>
            <a:ext cx="5077859" cy="5862706"/>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pt-BR" smtClean="0"/>
              <a:t>Clique no ícone para adicionar uma imagem</a:t>
            </a:r>
            <a:endParaRPr/>
          </a:p>
        </p:txBody>
      </p:sp>
      <p:sp>
        <p:nvSpPr>
          <p:cNvPr id="4" name="Espaço Reservado para Texto 3"/>
          <p:cNvSpPr>
            <a:spLocks noGrp="1"/>
          </p:cNvSpPr>
          <p:nvPr>
            <p:ph type="body" sz="half" idx="2"/>
          </p:nvPr>
        </p:nvSpPr>
        <p:spPr>
          <a:xfrm>
            <a:off x="6399133" y="3733800"/>
            <a:ext cx="5180251" cy="172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smtClean="0"/>
              <a:t>Clique para editar o texto mestre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pPr rtl="0"/>
            <a:r>
              <a:rPr lang="pt-BR"/>
              <a:t>Clique para editar o estilo de título Mestre</a:t>
            </a:r>
            <a:endParaRPr/>
          </a:p>
        </p:txBody>
      </p:sp>
      <p:sp>
        <p:nvSpPr>
          <p:cNvPr id="3" name="Espaço Reservado para Texto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rtl="0">
              <a:defRPr sz="1100">
                <a:solidFill>
                  <a:schemeClr val="tx1"/>
                </a:solidFill>
              </a:defRPr>
            </a:lvl1pPr>
          </a:lstStyle>
          <a:p>
            <a:pPr rtl="0"/>
            <a:endParaRPr/>
          </a:p>
        </p:txBody>
      </p:sp>
      <p:sp>
        <p:nvSpPr>
          <p:cNvPr id="4" name="Espaço Reservado para Data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l" rtl="0">
              <a:defRPr sz="1100">
                <a:solidFill>
                  <a:schemeClr val="tx1"/>
                </a:solidFill>
              </a:defRPr>
            </a:lvl1pPr>
          </a:lstStyle>
          <a:p>
            <a:pPr rtl="0"/>
            <a:r>
              <a:rPr lang="en-US"/>
              <a:t>24/06/2016</a:t>
            </a:r>
            <a:endParaRPr/>
          </a:p>
        </p:txBody>
      </p:sp>
      <p:sp>
        <p:nvSpPr>
          <p:cNvPr id="6" name="Espaço Reservado para Número de Slide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l" rtl="0">
              <a:defRPr sz="1100">
                <a:solidFill>
                  <a:schemeClr val="tx1"/>
                </a:solidFill>
              </a:defRPr>
            </a:lvl1pPr>
          </a:lstStyle>
          <a:p>
            <a:pPr rtl="0"/>
            <a:fld id="{E5FD5434-F838-4DD4-A17B-1CB1A1850DF4}" type="slidenum">
              <a:rPr/>
              <a:pPr rtl="0"/>
              <a:t>‹nº›</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pt-BR" dirty="0" smtClean="0"/>
              <a:t>Programação de jogos</a:t>
            </a:r>
            <a:endParaRPr lang="pt-BR" dirty="0"/>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61764" y="260648"/>
            <a:ext cx="6092825" cy="6001643"/>
          </a:xfrm>
          <a:prstGeom prst="rect">
            <a:avLst/>
          </a:prstGeom>
        </p:spPr>
        <p:txBody>
          <a:bodyPr>
            <a:spAutoFit/>
          </a:bodyPr>
          <a:lstStyle/>
          <a:p>
            <a:pPr marL="342900" indent="-342900">
              <a:buFont typeface="Arial" panose="020B0604020202020204" pitchFamily="34" charset="0"/>
              <a:buChar char="•"/>
            </a:pPr>
            <a:r>
              <a:rPr lang="pt-BR" b="1" dirty="0">
                <a:latin typeface="Arial" panose="020B0604020202020204" pitchFamily="34" charset="0"/>
                <a:cs typeface="Arial" panose="020B0604020202020204" pitchFamily="34" charset="0"/>
              </a:rPr>
              <a:t>.NET </a:t>
            </a:r>
            <a:r>
              <a:rPr lang="pt-BR" dirty="0">
                <a:latin typeface="Arial" panose="020B0604020202020204" pitchFamily="34" charset="0"/>
                <a:cs typeface="Arial" panose="020B0604020202020204" pitchFamily="34" charset="0"/>
              </a:rPr>
              <a:t>na verdade não é uma linguagem, e sim uma família de linguagens. Os componentes da família são: C#, cuja sintaxe lembra muito o C++ porém muito mais orientado a objetos. VB.Net que é </a:t>
            </a:r>
            <a:r>
              <a:rPr lang="pt-BR" dirty="0" smtClean="0">
                <a:latin typeface="Arial" panose="020B0604020202020204" pitchFamily="34" charset="0"/>
                <a:cs typeface="Arial" panose="020B0604020202020204" pitchFamily="34" charset="0"/>
              </a:rPr>
              <a:t>reminiscente </a:t>
            </a:r>
            <a:r>
              <a:rPr lang="pt-BR" dirty="0">
                <a:latin typeface="Arial" panose="020B0604020202020204" pitchFamily="34" charset="0"/>
                <a:cs typeface="Arial" panose="020B0604020202020204" pitchFamily="34" charset="0"/>
              </a:rPr>
              <a:t>da família BASIC também porém orientado a objetos. ASP.Net para rápido desenvolvimento de sites, além de outras menores. .NET Apresenta a mesma situação que o Java em termos de situação atual, mas estão surgimento muitas engines que trabalham com essa linguagem (no caso dos jogos a C#) e que tendem ao seu uso ser aumentado porém mais rapidamente do que o Java nesse terreno.</a:t>
            </a:r>
          </a:p>
        </p:txBody>
      </p:sp>
      <p:pic>
        <p:nvPicPr>
          <p:cNvPr id="3" name="Image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58508" y="1018666"/>
            <a:ext cx="4759268" cy="4485605"/>
          </a:xfrm>
          <a:prstGeom prst="rect">
            <a:avLst/>
          </a:prstGeom>
        </p:spPr>
      </p:pic>
    </p:spTree>
    <p:extLst>
      <p:ext uri="{BB962C8B-B14F-4D97-AF65-F5344CB8AC3E}">
        <p14:creationId xmlns:p14="http://schemas.microsoft.com/office/powerpoint/2010/main" val="23035426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477788" y="836712"/>
            <a:ext cx="5256583" cy="3416320"/>
          </a:xfrm>
          <a:prstGeom prst="rect">
            <a:avLst/>
          </a:prstGeom>
        </p:spPr>
        <p:txBody>
          <a:bodyPr wrap="square">
            <a:spAutoFit/>
          </a:bodyPr>
          <a:lstStyle/>
          <a:p>
            <a:pPr marL="342900" indent="-342900">
              <a:buFont typeface="Arial" panose="020B0604020202020204" pitchFamily="34" charset="0"/>
              <a:buChar char="•"/>
            </a:pPr>
            <a:r>
              <a:rPr lang="pt-BR" dirty="0">
                <a:latin typeface="Arial" panose="020B0604020202020204" pitchFamily="34" charset="0"/>
                <a:cs typeface="Arial" panose="020B0604020202020204" pitchFamily="34" charset="0"/>
              </a:rPr>
              <a:t>Linguagem da </a:t>
            </a:r>
            <a:r>
              <a:rPr lang="pt-BR" b="1" dirty="0">
                <a:latin typeface="Arial" panose="020B0604020202020204" pitchFamily="34" charset="0"/>
                <a:cs typeface="Arial" panose="020B0604020202020204" pitchFamily="34" charset="0"/>
              </a:rPr>
              <a:t>Borland</a:t>
            </a:r>
            <a:r>
              <a:rPr lang="pt-BR" dirty="0">
                <a:latin typeface="Arial" panose="020B0604020202020204" pitchFamily="34" charset="0"/>
                <a:cs typeface="Arial" panose="020B0604020202020204" pitchFamily="34" charset="0"/>
              </a:rPr>
              <a:t> (atual Inprise). Ela é derivada do Object Pascal, e é rápida e simples. Seus pontos negativos é que não há muitos jogos feitos por ela, apesar de que é possível encontrar se for dado uma pesquisada pela net, mas não é tão raro quanto os feitos em Java e .Net.</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0436" y="980728"/>
            <a:ext cx="5280225" cy="3817162"/>
          </a:xfrm>
          <a:prstGeom prst="rect">
            <a:avLst/>
          </a:prstGeom>
        </p:spPr>
      </p:pic>
    </p:spTree>
    <p:extLst>
      <p:ext uri="{BB962C8B-B14F-4D97-AF65-F5344CB8AC3E}">
        <p14:creationId xmlns:p14="http://schemas.microsoft.com/office/powerpoint/2010/main" val="13038485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89756" y="-30869"/>
            <a:ext cx="6336704" cy="6524863"/>
          </a:xfrm>
          <a:prstGeom prst="rect">
            <a:avLst/>
          </a:prstGeom>
        </p:spPr>
        <p:txBody>
          <a:bodyPr wrap="square">
            <a:spAutoFit/>
          </a:bodyPr>
          <a:lstStyle/>
          <a:p>
            <a:pPr marL="342900" indent="-342900">
              <a:buFont typeface="Arial" panose="020B0604020202020204" pitchFamily="34" charset="0"/>
              <a:buChar char="•"/>
            </a:pPr>
            <a:r>
              <a:rPr lang="pt-BR" sz="2200" dirty="0">
                <a:latin typeface="Arial" panose="020B0604020202020204" pitchFamily="34" charset="0"/>
                <a:cs typeface="Arial" panose="020B0604020202020204" pitchFamily="34" charset="0"/>
              </a:rPr>
              <a:t>Uma linguagem simples e poderosa para a criação especifica de jogos e aplicações gráficas interativas. Simples, por que é baseado na fácil e popular linguagem BASIC.</a:t>
            </a:r>
          </a:p>
          <a:p>
            <a:pPr marL="342900" indent="-342900">
              <a:buFont typeface="Arial" panose="020B0604020202020204" pitchFamily="34" charset="0"/>
              <a:buChar char="•"/>
            </a:pPr>
            <a:r>
              <a:rPr lang="pt-BR" sz="2200" dirty="0">
                <a:latin typeface="Arial" panose="020B0604020202020204" pitchFamily="34" charset="0"/>
                <a:cs typeface="Arial" panose="020B0604020202020204" pitchFamily="34" charset="0"/>
              </a:rPr>
              <a:t>Já tem incluso vários comandos específicos para ajudar você na criação de qualquer tipo de jogo, comandos planejados cuidadosamente para dar a máxima flexibilidade com o </a:t>
            </a:r>
            <a:r>
              <a:rPr lang="pt-BR" sz="2200" dirty="0" smtClean="0">
                <a:latin typeface="Arial" panose="020B0604020202020204" pitchFamily="34" charset="0"/>
                <a:cs typeface="Arial" panose="020B0604020202020204" pitchFamily="34" charset="0"/>
              </a:rPr>
              <a:t>Máximo </a:t>
            </a:r>
            <a:r>
              <a:rPr lang="pt-BR" sz="2200" dirty="0">
                <a:latin typeface="Arial" panose="020B0604020202020204" pitchFamily="34" charset="0"/>
                <a:cs typeface="Arial" panose="020B0604020202020204" pitchFamily="34" charset="0"/>
              </a:rPr>
              <a:t>de conforto e facilidade.</a:t>
            </a:r>
          </a:p>
          <a:p>
            <a:pPr marL="342900" indent="-342900">
              <a:buFont typeface="Arial" panose="020B0604020202020204" pitchFamily="34" charset="0"/>
              <a:buChar char="•"/>
            </a:pPr>
            <a:r>
              <a:rPr lang="pt-BR" sz="2200" dirty="0">
                <a:latin typeface="Arial" panose="020B0604020202020204" pitchFamily="34" charset="0"/>
                <a:cs typeface="Arial" panose="020B0604020202020204" pitchFamily="34" charset="0"/>
              </a:rPr>
              <a:t>Por isso tudo o </a:t>
            </a:r>
            <a:r>
              <a:rPr lang="pt-BR" sz="2200" b="1" dirty="0">
                <a:latin typeface="Arial" panose="020B0604020202020204" pitchFamily="34" charset="0"/>
                <a:cs typeface="Arial" panose="020B0604020202020204" pitchFamily="34" charset="0"/>
              </a:rPr>
              <a:t>Blitz</a:t>
            </a:r>
            <a:r>
              <a:rPr lang="pt-BR" sz="2200" dirty="0">
                <a:latin typeface="Arial" panose="020B0604020202020204" pitchFamily="34" charset="0"/>
                <a:cs typeface="Arial" panose="020B0604020202020204" pitchFamily="34" charset="0"/>
              </a:rPr>
              <a:t> se torna uma linguagem de alta produtividade, pois a velocidade do desenvolvimento é muito </a:t>
            </a:r>
            <a:r>
              <a:rPr lang="pt-BR" sz="2200" dirty="0" smtClean="0">
                <a:latin typeface="Arial" panose="020B0604020202020204" pitchFamily="34" charset="0"/>
                <a:cs typeface="Arial" panose="020B0604020202020204" pitchFamily="34" charset="0"/>
              </a:rPr>
              <a:t>rápida.</a:t>
            </a:r>
            <a:endParaRPr lang="pt-BR"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pt-BR" sz="2200" dirty="0">
                <a:latin typeface="Arial" panose="020B0604020202020204" pitchFamily="34" charset="0"/>
                <a:cs typeface="Arial" panose="020B0604020202020204" pitchFamily="34" charset="0"/>
              </a:rPr>
              <a:t>Poderosa linguagem aonde é possível escrever jogos 2D ou 3D sem o uso de nenhuma API ou Biblioteca adicional, mas é claro que também é possível, Caso precise expandir com novos comandos e/ou possibilidades</a:t>
            </a:r>
            <a:r>
              <a:rPr lang="pt-BR" sz="2200" dirty="0"/>
              <a:t>.</a:t>
            </a: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2444" y="692696"/>
            <a:ext cx="5629369" cy="4608512"/>
          </a:xfrm>
          <a:prstGeom prst="rect">
            <a:avLst/>
          </a:prstGeom>
        </p:spPr>
      </p:pic>
    </p:spTree>
    <p:extLst>
      <p:ext uri="{BB962C8B-B14F-4D97-AF65-F5344CB8AC3E}">
        <p14:creationId xmlns:p14="http://schemas.microsoft.com/office/powerpoint/2010/main" val="5570663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4438228" y="188640"/>
            <a:ext cx="3094117" cy="707886"/>
          </a:xfrm>
          <a:prstGeom prst="rect">
            <a:avLst/>
          </a:prstGeom>
        </p:spPr>
        <p:txBody>
          <a:bodyPr wrap="none">
            <a:spAutoFit/>
          </a:bodyPr>
          <a:lstStyle/>
          <a:p>
            <a:pPr algn="ctr"/>
            <a:r>
              <a:rPr lang="pt-BR" sz="4000" i="1" dirty="0">
                <a:latin typeface="Arial" panose="020B0604020202020204" pitchFamily="34" charset="0"/>
                <a:cs typeface="Arial" panose="020B0604020202020204" pitchFamily="34" charset="0"/>
              </a:rPr>
              <a:t>Ferramentas</a:t>
            </a:r>
          </a:p>
        </p:txBody>
      </p:sp>
      <p:sp>
        <p:nvSpPr>
          <p:cNvPr id="3" name="Retângulo 2"/>
          <p:cNvSpPr/>
          <p:nvPr/>
        </p:nvSpPr>
        <p:spPr>
          <a:xfrm>
            <a:off x="10319" y="1700808"/>
            <a:ext cx="11999069" cy="3416320"/>
          </a:xfrm>
          <a:prstGeom prst="rect">
            <a:avLst/>
          </a:prstGeom>
        </p:spPr>
        <p:txBody>
          <a:bodyPr wrap="square">
            <a:spAutoFit/>
          </a:bodyPr>
          <a:lstStyle/>
          <a:p>
            <a:pPr marL="342900" indent="-342900">
              <a:buFont typeface="Arial" panose="020B0604020202020204" pitchFamily="34" charset="0"/>
              <a:buChar char="•"/>
            </a:pPr>
            <a:r>
              <a:rPr lang="pt-BR" dirty="0"/>
              <a:t>Um dos pontos importantes da programação de jogos é qual ferramenta usar para o desenvolvimento. Existem inúmeras ferramentas grátis ou pagas que realizam inúmeros tipos de desejos para a programação de jogos. Essas ferramentas podem ser simples bibliotecas, grandes APIs, ou game engines.</a:t>
            </a:r>
          </a:p>
          <a:p>
            <a:endParaRPr lang="pt-BR" dirty="0"/>
          </a:p>
          <a:p>
            <a:pPr marL="342900" indent="-342900">
              <a:buFont typeface="Arial" panose="020B0604020202020204" pitchFamily="34" charset="0"/>
              <a:buChar char="•"/>
            </a:pPr>
            <a:r>
              <a:rPr lang="pt-BR" dirty="0"/>
              <a:t>Existem ferramentas específicas para gráficos, sons, input, AI, física, etc. Existem também ferramentas que englobam todos esses casos. Também existem ferramentas que são multiplataformas, que com o mesmo código podem criar jogos para diferentes sistemas operacionais e consoles.</a:t>
            </a:r>
          </a:p>
        </p:txBody>
      </p:sp>
    </p:spTree>
    <p:extLst>
      <p:ext uri="{BB962C8B-B14F-4D97-AF65-F5344CB8AC3E}">
        <p14:creationId xmlns:p14="http://schemas.microsoft.com/office/powerpoint/2010/main" val="29468740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5230316" y="260648"/>
            <a:ext cx="1324402" cy="707886"/>
          </a:xfrm>
          <a:prstGeom prst="rect">
            <a:avLst/>
          </a:prstGeom>
        </p:spPr>
        <p:txBody>
          <a:bodyPr wrap="none">
            <a:spAutoFit/>
          </a:bodyPr>
          <a:lstStyle/>
          <a:p>
            <a:r>
              <a:rPr lang="pt-BR" sz="4000" b="1" i="1" dirty="0">
                <a:latin typeface="Arial" panose="020B0604020202020204" pitchFamily="34" charset="0"/>
                <a:cs typeface="Arial" panose="020B0604020202020204" pitchFamily="34" charset="0"/>
              </a:rPr>
              <a:t>APIs</a:t>
            </a:r>
          </a:p>
        </p:txBody>
      </p:sp>
      <p:sp>
        <p:nvSpPr>
          <p:cNvPr id="3" name="Retângulo 2"/>
          <p:cNvSpPr/>
          <p:nvPr/>
        </p:nvSpPr>
        <p:spPr>
          <a:xfrm>
            <a:off x="117748" y="1196752"/>
            <a:ext cx="12071077" cy="1569660"/>
          </a:xfrm>
          <a:prstGeom prst="rect">
            <a:avLst/>
          </a:prstGeom>
        </p:spPr>
        <p:txBody>
          <a:bodyPr wrap="square">
            <a:spAutoFit/>
          </a:bodyPr>
          <a:lstStyle/>
          <a:p>
            <a:pPr marL="342900" indent="-342900">
              <a:buFont typeface="Arial" panose="020B0604020202020204" pitchFamily="34" charset="0"/>
              <a:buChar char="•"/>
            </a:pPr>
            <a:r>
              <a:rPr lang="pt-BR" dirty="0">
                <a:latin typeface="Arial" panose="020B0604020202020204" pitchFamily="34" charset="0"/>
                <a:cs typeface="Arial" panose="020B0604020202020204" pitchFamily="34" charset="0"/>
              </a:rPr>
              <a:t>Existem várias APIs usadas para a programação de jogos, as mais populares para computadores são o </a:t>
            </a:r>
            <a:r>
              <a:rPr lang="pt-BR" b="1" i="1" dirty="0">
                <a:latin typeface="Arial" panose="020B0604020202020204" pitchFamily="34" charset="0"/>
                <a:cs typeface="Arial" panose="020B0604020202020204" pitchFamily="34" charset="0"/>
              </a:rPr>
              <a:t>DirectX</a:t>
            </a:r>
            <a:r>
              <a:rPr lang="pt-BR" dirty="0">
                <a:latin typeface="Arial" panose="020B0604020202020204" pitchFamily="34" charset="0"/>
                <a:cs typeface="Arial" panose="020B0604020202020204" pitchFamily="34" charset="0"/>
              </a:rPr>
              <a:t> e o </a:t>
            </a:r>
            <a:r>
              <a:rPr lang="pt-BR" b="1" i="1" dirty="0">
                <a:latin typeface="Arial" panose="020B0604020202020204" pitchFamily="34" charset="0"/>
                <a:cs typeface="Arial" panose="020B0604020202020204" pitchFamily="34" charset="0"/>
              </a:rPr>
              <a:t>OpenGL</a:t>
            </a:r>
            <a:r>
              <a:rPr lang="pt-BR" dirty="0">
                <a:latin typeface="Arial" panose="020B0604020202020204" pitchFamily="34" charset="0"/>
                <a:cs typeface="Arial" panose="020B0604020202020204" pitchFamily="34" charset="0"/>
              </a:rPr>
              <a:t>, a maioria das engines e jogos são criadas em cima dessas APIs. Consoles possuem APIs próprias, mas sua programação é semelhante para facilitar a portabilidade.</a:t>
            </a:r>
          </a:p>
        </p:txBody>
      </p:sp>
      <p:sp>
        <p:nvSpPr>
          <p:cNvPr id="4" name="Retângulo 3"/>
          <p:cNvSpPr/>
          <p:nvPr/>
        </p:nvSpPr>
        <p:spPr>
          <a:xfrm>
            <a:off x="261764" y="3140968"/>
            <a:ext cx="2138727" cy="461665"/>
          </a:xfrm>
          <a:prstGeom prst="rect">
            <a:avLst/>
          </a:prstGeom>
        </p:spPr>
        <p:txBody>
          <a:bodyPr wrap="none">
            <a:spAutoFit/>
          </a:bodyPr>
          <a:lstStyle/>
          <a:p>
            <a:pPr marL="342900" indent="-342900">
              <a:buFont typeface="Arial" panose="020B0604020202020204" pitchFamily="34" charset="0"/>
              <a:buChar char="•"/>
            </a:pPr>
            <a:r>
              <a:rPr lang="pt-BR" b="1" i="1" dirty="0" smtClean="0">
                <a:latin typeface="Arial" panose="020B0604020202020204" pitchFamily="34" charset="0"/>
                <a:cs typeface="Arial" panose="020B0604020202020204" pitchFamily="34" charset="0"/>
              </a:rPr>
              <a:t>DirectX =&gt; </a:t>
            </a:r>
            <a:endParaRPr lang="pt-BR" dirty="0"/>
          </a:p>
        </p:txBody>
      </p:sp>
      <p:sp>
        <p:nvSpPr>
          <p:cNvPr id="5" name="Retângulo 4"/>
          <p:cNvSpPr/>
          <p:nvPr/>
        </p:nvSpPr>
        <p:spPr>
          <a:xfrm>
            <a:off x="2205979" y="3114870"/>
            <a:ext cx="9982845" cy="1200329"/>
          </a:xfrm>
          <a:prstGeom prst="rect">
            <a:avLst/>
          </a:prstGeom>
        </p:spPr>
        <p:txBody>
          <a:bodyPr wrap="square">
            <a:spAutoFit/>
          </a:bodyPr>
          <a:lstStyle/>
          <a:p>
            <a:r>
              <a:rPr lang="pt-BR" dirty="0"/>
              <a:t> DirectX é uma coleção de APIs que tratam de tarefas relacionadas a programação de jogos para o sistema </a:t>
            </a:r>
            <a:r>
              <a:rPr lang="pt-BR" dirty="0" smtClean="0"/>
              <a:t>operacional, </a:t>
            </a:r>
            <a:r>
              <a:rPr lang="pt-BR" dirty="0"/>
              <a:t>ou seja, é quem padroniza a comunicação entre software e </a:t>
            </a:r>
            <a:r>
              <a:rPr lang="pt-BR" dirty="0" smtClean="0"/>
              <a:t>hardware.</a:t>
            </a:r>
            <a:endParaRPr lang="pt-BR" dirty="0"/>
          </a:p>
        </p:txBody>
      </p:sp>
      <p:sp>
        <p:nvSpPr>
          <p:cNvPr id="7" name="Retângulo 6"/>
          <p:cNvSpPr/>
          <p:nvPr/>
        </p:nvSpPr>
        <p:spPr>
          <a:xfrm>
            <a:off x="258949" y="4869160"/>
            <a:ext cx="2266198" cy="461665"/>
          </a:xfrm>
          <a:prstGeom prst="rect">
            <a:avLst/>
          </a:prstGeom>
        </p:spPr>
        <p:txBody>
          <a:bodyPr wrap="none">
            <a:spAutoFit/>
          </a:bodyPr>
          <a:lstStyle/>
          <a:p>
            <a:pPr marL="342900" indent="-342900">
              <a:buFont typeface="Arial" panose="020B0604020202020204" pitchFamily="34" charset="0"/>
              <a:buChar char="•"/>
            </a:pPr>
            <a:r>
              <a:rPr lang="pt-BR" b="1" i="1" dirty="0" smtClean="0">
                <a:latin typeface="Arial" panose="020B0604020202020204" pitchFamily="34" charset="0"/>
                <a:cs typeface="Arial" panose="020B0604020202020204" pitchFamily="34" charset="0"/>
              </a:rPr>
              <a:t>OpenGL =&gt; </a:t>
            </a:r>
            <a:endParaRPr lang="pt-BR" b="1" i="1" dirty="0">
              <a:latin typeface="Arial" panose="020B0604020202020204" pitchFamily="34" charset="0"/>
              <a:cs typeface="Arial" panose="020B0604020202020204" pitchFamily="34" charset="0"/>
            </a:endParaRPr>
          </a:p>
        </p:txBody>
      </p:sp>
      <p:sp>
        <p:nvSpPr>
          <p:cNvPr id="8" name="Retângulo 7"/>
          <p:cNvSpPr/>
          <p:nvPr/>
        </p:nvSpPr>
        <p:spPr>
          <a:xfrm>
            <a:off x="2336801" y="4869160"/>
            <a:ext cx="9721199" cy="830997"/>
          </a:xfrm>
          <a:prstGeom prst="rect">
            <a:avLst/>
          </a:prstGeom>
        </p:spPr>
        <p:txBody>
          <a:bodyPr wrap="square">
            <a:spAutoFit/>
          </a:bodyPr>
          <a:lstStyle/>
          <a:p>
            <a:r>
              <a:rPr lang="pt-BR" dirty="0" smtClean="0"/>
              <a:t>É </a:t>
            </a:r>
            <a:r>
              <a:rPr lang="pt-BR" dirty="0"/>
              <a:t>uma API livre utilizada na computação gráfica, para desenvolvimento de aplicativos gráficos, ambientes 3D, jogos, entre </a:t>
            </a:r>
            <a:r>
              <a:rPr lang="pt-BR" dirty="0" smtClean="0"/>
              <a:t>outros.</a:t>
            </a:r>
            <a:endParaRPr lang="pt-BR" dirty="0"/>
          </a:p>
        </p:txBody>
      </p:sp>
    </p:spTree>
    <p:extLst>
      <p:ext uri="{BB962C8B-B14F-4D97-AF65-F5344CB8AC3E}">
        <p14:creationId xmlns:p14="http://schemas.microsoft.com/office/powerpoint/2010/main" val="29957530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Adicionar Título de Slide – 4</a:t>
            </a:r>
          </a:p>
        </p:txBody>
      </p:sp>
      <p:sp>
        <p:nvSpPr>
          <p:cNvPr id="3" name="Espaço Reservado para Conteúdo 2"/>
          <p:cNvSpPr>
            <a:spLocks noGrp="1"/>
          </p:cNvSpPr>
          <p:nvPr>
            <p:ph idx="1"/>
          </p:nvPr>
        </p:nvSpPr>
        <p:spPr/>
        <p:txBody>
          <a:bodyPr rtlCol="0"/>
          <a:lstStyle/>
          <a:p>
            <a:pPr rtl="0"/>
            <a:endParaRPr lang="en-US" dirty="0">
              <a:latin typeface="Arial" panose="020B0604020202020204" pitchFamily="34" charset="0"/>
              <a:cs typeface="Arial" panose="020B0604020202020204" pitchFamily="34" charset="0"/>
            </a:endParaRPr>
          </a:p>
        </p:txBody>
      </p:sp>
      <p:sp>
        <p:nvSpPr>
          <p:cNvPr id="4" name="Espaço Reservado para Texto 3"/>
          <p:cNvSpPr>
            <a:spLocks noGrp="1"/>
          </p:cNvSpPr>
          <p:nvPr>
            <p:ph type="body" sz="half" idx="2"/>
          </p:nvPr>
        </p:nvSpPr>
        <p:spPr/>
        <p:txBody>
          <a:bodyPr rtlCol="0"/>
          <a:lstStyle/>
          <a:p>
            <a:pPr rtl="0"/>
            <a:endParaRPr lang="en-US" dirty="0"/>
          </a:p>
        </p:txBody>
      </p:sp>
    </p:spTree>
    <p:extLst>
      <p:ext uri="{BB962C8B-B14F-4D97-AF65-F5344CB8AC3E}">
        <p14:creationId xmlns:p14="http://schemas.microsoft.com/office/powerpoint/2010/main" val="261136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Adicionar Título de Slide – 5</a:t>
            </a:r>
          </a:p>
        </p:txBody>
      </p:sp>
      <p:sp>
        <p:nvSpPr>
          <p:cNvPr id="3" name="Espaço Reservado para Imagem 2" descr="Um espaço reservado vazio para adicionar uma imagem. Clique no espaço reservado e selecione a imagem que você deseja adicionar.&#10;"/>
          <p:cNvSpPr>
            <a:spLocks noGrp="1"/>
          </p:cNvSpPr>
          <p:nvPr>
            <p:ph type="pic" idx="1"/>
          </p:nvPr>
        </p:nvSpPr>
        <p:spPr/>
      </p:sp>
      <p:sp>
        <p:nvSpPr>
          <p:cNvPr id="4" name="Espaço Reservado para Texto 3"/>
          <p:cNvSpPr>
            <a:spLocks noGrp="1"/>
          </p:cNvSpPr>
          <p:nvPr>
            <p:ph type="body" sz="half" idx="2"/>
          </p:nvPr>
        </p:nvSpPr>
        <p:spPr/>
        <p:txBody>
          <a:bodyPr rtlCol="0"/>
          <a:lstStyle/>
          <a:p>
            <a:pPr rtl="0"/>
            <a:endParaRPr lang="en-US" dirty="0"/>
          </a:p>
        </p:txBody>
      </p:sp>
    </p:spTree>
    <p:extLst>
      <p:ext uri="{BB962C8B-B14F-4D97-AF65-F5344CB8AC3E}">
        <p14:creationId xmlns:p14="http://schemas.microsoft.com/office/powerpoint/2010/main" val="363266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Adicionar Título de Slide – 6</a:t>
            </a:r>
          </a:p>
        </p:txBody>
      </p:sp>
      <p:sp>
        <p:nvSpPr>
          <p:cNvPr id="3" name="Espaço Reservado para Imagem 2" descr="Um espaço reservado vazio para adicionar uma imagem. Clique no espaço reservado e selecione a imagem que você deseja adicionar.&#10;"/>
          <p:cNvSpPr>
            <a:spLocks noGrp="1"/>
          </p:cNvSpPr>
          <p:nvPr>
            <p:ph type="pic" idx="1"/>
          </p:nvPr>
        </p:nvSpPr>
        <p:spPr/>
      </p:sp>
      <p:sp>
        <p:nvSpPr>
          <p:cNvPr id="4" name="Espaço Reservado para Texto 3"/>
          <p:cNvSpPr>
            <a:spLocks noGrp="1"/>
          </p:cNvSpPr>
          <p:nvPr>
            <p:ph type="body" sz="half" idx="2"/>
          </p:nvPr>
        </p:nvSpPr>
        <p:spPr/>
        <p:txBody>
          <a:bodyPr rtlCol="0"/>
          <a:lstStyle/>
          <a:p>
            <a:pPr rtl="0"/>
            <a:endParaRPr lang="en-US" dirty="0"/>
          </a:p>
        </p:txBody>
      </p:sp>
    </p:spTree>
    <p:extLst>
      <p:ext uri="{BB962C8B-B14F-4D97-AF65-F5344CB8AC3E}">
        <p14:creationId xmlns:p14="http://schemas.microsoft.com/office/powerpoint/2010/main" val="3186028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ço Reservado para Conteúdo 13"/>
          <p:cNvSpPr>
            <a:spLocks noGrp="1"/>
          </p:cNvSpPr>
          <p:nvPr>
            <p:ph idx="1"/>
          </p:nvPr>
        </p:nvSpPr>
        <p:spPr>
          <a:xfrm>
            <a:off x="981844" y="1772816"/>
            <a:ext cx="10441160" cy="2772793"/>
          </a:xfrm>
        </p:spPr>
        <p:txBody>
          <a:bodyPr rtlCol="0">
            <a:noAutofit/>
          </a:bodyPr>
          <a:lstStyle/>
          <a:p>
            <a:pPr marL="0" indent="0">
              <a:buNone/>
            </a:pPr>
            <a:r>
              <a:rPr lang="pt-BR" sz="4000" dirty="0">
                <a:latin typeface="Arial" panose="020B0604020202020204" pitchFamily="34" charset="0"/>
                <a:cs typeface="Arial" panose="020B0604020202020204" pitchFamily="34" charset="0"/>
              </a:rPr>
              <a:t>A programação de jogos é uma coisa fantástica, pois dá vida a imagens, modelos e </a:t>
            </a:r>
            <a:r>
              <a:rPr lang="pt-BR" sz="4000" dirty="0" smtClean="0">
                <a:latin typeface="Arial" panose="020B0604020202020204" pitchFamily="34" charset="0"/>
                <a:cs typeface="Arial" panose="020B0604020202020204" pitchFamily="34" charset="0"/>
              </a:rPr>
              <a:t>ideias, </a:t>
            </a:r>
            <a:r>
              <a:rPr lang="pt-BR" sz="4000" dirty="0">
                <a:latin typeface="Arial" panose="020B0604020202020204" pitchFamily="34" charset="0"/>
                <a:cs typeface="Arial" panose="020B0604020202020204" pitchFamily="34" charset="0"/>
              </a:rPr>
              <a:t>fazendo do inimaginável uma coisa possível.</a:t>
            </a:r>
            <a:endParaRPr lang="pt-BR"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3988" y="332656"/>
            <a:ext cx="10360501" cy="1219200"/>
          </a:xfrm>
        </p:spPr>
        <p:txBody>
          <a:bodyPr rtlCol="0">
            <a:normAutofit/>
          </a:bodyPr>
          <a:lstStyle/>
          <a:p>
            <a:pPr algn="ctr"/>
            <a:r>
              <a:rPr lang="pt-BR" sz="4000" i="1" dirty="0">
                <a:latin typeface="Arial" panose="020B0604020202020204" pitchFamily="34" charset="0"/>
                <a:cs typeface="Arial" panose="020B0604020202020204" pitchFamily="34" charset="0"/>
              </a:rPr>
              <a:t>Conhecendo um pouco sobre </a:t>
            </a:r>
            <a:r>
              <a:rPr lang="pt-BR" sz="4000" i="1" dirty="0" smtClean="0">
                <a:latin typeface="Arial" panose="020B0604020202020204" pitchFamily="34" charset="0"/>
                <a:cs typeface="Arial" panose="020B0604020202020204" pitchFamily="34" charset="0"/>
              </a:rPr>
              <a:t>programação</a:t>
            </a:r>
            <a:endParaRPr lang="pt-BR" sz="4000" i="1"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903988" y="2492896"/>
            <a:ext cx="10879056" cy="3065759"/>
          </a:xfrm>
        </p:spPr>
        <p:txBody>
          <a:bodyPr>
            <a:normAutofit lnSpcReduction="10000"/>
          </a:bodyPr>
          <a:lstStyle/>
          <a:p>
            <a:r>
              <a:rPr lang="pt-BR" dirty="0">
                <a:latin typeface="Arial" panose="020B0604020202020204" pitchFamily="34" charset="0"/>
                <a:cs typeface="Arial" panose="020B0604020202020204" pitchFamily="34" charset="0"/>
              </a:rPr>
              <a:t>Para começar precisamos primeiro saber o que é programação</a:t>
            </a:r>
            <a:r>
              <a:rPr lang="pt-BR" dirty="0" smtClean="0">
                <a:latin typeface="Arial" panose="020B0604020202020204" pitchFamily="34" charset="0"/>
                <a:cs typeface="Arial" panose="020B0604020202020204" pitchFamily="34" charset="0"/>
              </a:rPr>
              <a:t>.</a:t>
            </a:r>
          </a:p>
          <a:p>
            <a:r>
              <a:rPr lang="pt-BR" dirty="0" smtClean="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Bem programação seria escrever códigos numa linguagem que </a:t>
            </a:r>
            <a:r>
              <a:rPr lang="pt-BR" dirty="0" smtClean="0">
                <a:latin typeface="Arial" panose="020B0604020202020204" pitchFamily="34" charset="0"/>
                <a:cs typeface="Arial" panose="020B0604020202020204" pitchFamily="34" charset="0"/>
              </a:rPr>
              <a:t>o </a:t>
            </a:r>
            <a:r>
              <a:rPr lang="pt-BR" dirty="0">
                <a:latin typeface="Arial" panose="020B0604020202020204" pitchFamily="34" charset="0"/>
                <a:cs typeface="Arial" panose="020B0604020202020204" pitchFamily="34" charset="0"/>
              </a:rPr>
              <a:t>computador entende para que ele execute determinada tarefa. </a:t>
            </a:r>
            <a:endParaRPr lang="pt-BR" dirty="0" smtClean="0">
              <a:latin typeface="Arial" panose="020B0604020202020204" pitchFamily="34" charset="0"/>
              <a:cs typeface="Arial" panose="020B0604020202020204" pitchFamily="34" charset="0"/>
            </a:endParaRPr>
          </a:p>
          <a:p>
            <a:r>
              <a:rPr lang="pt-BR" dirty="0" smtClean="0">
                <a:latin typeface="Arial" panose="020B0604020202020204" pitchFamily="34" charset="0"/>
                <a:cs typeface="Arial" panose="020B0604020202020204" pitchFamily="34" charset="0"/>
              </a:rPr>
              <a:t>Esta </a:t>
            </a:r>
            <a:r>
              <a:rPr lang="pt-BR" dirty="0">
                <a:latin typeface="Arial" panose="020B0604020202020204" pitchFamily="34" charset="0"/>
                <a:cs typeface="Arial" panose="020B0604020202020204" pitchFamily="34" charset="0"/>
              </a:rPr>
              <a:t>é a tarefa do programador e sem ele um programa, no nosso caso um jogo, não existe. Ele desempenha esta tarefa de suma importância e é fundamental para que um jogo seja um sucesso, mas não só </a:t>
            </a:r>
            <a:r>
              <a:rPr lang="pt-BR" dirty="0" smtClean="0">
                <a:latin typeface="Arial" panose="020B0604020202020204" pitchFamily="34" charset="0"/>
                <a:cs typeface="Arial" panose="020B0604020202020204" pitchFamily="34" charset="0"/>
              </a:rPr>
              <a:t>ele.</a:t>
            </a:r>
            <a:endParaRPr lang="pt-B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018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p>
            <a:r>
              <a:rPr lang="pt-BR" sz="4000" i="1" dirty="0">
                <a:latin typeface="Arial" panose="020B0604020202020204" pitchFamily="34" charset="0"/>
                <a:cs typeface="Arial" panose="020B0604020202020204" pitchFamily="34" charset="0"/>
              </a:rPr>
              <a:t>Características das linguagens</a:t>
            </a:r>
            <a:endParaRPr lang="en-US" sz="4000" i="1" dirty="0">
              <a:latin typeface="Arial" panose="020B0604020202020204" pitchFamily="34" charset="0"/>
              <a:cs typeface="Arial" panose="020B0604020202020204" pitchFamily="34" charset="0"/>
            </a:endParaRPr>
          </a:p>
        </p:txBody>
      </p:sp>
      <p:sp>
        <p:nvSpPr>
          <p:cNvPr id="5" name="Espaço Reservado para Conteúdo 4"/>
          <p:cNvSpPr>
            <a:spLocks noGrp="1"/>
          </p:cNvSpPr>
          <p:nvPr>
            <p:ph sz="half" idx="1"/>
          </p:nvPr>
        </p:nvSpPr>
        <p:spPr>
          <a:xfrm>
            <a:off x="914162" y="2636912"/>
            <a:ext cx="10148802" cy="1692673"/>
          </a:xfrm>
        </p:spPr>
        <p:txBody>
          <a:bodyPr rtlCol="0"/>
          <a:lstStyle/>
          <a:p>
            <a:r>
              <a:rPr lang="pt-BR" dirty="0">
                <a:latin typeface="Arial" panose="020B0604020202020204" pitchFamily="34" charset="0"/>
                <a:cs typeface="Arial" panose="020B0604020202020204" pitchFamily="34" charset="0"/>
              </a:rPr>
              <a:t>Bom, a primeira coisa a </a:t>
            </a:r>
            <a:r>
              <a:rPr lang="pt-BR" dirty="0" smtClean="0">
                <a:latin typeface="Arial" panose="020B0604020202020204" pitchFamily="34" charset="0"/>
                <a:cs typeface="Arial" panose="020B0604020202020204" pitchFamily="34" charset="0"/>
              </a:rPr>
              <a:t>dizer, não </a:t>
            </a:r>
            <a:r>
              <a:rPr lang="pt-BR" dirty="0">
                <a:latin typeface="Arial" panose="020B0604020202020204" pitchFamily="34" charset="0"/>
                <a:cs typeface="Arial" panose="020B0604020202020204" pitchFamily="34" charset="0"/>
              </a:rPr>
              <a:t>se refere </a:t>
            </a:r>
            <a:r>
              <a:rPr lang="pt-BR" dirty="0" smtClean="0">
                <a:latin typeface="Arial" panose="020B0604020202020204" pitchFamily="34" charset="0"/>
                <a:cs typeface="Arial" panose="020B0604020202020204" pitchFamily="34" charset="0"/>
              </a:rPr>
              <a:t>exatamente a </a:t>
            </a:r>
            <a:r>
              <a:rPr lang="pt-BR" dirty="0">
                <a:latin typeface="Arial" panose="020B0604020202020204" pitchFamily="34" charset="0"/>
                <a:cs typeface="Arial" panose="020B0604020202020204" pitchFamily="34" charset="0"/>
              </a:rPr>
              <a:t>vantagem de uma linguagem e sim alerta para uma coisa que deveria ser de consciência de todo mundo: Não há melhor linguagem e sim uma linguagem que se encaixa nas necessidades de determinada pessoa.</a:t>
            </a:r>
            <a:endParaRPr lang="pt-B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3084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958508" y="476672"/>
            <a:ext cx="4470400" cy="4470400"/>
          </a:xfrm>
        </p:spPr>
      </p:pic>
      <p:sp>
        <p:nvSpPr>
          <p:cNvPr id="7" name="Espaço Reservado para Conteúdo 6"/>
          <p:cNvSpPr>
            <a:spLocks noGrp="1"/>
          </p:cNvSpPr>
          <p:nvPr>
            <p:ph sz="half" idx="1"/>
          </p:nvPr>
        </p:nvSpPr>
        <p:spPr>
          <a:xfrm>
            <a:off x="0" y="332656"/>
            <a:ext cx="7102524" cy="6525344"/>
          </a:xfrm>
        </p:spPr>
        <p:txBody>
          <a:bodyPr>
            <a:normAutofit/>
          </a:bodyPr>
          <a:lstStyle/>
          <a:p>
            <a:r>
              <a:rPr lang="pt-BR" b="1" dirty="0">
                <a:latin typeface="Arial" panose="020B0604020202020204" pitchFamily="34" charset="0"/>
                <a:cs typeface="Arial" panose="020B0604020202020204" pitchFamily="34" charset="0"/>
              </a:rPr>
              <a:t>C</a:t>
            </a:r>
            <a:r>
              <a:rPr lang="pt-BR" dirty="0">
                <a:latin typeface="Arial" panose="020B0604020202020204" pitchFamily="34" charset="0"/>
                <a:cs typeface="Arial" panose="020B0604020202020204" pitchFamily="34" charset="0"/>
              </a:rPr>
              <a:t> tem como característica o fato de ser uma linguagem bem rápida. Ela é uma das linguagens mais usadas e apresenta muitas bibliotecas, códigos e outros recursos disponíveis para ela e facilmente encontráveis. Portanto tem muito material a respeito dela na internet, sendo uma das linguagens que mais eram usadas antigamente, perdendo atualmente o posto para C++. Sua desvantagem fica por conta de ser uma linguagem que atualmente não permite ter uma produtividade muito alta quando comparada às linguagens mais novas como C++ e Java, além de sua programação ser mais próxima da linguagem de máquina do que outras como .Net e Python, apesar de ser de alto nível também, o que na verdade traz flexibilidade, porém faz com que o desenvolvedor esteja mais propenso a erros.</a:t>
            </a:r>
          </a:p>
        </p:txBody>
      </p:sp>
    </p:spTree>
    <p:extLst>
      <p:ext uri="{BB962C8B-B14F-4D97-AF65-F5344CB8AC3E}">
        <p14:creationId xmlns:p14="http://schemas.microsoft.com/office/powerpoint/2010/main" val="471475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a:spLocks noGrp="1"/>
          </p:cNvSpPr>
          <p:nvPr>
            <p:ph type="body" idx="1"/>
          </p:nvPr>
        </p:nvSpPr>
        <p:spPr>
          <a:xfrm>
            <a:off x="189757" y="188640"/>
            <a:ext cx="6840760" cy="6552728"/>
          </a:xfrm>
        </p:spPr>
        <p:txBody>
          <a:bodyPr rtlCol="0"/>
          <a:lstStyle/>
          <a:p>
            <a:pPr algn="l"/>
            <a:r>
              <a:rPr lang="pt-BR" sz="2400" dirty="0">
                <a:latin typeface="Arial" panose="020B0604020202020204" pitchFamily="34" charset="0"/>
                <a:cs typeface="Arial" panose="020B0604020202020204" pitchFamily="34" charset="0"/>
              </a:rPr>
              <a:t>O </a:t>
            </a:r>
            <a:r>
              <a:rPr lang="pt-BR" sz="2400" b="1" dirty="0">
                <a:latin typeface="Arial" panose="020B0604020202020204" pitchFamily="34" charset="0"/>
                <a:cs typeface="Arial" panose="020B0604020202020204" pitchFamily="34" charset="0"/>
              </a:rPr>
              <a:t>C++ </a:t>
            </a:r>
            <a:r>
              <a:rPr lang="pt-BR" sz="2400" dirty="0">
                <a:latin typeface="Arial" panose="020B0604020202020204" pitchFamily="34" charset="0"/>
                <a:cs typeface="Arial" panose="020B0604020202020204" pitchFamily="34" charset="0"/>
              </a:rPr>
              <a:t>é uma "reescrita" do C, na verdade uma adaptação do C à metodologia orientada a objetos. Ela não é tão rápida quanto à sua prima mais antiga, porém a diferença é mínima que nem é considerada mais. Os compiladores dessa linguagem geralmente embutem também suporte à C permitindo que as duas sejam misturadas. Ela conta com um grande ponto forte que é o seu forte uso no desenvolvimento de jogos, aproximadamente 95% dos jogos comerciais a usam, portando tendo grande aceitação e documentação a seu respeito. Sua desvantagem é não ter uma biblioteca tão rica embutida como a de Java e Python, desvantagem essa que é revertida pelos seus </a:t>
            </a:r>
            <a:r>
              <a:rPr lang="pt-BR" sz="2400" dirty="0" smtClean="0">
                <a:latin typeface="Arial" panose="020B0604020202020204" pitchFamily="34" charset="0"/>
                <a:cs typeface="Arial" panose="020B0604020202020204" pitchFamily="34" charset="0"/>
              </a:rPr>
              <a:t>benefícios </a:t>
            </a:r>
            <a:r>
              <a:rPr lang="pt-BR" sz="2400" dirty="0">
                <a:latin typeface="Arial" panose="020B0604020202020204" pitchFamily="34" charset="0"/>
                <a:cs typeface="Arial" panose="020B0604020202020204" pitchFamily="34" charset="0"/>
              </a:rPr>
              <a:t>já citados e pela grande de disponibilidade de bibliotecas para suprir essa deficiência o que a faz por enquanto soberana em seu reinado.</a:t>
            </a:r>
            <a:endParaRPr lang="en-US" sz="2400" dirty="0">
              <a:latin typeface="Arial" panose="020B0604020202020204" pitchFamily="34" charset="0"/>
              <a:cs typeface="Arial" panose="020B0604020202020204" pitchFamily="34" charset="0"/>
            </a:endParaRPr>
          </a:p>
        </p:txBody>
      </p:sp>
      <p:pic>
        <p:nvPicPr>
          <p:cNvPr id="5" name="Imagem 4"/>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7750596" y="476672"/>
            <a:ext cx="4149080" cy="4149080"/>
          </a:xfrm>
          <a:prstGeom prst="rect">
            <a:avLst/>
          </a:prstGeom>
        </p:spPr>
      </p:pic>
    </p:spTree>
    <p:extLst>
      <p:ext uri="{BB962C8B-B14F-4D97-AF65-F5344CB8AC3E}">
        <p14:creationId xmlns:p14="http://schemas.microsoft.com/office/powerpoint/2010/main" val="396955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3"/>
          <p:cNvSpPr>
            <a:spLocks noGrp="1"/>
          </p:cNvSpPr>
          <p:nvPr>
            <p:ph sz="half" idx="2"/>
          </p:nvPr>
        </p:nvSpPr>
        <p:spPr>
          <a:xfrm>
            <a:off x="189756" y="260648"/>
            <a:ext cx="5701510" cy="6408712"/>
          </a:xfrm>
        </p:spPr>
        <p:txBody>
          <a:bodyPr rtlCol="0">
            <a:noAutofit/>
          </a:bodyPr>
          <a:lstStyle/>
          <a:p>
            <a:r>
              <a:rPr lang="pt-BR" sz="2200" dirty="0">
                <a:latin typeface="Arial" panose="020B0604020202020204" pitchFamily="34" charset="0"/>
                <a:cs typeface="Arial" panose="020B0604020202020204" pitchFamily="34" charset="0"/>
              </a:rPr>
              <a:t>O </a:t>
            </a:r>
            <a:r>
              <a:rPr lang="pt-BR" sz="2200" b="1" dirty="0">
                <a:latin typeface="Arial" panose="020B0604020202020204" pitchFamily="34" charset="0"/>
                <a:cs typeface="Arial" panose="020B0604020202020204" pitchFamily="34" charset="0"/>
              </a:rPr>
              <a:t>PureBasic</a:t>
            </a:r>
            <a:r>
              <a:rPr lang="pt-BR" sz="2200" dirty="0">
                <a:latin typeface="Arial" panose="020B0604020202020204" pitchFamily="34" charset="0"/>
                <a:cs typeface="Arial" panose="020B0604020202020204" pitchFamily="34" charset="0"/>
              </a:rPr>
              <a:t> é uma linguagem de programação baseada na sintaxe BASIC. Os principais recursos do PureBasic é a portabilidade (</a:t>
            </a:r>
            <a:r>
              <a:rPr lang="pt-BR" sz="2200" dirty="0" smtClean="0">
                <a:latin typeface="Arial" panose="020B0604020202020204" pitchFamily="34" charset="0"/>
                <a:cs typeface="Arial" panose="020B0604020202020204" pitchFamily="34" charset="0"/>
              </a:rPr>
              <a:t>Windows, </a:t>
            </a:r>
            <a:r>
              <a:rPr lang="pt-BR" sz="2200" dirty="0">
                <a:latin typeface="Arial" panose="020B0604020202020204" pitchFamily="34" charset="0"/>
                <a:cs typeface="Arial" panose="020B0604020202020204" pitchFamily="34" charset="0"/>
              </a:rPr>
              <a:t>MacOS X e Linux são atualmente 100% suportados), a produção é muito rápida e gera executáveis muito leves e otimizados e, é claro, a sintaxe super simples do BASIC.</a:t>
            </a:r>
          </a:p>
          <a:p>
            <a:r>
              <a:rPr lang="pt-BR" sz="2200" dirty="0">
                <a:latin typeface="Arial" panose="020B0604020202020204" pitchFamily="34" charset="0"/>
                <a:cs typeface="Arial" panose="020B0604020202020204" pitchFamily="34" charset="0"/>
              </a:rPr>
              <a:t>Fácil suporte para jogos 2D através de libs dedicadas (DirectX, SDL, …) e 3D já incluído, baseado em OGRE</a:t>
            </a:r>
            <a:r>
              <a:rPr lang="pt-BR" sz="2200" dirty="0" smtClean="0">
                <a:latin typeface="Arial" panose="020B0604020202020204" pitchFamily="34" charset="0"/>
                <a:cs typeface="Arial" panose="020B0604020202020204" pitchFamily="34" charset="0"/>
              </a:rPr>
              <a:t>. Além </a:t>
            </a:r>
            <a:r>
              <a:rPr lang="pt-BR" sz="2200" dirty="0">
                <a:latin typeface="Arial" panose="020B0604020202020204" pitchFamily="34" charset="0"/>
                <a:cs typeface="Arial" panose="020B0604020202020204" pitchFamily="34" charset="0"/>
              </a:rPr>
              <a:t>de ser compatível com muitas Engines do mercado, pois comporta-se quase como o C++.</a:t>
            </a:r>
          </a:p>
          <a:p>
            <a:r>
              <a:rPr lang="pt-BR" sz="2200" dirty="0">
                <a:latin typeface="Arial" panose="020B0604020202020204" pitchFamily="34" charset="0"/>
                <a:cs typeface="Arial" panose="020B0604020202020204" pitchFamily="34" charset="0"/>
              </a:rPr>
              <a:t>É uma linguagem que compila a nível de máquina, usando comandos altamente otimizados (assembly) que o torna muitas vezes mais rápido que a linguagem C++.</a:t>
            </a:r>
            <a:endParaRPr lang="en-US" sz="2200" dirty="0">
              <a:latin typeface="Arial" panose="020B0604020202020204" pitchFamily="34" charset="0"/>
              <a:cs typeface="Arial" panose="020B0604020202020204" pitchFamily="34" charset="0"/>
            </a:endParaRPr>
          </a:p>
        </p:txBody>
      </p:sp>
      <p:pic>
        <p:nvPicPr>
          <p:cNvPr id="8" name="Espaço Reservado para Conteúdo 7"/>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298341" y="692696"/>
            <a:ext cx="4860925" cy="4860925"/>
          </a:xfrm>
        </p:spPr>
      </p:pic>
    </p:spTree>
    <p:extLst>
      <p:ext uri="{BB962C8B-B14F-4D97-AF65-F5344CB8AC3E}">
        <p14:creationId xmlns:p14="http://schemas.microsoft.com/office/powerpoint/2010/main" val="1816923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89756" y="548680"/>
            <a:ext cx="5400600" cy="4893647"/>
          </a:xfrm>
          <a:prstGeom prst="rect">
            <a:avLst/>
          </a:prstGeom>
        </p:spPr>
        <p:txBody>
          <a:bodyPr wrap="square">
            <a:spAutoFit/>
          </a:bodyPr>
          <a:lstStyle/>
          <a:p>
            <a:pPr marL="342900" indent="-342900">
              <a:buFont typeface="Arial" panose="020B0604020202020204" pitchFamily="34" charset="0"/>
              <a:buChar char="•"/>
            </a:pPr>
            <a:r>
              <a:rPr lang="pt-BR" b="1" dirty="0">
                <a:latin typeface="Arial" panose="020B0604020202020204" pitchFamily="34" charset="0"/>
                <a:cs typeface="Arial" panose="020B0604020202020204" pitchFamily="34" charset="0"/>
              </a:rPr>
              <a:t>Python</a:t>
            </a:r>
            <a:r>
              <a:rPr lang="pt-BR" dirty="0">
                <a:latin typeface="Arial" panose="020B0604020202020204" pitchFamily="34" charset="0"/>
                <a:cs typeface="Arial" panose="020B0604020202020204" pitchFamily="34" charset="0"/>
              </a:rPr>
              <a:t> é uma linguagem fácil de aprender, interpretada, com uma sintaxe fácil e com muita coisa embutida na própria linguagem. Python é uma linguagem aberta, ou seja, de código-fonte livre, tem a maioria dos seus módulos grátis e também de código-fonte aberto, sendo que há milhares deles inclusive para jogos. Junto a isso faltou mencionar que Python tem tipagem dinâmica e é orientada a objetos</a:t>
            </a:r>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428" y="260648"/>
            <a:ext cx="5715000" cy="5715000"/>
          </a:xfrm>
          <a:prstGeom prst="rect">
            <a:avLst/>
          </a:prstGeom>
        </p:spPr>
      </p:pic>
    </p:spTree>
    <p:extLst>
      <p:ext uri="{BB962C8B-B14F-4D97-AF65-F5344CB8AC3E}">
        <p14:creationId xmlns:p14="http://schemas.microsoft.com/office/powerpoint/2010/main" val="3287000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89756" y="260648"/>
            <a:ext cx="6092825" cy="6001643"/>
          </a:xfrm>
          <a:prstGeom prst="rect">
            <a:avLst/>
          </a:prstGeom>
        </p:spPr>
        <p:txBody>
          <a:bodyPr>
            <a:spAutoFit/>
          </a:bodyPr>
          <a:lstStyle/>
          <a:p>
            <a:pPr marL="342900" indent="-342900">
              <a:buFont typeface="Arial" panose="020B0604020202020204" pitchFamily="34" charset="0"/>
              <a:buChar char="•"/>
            </a:pPr>
            <a:r>
              <a:rPr lang="pt-BR" b="1" dirty="0">
                <a:latin typeface="Arial" panose="020B0604020202020204" pitchFamily="34" charset="0"/>
                <a:cs typeface="Arial" panose="020B0604020202020204" pitchFamily="34" charset="0"/>
              </a:rPr>
              <a:t>Java</a:t>
            </a:r>
            <a:r>
              <a:rPr lang="pt-BR" dirty="0">
                <a:latin typeface="Arial" panose="020B0604020202020204" pitchFamily="34" charset="0"/>
                <a:cs typeface="Arial" panose="020B0604020202020204" pitchFamily="34" charset="0"/>
              </a:rPr>
              <a:t> é uma linguagem cuja sintaxe lembra um pouco C/C++ porém é fortemente orientada a objetos e é interpretada tornando-a um pouco mais lenta que as anteriores, o que pesa dependendo de onde e como vai ser usado. Apesar disso aos poucos a comunidade vai lançando alguns jogos nessa linguagem, apesar de serem raríssimos títulos comerciais com essa linguagem sendo que a maioria dos jogos desenvolvidos são de estudantes e pessoas que fazem isso por hobby. Entretanto a tendência é que seu uso em jogos cresça, porém muito </a:t>
            </a:r>
            <a:r>
              <a:rPr lang="pt-BR" dirty="0" smtClean="0">
                <a:latin typeface="Arial" panose="020B0604020202020204" pitchFamily="34" charset="0"/>
                <a:cs typeface="Arial" panose="020B0604020202020204" pitchFamily="34" charset="0"/>
              </a:rPr>
              <a:t>lentamente.</a:t>
            </a:r>
            <a:endParaRPr lang="pt-BR" dirty="0">
              <a:latin typeface="Arial" panose="020B0604020202020204" pitchFamily="34" charset="0"/>
              <a:cs typeface="Arial" panose="020B0604020202020204" pitchFamily="34" charset="0"/>
            </a:endParaRPr>
          </a:p>
        </p:txBody>
      </p:sp>
      <p:pic>
        <p:nvPicPr>
          <p:cNvPr id="3" name="Image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2564" y="289057"/>
            <a:ext cx="3740727" cy="5214085"/>
          </a:xfrm>
          <a:prstGeom prst="rect">
            <a:avLst/>
          </a:prstGeom>
        </p:spPr>
      </p:pic>
    </p:spTree>
    <p:extLst>
      <p:ext uri="{BB962C8B-B14F-4D97-AF65-F5344CB8AC3E}">
        <p14:creationId xmlns:p14="http://schemas.microsoft.com/office/powerpoint/2010/main" val="1336900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Vermelho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 id="{68999234-8DFD-4917-9E9A-A1A0AECD5E67}" vid="{F8691E0C-9980-4F34-AB76-18F64CB286D1}"/>
    </a:ext>
  </a:extLst>
</a:theme>
</file>

<file path=ppt/theme/theme2.xml><?xml version="1.0" encoding="utf-8"?>
<a:theme xmlns:a="http://schemas.openxmlformats.org/drawingml/2006/main" name="Tema do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ema do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076977-ECB7-44C2-A70D-853BB6B41242}">
  <ds:schemaRefs>
    <ds:schemaRef ds:uri="http://purl.org/dc/terms/"/>
    <ds:schemaRef ds:uri="http://purl.org/dc/elements/1.1/"/>
    <ds:schemaRef ds:uri="4873beb7-5857-4685-be1f-d57550cc96cc"/>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0A765CE0-A8A0-42E0-82D2-3F870DB4D5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Apresentação com linhas radiais vermelhas (widescreen)</Template>
  <TotalTime>925</TotalTime>
  <Words>1266</Words>
  <Application>Microsoft Office PowerPoint</Application>
  <PresentationFormat>Personalizar</PresentationFormat>
  <Paragraphs>34</Paragraphs>
  <Slides>17</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17</vt:i4>
      </vt:variant>
    </vt:vector>
  </HeadingPairs>
  <TitlesOfParts>
    <vt:vector size="20" baseType="lpstr">
      <vt:lpstr>Arial</vt:lpstr>
      <vt:lpstr>Cambria</vt:lpstr>
      <vt:lpstr>Vermelho Radial 16X9</vt:lpstr>
      <vt:lpstr>Programação de jogos</vt:lpstr>
      <vt:lpstr>Apresentação do PowerPoint</vt:lpstr>
      <vt:lpstr>Conhecendo um pouco sobre programação</vt:lpstr>
      <vt:lpstr>Características das linguagens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Adicionar Título de Slide – 4</vt:lpstr>
      <vt:lpstr>Adicionar Título de Slide – 5</vt:lpstr>
      <vt:lpstr>Adicionar Título de Slide – 6</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Programação de jogos</dc:title>
  <dc:creator>Ivanoel Rodrigo</dc:creator>
  <cp:lastModifiedBy>Ivanoel Rodrigo</cp:lastModifiedBy>
  <cp:revision>24</cp:revision>
  <dcterms:created xsi:type="dcterms:W3CDTF">2017-11-20T22:01:11Z</dcterms:created>
  <dcterms:modified xsi:type="dcterms:W3CDTF">2017-11-21T13:26:51Z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