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259" r:id="rId3"/>
    <p:sldId id="258" r:id="rId4"/>
    <p:sldId id="260" r:id="rId5"/>
    <p:sldId id="265" r:id="rId6"/>
    <p:sldId id="266" r:id="rId7"/>
    <p:sldId id="278" r:id="rId8"/>
    <p:sldId id="279" r:id="rId9"/>
    <p:sldId id="280" r:id="rId10"/>
    <p:sldId id="281" r:id="rId11"/>
    <p:sldId id="267" r:id="rId12"/>
    <p:sldId id="269" r:id="rId13"/>
    <p:sldId id="275" r:id="rId14"/>
    <p:sldId id="277" r:id="rId15"/>
    <p:sldId id="261" r:id="rId16"/>
    <p:sldId id="284" r:id="rId17"/>
    <p:sldId id="286" r:id="rId18"/>
    <p:sldId id="287" r:id="rId19"/>
    <p:sldId id="283" r:id="rId20"/>
    <p:sldId id="289" r:id="rId21"/>
    <p:sldId id="290" r:id="rId22"/>
    <p:sldId id="291" r:id="rId23"/>
    <p:sldId id="292" r:id="rId24"/>
    <p:sldId id="262" r:id="rId25"/>
    <p:sldId id="293" r:id="rId26"/>
    <p:sldId id="296" r:id="rId27"/>
    <p:sldId id="295" r:id="rId28"/>
    <p:sldId id="263" r:id="rId29"/>
    <p:sldId id="298" r:id="rId30"/>
    <p:sldId id="299" r:id="rId31"/>
    <p:sldId id="297" r:id="rId32"/>
    <p:sldId id="264" r:id="rId33"/>
    <p:sldId id="301" r:id="rId34"/>
    <p:sldId id="300" r:id="rId35"/>
    <p:sldId id="302" r:id="rId36"/>
    <p:sldId id="303" r:id="rId37"/>
    <p:sldId id="305" r:id="rId38"/>
    <p:sldId id="306" r:id="rId39"/>
    <p:sldId id="304" r:id="rId40"/>
    <p:sldId id="282" r:id="rId41"/>
  </p:sldIdLst>
  <p:sldSz cx="9144000" cy="6858000" type="screen4x3"/>
  <p:notesSz cx="6858000" cy="9144000"/>
  <p:defaultTextStyle>
    <a:defPPr>
      <a:defRPr lang="en-US"/>
    </a:defPPr>
    <a:lvl1pPr marL="0" algn="l" defTabSz="9138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11" algn="l" defTabSz="9138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13" algn="l" defTabSz="9138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19" algn="l" defTabSz="9138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27" algn="l" defTabSz="9138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532" algn="l" defTabSz="9138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440" algn="l" defTabSz="9138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345" algn="l" defTabSz="9138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249" algn="l" defTabSz="9138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4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6D5E-7B45-4F53-8792-9DB187E51B8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1A2BB-726D-494F-81DF-13E7E330F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11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13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19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27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32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40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345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249" algn="l" defTabSz="9138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56164-00AA-47DE-9D32-300C657E74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56164-00AA-47DE-9D32-300C657E74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56164-00AA-47DE-9D32-300C657E74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20D3841-FAC6-4312-B9FB-8D6F4DBD30CE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56164-00AA-47DE-9D32-300C657E743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56164-00AA-47DE-9D32-300C657E743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1711" y="1721313"/>
            <a:ext cx="6109348" cy="117049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4418" y="3167217"/>
            <a:ext cx="6177992" cy="82623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6443" y="6265581"/>
            <a:ext cx="1922042" cy="4819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57655" y="6265581"/>
            <a:ext cx="2814419" cy="4819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21214" y="6265581"/>
            <a:ext cx="1922042" cy="4819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4218E-3486-4761-8217-4506132B53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5A0E8-93C0-4AC9-AB4A-2BD81DFA5C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2952" y="68857"/>
            <a:ext cx="2179458" cy="60274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577" y="68857"/>
            <a:ext cx="6401086" cy="60274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5C2F-A5D0-4256-A593-9D1BF273A2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34CA-8BE8-477A-AA57-493F145772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01" y="4406563"/>
            <a:ext cx="7772543" cy="136270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01" y="2906151"/>
            <a:ext cx="7772543" cy="1500412"/>
          </a:xfrm>
        </p:spPr>
        <p:txBody>
          <a:bodyPr anchor="b"/>
          <a:lstStyle>
            <a:lvl1pPr marL="0" indent="0">
              <a:buNone/>
              <a:defRPr sz="1800"/>
            </a:lvl1pPr>
            <a:lvl2pPr marL="412127" indent="0">
              <a:buNone/>
              <a:defRPr sz="1600"/>
            </a:lvl2pPr>
            <a:lvl3pPr marL="824258" indent="0">
              <a:buNone/>
              <a:defRPr sz="1400"/>
            </a:lvl3pPr>
            <a:lvl4pPr marL="1236389" indent="0">
              <a:buNone/>
              <a:defRPr sz="1300"/>
            </a:lvl4pPr>
            <a:lvl5pPr marL="1648518" indent="0">
              <a:buNone/>
              <a:defRPr sz="1300"/>
            </a:lvl5pPr>
            <a:lvl6pPr marL="2060650" indent="0">
              <a:buNone/>
              <a:defRPr sz="1300"/>
            </a:lvl6pPr>
            <a:lvl7pPr marL="2472778" indent="0">
              <a:buNone/>
              <a:defRPr sz="1300"/>
            </a:lvl7pPr>
            <a:lvl8pPr marL="2884910" indent="0">
              <a:buNone/>
              <a:defRPr sz="1300"/>
            </a:lvl8pPr>
            <a:lvl9pPr marL="32970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58461-8CF8-48B8-9001-CE214FF037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577" y="1377056"/>
            <a:ext cx="4255950" cy="4719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816" y="1377056"/>
            <a:ext cx="4255950" cy="471926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770D0-6AAF-40AB-9FFE-CAD0FD37E2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29" y="273976"/>
            <a:ext cx="8228742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32" y="1534853"/>
            <a:ext cx="404000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127" indent="0">
              <a:buNone/>
              <a:defRPr sz="1800" b="1"/>
            </a:lvl2pPr>
            <a:lvl3pPr marL="824258" indent="0">
              <a:buNone/>
              <a:defRPr sz="1600" b="1"/>
            </a:lvl3pPr>
            <a:lvl4pPr marL="1236389" indent="0">
              <a:buNone/>
              <a:defRPr sz="1400" b="1"/>
            </a:lvl4pPr>
            <a:lvl5pPr marL="1648518" indent="0">
              <a:buNone/>
              <a:defRPr sz="1400" b="1"/>
            </a:lvl5pPr>
            <a:lvl6pPr marL="2060650" indent="0">
              <a:buNone/>
              <a:defRPr sz="1400" b="1"/>
            </a:lvl6pPr>
            <a:lvl7pPr marL="2472778" indent="0">
              <a:buNone/>
              <a:defRPr sz="1400" b="1"/>
            </a:lvl7pPr>
            <a:lvl8pPr marL="2884910" indent="0">
              <a:buNone/>
              <a:defRPr sz="1400" b="1"/>
            </a:lvl8pPr>
            <a:lvl9pPr marL="329703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32" y="2174608"/>
            <a:ext cx="4040007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35" y="1534853"/>
            <a:ext cx="4041436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127" indent="0">
              <a:buNone/>
              <a:defRPr sz="1800" b="1"/>
            </a:lvl2pPr>
            <a:lvl3pPr marL="824258" indent="0">
              <a:buNone/>
              <a:defRPr sz="1600" b="1"/>
            </a:lvl3pPr>
            <a:lvl4pPr marL="1236389" indent="0">
              <a:buNone/>
              <a:defRPr sz="1400" b="1"/>
            </a:lvl4pPr>
            <a:lvl5pPr marL="1648518" indent="0">
              <a:buNone/>
              <a:defRPr sz="1400" b="1"/>
            </a:lvl5pPr>
            <a:lvl6pPr marL="2060650" indent="0">
              <a:buNone/>
              <a:defRPr sz="1400" b="1"/>
            </a:lvl6pPr>
            <a:lvl7pPr marL="2472778" indent="0">
              <a:buNone/>
              <a:defRPr sz="1400" b="1"/>
            </a:lvl7pPr>
            <a:lvl8pPr marL="2884910" indent="0">
              <a:buNone/>
              <a:defRPr sz="1400" b="1"/>
            </a:lvl8pPr>
            <a:lvl9pPr marL="329703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35" y="2174608"/>
            <a:ext cx="4041436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FC354-6B9A-4FF6-BEDA-80AB2F756D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49180-86FF-48AA-8117-868517D52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13A92-6596-44C6-A988-55294A8F48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5" y="272557"/>
            <a:ext cx="3007481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7" y="272556"/>
            <a:ext cx="5111144" cy="585390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5" y="1434428"/>
            <a:ext cx="3007481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2127" indent="0">
              <a:buNone/>
              <a:defRPr sz="1100"/>
            </a:lvl2pPr>
            <a:lvl3pPr marL="824258" indent="0">
              <a:buNone/>
              <a:defRPr sz="900"/>
            </a:lvl3pPr>
            <a:lvl4pPr marL="1236389" indent="0">
              <a:buNone/>
              <a:defRPr sz="800"/>
            </a:lvl4pPr>
            <a:lvl5pPr marL="1648518" indent="0">
              <a:buNone/>
              <a:defRPr sz="800"/>
            </a:lvl5pPr>
            <a:lvl6pPr marL="2060650" indent="0">
              <a:buNone/>
              <a:defRPr sz="800"/>
            </a:lvl6pPr>
            <a:lvl7pPr marL="2472778" indent="0">
              <a:buNone/>
              <a:defRPr sz="800"/>
            </a:lvl7pPr>
            <a:lvl8pPr marL="2884910" indent="0">
              <a:buNone/>
              <a:defRPr sz="800"/>
            </a:lvl8pPr>
            <a:lvl9pPr marL="329703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20BA2-6314-48E7-BD48-9374FA1F1F9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04" y="4801030"/>
            <a:ext cx="5487258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04" y="612517"/>
            <a:ext cx="5487258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2127" indent="0">
              <a:buNone/>
              <a:defRPr sz="2500"/>
            </a:lvl2pPr>
            <a:lvl3pPr marL="824258" indent="0">
              <a:buNone/>
              <a:defRPr sz="2200"/>
            </a:lvl3pPr>
            <a:lvl4pPr marL="1236389" indent="0">
              <a:buNone/>
              <a:defRPr sz="1800"/>
            </a:lvl4pPr>
            <a:lvl5pPr marL="1648518" indent="0">
              <a:buNone/>
              <a:defRPr sz="1800"/>
            </a:lvl5pPr>
            <a:lvl6pPr marL="2060650" indent="0">
              <a:buNone/>
              <a:defRPr sz="1800"/>
            </a:lvl6pPr>
            <a:lvl7pPr marL="2472778" indent="0">
              <a:buNone/>
              <a:defRPr sz="1800"/>
            </a:lvl7pPr>
            <a:lvl8pPr marL="2884910" indent="0">
              <a:buNone/>
              <a:defRPr sz="1800"/>
            </a:lvl8pPr>
            <a:lvl9pPr marL="3297039" indent="0">
              <a:buNone/>
              <a:defRPr sz="18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04" y="5367629"/>
            <a:ext cx="5487258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2127" indent="0">
              <a:buNone/>
              <a:defRPr sz="1100"/>
            </a:lvl2pPr>
            <a:lvl3pPr marL="824258" indent="0">
              <a:buNone/>
              <a:defRPr sz="900"/>
            </a:lvl3pPr>
            <a:lvl4pPr marL="1236389" indent="0">
              <a:buNone/>
              <a:defRPr sz="800"/>
            </a:lvl4pPr>
            <a:lvl5pPr marL="1648518" indent="0">
              <a:buNone/>
              <a:defRPr sz="800"/>
            </a:lvl5pPr>
            <a:lvl6pPr marL="2060650" indent="0">
              <a:buNone/>
              <a:defRPr sz="800"/>
            </a:lvl6pPr>
            <a:lvl7pPr marL="2472778" indent="0">
              <a:buNone/>
              <a:defRPr sz="800"/>
            </a:lvl7pPr>
            <a:lvl8pPr marL="2884910" indent="0">
              <a:buNone/>
              <a:defRPr sz="800"/>
            </a:lvl8pPr>
            <a:lvl9pPr marL="329703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90EA7-6ABE-45CE-B5DB-785800D429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1531" y="68853"/>
            <a:ext cx="7550879" cy="826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8" rIns="91377" bIns="45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577" y="1377056"/>
            <a:ext cx="8649189" cy="471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7" tIns="45688" rIns="91377" bIns="45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6443" y="6248383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7" tIns="45688" rIns="91377" bIns="4568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748" y="6248383"/>
            <a:ext cx="2894504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7" tIns="45688" rIns="91377" bIns="4568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676" y="6248383"/>
            <a:ext cx="1904881" cy="4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7" tIns="45688" rIns="91377" bIns="4568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9F5A5E-37C1-4D2C-A363-9CA725561682}" type="slidenum">
              <a:rPr lang="en-US">
                <a:solidFill>
                  <a:srgbClr val="000000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44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2pPr>
      <a:lvl3pPr algn="l" defTabSz="9144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3pPr>
      <a:lvl4pPr algn="l" defTabSz="9144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4pPr>
      <a:lvl5pPr algn="l" defTabSz="9144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5pPr>
      <a:lvl6pPr marL="412127" algn="l" defTabSz="914414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6pPr>
      <a:lvl7pPr marL="824258" algn="l" defTabSz="914414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7pPr>
      <a:lvl8pPr marL="1236389" algn="l" defTabSz="914414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8pPr>
      <a:lvl9pPr marL="1648518" algn="l" defTabSz="914414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</a:defRPr>
      </a:lvl9pPr>
    </p:titleStyle>
    <p:bodyStyle>
      <a:lvl1pPr marL="342012" indent="-342012" algn="l" defTabSz="914414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692" indent="-286200" algn="l" defTabSz="914414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1941" indent="-227539" algn="l" defTabSz="9144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598434" indent="-227539" algn="l" defTabSz="914414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6357" indent="-228965" algn="l" defTabSz="9144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68484" indent="-228965" algn="l" defTabSz="91441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80615" indent="-228965" algn="l" defTabSz="91441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292745" indent="-228965" algn="l" defTabSz="91441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04876" indent="-228965" algn="l" defTabSz="914414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42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127" algn="l" defTabSz="8242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4258" algn="l" defTabSz="8242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6389" algn="l" defTabSz="8242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8518" algn="l" defTabSz="8242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0650" algn="l" defTabSz="8242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2778" algn="l" defTabSz="8242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4910" algn="l" defTabSz="8242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7039" algn="l" defTabSz="82425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951711" y="2328034"/>
            <a:ext cx="6109348" cy="117049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Web Secure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814418" y="3773935"/>
            <a:ext cx="6177992" cy="826230"/>
          </a:xfrm>
        </p:spPr>
        <p:txBody>
          <a:bodyPr/>
          <a:lstStyle/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4</a:t>
            </a:r>
            <a:endParaRPr lang="en-US" dirty="0" smtClean="0"/>
          </a:p>
          <a:p>
            <a:pPr eaLnBrk="1" hangingPunct="1"/>
            <a:r>
              <a:rPr lang="en-US" dirty="0" smtClean="0"/>
              <a:t>Tamara </a:t>
            </a:r>
            <a:r>
              <a:rPr lang="en-US" dirty="0" err="1" smtClean="0"/>
              <a:t>Rezk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095" y="45634"/>
            <a:ext cx="8228742" cy="1143239"/>
          </a:xfrm>
        </p:spPr>
        <p:txBody>
          <a:bodyPr/>
          <a:lstStyle/>
          <a:p>
            <a:r>
              <a:rPr lang="en-US" dirty="0" smtClean="0"/>
              <a:t>Example with this: correct form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32" y="2174608"/>
            <a:ext cx="4330392" cy="3951849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count=0;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increment=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function(inc)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	if (inc == undefined)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{inc = 1;}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+= inc;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Executing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increment();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returns a new object where</a:t>
            </a:r>
          </a:p>
          <a:p>
            <a:pPr>
              <a:buNone/>
            </a:pPr>
            <a:r>
              <a:rPr lang="en-US" dirty="0" smtClean="0"/>
              <a:t>property count is equal to 6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531" y="116632"/>
            <a:ext cx="7550879" cy="826230"/>
          </a:xfrm>
        </p:spPr>
        <p:txBody>
          <a:bodyPr/>
          <a:lstStyle/>
          <a:p>
            <a:r>
              <a:rPr lang="en-US" dirty="0" smtClean="0"/>
              <a:t>Invocation of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increment();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increment(2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095" y="44624"/>
            <a:ext cx="8228742" cy="1143239"/>
          </a:xfrm>
        </p:spPr>
        <p:txBody>
          <a:bodyPr/>
          <a:lstStyle/>
          <a:p>
            <a:r>
              <a:rPr lang="en-US" dirty="0" smtClean="0"/>
              <a:t>Function: what’s the </a:t>
            </a:r>
            <a:r>
              <a:rPr lang="en-US" dirty="0" smtClean="0"/>
              <a:t>difference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count=0;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increment(inc) 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count=5;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if (inc == undefined)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{inc = 1;};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inc;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without this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count=0;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increment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inc)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count=5;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if (inc == undefined)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{inc = 1;};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count += inc;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return count;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095" y="44624"/>
            <a:ext cx="8228742" cy="1143239"/>
          </a:xfrm>
        </p:spPr>
        <p:txBody>
          <a:bodyPr/>
          <a:lstStyle/>
          <a:p>
            <a:r>
              <a:rPr lang="en-US" dirty="0" smtClean="0"/>
              <a:t>Function: what’s the </a:t>
            </a:r>
            <a:r>
              <a:rPr lang="en-US" dirty="0" smtClean="0"/>
              <a:t>difference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count=0;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increment(inc) 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count=5;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if (inc == undefined)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{inc = 1;};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inc;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return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without this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count=0;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increment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inc)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count=5;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if (inc == undefined)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{inc = 1;};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count += inc;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return count;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75899" y="6104087"/>
            <a:ext cx="3308269" cy="6372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lIns="82461" tIns="41230" rIns="82461" bIns="41230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</a:t>
            </a:r>
            <a:r>
              <a:rPr lang="en-US" dirty="0" smtClean="0"/>
              <a:t> is bound to the global 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 detail: </a:t>
            </a:r>
          </a:p>
          <a:p>
            <a:pPr algn="just">
              <a:buNone/>
            </a:pPr>
            <a:r>
              <a:rPr lang="en-US" sz="2400" dirty="0" smtClean="0"/>
              <a:t>	When a function that returns “this” is called as a function and not as a constructor, this is bound to the global object (window)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Security problem: </a:t>
            </a:r>
          </a:p>
          <a:p>
            <a:pPr algn="just">
              <a:buNone/>
            </a:pPr>
            <a:r>
              <a:rPr lang="en-US" sz="2400" dirty="0" smtClean="0"/>
              <a:t>	If a function that returns this is used by an attacker, the attacker has access to all resources in the page that are linked to window (in particular document and </a:t>
            </a:r>
            <a:r>
              <a:rPr lang="en-US" sz="2400" dirty="0" err="1" smtClean="0"/>
              <a:t>document.cookie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8095" y="44624"/>
            <a:ext cx="8228742" cy="1143239"/>
          </a:xfrm>
        </p:spPr>
        <p:txBody>
          <a:bodyPr/>
          <a:lstStyle/>
          <a:p>
            <a:r>
              <a:rPr lang="en-US" dirty="0" smtClean="0"/>
              <a:t>Function: </a:t>
            </a:r>
            <a:r>
              <a:rPr lang="en-US" dirty="0" smtClean="0"/>
              <a:t>this is bound to window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 via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511" y="1377055"/>
            <a:ext cx="5584259" cy="4719268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x=3;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(){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console.log(x)};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85314" y="3884453"/>
            <a:ext cx="2594721" cy="13012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464" tIns="41232" rIns="82464" bIns="41232" numCol="1" rtlCol="0" anchor="t" anchorCtr="0" compatLnSpc="1">
            <a:prstTxWarp prst="textNoShape">
              <a:avLst/>
            </a:prstTxWarp>
          </a:bodyPr>
          <a:lstStyle/>
          <a:p>
            <a:pPr defTabSz="82464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@scope: 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85314" y="5315878"/>
            <a:ext cx="2594721" cy="13012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464" tIns="41232" rIns="82464" bIns="41232" numCol="1" rtlCol="0" anchor="t" anchorCtr="0" compatLnSpc="1">
            <a:prstTxWarp prst="textNoShape">
              <a:avLst/>
            </a:prstTxWarp>
          </a:bodyPr>
          <a:lstStyle/>
          <a:p>
            <a:pPr defTabSz="82464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@scope: </a:t>
            </a:r>
          </a:p>
        </p:txBody>
      </p:sp>
      <p:cxnSp>
        <p:nvCxnSpPr>
          <p:cNvPr id="8" name="Curved Connector 7"/>
          <p:cNvCxnSpPr/>
          <p:nvPr/>
        </p:nvCxnSpPr>
        <p:spPr bwMode="auto">
          <a:xfrm rot="5400000" flipH="1" flipV="1">
            <a:off x="2203038" y="5024070"/>
            <a:ext cx="845842" cy="6486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5400000" flipH="1" flipV="1">
            <a:off x="2073302" y="3397451"/>
            <a:ext cx="845842" cy="6486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679922" y="1932515"/>
            <a:ext cx="2464985" cy="149648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464" tIns="41232" rIns="82464" bIns="41232" numCol="1" rtlCol="0" anchor="t" anchorCtr="0" compatLnSpc="1">
            <a:prstTxWarp prst="textNoShape">
              <a:avLst/>
            </a:prstTxWarp>
          </a:bodyPr>
          <a:lstStyle/>
          <a:p>
            <a:pPr defTabSz="82464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global</a:t>
            </a:r>
          </a:p>
          <a:p>
            <a:pPr defTabSz="82464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“window”:#g</a:t>
            </a:r>
          </a:p>
          <a:p>
            <a:pPr eaLnBrk="0" hangingPunct="0"/>
            <a:r>
              <a:rPr lang="en-US" sz="1600" b="1" dirty="0" smtClean="0">
                <a:latin typeface="Arial" pitchFamily="34" charset="0"/>
              </a:rPr>
              <a:t>“</a:t>
            </a:r>
            <a:r>
              <a:rPr lang="en-US" sz="1600" b="1" dirty="0" err="1" smtClean="0">
                <a:latin typeface="Arial" pitchFamily="34" charset="0"/>
              </a:rPr>
              <a:t>foo</a:t>
            </a:r>
            <a:r>
              <a:rPr lang="en-US" sz="1600" b="1" dirty="0" smtClean="0">
                <a:latin typeface="Arial" pitchFamily="34" charset="0"/>
              </a:rPr>
              <a:t>”: </a:t>
            </a:r>
            <a:r>
              <a:rPr lang="en-US" b="1" dirty="0" smtClean="0"/>
              <a:t>#f</a:t>
            </a:r>
          </a:p>
          <a:p>
            <a:pPr eaLnBrk="0" hangingPunct="0"/>
            <a:r>
              <a:rPr lang="en-US" b="1" dirty="0" smtClean="0"/>
              <a:t>“x”: 3</a:t>
            </a:r>
          </a:p>
          <a:p>
            <a:pPr eaLnBrk="0" hangingPunct="0"/>
            <a:endParaRPr lang="en-US" b="1" dirty="0" smtClean="0"/>
          </a:p>
          <a:p>
            <a:pPr defTabSz="82464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 </a:t>
            </a:r>
          </a:p>
        </p:txBody>
      </p:sp>
      <p:cxnSp>
        <p:nvCxnSpPr>
          <p:cNvPr id="13" name="Curved Connector 12"/>
          <p:cNvCxnSpPr/>
          <p:nvPr/>
        </p:nvCxnSpPr>
        <p:spPr bwMode="auto">
          <a:xfrm rot="16200000" flipV="1">
            <a:off x="1748962" y="2030501"/>
            <a:ext cx="845842" cy="259472"/>
          </a:xfrm>
          <a:prstGeom prst="curvedConnector3">
            <a:avLst>
              <a:gd name="adj1" fmla="val 166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using scope chain</a:t>
            </a:r>
            <a:endParaRPr lang="en-US" dirty="0" smtClean="0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38037" y="1216397"/>
            <a:ext cx="7772543" cy="470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>
            <a:spAutoFit/>
          </a:bodyPr>
          <a:lstStyle/>
          <a:p>
            <a:pPr eaLnBrk="0" hangingPunct="0"/>
            <a:r>
              <a:rPr lang="en-US" sz="2000" dirty="0">
                <a:latin typeface="Courier New" pitchFamily="49" charset="0"/>
              </a:rPr>
              <a:t>function </a:t>
            </a:r>
            <a:r>
              <a:rPr lang="en-US" sz="2000" dirty="0" err="1">
                <a:latin typeface="Courier New" pitchFamily="49" charset="0"/>
              </a:rPr>
              <a:t>Foo</a:t>
            </a:r>
            <a:r>
              <a:rPr lang="en-US" sz="2000" dirty="0">
                <a:latin typeface="Courier New" pitchFamily="49" charset="0"/>
              </a:rPr>
              <a:t>() {</a:t>
            </a:r>
          </a:p>
          <a:p>
            <a:pPr eaLnBrk="0" hangingPunct="0"/>
            <a:r>
              <a:rPr lang="en-US" sz="2000" dirty="0" err="1">
                <a:latin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</a:rPr>
              <a:t> x;</a:t>
            </a:r>
          </a:p>
          <a:p>
            <a:pPr eaLnBrk="0" hangingPunct="0"/>
            <a:r>
              <a:rPr lang="en-US" sz="2000" dirty="0" smtClean="0">
                <a:latin typeface="Courier New" pitchFamily="49" charset="0"/>
              </a:rPr>
              <a:t>x </a:t>
            </a:r>
            <a:r>
              <a:rPr lang="en-US" sz="2000" dirty="0">
                <a:latin typeface="Courier New" pitchFamily="49" charset="0"/>
              </a:rPr>
              <a:t>=3 ; </a:t>
            </a:r>
          </a:p>
          <a:p>
            <a:pPr eaLnBrk="0" hangingPunct="0"/>
            <a:r>
              <a:rPr lang="en-US" sz="2000" dirty="0" smtClean="0">
                <a:latin typeface="Courier New" pitchFamily="49" charset="0"/>
              </a:rPr>
              <a:t>y = x; </a:t>
            </a:r>
          </a:p>
          <a:p>
            <a:pPr eaLnBrk="0" hangingPunct="0"/>
            <a:r>
              <a:rPr lang="en-US" sz="2000" dirty="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  <a:p>
            <a:pPr eaLnBrk="0" hangingPunct="0"/>
            <a:endParaRPr lang="en-US" sz="2000" dirty="0">
              <a:latin typeface="Courier New" pitchFamily="49" charset="0"/>
            </a:endParaRPr>
          </a:p>
          <a:p>
            <a:pPr eaLnBrk="0" hangingPunct="0"/>
            <a:r>
              <a:rPr lang="en-US" sz="2000" dirty="0">
                <a:latin typeface="Courier New" pitchFamily="49" charset="0"/>
              </a:rPr>
              <a:t>function Bar() {</a:t>
            </a:r>
          </a:p>
          <a:p>
            <a:pPr eaLnBrk="0" hangingPunct="0"/>
            <a:r>
              <a:rPr lang="en-US" sz="2000" dirty="0">
                <a:latin typeface="Courier New" pitchFamily="49" charset="0"/>
              </a:rPr>
              <a:t>y = x; </a:t>
            </a:r>
          </a:p>
          <a:p>
            <a:pPr eaLnBrk="0" hangingPunct="0"/>
            <a:r>
              <a:rPr lang="en-US" sz="2000" dirty="0">
                <a:latin typeface="Courier New" pitchFamily="49" charset="0"/>
              </a:rPr>
              <a:t>x = x +1; </a:t>
            </a:r>
          </a:p>
          <a:p>
            <a:pPr eaLnBrk="0" hangingPunct="0"/>
            <a:r>
              <a:rPr lang="en-US" sz="2000" dirty="0">
                <a:latin typeface="Courier New" pitchFamily="49" charset="0"/>
              </a:rPr>
              <a:t>}</a:t>
            </a:r>
          </a:p>
          <a:p>
            <a:pPr eaLnBrk="0" hangingPunct="0"/>
            <a:endParaRPr lang="en-US" sz="2000" dirty="0" smtClean="0">
              <a:latin typeface="Courier New" pitchFamily="49" charset="0"/>
            </a:endParaRPr>
          </a:p>
          <a:p>
            <a:pPr eaLnBrk="0" hangingPunct="0"/>
            <a:r>
              <a:rPr lang="en-US" sz="2000" dirty="0" err="1" smtClean="0">
                <a:latin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x = 0;</a:t>
            </a:r>
          </a:p>
          <a:p>
            <a:pPr eaLnBrk="0" hangingPunct="0"/>
            <a:r>
              <a:rPr lang="en-US" sz="2000" dirty="0" err="1" smtClean="0">
                <a:latin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</a:rPr>
              <a:t> y = 0;</a:t>
            </a:r>
            <a:endParaRPr lang="en-US" sz="2000" dirty="0">
              <a:latin typeface="Courier New" pitchFamily="49" charset="0"/>
            </a:endParaRPr>
          </a:p>
          <a:p>
            <a:pPr eaLnBrk="0" hangingPunct="0"/>
            <a:r>
              <a:rPr lang="en-US" sz="2000" dirty="0" err="1" smtClean="0">
                <a:latin typeface="Courier New" pitchFamily="49" charset="0"/>
              </a:rPr>
              <a:t>Foo</a:t>
            </a:r>
            <a:r>
              <a:rPr lang="en-US" sz="2000" dirty="0">
                <a:latin typeface="Courier New" pitchFamily="49" charset="0"/>
              </a:rPr>
              <a:t>();</a:t>
            </a:r>
          </a:p>
          <a:p>
            <a:pPr eaLnBrk="0" hangingPunct="0"/>
            <a:r>
              <a:rPr lang="en-US" sz="2000" dirty="0">
                <a:latin typeface="Courier New" pitchFamily="49" charset="0"/>
              </a:rPr>
              <a:t>Bar();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312528" y="2387964"/>
            <a:ext cx="2984711" cy="162617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82464" tIns="41232" rIns="82464" bIns="41232"/>
          <a:lstStyle/>
          <a:p>
            <a:pPr algn="ctr" eaLnBrk="0" hangingPunct="0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What’s the value of global x </a:t>
            </a:r>
            <a:r>
              <a:rPr lang="en-US" sz="1600" dirty="0" smtClean="0">
                <a:solidFill>
                  <a:schemeClr val="tx1"/>
                </a:solidFill>
              </a:rPr>
              <a:t> and y after </a:t>
            </a:r>
            <a:r>
              <a:rPr lang="en-US" sz="1600" dirty="0" err="1" smtClean="0">
                <a:solidFill>
                  <a:schemeClr val="tx1"/>
                </a:solidFill>
              </a:rPr>
              <a:t>Foo</a:t>
            </a:r>
            <a:r>
              <a:rPr lang="en-US" sz="1600" dirty="0" smtClean="0">
                <a:solidFill>
                  <a:schemeClr val="tx1"/>
                </a:solidFill>
              </a:rPr>
              <a:t> ()? </a:t>
            </a:r>
          </a:p>
          <a:p>
            <a:pPr algn="ctr" eaLnBrk="0" hangingPunct="0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and after Bar()?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 detail: </a:t>
            </a:r>
          </a:p>
          <a:p>
            <a:pPr algn="just">
              <a:buNone/>
            </a:pPr>
            <a:r>
              <a:rPr lang="en-US" sz="2400" dirty="0" smtClean="0"/>
              <a:t>	When a variable is not local to the object, then JavaScript  mounts the scope chain to look for the </a:t>
            </a:r>
            <a:r>
              <a:rPr lang="en-US" sz="2400" dirty="0" smtClean="0"/>
              <a:t>variable (analogous detail for properties in the prototype chain).</a:t>
            </a: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Security problem: </a:t>
            </a:r>
          </a:p>
          <a:p>
            <a:pPr lvl="1" algn="just"/>
            <a:r>
              <a:rPr lang="en-US" sz="2000" dirty="0" smtClean="0"/>
              <a:t>Integrity: an attacker can write a variable higher up in the scope chain</a:t>
            </a:r>
          </a:p>
          <a:p>
            <a:pPr lvl="1" algn="just"/>
            <a:r>
              <a:rPr lang="en-US" sz="2000" dirty="0" smtClean="0"/>
              <a:t>Confidentiality: an attacker can read a variable higher up in the scope </a:t>
            </a:r>
            <a:r>
              <a:rPr lang="en-US" sz="2000" dirty="0" smtClean="0"/>
              <a:t>chain</a:t>
            </a:r>
          </a:p>
          <a:p>
            <a:pPr lvl="1" algn="just"/>
            <a:endParaRPr lang="en-US" sz="2000" dirty="0" smtClean="0"/>
          </a:p>
          <a:p>
            <a:pPr lvl="1" algn="just">
              <a:buNone/>
            </a:pPr>
            <a:r>
              <a:rPr lang="en-US" sz="2000" dirty="0" smtClean="0"/>
              <a:t>(analogous </a:t>
            </a:r>
            <a:r>
              <a:rPr lang="en-US" sz="2000" dirty="0" smtClean="0"/>
              <a:t>problems </a:t>
            </a:r>
            <a:r>
              <a:rPr lang="en-US" sz="2000" dirty="0" smtClean="0"/>
              <a:t>for properties in the prototype chain).</a:t>
            </a:r>
          </a:p>
          <a:p>
            <a:pPr lvl="1" algn="just">
              <a:buNone/>
            </a:pP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8095" y="44624"/>
            <a:ext cx="8228742" cy="1143239"/>
          </a:xfrm>
        </p:spPr>
        <p:txBody>
          <a:bodyPr/>
          <a:lstStyle/>
          <a:p>
            <a:r>
              <a:rPr lang="en-US" dirty="0" smtClean="0"/>
              <a:t>Leaks via Scope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 via IMPLICIT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140968"/>
            <a:ext cx="8649189" cy="504056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sz="2000" dirty="0" smtClean="0"/>
              <a:t>http://www-sop.inria.fr/members/Tamara.Rezk/teaching/caspar/web4.tar.gz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50183" y="1270905"/>
            <a:ext cx="8238238" cy="363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5" tIns="45712" rIns="91425" bIns="45712">
            <a:spAutoFit/>
          </a:bodyPr>
          <a:lstStyle/>
          <a:p>
            <a:pPr marL="513996" indent="-513996" eaLnBrk="0" hangingPunct="0"/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lookup =</a:t>
            </a:r>
          </a:p>
          <a:p>
            <a:pPr marL="513996" indent="-513996" eaLnBrk="0" hangingPunct="0"/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function(o,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prop) 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513996" indent="-513996" eaLnBrk="0" hangingPunct="0"/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if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(prop 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===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secretproperty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513996" indent="-513996" eaLnBrk="0" hangingPunct="0"/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return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unsafe!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 }</a:t>
            </a:r>
          </a:p>
          <a:p>
            <a:pPr marL="513996" indent="-513996" eaLnBrk="0" hangingPunct="0"/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else {</a:t>
            </a:r>
          </a:p>
          <a:p>
            <a:pPr marL="513996" indent="-513996" eaLnBrk="0" hangingPunct="0"/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return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o[prop]; 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 }</a:t>
            </a: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1717541" y="240987"/>
            <a:ext cx="5319937" cy="58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468" tIns="41234" rIns="82468" bIns="41234">
            <a:spAutoFit/>
          </a:bodyPr>
          <a:lstStyle/>
          <a:p>
            <a:r>
              <a:rPr lang="en-US" sz="3200" b="1" dirty="0"/>
              <a:t>Is this function safe?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50183" y="1270905"/>
            <a:ext cx="8238238" cy="3631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5" tIns="45712" rIns="91425" bIns="45712">
            <a:spAutoFit/>
          </a:bodyPr>
          <a:lstStyle/>
          <a:p>
            <a:pPr marL="513996" indent="-513996" eaLnBrk="0" hangingPunct="0"/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lookup =</a:t>
            </a:r>
          </a:p>
          <a:p>
            <a:pPr marL="513996" indent="-513996" eaLnBrk="0" hangingPunct="0"/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function(o,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prop) 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513996" indent="-513996" eaLnBrk="0" hangingPunct="0"/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if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(prop 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===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secretproperty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marL="513996" indent="-513996" eaLnBrk="0" hangingPunct="0"/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return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unsafe!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 }</a:t>
            </a:r>
          </a:p>
          <a:p>
            <a:pPr marL="513996" indent="-513996" eaLnBrk="0" hangingPunct="0"/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else {</a:t>
            </a:r>
          </a:p>
          <a:p>
            <a:pPr marL="513996" indent="-513996" eaLnBrk="0" hangingPunct="0"/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return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o[prop]; 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 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13828" y="4805336"/>
            <a:ext cx="7316344" cy="156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2" rIns="91425" bIns="45712">
            <a:spAutoFit/>
          </a:bodyPr>
          <a:lstStyle/>
          <a:p>
            <a:pPr eaLnBrk="0" hangingPunct="0"/>
            <a:r>
              <a:rPr lang="en-US" sz="3200" dirty="0"/>
              <a:t>If 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prop</a:t>
            </a:r>
            <a:r>
              <a:rPr lang="en-US" sz="3200" dirty="0" smtClean="0"/>
              <a:t> </a:t>
            </a:r>
            <a:r>
              <a:rPr lang="en-US" sz="3200" dirty="0"/>
              <a:t>is not a string, JavaScript invokes the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3200" dirty="0"/>
              <a:t> method to convert the value to a string</a:t>
            </a:r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1717541" y="240987"/>
            <a:ext cx="5319937" cy="58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468" tIns="41234" rIns="82468" bIns="41234">
            <a:spAutoFit/>
          </a:bodyPr>
          <a:lstStyle/>
          <a:p>
            <a:r>
              <a:rPr lang="en-US" sz="3200" b="1" dirty="0"/>
              <a:t>Is this function safe?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13828" y="1105948"/>
            <a:ext cx="7874592" cy="483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5" tIns="45712" rIns="91425" bIns="45712">
            <a:spAutoFit/>
          </a:bodyPr>
          <a:lstStyle/>
          <a:p>
            <a:pPr marL="513996" indent="-513996" eaLnBrk="0" hangingPunct="0"/>
            <a:r>
              <a:rPr lang="en-US" sz="2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badObj</a:t>
            </a:r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</a:t>
            </a:r>
          </a:p>
          <a:p>
            <a:pPr marL="513996" indent="-513996" eaLnBrk="0" hangingPunct="0"/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{</a:t>
            </a:r>
            <a:r>
              <a:rPr lang="en-US" sz="2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toString</a:t>
            </a:r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</a:p>
          <a:p>
            <a:pPr marL="513996" indent="-513996" eaLnBrk="0" hangingPunct="0"/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function () {</a:t>
            </a:r>
          </a:p>
          <a:p>
            <a:pPr marL="513996" indent="-513996" eaLnBrk="0" hangingPunct="0"/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return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secretproperty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}}</a:t>
            </a:r>
            <a:endParaRPr lang="en-US" sz="2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513996" indent="-513996" eaLnBrk="0" hangingPunct="0"/>
            <a:endParaRPr lang="en-US" sz="2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513996" indent="-513996" eaLnBrk="0" hangingPunct="0"/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lookup(window, </a:t>
            </a:r>
            <a:r>
              <a:rPr lang="en-US" sz="2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badObj</a:t>
            </a:r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</a:p>
          <a:p>
            <a:pPr marL="513996" indent="-513996" eaLnBrk="0" hangingPunct="0">
              <a:buFont typeface="Wingdings" pitchFamily="2" charset="2"/>
              <a:buChar char="è"/>
            </a:pPr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window[</a:t>
            </a:r>
            <a:r>
              <a:rPr lang="en-US" sz="2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badObj</a:t>
            </a:r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</a:p>
          <a:p>
            <a:pPr marL="513996" indent="-513996" eaLnBrk="0" hangingPunct="0">
              <a:buFont typeface="Wingdings" pitchFamily="2" charset="2"/>
              <a:buChar char="è"/>
            </a:pPr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window[{</a:t>
            </a:r>
            <a:r>
              <a:rPr lang="en-US" sz="2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toString</a:t>
            </a:r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…}]</a:t>
            </a:r>
          </a:p>
          <a:p>
            <a:pPr marL="513996" indent="-513996" eaLnBrk="0" hangingPunct="0">
              <a:buFont typeface="Wingdings" pitchFamily="2" charset="2"/>
              <a:buChar char="è"/>
            </a:pPr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indow</a:t>
            </a:r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[{</a:t>
            </a:r>
            <a:r>
              <a:rPr lang="en-US" sz="2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toS</a:t>
            </a:r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…: …}.</a:t>
            </a:r>
            <a:r>
              <a:rPr lang="en-US" sz="2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toS</a:t>
            </a:r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… ()]</a:t>
            </a:r>
          </a:p>
          <a:p>
            <a:pPr marL="513996" indent="-513996" eaLnBrk="0" hangingPunct="0">
              <a:buFont typeface="Wingdings" pitchFamily="2" charset="2"/>
              <a:buChar char="è"/>
            </a:pPr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window[(function () …) ()]</a:t>
            </a:r>
          </a:p>
          <a:p>
            <a:pPr marL="513996" indent="-513996" eaLnBrk="0" hangingPunct="0">
              <a:buFont typeface="Wingdings" pitchFamily="2" charset="2"/>
              <a:buChar char="è"/>
            </a:pPr>
            <a:r>
              <a:rPr lang="en-US" sz="2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window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secretproperty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"]</a:t>
            </a:r>
            <a:endParaRPr lang="en-US" sz="2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490" y="685657"/>
            <a:ext cx="2133695" cy="1569644"/>
          </a:xfrm>
          <a:prstGeom prst="rect">
            <a:avLst/>
          </a:prstGeom>
          <a:solidFill>
            <a:schemeClr val="accent6"/>
          </a:solidFill>
        </p:spPr>
        <p:txBody>
          <a:bodyPr lIns="91425" tIns="45712" rIns="91425" bIns="45712">
            <a:spAutoFit/>
          </a:bodyPr>
          <a:lstStyle/>
          <a:p>
            <a:pPr algn="ctr" eaLnBrk="0" hangingPunct="0">
              <a:defRPr/>
            </a:pPr>
            <a:r>
              <a:rPr lang="en-US" sz="2400" dirty="0"/>
              <a:t>…in fact,</a:t>
            </a:r>
            <a:br>
              <a:rPr lang="en-US" sz="2400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is</a:t>
            </a:r>
            <a:br>
              <a:rPr lang="en-US" sz="2400" dirty="0"/>
            </a:br>
            <a:r>
              <a:rPr lang="en-US" sz="2400" dirty="0"/>
              <a:t>unsafe!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 detail: 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In JavaScript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o.f</a:t>
            </a:r>
            <a:r>
              <a:rPr lang="en-US" sz="2800" dirty="0" smtClean="0">
                <a:sym typeface="Wingdings" pitchFamily="2" charset="2"/>
              </a:rPr>
              <a:t>    is treated as  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o[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f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endParaRPr lang="en-US" sz="3200" dirty="0" smtClean="0"/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Security problem: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ym typeface="Wingdings" pitchFamily="2" charset="2"/>
              </a:rPr>
              <a:t>Via the implicit invocation of </a:t>
            </a:r>
            <a:r>
              <a:rPr lang="en-US" sz="3200" dirty="0" err="1" smtClean="0">
                <a:sym typeface="Wingdings" pitchFamily="2" charset="2"/>
              </a:rPr>
              <a:t>toString</a:t>
            </a:r>
            <a:r>
              <a:rPr lang="en-US" sz="3200" dirty="0" smtClean="0">
                <a:sym typeface="Wingdings" pitchFamily="2" charset="2"/>
              </a:rPr>
              <a:t>, a   property could evaluate to  an undesirable choice of the attacker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sz="3200" dirty="0" smtClean="0">
                <a:sym typeface="Wingdings" pitchFamily="2" charset="2"/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8095" y="44624"/>
            <a:ext cx="8228742" cy="1143239"/>
          </a:xfrm>
        </p:spPr>
        <p:txBody>
          <a:bodyPr/>
          <a:lstStyle/>
          <a:p>
            <a:r>
              <a:rPr lang="en-US" sz="3200" dirty="0" smtClean="0"/>
              <a:t>Leaks via implicit </a:t>
            </a:r>
            <a:r>
              <a:rPr lang="en-US" sz="3200" dirty="0" err="1" smtClean="0"/>
              <a:t>toString</a:t>
            </a:r>
            <a:r>
              <a:rPr lang="en-US" sz="3200" dirty="0" smtClean="0"/>
              <a:t> invocation</a:t>
            </a:r>
            <a:endParaRPr 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 via EVAL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eval</a:t>
            </a:r>
            <a:r>
              <a:rPr lang="en-US" dirty="0" smtClean="0"/>
              <a:t> that men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“function 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attackercode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(){…};</a:t>
            </a:r>
            <a:r>
              <a:rPr lang="en-US" sz="20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attackercode</a:t>
            </a:r>
            <a:r>
              <a:rPr lang="en-US" sz="2000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();}”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4211960" y="2420888"/>
            <a:ext cx="144016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644008" y="1916834"/>
            <a:ext cx="2376264" cy="369332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is a string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742914" y="4037915"/>
            <a:ext cx="991053" cy="763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272781" y="457583"/>
            <a:ext cx="8228742" cy="83770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cs typeface="Courier New" pitchFamily="49" charset="0"/>
              </a:rPr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dirty="0" err="1" smtClean="0">
                <a:cs typeface="Courier New" pitchFamily="49" charset="0"/>
              </a:rPr>
              <a:t>s</a:t>
            </a:r>
            <a:r>
              <a:rPr lang="en-US" dirty="0" smtClean="0">
                <a:cs typeface="Courier New" pitchFamily="49" charset="0"/>
              </a:rPr>
              <a:t>: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 eaLnBrk="1" hangingPunct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611" y="1752872"/>
            <a:ext cx="8305967" cy="150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function f() { alert('hello'); }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(f, 1000);</a:t>
            </a:r>
          </a:p>
          <a:p>
            <a:pPr eaLnBrk="0" hangingPunct="0"/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4611" y="3505742"/>
            <a:ext cx="8305967" cy="145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3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 =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alert('hello')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spcBef>
                <a:spcPct val="20000"/>
              </a:spcBef>
            </a:pPr>
            <a:r>
              <a:rPr lang="en-US" sz="32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3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1000);</a:t>
            </a:r>
          </a:p>
          <a:p>
            <a:pPr eaLnBrk="0" hangingPunct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91867" y="4953081"/>
            <a:ext cx="2438305" cy="76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eaLnBrk="0" hangingPunct="0"/>
            <a:r>
              <a:rPr lang="en-US" sz="2200" b="1" dirty="0">
                <a:solidFill>
                  <a:srgbClr val="FF0000"/>
                </a:solidFill>
              </a:rPr>
              <a:t>Any JavaScript string!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 detail: 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Eval</a:t>
            </a:r>
            <a:r>
              <a:rPr lang="en-US" sz="2800" dirty="0" smtClean="0">
                <a:sym typeface="Wingdings" pitchFamily="2" charset="2"/>
              </a:rPr>
              <a:t>  interprets any string as code</a:t>
            </a:r>
            <a:endParaRPr lang="en-US" sz="3200" dirty="0" smtClean="0"/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Security problem: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ym typeface="Wingdings" pitchFamily="2" charset="2"/>
              </a:rPr>
              <a:t>If a string of the attacker gets to </a:t>
            </a:r>
            <a:r>
              <a:rPr lang="en-US" sz="2800" dirty="0" err="1" smtClean="0">
                <a:sym typeface="Wingdings" pitchFamily="2" charset="2"/>
              </a:rPr>
              <a:t>eval</a:t>
            </a:r>
            <a:r>
              <a:rPr lang="en-US" sz="2800" dirty="0" smtClean="0">
                <a:sym typeface="Wingdings" pitchFamily="2" charset="2"/>
              </a:rPr>
              <a:t>, </a:t>
            </a:r>
          </a:p>
          <a:p>
            <a:pPr algn="just">
              <a:buNone/>
            </a:pPr>
            <a:r>
              <a:rPr lang="en-US" sz="2800" dirty="0" smtClean="0">
                <a:sym typeface="Wingdings" pitchFamily="2" charset="2"/>
              </a:rPr>
              <a:t>	  attacker       	executes his code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8095" y="44624"/>
            <a:ext cx="8228742" cy="1143239"/>
          </a:xfrm>
        </p:spPr>
        <p:txBody>
          <a:bodyPr/>
          <a:lstStyle/>
          <a:p>
            <a:r>
              <a:rPr lang="en-US" sz="3200" dirty="0" smtClean="0"/>
              <a:t>Leaks via </a:t>
            </a:r>
            <a:r>
              <a:rPr lang="en-US" sz="3200" dirty="0" err="1" smtClean="0"/>
              <a:t>eval</a:t>
            </a:r>
            <a:endParaRPr 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 via NATIVE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2107015" y="1216799"/>
            <a:ext cx="4570570" cy="543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479" tIns="41239" rIns="82479" bIns="41239">
            <a:spAutoFit/>
          </a:bodyPr>
          <a:lstStyle/>
          <a:p>
            <a:r>
              <a:rPr lang="en-US" sz="29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sz="29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(x) {</a:t>
            </a:r>
          </a:p>
          <a:p>
            <a:r>
              <a:rPr lang="en-US" sz="2900" dirty="0">
                <a:latin typeface="Courier New" pitchFamily="49" charset="0"/>
                <a:cs typeface="Courier New" pitchFamily="49" charset="0"/>
              </a:rPr>
              <a:t>    if (x &lt;= 1) {</a:t>
            </a:r>
          </a:p>
          <a:p>
            <a:r>
              <a:rPr lang="en-US" sz="29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en-US" sz="29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900" dirty="0">
                <a:latin typeface="Courier New" pitchFamily="49" charset="0"/>
                <a:cs typeface="Courier New" pitchFamily="49" charset="0"/>
              </a:rPr>
              <a:t>    return x*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(x-1);</a:t>
            </a:r>
          </a:p>
          <a:p>
            <a:r>
              <a:rPr lang="en-US" sz="29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900" dirty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2900" dirty="0">
                <a:latin typeface="Courier New" pitchFamily="49" charset="0"/>
                <a:cs typeface="Courier New" pitchFamily="49" charset="0"/>
              </a:rPr>
              <a:t>s = "alert("+r+")"</a:t>
            </a:r>
          </a:p>
          <a:p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(s, 100)</a:t>
            </a:r>
          </a:p>
          <a:p>
            <a:r>
              <a:rPr lang="en-US" sz="2900" dirty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38095" y="44624"/>
            <a:ext cx="8228742" cy="114323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1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with 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setTimeout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1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the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8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 of executing this code?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7187"/>
            <a:ext cx="9144000" cy="4719268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 smtClean="0"/>
              <a:t>23/09  </a:t>
            </a:r>
            <a:r>
              <a:rPr lang="en-US" dirty="0" smtClean="0"/>
              <a:t>Introduction </a:t>
            </a:r>
            <a:r>
              <a:rPr lang="en-US" dirty="0" smtClean="0"/>
              <a:t>to Web </a:t>
            </a:r>
            <a:r>
              <a:rPr lang="en-US" dirty="0" smtClean="0"/>
              <a:t>Programming + TP1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30/09  </a:t>
            </a:r>
            <a:r>
              <a:rPr lang="en-US" dirty="0" smtClean="0"/>
              <a:t>SOP </a:t>
            </a:r>
            <a:r>
              <a:rPr lang="en-US" dirty="0" smtClean="0"/>
              <a:t>and its Security </a:t>
            </a:r>
            <a:r>
              <a:rPr lang="en-US" dirty="0" smtClean="0"/>
              <a:t>Problems + TP2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07/10  </a:t>
            </a:r>
            <a:r>
              <a:rPr lang="en-US" dirty="0" smtClean="0"/>
              <a:t>Attacks </a:t>
            </a:r>
            <a:r>
              <a:rPr lang="en-US" dirty="0" smtClean="0"/>
              <a:t>and Defenses: CSRF, </a:t>
            </a:r>
            <a:r>
              <a:rPr lang="en-US" dirty="0" smtClean="0"/>
              <a:t>XSS + TP3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14/10  </a:t>
            </a:r>
            <a:r>
              <a:rPr lang="en-US" b="1" dirty="0" smtClean="0"/>
              <a:t>JavaScript Insecurity and Isolation+ TP4 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21/10  </a:t>
            </a:r>
            <a:r>
              <a:rPr lang="en-US" dirty="0" smtClean="0"/>
              <a:t>OWASP A1..A4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28/10  </a:t>
            </a:r>
            <a:r>
              <a:rPr lang="en-US" dirty="0" smtClean="0"/>
              <a:t>OWASP A6..A10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04/11  </a:t>
            </a:r>
            <a:r>
              <a:rPr lang="en-US" dirty="0" smtClean="0"/>
              <a:t>TP: Solutions to exercises TP1…4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18/11: </a:t>
            </a:r>
            <a:r>
              <a:rPr lang="en-US" dirty="0" smtClean="0"/>
              <a:t>Exam: all included (CMs + TPs + OWASP)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happens now?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874523" y="1086669"/>
            <a:ext cx="7135482" cy="560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479" tIns="41239" rIns="82479" bIns="41239">
            <a:spAutoFit/>
          </a:bodyPr>
          <a:lstStyle/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=somecode.js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&gt;&lt;/script&gt;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(x) {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    if (x &lt;= 1) {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    return x*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(x-1);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(4);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s = "alert("+r+")"</a:t>
            </a:r>
          </a:p>
          <a:p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setTimeout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(s, 100)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 detail: 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Native functions code can be rewritten</a:t>
            </a:r>
            <a:endParaRPr lang="en-US" sz="3200" dirty="0" smtClean="0"/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Security problem: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ym typeface="Wingdings" pitchFamily="2" charset="2"/>
              </a:rPr>
              <a:t>If attacker rewrites code of native function, when trusted code calls a native function, it is executing code of attacker!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8095" y="44624"/>
            <a:ext cx="8228742" cy="1143239"/>
          </a:xfrm>
        </p:spPr>
        <p:txBody>
          <a:bodyPr/>
          <a:lstStyle/>
          <a:p>
            <a:r>
              <a:rPr lang="en-US" sz="3200" dirty="0" smtClean="0"/>
              <a:t>Leaks via native functions</a:t>
            </a:r>
            <a:endParaRPr lang="en-US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without sop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74577" y="1151734"/>
            <a:ext cx="8649189" cy="471926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function(x){s};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smtClean="0"/>
              <a:t>a function is also a property of an object (global in this example)</a:t>
            </a:r>
          </a:p>
          <a:p>
            <a:pPr lvl="1"/>
            <a:r>
              <a:rPr lang="en-US" sz="2200" dirty="0" smtClean="0"/>
              <a:t> </a:t>
            </a:r>
            <a:r>
              <a:rPr lang="en-US" sz="1800" dirty="0" smtClean="0"/>
              <a:t>when a function is defined, it is NOT called (or executed).</a:t>
            </a:r>
          </a:p>
          <a:p>
            <a:pPr lvl="1"/>
            <a:r>
              <a:rPr lang="en-US" sz="1800" dirty="0" smtClean="0"/>
              <a:t> there are two properties for prototypes that should not be confused</a:t>
            </a:r>
            <a:endParaRPr lang="en-US" sz="2200" dirty="0" smtClean="0"/>
          </a:p>
          <a:p>
            <a:pPr lvl="1"/>
            <a:r>
              <a:rPr lang="en-US" sz="1800" dirty="0" smtClean="0"/>
              <a:t> notice that a function definition IS an object </a:t>
            </a:r>
          </a:p>
          <a:p>
            <a:pPr lvl="1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251520" y="4719993"/>
            <a:ext cx="2464985" cy="13012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461" tIns="41230" rIns="82461" bIns="41230" numCol="1" rtlCol="0" anchor="t" anchorCtr="0" compatLnSpc="1">
            <a:prstTxWarp prst="textNoShape">
              <a:avLst/>
            </a:prstTxWarp>
          </a:bodyPr>
          <a:lstStyle/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global</a:t>
            </a:r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“window</a:t>
            </a:r>
            <a:r>
              <a:rPr lang="en-US" b="1" dirty="0" smtClean="0"/>
              <a:t>”:</a:t>
            </a:r>
            <a:endParaRPr lang="en-US" b="1" dirty="0" smtClean="0"/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  </a:t>
            </a:r>
            <a:endParaRPr lang="en-US" sz="1600" b="1" dirty="0" smtClean="0"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58451" y="4665230"/>
            <a:ext cx="4540761" cy="178810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461" tIns="41230" rIns="82461" bIns="41230" numCol="1" rtlCol="0" anchor="t" anchorCtr="0" compatLnSpc="1">
            <a:prstTxWarp prst="textNoShape">
              <a:avLst/>
            </a:prstTxWarp>
          </a:bodyPr>
          <a:lstStyle/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@</a:t>
            </a:r>
            <a:r>
              <a:rPr lang="en-US" b="1" dirty="0" smtClean="0"/>
              <a:t>body: </a:t>
            </a:r>
            <a:r>
              <a:rPr lang="en-US" b="1" dirty="0" smtClean="0"/>
              <a:t>s</a:t>
            </a:r>
            <a:endParaRPr lang="en-US" b="1" dirty="0" smtClean="0"/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@prototype: #</a:t>
            </a:r>
            <a:r>
              <a:rPr lang="en-US" sz="1600" b="1" dirty="0" err="1" smtClean="0">
                <a:latin typeface="Arial" pitchFamily="34" charset="0"/>
              </a:rPr>
              <a:t>funprot</a:t>
            </a:r>
            <a:endParaRPr lang="en-US" b="1" dirty="0" smtClean="0"/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prototype: l1 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74577" y="1151734"/>
            <a:ext cx="8649189" cy="471926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function(x){s};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dirty="0" smtClean="0"/>
              <a:t>at execution: this points to global as with named functions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251520" y="4719993"/>
            <a:ext cx="2464985" cy="13012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461" tIns="41230" rIns="82461" bIns="41230" numCol="1" rtlCol="0" anchor="t" anchorCtr="0" compatLnSpc="1">
            <a:prstTxWarp prst="textNoShape">
              <a:avLst/>
            </a:prstTxWarp>
          </a:bodyPr>
          <a:lstStyle/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global</a:t>
            </a:r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“window</a:t>
            </a:r>
            <a:r>
              <a:rPr lang="en-US" b="1" dirty="0" smtClean="0"/>
              <a:t>”:</a:t>
            </a:r>
            <a:endParaRPr lang="en-US" b="1" dirty="0" smtClean="0"/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  </a:t>
            </a:r>
            <a:endParaRPr lang="en-US" sz="1600" b="1" dirty="0" smtClean="0"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858451" y="4665230"/>
            <a:ext cx="4540761" cy="178810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461" tIns="41230" rIns="82461" bIns="41230" numCol="1" rtlCol="0" anchor="t" anchorCtr="0" compatLnSpc="1">
            <a:prstTxWarp prst="textNoShape">
              <a:avLst/>
            </a:prstTxWarp>
          </a:bodyPr>
          <a:lstStyle/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/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   x:</a:t>
            </a:r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this: </a:t>
            </a:r>
            <a:endParaRPr lang="en-US" sz="1600" b="1" dirty="0" smtClean="0">
              <a:latin typeface="Arial" pitchFamily="34" charset="0"/>
            </a:endParaRPr>
          </a:p>
        </p:txBody>
      </p:sp>
      <p:cxnSp>
        <p:nvCxnSpPr>
          <p:cNvPr id="12" name="Elbow Connector 11"/>
          <p:cNvCxnSpPr/>
          <p:nvPr/>
        </p:nvCxnSpPr>
        <p:spPr bwMode="auto">
          <a:xfrm rot="10800000">
            <a:off x="1979712" y="5517232"/>
            <a:ext cx="316835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execute code only once, in isolation from attacker, you can use anonymous functions: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&lt;script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/>
              <a:t>attacker.com/code.js&gt;</a:t>
            </a:r>
            <a:r>
              <a:rPr lang="en-US" dirty="0" smtClean="0">
                <a:solidFill>
                  <a:srgbClr val="0070C0"/>
                </a:solidFill>
              </a:rPr>
              <a:t>&lt;/script&gt;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&lt;script&gt;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(function(){   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some private 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 ())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Attacker cannot access memory of some code</a:t>
            </a:r>
          </a:p>
          <a:p>
            <a:pPr>
              <a:buNone/>
            </a:pPr>
            <a:r>
              <a:rPr lang="en-US" dirty="0" smtClean="0"/>
              <a:t>But code is still vulnerable if it uses native functions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define an </a:t>
            </a:r>
            <a:r>
              <a:rPr lang="en-US" dirty="0" err="1" smtClean="0"/>
              <a:t>api</a:t>
            </a:r>
            <a:r>
              <a:rPr lang="en-US" dirty="0" smtClean="0"/>
              <a:t> and expose it to attacker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smtClean="0">
                <a:solidFill>
                  <a:srgbClr val="0070C0"/>
                </a:solidFill>
              </a:rPr>
              <a:t>script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/>
              <a:t>attacker.com/code.js&gt;</a:t>
            </a:r>
            <a:r>
              <a:rPr lang="en-US" dirty="0" smtClean="0">
                <a:solidFill>
                  <a:srgbClr val="0070C0"/>
                </a:solidFill>
              </a:rPr>
              <a:t>&lt;/script&gt;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&lt;script&gt;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api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(function(){</a:t>
            </a:r>
          </a:p>
          <a:p>
            <a:pPr>
              <a:buNone/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	some private 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function(){some public code}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())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&lt;/script&gt;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Anonymous </a:t>
            </a:r>
            <a:r>
              <a:rPr lang="en-US" dirty="0" err="1" smtClean="0"/>
              <a:t>vs</a:t>
            </a:r>
            <a:r>
              <a:rPr lang="en-US" dirty="0" smtClean="0"/>
              <a:t> Named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bar = 0; …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bar;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/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vs</a:t>
            </a:r>
            <a:endParaRPr lang="en-US" dirty="0" smtClean="0"/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result= (function(){</a:t>
            </a:r>
          </a:p>
          <a:p>
            <a:pPr>
              <a:buNone/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bar = 0; …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bar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())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Anonymous </a:t>
            </a:r>
            <a:r>
              <a:rPr lang="en-US" dirty="0" err="1" smtClean="0"/>
              <a:t>vs</a:t>
            </a:r>
            <a:r>
              <a:rPr lang="en-US" dirty="0" smtClean="0"/>
              <a:t> Named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bar = 0; …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bar;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 smtClean="0"/>
          </a:p>
          <a:p>
            <a:pPr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vs</a:t>
            </a:r>
            <a:endParaRPr lang="en-US" dirty="0" smtClean="0"/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result= (function(){</a:t>
            </a:r>
          </a:p>
          <a:p>
            <a:pPr>
              <a:buNone/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bar = 0; …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bar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())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88024" y="2996952"/>
            <a:ext cx="29523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 can use </a:t>
            </a:r>
            <a:r>
              <a:rPr lang="en-US" dirty="0" err="1" smtClean="0"/>
              <a:t>Foo.toString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237312"/>
            <a:ext cx="83529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Real isolation via JavaScript subsets: see for example  CAJA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Important detail: 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They are not linked by the global object</a:t>
            </a:r>
            <a:endParaRPr lang="en-US" sz="3200" dirty="0" smtClean="0"/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Security solution?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ym typeface="Wingdings" pitchFamily="2" charset="2"/>
              </a:rPr>
              <a:t>They help to encapsulate state but attacker can still read its code via  </a:t>
            </a:r>
            <a:r>
              <a:rPr lang="en-US" sz="2800" dirty="0" err="1" smtClean="0">
                <a:sym typeface="Wingdings" pitchFamily="2" charset="2"/>
              </a:rPr>
              <a:t>XMLHttpRequest</a:t>
            </a:r>
            <a:r>
              <a:rPr lang="en-US" sz="2800" dirty="0" smtClean="0">
                <a:sym typeface="Wingdings" pitchFamily="2" charset="2"/>
              </a:rPr>
              <a:t>() if SOP does not apply and there is no CSFR prevention. Code of named functions can be read with </a:t>
            </a:r>
            <a:r>
              <a:rPr lang="en-US" sz="2800" dirty="0" err="1" smtClean="0">
                <a:sym typeface="Wingdings" pitchFamily="2" charset="2"/>
              </a:rPr>
              <a:t>toString</a:t>
            </a:r>
            <a:r>
              <a:rPr lang="en-US" sz="2800" dirty="0" smtClean="0">
                <a:sym typeface="Wingdings" pitchFamily="2" charset="2"/>
              </a:rPr>
              <a:t>.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8095" y="44624"/>
            <a:ext cx="8228742" cy="1143239"/>
          </a:xfrm>
        </p:spPr>
        <p:txBody>
          <a:bodyPr/>
          <a:lstStyle/>
          <a:p>
            <a:r>
              <a:rPr lang="en-US" sz="3200" dirty="0" smtClean="0"/>
              <a:t>Anonymous functions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Leaks via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General JavaScript security measures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Do not expose “window” to </a:t>
            </a:r>
            <a:r>
              <a:rPr lang="en-US" sz="2400" dirty="0" err="1" smtClean="0"/>
              <a:t>untrusted</a:t>
            </a:r>
            <a:r>
              <a:rPr lang="en-US" sz="2400" dirty="0" smtClean="0"/>
              <a:t> code </a:t>
            </a:r>
          </a:p>
          <a:p>
            <a:pPr lvl="1"/>
            <a:r>
              <a:rPr lang="en-US" sz="2000" dirty="0" err="1" smtClean="0"/>
              <a:t>Untrusted</a:t>
            </a:r>
            <a:r>
              <a:rPr lang="en-US" sz="2000" dirty="0" smtClean="0"/>
              <a:t> code: any code coming from another server</a:t>
            </a:r>
          </a:p>
          <a:p>
            <a:pPr lvl="1"/>
            <a:r>
              <a:rPr lang="en-US" sz="2000" dirty="0" err="1" smtClean="0"/>
              <a:t>Untrusted</a:t>
            </a:r>
            <a:r>
              <a:rPr lang="en-US" sz="2000" dirty="0" smtClean="0"/>
              <a:t> code: any code coming from the client 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Watch out for implicit  type coercions (like calls to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Avoid </a:t>
            </a:r>
            <a:r>
              <a:rPr lang="en-US" sz="2400" dirty="0" err="1" smtClean="0"/>
              <a:t>evals</a:t>
            </a:r>
            <a:r>
              <a:rPr lang="en-US" sz="2400" dirty="0" smtClean="0"/>
              <a:t> (explicit or implicit)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Make sure that native functions execute original code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74577" y="1151734"/>
            <a:ext cx="8649189" cy="471926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{ s} ; </a:t>
            </a:r>
          </a:p>
          <a:p>
            <a:pPr lvl="1"/>
            <a:r>
              <a:rPr lang="en-US" sz="1800" dirty="0" smtClean="0"/>
              <a:t>a function is also a property of an object (global in this example)</a:t>
            </a:r>
          </a:p>
          <a:p>
            <a:pPr lvl="1"/>
            <a:r>
              <a:rPr lang="en-US" sz="2200" dirty="0" smtClean="0"/>
              <a:t> </a:t>
            </a:r>
            <a:r>
              <a:rPr lang="en-US" sz="1800" dirty="0" smtClean="0"/>
              <a:t>when a function is defined, it is NOT called (or executed).</a:t>
            </a:r>
          </a:p>
          <a:p>
            <a:pPr lvl="1"/>
            <a:r>
              <a:rPr lang="en-US" sz="1800" dirty="0" smtClean="0"/>
              <a:t> there are two properties for prototypes that should not be confused</a:t>
            </a:r>
            <a:endParaRPr lang="en-US" sz="2200" dirty="0" smtClean="0"/>
          </a:p>
          <a:p>
            <a:pPr lvl="1"/>
            <a:r>
              <a:rPr lang="en-US" sz="1800" dirty="0" smtClean="0"/>
              <a:t> notice that a function definition IS an object </a:t>
            </a:r>
          </a:p>
          <a:p>
            <a:pPr lvl="1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679923" y="4600165"/>
            <a:ext cx="2464985" cy="13012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461" tIns="41230" rIns="82461" bIns="41230" numCol="1" rtlCol="0" anchor="t" anchorCtr="0" compatLnSpc="1">
            <a:prstTxWarp prst="textNoShape">
              <a:avLst/>
            </a:prstTxWarp>
          </a:bodyPr>
          <a:lstStyle/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global</a:t>
            </a:r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“window”:#g</a:t>
            </a:r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“</a:t>
            </a:r>
            <a:r>
              <a:rPr lang="en-US" sz="1600" b="1" dirty="0" err="1" smtClean="0">
                <a:latin typeface="Arial" pitchFamily="34" charset="0"/>
              </a:rPr>
              <a:t>foo</a:t>
            </a:r>
            <a:r>
              <a:rPr lang="en-US" sz="1600" b="1" dirty="0" smtClean="0">
                <a:latin typeface="Arial" pitchFamily="34" charset="0"/>
              </a:rPr>
              <a:t>”:  </a:t>
            </a:r>
          </a:p>
        </p:txBody>
      </p:sp>
      <p:cxnSp>
        <p:nvCxnSpPr>
          <p:cNvPr id="7" name="Curved Connector 6"/>
          <p:cNvCxnSpPr/>
          <p:nvPr/>
        </p:nvCxnSpPr>
        <p:spPr bwMode="auto">
          <a:xfrm rot="16200000" flipV="1">
            <a:off x="1748962" y="4698156"/>
            <a:ext cx="845842" cy="259472"/>
          </a:xfrm>
          <a:prstGeom prst="curvedConnector3">
            <a:avLst>
              <a:gd name="adj1" fmla="val 166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3858451" y="4665230"/>
            <a:ext cx="4540761" cy="13012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461" tIns="41230" rIns="82461" bIns="41230" numCol="1" rtlCol="0" anchor="t" anchorCtr="0" compatLnSpc="1">
            <a:prstTxWarp prst="textNoShape">
              <a:avLst/>
            </a:prstTxWarp>
          </a:bodyPr>
          <a:lstStyle/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@</a:t>
            </a:r>
            <a:r>
              <a:rPr lang="en-US" b="1" dirty="0" err="1" smtClean="0"/>
              <a:t>body:s</a:t>
            </a:r>
            <a:endParaRPr lang="en-US" b="1" dirty="0" smtClean="0"/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@prototype: #</a:t>
            </a:r>
            <a:r>
              <a:rPr lang="en-US" sz="1600" b="1" dirty="0" err="1" smtClean="0">
                <a:latin typeface="Arial" pitchFamily="34" charset="0"/>
              </a:rPr>
              <a:t>funprot</a:t>
            </a:r>
            <a:endParaRPr lang="en-US" b="1" dirty="0" smtClean="0"/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prototype: </a:t>
            </a:r>
            <a:r>
              <a:rPr lang="en-US" b="1" dirty="0" smtClean="0"/>
              <a:t>l1</a:t>
            </a:r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 </a:t>
            </a:r>
            <a:r>
              <a:rPr lang="en-US" b="1" dirty="0" smtClean="0"/>
              <a:t> </a:t>
            </a:r>
            <a:endParaRPr lang="en-US" sz="1600" b="1" dirty="0" smtClean="0">
              <a:latin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912411" y="5511072"/>
            <a:ext cx="18163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095" y="45634"/>
            <a:ext cx="8228742" cy="1143239"/>
          </a:xfrm>
        </p:spPr>
        <p:txBody>
          <a:bodyPr/>
          <a:lstStyle/>
          <a:p>
            <a:r>
              <a:rPr lang="en-US" dirty="0" smtClean="0"/>
              <a:t>Example of a JavaScript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01621" y="1607193"/>
            <a:ext cx="4041436" cy="3951849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count=0;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increment(inc){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count=5;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if (inc == undefined)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  {inc = 1;}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count += inc;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	return count;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1239" y="1086669"/>
            <a:ext cx="9340994" cy="471926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={ s} 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(3);  </a:t>
            </a:r>
          </a:p>
          <a:p>
            <a:pPr lvl="1"/>
            <a:r>
              <a:rPr lang="en-US" sz="2200" dirty="0" smtClean="0"/>
              <a:t>when a new  function instance is created, it IS called (as constructor)</a:t>
            </a:r>
          </a:p>
          <a:p>
            <a:pPr lvl="1"/>
            <a:r>
              <a:rPr lang="en-US" sz="2200" dirty="0" smtClean="0"/>
              <a:t> IMPORTANT DETAIL: but “this” is now associated to the new object</a:t>
            </a:r>
          </a:p>
          <a:p>
            <a:pPr lvl="1"/>
            <a:r>
              <a:rPr lang="en-US" sz="2200" dirty="0" smtClean="0"/>
              <a:t>it is executed in the same scope where the object was defined.</a:t>
            </a:r>
          </a:p>
          <a:p>
            <a:pPr lvl="1"/>
            <a:r>
              <a:rPr lang="en-US" sz="2200" dirty="0" smtClean="0"/>
              <a:t>Important: new is the only way to set the internal @prototype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as Constructors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611565" y="4869160"/>
            <a:ext cx="2533343" cy="142448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461" tIns="41230" rIns="82461" bIns="41230" numCol="1" rtlCol="0" anchor="t" anchorCtr="0" compatLnSpc="1">
            <a:prstTxWarp prst="textNoShape">
              <a:avLst/>
            </a:prstTxWarp>
          </a:bodyPr>
          <a:lstStyle/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“</a:t>
            </a:r>
            <a:r>
              <a:rPr lang="en-US" b="1" dirty="0" smtClean="0"/>
              <a:t>window”:#g</a:t>
            </a:r>
          </a:p>
          <a:p>
            <a:pPr eaLnBrk="0" hangingPunct="0"/>
            <a:r>
              <a:rPr lang="en-US" sz="1600" b="1" dirty="0" smtClean="0">
                <a:latin typeface="Arial" pitchFamily="34" charset="0"/>
              </a:rPr>
              <a:t>“</a:t>
            </a:r>
            <a:r>
              <a:rPr lang="en-US" sz="1600" b="1" dirty="0" err="1" smtClean="0">
                <a:latin typeface="Arial" pitchFamily="34" charset="0"/>
              </a:rPr>
              <a:t>foo</a:t>
            </a:r>
            <a:r>
              <a:rPr lang="en-US" sz="1600" b="1" dirty="0" smtClean="0">
                <a:latin typeface="Arial" pitchFamily="34" charset="0"/>
              </a:rPr>
              <a:t>”: </a:t>
            </a:r>
            <a:r>
              <a:rPr lang="en-US" b="1" dirty="0" smtClean="0"/>
              <a:t>#f</a:t>
            </a:r>
          </a:p>
          <a:p>
            <a:pPr eaLnBrk="0" hangingPunct="0"/>
            <a:r>
              <a:rPr lang="en-US" b="1" dirty="0" smtClean="0"/>
              <a:t>“x”:</a:t>
            </a:r>
          </a:p>
          <a:p>
            <a:pPr eaLnBrk="0" hangingPunct="0"/>
            <a:endParaRPr lang="en-US" b="1" dirty="0" smtClean="0"/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 </a:t>
            </a:r>
          </a:p>
        </p:txBody>
      </p:sp>
      <p:cxnSp>
        <p:nvCxnSpPr>
          <p:cNvPr id="7" name="Curved Connector 6"/>
          <p:cNvCxnSpPr>
            <a:endCxn id="6" idx="0"/>
          </p:cNvCxnSpPr>
          <p:nvPr/>
        </p:nvCxnSpPr>
        <p:spPr bwMode="auto">
          <a:xfrm rot="10800000">
            <a:off x="1878232" y="4869160"/>
            <a:ext cx="389512" cy="122178"/>
          </a:xfrm>
          <a:prstGeom prst="curvedConnector4">
            <a:avLst>
              <a:gd name="adj1" fmla="val -10526"/>
              <a:gd name="adj2" fmla="val 28710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3995936" y="4437112"/>
            <a:ext cx="4324737" cy="108527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461" tIns="41230" rIns="82461" bIns="41230" numCol="1" rtlCol="0" anchor="t" anchorCtr="0" compatLnSpc="1">
            <a:prstTxWarp prst="textNoShape">
              <a:avLst/>
            </a:prstTxWarp>
          </a:bodyPr>
          <a:lstStyle/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@</a:t>
            </a:r>
            <a:r>
              <a:rPr lang="en-US" b="1" dirty="0" smtClean="0"/>
              <a:t>body: function(x){s}</a:t>
            </a:r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Arial" pitchFamily="34" charset="0"/>
              </a:rPr>
              <a:t>@prototype: #</a:t>
            </a:r>
            <a:r>
              <a:rPr lang="en-US" sz="1600" b="1" dirty="0" err="1" smtClean="0">
                <a:latin typeface="Arial" pitchFamily="34" charset="0"/>
              </a:rPr>
              <a:t>funprot</a:t>
            </a:r>
            <a:endParaRPr lang="en-US" sz="1600" b="1" dirty="0" smtClean="0">
              <a:latin typeface="Arial" pitchFamily="34" charset="0"/>
            </a:endParaRPr>
          </a:p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prototype: l1 </a:t>
            </a:r>
            <a:endParaRPr lang="en-US" sz="1600" b="1" dirty="0" smtClean="0">
              <a:latin typeface="Arial" pitchFamily="34" charset="0"/>
            </a:endParaRPr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 bwMode="auto">
          <a:xfrm flipV="1">
            <a:off x="1979715" y="4979750"/>
            <a:ext cx="2016224" cy="537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3728715" y="5877277"/>
            <a:ext cx="3651597" cy="80496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461" tIns="41230" rIns="82461" bIns="41230" numCol="1" rtlCol="0" anchor="t" anchorCtr="0" compatLnSpc="1">
            <a:prstTxWarp prst="textNoShape">
              <a:avLst/>
            </a:prstTxWarp>
          </a:bodyPr>
          <a:lstStyle/>
          <a:p>
            <a:pPr defTabSz="82461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@prototype: l1 </a:t>
            </a:r>
            <a:endParaRPr lang="en-US" sz="1600" b="1" dirty="0" smtClean="0">
              <a:latin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619676" y="5877277"/>
            <a:ext cx="2277520" cy="281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095" y="45634"/>
            <a:ext cx="8228742" cy="1143239"/>
          </a:xfrm>
        </p:spPr>
        <p:txBody>
          <a:bodyPr/>
          <a:lstStyle/>
          <a:p>
            <a:r>
              <a:rPr lang="en-US" dirty="0" smtClean="0"/>
              <a:t>Example with this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32" y="2174608"/>
            <a:ext cx="4186376" cy="3951849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count=0;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increment=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function(inc)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count=5;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	if (inc == undefined)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{inc = 1;}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+= inc;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onsole.log(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095" y="45634"/>
            <a:ext cx="8228742" cy="1143239"/>
          </a:xfrm>
        </p:spPr>
        <p:txBody>
          <a:bodyPr/>
          <a:lstStyle/>
          <a:p>
            <a:r>
              <a:rPr lang="en-US" dirty="0" smtClean="0"/>
              <a:t>Example with this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32" y="2174608"/>
            <a:ext cx="4258384" cy="3951849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count=0;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increment=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function(inc)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count=5;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	if (inc == undefined)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{inc = 1;}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+= inc;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console.log(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Executing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increment();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prints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NaN</a:t>
            </a:r>
            <a:r>
              <a:rPr lang="en-US" dirty="0" smtClean="0"/>
              <a:t> </a:t>
            </a:r>
            <a:r>
              <a:rPr lang="en-US" dirty="0" smtClean="0"/>
              <a:t>(not a number!)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because </a:t>
            </a:r>
            <a:r>
              <a:rPr lang="en-US" dirty="0" smtClean="0"/>
              <a:t>“count” is not defined in the new object.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wide design template">
  <a:themeElements>
    <a:clrScheme name="Office Them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5885</TotalTime>
  <Words>1117</Words>
  <Application>Microsoft Office PowerPoint</Application>
  <PresentationFormat>On-screen Show (4:3)</PresentationFormat>
  <Paragraphs>377</Paragraphs>
  <Slides>40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Worldwide design template</vt:lpstr>
      <vt:lpstr>Web Secure Programming</vt:lpstr>
      <vt:lpstr>Course material </vt:lpstr>
      <vt:lpstr>Agenda</vt:lpstr>
      <vt:lpstr>Leaks via this</vt:lpstr>
      <vt:lpstr>Functions</vt:lpstr>
      <vt:lpstr>Example of a JavaScript function</vt:lpstr>
      <vt:lpstr>Functions as Constructors</vt:lpstr>
      <vt:lpstr>Example with this </vt:lpstr>
      <vt:lpstr>Example with this </vt:lpstr>
      <vt:lpstr>Example with this: correct form </vt:lpstr>
      <vt:lpstr>Invocation of a function</vt:lpstr>
      <vt:lpstr>Function: what’s the difference?</vt:lpstr>
      <vt:lpstr>Function: what’s the difference?</vt:lpstr>
      <vt:lpstr>Function: this is bound to window</vt:lpstr>
      <vt:lpstr>Leaks via scope</vt:lpstr>
      <vt:lpstr>Scope Chain</vt:lpstr>
      <vt:lpstr>Example using scope chain</vt:lpstr>
      <vt:lpstr>Leaks via Scope</vt:lpstr>
      <vt:lpstr>Leaks via IMPLICIT tostring</vt:lpstr>
      <vt:lpstr>Slide 20</vt:lpstr>
      <vt:lpstr>Slide 21</vt:lpstr>
      <vt:lpstr>Slide 22</vt:lpstr>
      <vt:lpstr>Leaks via implicit toString invocation</vt:lpstr>
      <vt:lpstr>Leaks via EVAL</vt:lpstr>
      <vt:lpstr>The eval that men do</vt:lpstr>
      <vt:lpstr>Slide 26</vt:lpstr>
      <vt:lpstr>Leaks via eval</vt:lpstr>
      <vt:lpstr>Leaks via NATIVE FUNCTIONS</vt:lpstr>
      <vt:lpstr>Slide 29</vt:lpstr>
      <vt:lpstr>What happens now?</vt:lpstr>
      <vt:lpstr>Leaks via native functions</vt:lpstr>
      <vt:lpstr>isolation without sop</vt:lpstr>
      <vt:lpstr>Anonymous Functions</vt:lpstr>
      <vt:lpstr>Anonymous Functions</vt:lpstr>
      <vt:lpstr>Example Anonymous Function</vt:lpstr>
      <vt:lpstr>Example Anonymous Function</vt:lpstr>
      <vt:lpstr>Example Anonymous vs Named</vt:lpstr>
      <vt:lpstr>Example Anonymous vs Named</vt:lpstr>
      <vt:lpstr>Anonymous functions</vt:lpstr>
      <vt:lpstr>General JavaScript security measures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trezk</dc:creator>
  <cp:lastModifiedBy>trezk</cp:lastModifiedBy>
  <cp:revision>91</cp:revision>
  <dcterms:created xsi:type="dcterms:W3CDTF">2015-10-01T08:31:48Z</dcterms:created>
  <dcterms:modified xsi:type="dcterms:W3CDTF">2015-10-13T09:37:44Z</dcterms:modified>
</cp:coreProperties>
</file>