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502" r:id="rId3"/>
    <p:sldId id="504" r:id="rId4"/>
    <p:sldId id="503" r:id="rId5"/>
    <p:sldId id="506" r:id="rId6"/>
    <p:sldId id="507" r:id="rId7"/>
    <p:sldId id="505" r:id="rId8"/>
    <p:sldId id="258" r:id="rId9"/>
    <p:sldId id="273" r:id="rId10"/>
    <p:sldId id="331" r:id="rId11"/>
    <p:sldId id="346" r:id="rId12"/>
    <p:sldId id="335" r:id="rId13"/>
    <p:sldId id="333" r:id="rId14"/>
    <p:sldId id="336" r:id="rId15"/>
    <p:sldId id="337" r:id="rId16"/>
    <p:sldId id="338" r:id="rId17"/>
    <p:sldId id="339" r:id="rId18"/>
    <p:sldId id="457" r:id="rId19"/>
    <p:sldId id="460" r:id="rId20"/>
    <p:sldId id="456" r:id="rId21"/>
    <p:sldId id="267" r:id="rId22"/>
    <p:sldId id="270" r:id="rId23"/>
    <p:sldId id="358" r:id="rId24"/>
    <p:sldId id="271" r:id="rId25"/>
    <p:sldId id="310" r:id="rId26"/>
    <p:sldId id="469" r:id="rId27"/>
    <p:sldId id="311" r:id="rId28"/>
    <p:sldId id="470" r:id="rId29"/>
    <p:sldId id="471" r:id="rId30"/>
    <p:sldId id="340" r:id="rId31"/>
    <p:sldId id="341" r:id="rId32"/>
    <p:sldId id="342" r:id="rId33"/>
    <p:sldId id="343" r:id="rId34"/>
    <p:sldId id="355" r:id="rId35"/>
    <p:sldId id="349" r:id="rId36"/>
    <p:sldId id="347" r:id="rId37"/>
    <p:sldId id="312" r:id="rId38"/>
    <p:sldId id="314" r:id="rId39"/>
    <p:sldId id="313" r:id="rId40"/>
    <p:sldId id="464" r:id="rId41"/>
    <p:sldId id="321" r:id="rId42"/>
    <p:sldId id="344" r:id="rId43"/>
    <p:sldId id="322" r:id="rId44"/>
    <p:sldId id="359" r:id="rId45"/>
    <p:sldId id="324" r:id="rId46"/>
    <p:sldId id="328" r:id="rId47"/>
    <p:sldId id="459" r:id="rId48"/>
    <p:sldId id="356" r:id="rId49"/>
    <p:sldId id="315" r:id="rId50"/>
    <p:sldId id="320" r:id="rId51"/>
    <p:sldId id="386" r:id="rId52"/>
    <p:sldId id="357" r:id="rId53"/>
    <p:sldId id="472" r:id="rId54"/>
    <p:sldId id="473" r:id="rId55"/>
    <p:sldId id="474" r:id="rId56"/>
    <p:sldId id="475" r:id="rId57"/>
    <p:sldId id="476" r:id="rId58"/>
    <p:sldId id="477" r:id="rId59"/>
    <p:sldId id="478" r:id="rId60"/>
    <p:sldId id="479" r:id="rId61"/>
    <p:sldId id="480" r:id="rId62"/>
    <p:sldId id="481" r:id="rId63"/>
    <p:sldId id="485" r:id="rId64"/>
    <p:sldId id="489" r:id="rId65"/>
    <p:sldId id="491" r:id="rId66"/>
    <p:sldId id="493" r:id="rId67"/>
    <p:sldId id="447" r:id="rId68"/>
    <p:sldId id="494" r:id="rId69"/>
    <p:sldId id="495" r:id="rId70"/>
    <p:sldId id="496" r:id="rId71"/>
    <p:sldId id="497" r:id="rId72"/>
    <p:sldId id="499" r:id="rId73"/>
    <p:sldId id="500" r:id="rId74"/>
    <p:sldId id="501" r:id="rId75"/>
  </p:sldIdLst>
  <p:sldSz cx="10150475" cy="75898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08" autoAdjust="0"/>
  </p:normalViewPr>
  <p:slideViewPr>
    <p:cSldViewPr>
      <p:cViewPr varScale="1">
        <p:scale>
          <a:sx n="44" d="100"/>
          <a:sy n="44" d="100"/>
        </p:scale>
        <p:origin x="-1118" y="-72"/>
      </p:cViewPr>
      <p:guideLst>
        <p:guide orient="horz" pos="2390"/>
        <p:guide pos="31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FFE67-1B96-45A7-953B-007702967AE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1117364-8CB6-4E40-B886-192B833704FA}">
      <dgm:prSet phldrT="[Text]" custT="1"/>
      <dgm:spPr/>
      <dgm:t>
        <a:bodyPr/>
        <a:lstStyle/>
        <a:p>
          <a:r>
            <a:rPr lang="en-US" sz="2000" dirty="0" smtClean="0"/>
            <a:t>1990 Static web</a:t>
          </a:r>
          <a:endParaRPr lang="en-US" sz="2000" dirty="0"/>
        </a:p>
      </dgm:t>
    </dgm:pt>
    <dgm:pt modelId="{A7794216-1039-4FAC-B1A6-80FD645D87B6}" type="parTrans" cxnId="{C4104F98-B218-45E4-A6CC-B2FF6EE3FB7C}">
      <dgm:prSet/>
      <dgm:spPr/>
      <dgm:t>
        <a:bodyPr/>
        <a:lstStyle/>
        <a:p>
          <a:endParaRPr lang="en-US"/>
        </a:p>
      </dgm:t>
    </dgm:pt>
    <dgm:pt modelId="{7A9FE2B8-30FE-4239-8BB6-73862FFB9009}" type="sibTrans" cxnId="{C4104F98-B218-45E4-A6CC-B2FF6EE3FB7C}">
      <dgm:prSet/>
      <dgm:spPr/>
      <dgm:t>
        <a:bodyPr/>
        <a:lstStyle/>
        <a:p>
          <a:endParaRPr lang="en-US"/>
        </a:p>
      </dgm:t>
    </dgm:pt>
    <dgm:pt modelId="{466CB2C3-F140-41F9-A713-BCF3CB2F7F52}">
      <dgm:prSet phldrT="[Text]" custT="1"/>
      <dgm:spPr/>
      <dgm:t>
        <a:bodyPr/>
        <a:lstStyle/>
        <a:p>
          <a:r>
            <a:rPr lang="en-US" sz="2000" dirty="0" smtClean="0"/>
            <a:t>2000 Web 2.0</a:t>
          </a:r>
          <a:endParaRPr lang="en-US" sz="2000" dirty="0"/>
        </a:p>
      </dgm:t>
    </dgm:pt>
    <dgm:pt modelId="{30D9A877-430B-47EB-8F92-21E914B49EFF}" type="parTrans" cxnId="{1E0C7C37-6F54-48A2-B3F8-8ECA6743F23B}">
      <dgm:prSet/>
      <dgm:spPr/>
      <dgm:t>
        <a:bodyPr/>
        <a:lstStyle/>
        <a:p>
          <a:endParaRPr lang="en-US"/>
        </a:p>
      </dgm:t>
    </dgm:pt>
    <dgm:pt modelId="{A6F3151A-E5F1-4C89-A660-C1A8495837A2}" type="sibTrans" cxnId="{1E0C7C37-6F54-48A2-B3F8-8ECA6743F23B}">
      <dgm:prSet/>
      <dgm:spPr/>
      <dgm:t>
        <a:bodyPr/>
        <a:lstStyle/>
        <a:p>
          <a:endParaRPr lang="en-US"/>
        </a:p>
      </dgm:t>
    </dgm:pt>
    <dgm:pt modelId="{E48FC9B9-BEA8-43AE-9278-C5B02745A231}">
      <dgm:prSet phldrT="[Text]" custT="1"/>
      <dgm:spPr/>
      <dgm:t>
        <a:bodyPr/>
        <a:lstStyle/>
        <a:p>
          <a:r>
            <a:rPr lang="en-US" sz="2000" dirty="0" smtClean="0"/>
            <a:t>1995 Dynamic web</a:t>
          </a:r>
          <a:endParaRPr lang="en-US" sz="2000" dirty="0"/>
        </a:p>
      </dgm:t>
    </dgm:pt>
    <dgm:pt modelId="{43EC96E8-CCDC-471A-8323-4183DB691D51}" type="parTrans" cxnId="{F39385AB-2689-4B79-A11F-12ABBD76C75F}">
      <dgm:prSet/>
      <dgm:spPr/>
      <dgm:t>
        <a:bodyPr/>
        <a:lstStyle/>
        <a:p>
          <a:endParaRPr lang="en-US"/>
        </a:p>
      </dgm:t>
    </dgm:pt>
    <dgm:pt modelId="{9FD9267E-ED14-4315-957D-0B1935B51CE1}" type="sibTrans" cxnId="{F39385AB-2689-4B79-A11F-12ABBD76C75F}">
      <dgm:prSet/>
      <dgm:spPr/>
      <dgm:t>
        <a:bodyPr/>
        <a:lstStyle/>
        <a:p>
          <a:endParaRPr lang="en-US"/>
        </a:p>
      </dgm:t>
    </dgm:pt>
    <dgm:pt modelId="{27784E95-5F83-4352-BCC2-22033EFBE84B}" type="pres">
      <dgm:prSet presAssocID="{2A5FFE67-1B96-45A7-953B-007702967AEE}" presName="arrowDiagram" presStyleCnt="0">
        <dgm:presLayoutVars>
          <dgm:chMax val="5"/>
          <dgm:dir/>
          <dgm:resizeHandles val="exact"/>
        </dgm:presLayoutVars>
      </dgm:prSet>
      <dgm:spPr/>
    </dgm:pt>
    <dgm:pt modelId="{9A66358D-25AC-4D7B-B12A-ADFB90F2FD02}" type="pres">
      <dgm:prSet presAssocID="{2A5FFE67-1B96-45A7-953B-007702967AEE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BF439732-D87E-4A4D-8879-F64E22A61C8E}" type="pres">
      <dgm:prSet presAssocID="{2A5FFE67-1B96-45A7-953B-007702967AEE}" presName="arrowDiagram3" presStyleCnt="0"/>
      <dgm:spPr/>
    </dgm:pt>
    <dgm:pt modelId="{31F71A96-3979-442D-9FE7-FC517511F24C}" type="pres">
      <dgm:prSet presAssocID="{21117364-8CB6-4E40-B886-192B833704FA}" presName="bullet3a" presStyleLbl="node1" presStyleIdx="0" presStyleCnt="3"/>
      <dgm:spPr>
        <a:solidFill>
          <a:schemeClr val="accent2"/>
        </a:solidFill>
      </dgm:spPr>
    </dgm:pt>
    <dgm:pt modelId="{8B6FAFD6-6566-4CE6-BDFA-4B6DC9ECDF35}" type="pres">
      <dgm:prSet presAssocID="{21117364-8CB6-4E40-B886-192B833704FA}" presName="textBox3a" presStyleLbl="revTx" presStyleIdx="0" presStyleCnt="3" custScaleX="179677" custLinFactNeighborX="25366" custLinFactNeighborY="11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023D4-ABB1-4CD9-A621-DCA203B334ED}" type="pres">
      <dgm:prSet presAssocID="{E48FC9B9-BEA8-43AE-9278-C5B02745A231}" presName="bullet3b" presStyleLbl="node1" presStyleIdx="1" presStyleCnt="3"/>
      <dgm:spPr>
        <a:solidFill>
          <a:schemeClr val="accent2"/>
        </a:solidFill>
      </dgm:spPr>
    </dgm:pt>
    <dgm:pt modelId="{B75BA9B9-9694-4061-893A-75591AD45CA9}" type="pres">
      <dgm:prSet presAssocID="{E48FC9B9-BEA8-43AE-9278-C5B02745A231}" presName="textBox3b" presStyleLbl="revTx" presStyleIdx="1" presStyleCnt="3" custScaleX="209779" custScaleY="82645" custLinFactNeighborX="215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CB70-39E4-4119-A4C5-4DE11984649A}" type="pres">
      <dgm:prSet presAssocID="{466CB2C3-F140-41F9-A713-BCF3CB2F7F52}" presName="bullet3c" presStyleLbl="node1" presStyleIdx="2" presStyleCnt="3"/>
      <dgm:spPr>
        <a:solidFill>
          <a:schemeClr val="accent2"/>
        </a:solidFill>
      </dgm:spPr>
    </dgm:pt>
    <dgm:pt modelId="{B64EA1E6-1D10-4D56-A2CB-215075EF5178}" type="pres">
      <dgm:prSet presAssocID="{466CB2C3-F140-41F9-A713-BCF3CB2F7F52}" presName="textBox3c" presStyleLbl="revTx" presStyleIdx="2" presStyleCnt="3" custScaleX="188143" custScaleY="59539" custLinFactNeighborX="39639" custLinFactNeighborY="-9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9D2AAB-F1E6-4742-B1B8-A47DE1ABD4E9}" type="presOf" srcId="{21117364-8CB6-4E40-B886-192B833704FA}" destId="{8B6FAFD6-6566-4CE6-BDFA-4B6DC9ECDF35}" srcOrd="0" destOrd="0" presId="urn:microsoft.com/office/officeart/2005/8/layout/arrow2"/>
    <dgm:cxn modelId="{C4104F98-B218-45E4-A6CC-B2FF6EE3FB7C}" srcId="{2A5FFE67-1B96-45A7-953B-007702967AEE}" destId="{21117364-8CB6-4E40-B886-192B833704FA}" srcOrd="0" destOrd="0" parTransId="{A7794216-1039-4FAC-B1A6-80FD645D87B6}" sibTransId="{7A9FE2B8-30FE-4239-8BB6-73862FFB9009}"/>
    <dgm:cxn modelId="{5D26CA71-531E-431C-8CDC-5518B40CF725}" type="presOf" srcId="{466CB2C3-F140-41F9-A713-BCF3CB2F7F52}" destId="{B64EA1E6-1D10-4D56-A2CB-215075EF5178}" srcOrd="0" destOrd="0" presId="urn:microsoft.com/office/officeart/2005/8/layout/arrow2"/>
    <dgm:cxn modelId="{1E0C7C37-6F54-48A2-B3F8-8ECA6743F23B}" srcId="{2A5FFE67-1B96-45A7-953B-007702967AEE}" destId="{466CB2C3-F140-41F9-A713-BCF3CB2F7F52}" srcOrd="2" destOrd="0" parTransId="{30D9A877-430B-47EB-8F92-21E914B49EFF}" sibTransId="{A6F3151A-E5F1-4C89-A660-C1A8495837A2}"/>
    <dgm:cxn modelId="{F39385AB-2689-4B79-A11F-12ABBD76C75F}" srcId="{2A5FFE67-1B96-45A7-953B-007702967AEE}" destId="{E48FC9B9-BEA8-43AE-9278-C5B02745A231}" srcOrd="1" destOrd="0" parTransId="{43EC96E8-CCDC-471A-8323-4183DB691D51}" sibTransId="{9FD9267E-ED14-4315-957D-0B1935B51CE1}"/>
    <dgm:cxn modelId="{1E6B526F-B0D4-4586-AC78-C7B0C73DE86A}" type="presOf" srcId="{E48FC9B9-BEA8-43AE-9278-C5B02745A231}" destId="{B75BA9B9-9694-4061-893A-75591AD45CA9}" srcOrd="0" destOrd="0" presId="urn:microsoft.com/office/officeart/2005/8/layout/arrow2"/>
    <dgm:cxn modelId="{D3AD2FED-1FEB-4E99-A80D-529F3CEF5C13}" type="presOf" srcId="{2A5FFE67-1B96-45A7-953B-007702967AEE}" destId="{27784E95-5F83-4352-BCC2-22033EFBE84B}" srcOrd="0" destOrd="0" presId="urn:microsoft.com/office/officeart/2005/8/layout/arrow2"/>
    <dgm:cxn modelId="{7132272E-FC71-4D07-B360-990271CE535E}" type="presParOf" srcId="{27784E95-5F83-4352-BCC2-22033EFBE84B}" destId="{9A66358D-25AC-4D7B-B12A-ADFB90F2FD02}" srcOrd="0" destOrd="0" presId="urn:microsoft.com/office/officeart/2005/8/layout/arrow2"/>
    <dgm:cxn modelId="{6E7E9E4B-054B-40A0-84A1-D2B516CA393D}" type="presParOf" srcId="{27784E95-5F83-4352-BCC2-22033EFBE84B}" destId="{BF439732-D87E-4A4D-8879-F64E22A61C8E}" srcOrd="1" destOrd="0" presId="urn:microsoft.com/office/officeart/2005/8/layout/arrow2"/>
    <dgm:cxn modelId="{8D7AFE9C-E470-4ACB-8777-FDCDC7DFBDF7}" type="presParOf" srcId="{BF439732-D87E-4A4D-8879-F64E22A61C8E}" destId="{31F71A96-3979-442D-9FE7-FC517511F24C}" srcOrd="0" destOrd="0" presId="urn:microsoft.com/office/officeart/2005/8/layout/arrow2"/>
    <dgm:cxn modelId="{7B05CA01-711C-4DA3-87A3-EBF2DDC3AFE5}" type="presParOf" srcId="{BF439732-D87E-4A4D-8879-F64E22A61C8E}" destId="{8B6FAFD6-6566-4CE6-BDFA-4B6DC9ECDF35}" srcOrd="1" destOrd="0" presId="urn:microsoft.com/office/officeart/2005/8/layout/arrow2"/>
    <dgm:cxn modelId="{066AAC4C-53F2-4326-BC6E-7646C95CF0D4}" type="presParOf" srcId="{BF439732-D87E-4A4D-8879-F64E22A61C8E}" destId="{354023D4-ABB1-4CD9-A621-DCA203B334ED}" srcOrd="2" destOrd="0" presId="urn:microsoft.com/office/officeart/2005/8/layout/arrow2"/>
    <dgm:cxn modelId="{74206B06-429A-472C-A27F-7CE89DCA12D4}" type="presParOf" srcId="{BF439732-D87E-4A4D-8879-F64E22A61C8E}" destId="{B75BA9B9-9694-4061-893A-75591AD45CA9}" srcOrd="3" destOrd="0" presId="urn:microsoft.com/office/officeart/2005/8/layout/arrow2"/>
    <dgm:cxn modelId="{DD3B09F5-8F1A-484F-B32B-F3FAA8BAC74F}" type="presParOf" srcId="{BF439732-D87E-4A4D-8879-F64E22A61C8E}" destId="{C0C3CB70-39E4-4119-A4C5-4DE11984649A}" srcOrd="4" destOrd="0" presId="urn:microsoft.com/office/officeart/2005/8/layout/arrow2"/>
    <dgm:cxn modelId="{5B62985C-1B68-4596-8027-0E171AFA3839}" type="presParOf" srcId="{BF439732-D87E-4A4D-8879-F64E22A61C8E}" destId="{B64EA1E6-1D10-4D56-A2CB-215075EF517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34B64-5DC1-4094-9323-9213B187703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F0BD2A-F4AC-4972-BD13-786F0D1662C6}">
      <dgm:prSet phldrT="[文本]"/>
      <dgm:spPr/>
      <dgm:t>
        <a:bodyPr/>
        <a:lstStyle/>
        <a:p>
          <a:r>
            <a:rPr lang="en-US" altLang="zh-CN" dirty="0" smtClean="0"/>
            <a:t>Bank</a:t>
          </a:r>
          <a:endParaRPr lang="zh-CN" altLang="en-US" dirty="0"/>
        </a:p>
      </dgm:t>
    </dgm:pt>
    <dgm:pt modelId="{95E090B9-AA0C-45FA-A7A6-39B8373A9EEC}" type="parTrans" cxnId="{ED60E5E3-7136-444B-992B-2191750C1E9C}">
      <dgm:prSet/>
      <dgm:spPr/>
      <dgm:t>
        <a:bodyPr/>
        <a:lstStyle/>
        <a:p>
          <a:endParaRPr lang="zh-CN" altLang="en-US"/>
        </a:p>
      </dgm:t>
    </dgm:pt>
    <dgm:pt modelId="{401A8311-920C-403D-8FAD-85DFE8938118}" type="sibTrans" cxnId="{ED60E5E3-7136-444B-992B-2191750C1E9C}">
      <dgm:prSet/>
      <dgm:spPr/>
      <dgm:t>
        <a:bodyPr/>
        <a:lstStyle/>
        <a:p>
          <a:endParaRPr lang="zh-CN" altLang="en-US"/>
        </a:p>
      </dgm:t>
    </dgm:pt>
    <dgm:pt modelId="{7A980145-927C-48E9-87E3-04C4E3188513}">
      <dgm:prSet phldrT="[文本]"/>
      <dgm:spPr/>
      <dgm:t>
        <a:bodyPr/>
        <a:lstStyle/>
        <a:p>
          <a:r>
            <a:rPr lang="en-US" altLang="zh-CN" dirty="0" smtClean="0"/>
            <a:t>Social Network</a:t>
          </a:r>
          <a:endParaRPr lang="zh-CN" altLang="en-US" dirty="0"/>
        </a:p>
      </dgm:t>
    </dgm:pt>
    <dgm:pt modelId="{BC4A52FE-2772-44D1-B351-33F7F43341B5}" type="parTrans" cxnId="{8BD1C8BF-82E2-4816-997A-2F3281BD23D3}">
      <dgm:prSet/>
      <dgm:spPr/>
      <dgm:t>
        <a:bodyPr/>
        <a:lstStyle/>
        <a:p>
          <a:endParaRPr lang="zh-CN" altLang="en-US"/>
        </a:p>
      </dgm:t>
    </dgm:pt>
    <dgm:pt modelId="{E1045E30-83DB-4CAA-A297-60A982BE0415}" type="sibTrans" cxnId="{8BD1C8BF-82E2-4816-997A-2F3281BD23D3}">
      <dgm:prSet/>
      <dgm:spPr/>
      <dgm:t>
        <a:bodyPr/>
        <a:lstStyle/>
        <a:p>
          <a:endParaRPr lang="zh-CN" altLang="en-US"/>
        </a:p>
      </dgm:t>
    </dgm:pt>
    <dgm:pt modelId="{39DBECB6-E74F-43B0-B8E6-CEC03886C649}">
      <dgm:prSet phldrT="[文本]"/>
      <dgm:spPr/>
      <dgm:t>
        <a:bodyPr/>
        <a:lstStyle/>
        <a:p>
          <a:r>
            <a:rPr lang="en-US" altLang="zh-CN" dirty="0" smtClean="0"/>
            <a:t>E-mail Service</a:t>
          </a:r>
          <a:endParaRPr lang="zh-CN" altLang="en-US" dirty="0"/>
        </a:p>
      </dgm:t>
    </dgm:pt>
    <dgm:pt modelId="{9B4F1095-A14A-492F-9494-6928CBE4CAC8}" type="parTrans" cxnId="{2082CE44-1EDC-4764-858D-6E70E9B77A3A}">
      <dgm:prSet/>
      <dgm:spPr/>
      <dgm:t>
        <a:bodyPr/>
        <a:lstStyle/>
        <a:p>
          <a:endParaRPr lang="zh-CN" altLang="en-US"/>
        </a:p>
      </dgm:t>
    </dgm:pt>
    <dgm:pt modelId="{5BBF541A-9E86-4A62-8AD0-0F3924B96507}" type="sibTrans" cxnId="{2082CE44-1EDC-4764-858D-6E70E9B77A3A}">
      <dgm:prSet/>
      <dgm:spPr/>
      <dgm:t>
        <a:bodyPr/>
        <a:lstStyle/>
        <a:p>
          <a:endParaRPr lang="zh-CN" altLang="en-US"/>
        </a:p>
      </dgm:t>
    </dgm:pt>
    <dgm:pt modelId="{588210D6-3489-40AE-AF12-13D1C78E23AF}">
      <dgm:prSet phldrT="[文本]"/>
      <dgm:spPr/>
      <dgm:t>
        <a:bodyPr/>
        <a:lstStyle/>
        <a:p>
          <a:r>
            <a:rPr lang="en-US" altLang="zh-CN" dirty="0" smtClean="0"/>
            <a:t>Photo Editing</a:t>
          </a:r>
          <a:endParaRPr lang="zh-CN" altLang="en-US" dirty="0"/>
        </a:p>
      </dgm:t>
    </dgm:pt>
    <dgm:pt modelId="{1546A522-4EA1-4FED-9957-9D82FFA857D4}" type="parTrans" cxnId="{1FDC9DBA-3FE2-422E-9E26-B343D7EF249A}">
      <dgm:prSet/>
      <dgm:spPr/>
      <dgm:t>
        <a:bodyPr/>
        <a:lstStyle/>
        <a:p>
          <a:endParaRPr lang="zh-CN" altLang="en-US"/>
        </a:p>
      </dgm:t>
    </dgm:pt>
    <dgm:pt modelId="{63D598EF-1014-4E27-835A-5A5A72CAD361}" type="sibTrans" cxnId="{1FDC9DBA-3FE2-422E-9E26-B343D7EF249A}">
      <dgm:prSet/>
      <dgm:spPr/>
      <dgm:t>
        <a:bodyPr/>
        <a:lstStyle/>
        <a:p>
          <a:endParaRPr lang="zh-CN" altLang="en-US"/>
        </a:p>
      </dgm:t>
    </dgm:pt>
    <dgm:pt modelId="{2103F9FF-2D09-49C7-8298-9770C35EE1C2}" type="pres">
      <dgm:prSet presAssocID="{5D334B64-5DC1-4094-9323-9213B18770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4BA7FA-0AE5-42F4-93B0-6D76E7B23C09}" type="pres">
      <dgm:prSet presAssocID="{F5F0BD2A-F4AC-4972-BD13-786F0D1662C6}" presName="dummy" presStyleCnt="0"/>
      <dgm:spPr/>
    </dgm:pt>
    <dgm:pt modelId="{1890BCF0-1D75-4056-A1A7-901633E629AF}" type="pres">
      <dgm:prSet presAssocID="{F5F0BD2A-F4AC-4972-BD13-786F0D1662C6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414DF-6B2E-4079-8C03-D60C9B3C6D8B}" type="pres">
      <dgm:prSet presAssocID="{401A8311-920C-403D-8FAD-85DFE8938118}" presName="sibTrans" presStyleLbl="node1" presStyleIdx="0" presStyleCnt="4"/>
      <dgm:spPr/>
      <dgm:t>
        <a:bodyPr/>
        <a:lstStyle/>
        <a:p>
          <a:endParaRPr lang="zh-CN" altLang="en-US"/>
        </a:p>
      </dgm:t>
    </dgm:pt>
    <dgm:pt modelId="{99D2D9BC-9EC1-4FC7-84BF-78A45AC64871}" type="pres">
      <dgm:prSet presAssocID="{7A980145-927C-48E9-87E3-04C4E3188513}" presName="dummy" presStyleCnt="0"/>
      <dgm:spPr/>
    </dgm:pt>
    <dgm:pt modelId="{294977C9-6BB4-44FD-988E-6E7E62F0E1C5}" type="pres">
      <dgm:prSet presAssocID="{7A980145-927C-48E9-87E3-04C4E3188513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25B8CA-852F-4373-8FA5-D76D9F3CF8C1}" type="pres">
      <dgm:prSet presAssocID="{E1045E30-83DB-4CAA-A297-60A982BE0415}" presName="sibTrans" presStyleLbl="node1" presStyleIdx="1" presStyleCnt="4"/>
      <dgm:spPr/>
      <dgm:t>
        <a:bodyPr/>
        <a:lstStyle/>
        <a:p>
          <a:endParaRPr lang="zh-CN" altLang="en-US"/>
        </a:p>
      </dgm:t>
    </dgm:pt>
    <dgm:pt modelId="{37703CA9-0AEB-4D7E-BACE-C7E277BC8DB0}" type="pres">
      <dgm:prSet presAssocID="{39DBECB6-E74F-43B0-B8E6-CEC03886C649}" presName="dummy" presStyleCnt="0"/>
      <dgm:spPr/>
    </dgm:pt>
    <dgm:pt modelId="{EDBC8CA4-FBAF-4231-8E16-16B191E000A8}" type="pres">
      <dgm:prSet presAssocID="{39DBECB6-E74F-43B0-B8E6-CEC03886C649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A9F65A-AB8B-4360-B29A-A7082C6B322F}" type="pres">
      <dgm:prSet presAssocID="{5BBF541A-9E86-4A62-8AD0-0F3924B96507}" presName="sibTrans" presStyleLbl="node1" presStyleIdx="2" presStyleCnt="4"/>
      <dgm:spPr/>
      <dgm:t>
        <a:bodyPr/>
        <a:lstStyle/>
        <a:p>
          <a:endParaRPr lang="zh-CN" altLang="en-US"/>
        </a:p>
      </dgm:t>
    </dgm:pt>
    <dgm:pt modelId="{2BE7E73F-EEF3-4FA6-B199-07691E4F32A4}" type="pres">
      <dgm:prSet presAssocID="{588210D6-3489-40AE-AF12-13D1C78E23AF}" presName="dummy" presStyleCnt="0"/>
      <dgm:spPr/>
    </dgm:pt>
    <dgm:pt modelId="{E9F27740-36EB-42B0-A8C6-FA20404D466F}" type="pres">
      <dgm:prSet presAssocID="{588210D6-3489-40AE-AF12-13D1C78E23AF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D5B8FA-1214-487E-BFDB-14C0FB5E3BF1}" type="pres">
      <dgm:prSet presAssocID="{63D598EF-1014-4E27-835A-5A5A72CAD361}" presName="sibTrans" presStyleLbl="node1" presStyleIdx="3" presStyleCnt="4" custLinFactNeighborX="982"/>
      <dgm:spPr/>
      <dgm:t>
        <a:bodyPr/>
        <a:lstStyle/>
        <a:p>
          <a:endParaRPr lang="zh-CN" altLang="en-US"/>
        </a:p>
      </dgm:t>
    </dgm:pt>
  </dgm:ptLst>
  <dgm:cxnLst>
    <dgm:cxn modelId="{1904BB27-7639-4EF4-A918-D35964377F1B}" type="presOf" srcId="{5D334B64-5DC1-4094-9323-9213B1877035}" destId="{2103F9FF-2D09-49C7-8298-9770C35EE1C2}" srcOrd="0" destOrd="0" presId="urn:microsoft.com/office/officeart/2005/8/layout/cycle1"/>
    <dgm:cxn modelId="{1FDC9DBA-3FE2-422E-9E26-B343D7EF249A}" srcId="{5D334B64-5DC1-4094-9323-9213B1877035}" destId="{588210D6-3489-40AE-AF12-13D1C78E23AF}" srcOrd="3" destOrd="0" parTransId="{1546A522-4EA1-4FED-9957-9D82FFA857D4}" sibTransId="{63D598EF-1014-4E27-835A-5A5A72CAD361}"/>
    <dgm:cxn modelId="{6EBB3FF2-04D4-4352-9CBA-D7378F8EB7D5}" type="presOf" srcId="{5BBF541A-9E86-4A62-8AD0-0F3924B96507}" destId="{16A9F65A-AB8B-4360-B29A-A7082C6B322F}" srcOrd="0" destOrd="0" presId="urn:microsoft.com/office/officeart/2005/8/layout/cycle1"/>
    <dgm:cxn modelId="{FDE1E928-CE9D-499E-9AE1-52060884FD36}" type="presOf" srcId="{401A8311-920C-403D-8FAD-85DFE8938118}" destId="{593414DF-6B2E-4079-8C03-D60C9B3C6D8B}" srcOrd="0" destOrd="0" presId="urn:microsoft.com/office/officeart/2005/8/layout/cycle1"/>
    <dgm:cxn modelId="{2082CE44-1EDC-4764-858D-6E70E9B77A3A}" srcId="{5D334B64-5DC1-4094-9323-9213B1877035}" destId="{39DBECB6-E74F-43B0-B8E6-CEC03886C649}" srcOrd="2" destOrd="0" parTransId="{9B4F1095-A14A-492F-9494-6928CBE4CAC8}" sibTransId="{5BBF541A-9E86-4A62-8AD0-0F3924B96507}"/>
    <dgm:cxn modelId="{09864E75-4B39-46BC-8913-B925F4535A2A}" type="presOf" srcId="{F5F0BD2A-F4AC-4972-BD13-786F0D1662C6}" destId="{1890BCF0-1D75-4056-A1A7-901633E629AF}" srcOrd="0" destOrd="0" presId="urn:microsoft.com/office/officeart/2005/8/layout/cycle1"/>
    <dgm:cxn modelId="{8BD1C8BF-82E2-4816-997A-2F3281BD23D3}" srcId="{5D334B64-5DC1-4094-9323-9213B1877035}" destId="{7A980145-927C-48E9-87E3-04C4E3188513}" srcOrd="1" destOrd="0" parTransId="{BC4A52FE-2772-44D1-B351-33F7F43341B5}" sibTransId="{E1045E30-83DB-4CAA-A297-60A982BE0415}"/>
    <dgm:cxn modelId="{CE32B520-7079-462A-B7E6-BAD89B097FCC}" type="presOf" srcId="{63D598EF-1014-4E27-835A-5A5A72CAD361}" destId="{77D5B8FA-1214-487E-BFDB-14C0FB5E3BF1}" srcOrd="0" destOrd="0" presId="urn:microsoft.com/office/officeart/2005/8/layout/cycle1"/>
    <dgm:cxn modelId="{ED60E5E3-7136-444B-992B-2191750C1E9C}" srcId="{5D334B64-5DC1-4094-9323-9213B1877035}" destId="{F5F0BD2A-F4AC-4972-BD13-786F0D1662C6}" srcOrd="0" destOrd="0" parTransId="{95E090B9-AA0C-45FA-A7A6-39B8373A9EEC}" sibTransId="{401A8311-920C-403D-8FAD-85DFE8938118}"/>
    <dgm:cxn modelId="{1CC97625-AB50-47AD-8362-A972B359385C}" type="presOf" srcId="{E1045E30-83DB-4CAA-A297-60A982BE0415}" destId="{F525B8CA-852F-4373-8FA5-D76D9F3CF8C1}" srcOrd="0" destOrd="0" presId="urn:microsoft.com/office/officeart/2005/8/layout/cycle1"/>
    <dgm:cxn modelId="{99BF5EEA-C5BB-4821-9C7C-91FE98F051BD}" type="presOf" srcId="{7A980145-927C-48E9-87E3-04C4E3188513}" destId="{294977C9-6BB4-44FD-988E-6E7E62F0E1C5}" srcOrd="0" destOrd="0" presId="urn:microsoft.com/office/officeart/2005/8/layout/cycle1"/>
    <dgm:cxn modelId="{1497641D-377F-40EC-AB6A-CD532B798464}" type="presOf" srcId="{588210D6-3489-40AE-AF12-13D1C78E23AF}" destId="{E9F27740-36EB-42B0-A8C6-FA20404D466F}" srcOrd="0" destOrd="0" presId="urn:microsoft.com/office/officeart/2005/8/layout/cycle1"/>
    <dgm:cxn modelId="{FFD0D6EC-4891-4A1D-8EAD-12760D552954}" type="presOf" srcId="{39DBECB6-E74F-43B0-B8E6-CEC03886C649}" destId="{EDBC8CA4-FBAF-4231-8E16-16B191E000A8}" srcOrd="0" destOrd="0" presId="urn:microsoft.com/office/officeart/2005/8/layout/cycle1"/>
    <dgm:cxn modelId="{0527702B-8698-4A29-8841-C2819A130D43}" type="presParOf" srcId="{2103F9FF-2D09-49C7-8298-9770C35EE1C2}" destId="{4B4BA7FA-0AE5-42F4-93B0-6D76E7B23C09}" srcOrd="0" destOrd="0" presId="urn:microsoft.com/office/officeart/2005/8/layout/cycle1"/>
    <dgm:cxn modelId="{8A8FD036-5E6C-47DD-94AF-15F1D246B3FF}" type="presParOf" srcId="{2103F9FF-2D09-49C7-8298-9770C35EE1C2}" destId="{1890BCF0-1D75-4056-A1A7-901633E629AF}" srcOrd="1" destOrd="0" presId="urn:microsoft.com/office/officeart/2005/8/layout/cycle1"/>
    <dgm:cxn modelId="{FC6D390F-7A8A-4917-9E12-1A28912F5CEB}" type="presParOf" srcId="{2103F9FF-2D09-49C7-8298-9770C35EE1C2}" destId="{593414DF-6B2E-4079-8C03-D60C9B3C6D8B}" srcOrd="2" destOrd="0" presId="urn:microsoft.com/office/officeart/2005/8/layout/cycle1"/>
    <dgm:cxn modelId="{FCB7FF61-63D8-4428-9FC2-EF3D60F9A71F}" type="presParOf" srcId="{2103F9FF-2D09-49C7-8298-9770C35EE1C2}" destId="{99D2D9BC-9EC1-4FC7-84BF-78A45AC64871}" srcOrd="3" destOrd="0" presId="urn:microsoft.com/office/officeart/2005/8/layout/cycle1"/>
    <dgm:cxn modelId="{74E0C5BF-9B5E-4AA2-A5F0-76E7B375C6B5}" type="presParOf" srcId="{2103F9FF-2D09-49C7-8298-9770C35EE1C2}" destId="{294977C9-6BB4-44FD-988E-6E7E62F0E1C5}" srcOrd="4" destOrd="0" presId="urn:microsoft.com/office/officeart/2005/8/layout/cycle1"/>
    <dgm:cxn modelId="{A62E57C2-EA4C-41FA-A3B1-199D98A111AF}" type="presParOf" srcId="{2103F9FF-2D09-49C7-8298-9770C35EE1C2}" destId="{F525B8CA-852F-4373-8FA5-D76D9F3CF8C1}" srcOrd="5" destOrd="0" presId="urn:microsoft.com/office/officeart/2005/8/layout/cycle1"/>
    <dgm:cxn modelId="{096424D4-66CD-4B50-9396-AB40FCBCE002}" type="presParOf" srcId="{2103F9FF-2D09-49C7-8298-9770C35EE1C2}" destId="{37703CA9-0AEB-4D7E-BACE-C7E277BC8DB0}" srcOrd="6" destOrd="0" presId="urn:microsoft.com/office/officeart/2005/8/layout/cycle1"/>
    <dgm:cxn modelId="{9745361A-A975-46A1-870F-1A64679C1F76}" type="presParOf" srcId="{2103F9FF-2D09-49C7-8298-9770C35EE1C2}" destId="{EDBC8CA4-FBAF-4231-8E16-16B191E000A8}" srcOrd="7" destOrd="0" presId="urn:microsoft.com/office/officeart/2005/8/layout/cycle1"/>
    <dgm:cxn modelId="{7B0D5374-2ECF-464A-AFCE-D6D4D7E51FC2}" type="presParOf" srcId="{2103F9FF-2D09-49C7-8298-9770C35EE1C2}" destId="{16A9F65A-AB8B-4360-B29A-A7082C6B322F}" srcOrd="8" destOrd="0" presId="urn:microsoft.com/office/officeart/2005/8/layout/cycle1"/>
    <dgm:cxn modelId="{C9DDC360-9FF3-4F91-9ECB-DBFDBA35C9CF}" type="presParOf" srcId="{2103F9FF-2D09-49C7-8298-9770C35EE1C2}" destId="{2BE7E73F-EEF3-4FA6-B199-07691E4F32A4}" srcOrd="9" destOrd="0" presId="urn:microsoft.com/office/officeart/2005/8/layout/cycle1"/>
    <dgm:cxn modelId="{04A343AE-E790-4444-BB77-9CE2279E636A}" type="presParOf" srcId="{2103F9FF-2D09-49C7-8298-9770C35EE1C2}" destId="{E9F27740-36EB-42B0-A8C6-FA20404D466F}" srcOrd="10" destOrd="0" presId="urn:microsoft.com/office/officeart/2005/8/layout/cycle1"/>
    <dgm:cxn modelId="{C07BC9D0-F370-4B85-92FF-FAE21EFFC99F}" type="presParOf" srcId="{2103F9FF-2D09-49C7-8298-9770C35EE1C2}" destId="{77D5B8FA-1214-487E-BFDB-14C0FB5E3BF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66358D-25AC-4D7B-B12A-ADFB90F2FD02}">
      <dsp:nvSpPr>
        <dsp:cNvPr id="0" name=""/>
        <dsp:cNvSpPr/>
      </dsp:nvSpPr>
      <dsp:spPr>
        <a:xfrm>
          <a:off x="-36445" y="140978"/>
          <a:ext cx="6766983" cy="422936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71A96-3979-442D-9FE7-FC517511F24C}">
      <dsp:nvSpPr>
        <dsp:cNvPr id="0" name=""/>
        <dsp:cNvSpPr/>
      </dsp:nvSpPr>
      <dsp:spPr>
        <a:xfrm>
          <a:off x="822961" y="3060086"/>
          <a:ext cx="175941" cy="175941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FAFD6-6566-4CE6-BDFA-4B6DC9ECDF35}">
      <dsp:nvSpPr>
        <dsp:cNvPr id="0" name=""/>
        <dsp:cNvSpPr/>
      </dsp:nvSpPr>
      <dsp:spPr>
        <a:xfrm>
          <a:off x="682743" y="3289035"/>
          <a:ext cx="2832979" cy="122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8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1990 Static web</a:t>
          </a:r>
          <a:endParaRPr lang="en-US" sz="2000" kern="1200" dirty="0"/>
        </a:p>
      </dsp:txBody>
      <dsp:txXfrm>
        <a:off x="682743" y="3289035"/>
        <a:ext cx="2832979" cy="1222286"/>
      </dsp:txXfrm>
    </dsp:sp>
    <dsp:sp modelId="{354023D4-ABB1-4CD9-A621-DCA203B334ED}">
      <dsp:nvSpPr>
        <dsp:cNvPr id="0" name=""/>
        <dsp:cNvSpPr/>
      </dsp:nvSpPr>
      <dsp:spPr>
        <a:xfrm>
          <a:off x="2375983" y="1910544"/>
          <a:ext cx="318048" cy="318048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BA9B9-9694-4061-893A-75591AD45CA9}">
      <dsp:nvSpPr>
        <dsp:cNvPr id="0" name=""/>
        <dsp:cNvSpPr/>
      </dsp:nvSpPr>
      <dsp:spPr>
        <a:xfrm>
          <a:off x="1992753" y="2269218"/>
          <a:ext cx="3406970" cy="19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2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1995 Dynamic web</a:t>
          </a:r>
          <a:endParaRPr lang="en-US" sz="2000" kern="1200" dirty="0"/>
        </a:p>
      </dsp:txBody>
      <dsp:txXfrm>
        <a:off x="1992753" y="2269218"/>
        <a:ext cx="3406970" cy="1901474"/>
      </dsp:txXfrm>
    </dsp:sp>
    <dsp:sp modelId="{C0C3CB70-39E4-4119-A4C5-4DE11984649A}">
      <dsp:nvSpPr>
        <dsp:cNvPr id="0" name=""/>
        <dsp:cNvSpPr/>
      </dsp:nvSpPr>
      <dsp:spPr>
        <a:xfrm>
          <a:off x="4243671" y="1211007"/>
          <a:ext cx="439853" cy="43985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EA1E6-1D10-4D56-A2CB-215075EF5178}">
      <dsp:nvSpPr>
        <dsp:cNvPr id="0" name=""/>
        <dsp:cNvSpPr/>
      </dsp:nvSpPr>
      <dsp:spPr>
        <a:xfrm>
          <a:off x="3747843" y="1743732"/>
          <a:ext cx="3055585" cy="175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06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2000 Web 2.0</a:t>
          </a:r>
          <a:endParaRPr lang="en-US" sz="2000" kern="1200" dirty="0"/>
        </a:p>
      </dsp:txBody>
      <dsp:txXfrm>
        <a:off x="3747843" y="1743732"/>
        <a:ext cx="3055585" cy="175009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90BCF0-1D75-4056-A1A7-901633E629AF}">
      <dsp:nvSpPr>
        <dsp:cNvPr id="0" name=""/>
        <dsp:cNvSpPr/>
      </dsp:nvSpPr>
      <dsp:spPr>
        <a:xfrm>
          <a:off x="1837910" y="44378"/>
          <a:ext cx="698931" cy="698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Bank</a:t>
          </a:r>
          <a:endParaRPr lang="zh-CN" altLang="en-US" sz="1400" kern="1200" dirty="0"/>
        </a:p>
      </dsp:txBody>
      <dsp:txXfrm>
        <a:off x="1837910" y="44378"/>
        <a:ext cx="698931" cy="698931"/>
      </dsp:txXfrm>
    </dsp:sp>
    <dsp:sp modelId="{593414DF-6B2E-4079-8C03-D60C9B3C6D8B}">
      <dsp:nvSpPr>
        <dsp:cNvPr id="0" name=""/>
        <dsp:cNvSpPr/>
      </dsp:nvSpPr>
      <dsp:spPr>
        <a:xfrm>
          <a:off x="607190" y="411"/>
          <a:ext cx="1973619" cy="1973619"/>
        </a:xfrm>
        <a:prstGeom prst="circularArrow">
          <a:avLst>
            <a:gd name="adj1" fmla="val 6906"/>
            <a:gd name="adj2" fmla="val 465639"/>
            <a:gd name="adj3" fmla="val 548209"/>
            <a:gd name="adj4" fmla="val 20586152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977C9-6BB4-44FD-988E-6E7E62F0E1C5}">
      <dsp:nvSpPr>
        <dsp:cNvPr id="0" name=""/>
        <dsp:cNvSpPr/>
      </dsp:nvSpPr>
      <dsp:spPr>
        <a:xfrm>
          <a:off x="1837910" y="1231131"/>
          <a:ext cx="698931" cy="698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Social Network</a:t>
          </a:r>
          <a:endParaRPr lang="zh-CN" altLang="en-US" sz="1400" kern="1200" dirty="0"/>
        </a:p>
      </dsp:txBody>
      <dsp:txXfrm>
        <a:off x="1837910" y="1231131"/>
        <a:ext cx="698931" cy="698931"/>
      </dsp:txXfrm>
    </dsp:sp>
    <dsp:sp modelId="{F525B8CA-852F-4373-8FA5-D76D9F3CF8C1}">
      <dsp:nvSpPr>
        <dsp:cNvPr id="0" name=""/>
        <dsp:cNvSpPr/>
      </dsp:nvSpPr>
      <dsp:spPr>
        <a:xfrm>
          <a:off x="607190" y="411"/>
          <a:ext cx="1973619" cy="1973619"/>
        </a:xfrm>
        <a:prstGeom prst="circularArrow">
          <a:avLst>
            <a:gd name="adj1" fmla="val 6906"/>
            <a:gd name="adj2" fmla="val 465639"/>
            <a:gd name="adj3" fmla="val 5948209"/>
            <a:gd name="adj4" fmla="val 4386152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C8CA4-FBAF-4231-8E16-16B191E000A8}">
      <dsp:nvSpPr>
        <dsp:cNvPr id="0" name=""/>
        <dsp:cNvSpPr/>
      </dsp:nvSpPr>
      <dsp:spPr>
        <a:xfrm>
          <a:off x="651158" y="1231131"/>
          <a:ext cx="698931" cy="698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E-mail Service</a:t>
          </a:r>
          <a:endParaRPr lang="zh-CN" altLang="en-US" sz="1400" kern="1200" dirty="0"/>
        </a:p>
      </dsp:txBody>
      <dsp:txXfrm>
        <a:off x="651158" y="1231131"/>
        <a:ext cx="698931" cy="698931"/>
      </dsp:txXfrm>
    </dsp:sp>
    <dsp:sp modelId="{16A9F65A-AB8B-4360-B29A-A7082C6B322F}">
      <dsp:nvSpPr>
        <dsp:cNvPr id="0" name=""/>
        <dsp:cNvSpPr/>
      </dsp:nvSpPr>
      <dsp:spPr>
        <a:xfrm>
          <a:off x="607190" y="411"/>
          <a:ext cx="1973619" cy="1973619"/>
        </a:xfrm>
        <a:prstGeom prst="circularArrow">
          <a:avLst>
            <a:gd name="adj1" fmla="val 6906"/>
            <a:gd name="adj2" fmla="val 465639"/>
            <a:gd name="adj3" fmla="val 11348209"/>
            <a:gd name="adj4" fmla="val 9786152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27740-36EB-42B0-A8C6-FA20404D466F}">
      <dsp:nvSpPr>
        <dsp:cNvPr id="0" name=""/>
        <dsp:cNvSpPr/>
      </dsp:nvSpPr>
      <dsp:spPr>
        <a:xfrm>
          <a:off x="651158" y="44378"/>
          <a:ext cx="698931" cy="698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Photo Editing</a:t>
          </a:r>
          <a:endParaRPr lang="zh-CN" altLang="en-US" sz="1400" kern="1200" dirty="0"/>
        </a:p>
      </dsp:txBody>
      <dsp:txXfrm>
        <a:off x="651158" y="44378"/>
        <a:ext cx="698931" cy="698931"/>
      </dsp:txXfrm>
    </dsp:sp>
    <dsp:sp modelId="{77D5B8FA-1214-487E-BFDB-14C0FB5E3BF1}">
      <dsp:nvSpPr>
        <dsp:cNvPr id="0" name=""/>
        <dsp:cNvSpPr/>
      </dsp:nvSpPr>
      <dsp:spPr>
        <a:xfrm>
          <a:off x="626571" y="411"/>
          <a:ext cx="1973619" cy="1973619"/>
        </a:xfrm>
        <a:prstGeom prst="circularArrow">
          <a:avLst>
            <a:gd name="adj1" fmla="val 6906"/>
            <a:gd name="adj2" fmla="val 465639"/>
            <a:gd name="adj3" fmla="val 16748209"/>
            <a:gd name="adj4" fmla="val 15186152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0949121-145F-4BA0-82E2-550DAD135BCB}" type="datetimeFigureOut">
              <a:rPr lang="en-US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FAD00A2-EA08-43B5-9062-79D54988E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4A9B439-FDD9-4869-A2CC-1571C843C4CD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AC715C0-7BED-43A3-8033-CF608FBB84E9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E0C9AD2-B1C6-4356-9509-596B41A4DDB6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46A9E1F-9F87-4A94-B7C1-B6543135E7D1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85A7266-3576-45CC-BE15-74093D263941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D4F680F-9940-4EFF-97BC-B6F4AEDB109F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3B0078E-A835-4D02-AF54-4B887807FD2D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A3DBF74-6C64-4B7F-A4ED-221EDE32AD02}" type="slidenum">
              <a:rPr lang="en-US" smtClean="0"/>
              <a:pPr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2673224-55B2-4CDB-888B-73DA12DE3A35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8D20E52-6272-4098-AFF6-D8D3D770E6C8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4E5433C-1874-42BA-9868-1BA46ABB5974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宋体" pitchFamily="2" charset="-122"/>
            </a:endParaRPr>
          </a:p>
        </p:txBody>
      </p:sp>
      <p:sp>
        <p:nvSpPr>
          <p:cNvPr id="148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C1A6C34-A0C0-4138-9D92-6B897D1125FC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9A7CFA1-62D0-458E-825C-D84C8C9A0B90}" type="slidenum">
              <a:rPr lang="en-US" smtClean="0"/>
              <a:pPr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074B0D7-DD07-4740-8EB9-0BCB0C0E593B}" type="slidenum">
              <a:rPr lang="en-US" smtClean="0"/>
              <a:pPr>
                <a:defRPr/>
              </a:pPr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15C8761-75CA-41A7-92A7-B07ED93A8E20}" type="slidenum">
              <a:rPr lang="en-US" smtClean="0"/>
              <a:pPr>
                <a:defRPr/>
              </a:pPr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A497D1-4332-4FE1-A8FD-9E5E4C2C77D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A65FD98-F6ED-400F-8F0B-8B39CC82786C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F95382C-E7C4-4353-8F70-BD80D0E156C0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67B692-8F7A-4A37-9AFE-5C47BB6A87DD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F381F46-3B25-46C2-A908-08A4C81380A5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2272E0C-E23A-4A3D-BBBA-EAB7B4BDB983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D3B0768-EF57-4B04-B022-273DCEEE7D65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8C2FA45-AC67-4638-AF3C-314E69B5EEA6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6600" y="1905000"/>
            <a:ext cx="6781800" cy="12954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505200"/>
            <a:ext cx="68580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934200"/>
            <a:ext cx="21336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934200"/>
            <a:ext cx="31242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934200"/>
            <a:ext cx="21336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E3C49-0A91-40C2-B28E-624CC87AB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035DE-DD53-40CB-8282-526A8C2C1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2850" y="76200"/>
            <a:ext cx="2419350" cy="6670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7105650" cy="667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12CF-C475-4B42-8C34-D4B72B569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8CB52-BA26-4AC6-9EEE-CAC9FBD0C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31E6-3036-437D-AC78-E4E4EBA18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7244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47244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A3824-E2EB-493C-9BE7-113CC3F4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28414-2513-4AE3-B0F3-20F195815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F24DA-45F6-4576-BFB1-A2446A34D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D3E22-333C-432F-814B-97E46911A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AD46-FDCD-4754-9AD3-2AB254039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70CFD-AC27-4350-9F8E-BA574E346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762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9601200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151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68688" y="6915150"/>
            <a:ext cx="32131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3925" y="69151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7B55D4F-3243-4014-A6A5-2F354E9E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5pPr>
      <a:lvl6pPr marL="4572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6pPr>
      <a:lvl7pPr marL="9144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7pPr>
      <a:lvl8pPr marL="13716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8pPr>
      <a:lvl9pPr marL="18288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image" Target="../media/image2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2.png"/><Relationship Id="rId4" Type="http://schemas.openxmlformats.org/officeDocument/2006/relationships/diagramData" Target="../diagrams/data2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jpe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6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jpeg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6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jpeg"/><Relationship Id="rId4" Type="http://schemas.openxmlformats.org/officeDocument/2006/relationships/image" Target="../media/image9.jpeg"/><Relationship Id="rId9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ypal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ayoak.szm.sk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jpeg"/><Relationship Id="rId4" Type="http://schemas.openxmlformats.org/officeDocument/2006/relationships/image" Target="../media/image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5.jpeg"/><Relationship Id="rId7" Type="http://schemas.openxmlformats.org/officeDocument/2006/relationships/image" Target="../media/image48.png"/><Relationship Id="rId12" Type="http://schemas.openxmlformats.org/officeDocument/2006/relationships/image" Target="../media/image3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8.png"/><Relationship Id="rId5" Type="http://schemas.openxmlformats.org/officeDocument/2006/relationships/image" Target="../media/image47.jpeg"/><Relationship Id="rId10" Type="http://schemas.openxmlformats.org/officeDocument/2006/relationships/image" Target="../media/image37.jpeg"/><Relationship Id="rId4" Type="http://schemas.openxmlformats.org/officeDocument/2006/relationships/image" Target="../media/image46.png"/><Relationship Id="rId9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en.wikipedia.org/wiki/World_Wide_Web_Consortium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8.png"/><Relationship Id="rId12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8.png"/><Relationship Id="rId5" Type="http://schemas.openxmlformats.org/officeDocument/2006/relationships/image" Target="../media/image47.jpeg"/><Relationship Id="rId10" Type="http://schemas.openxmlformats.org/officeDocument/2006/relationships/image" Target="../media/image37.jpeg"/><Relationship Id="rId4" Type="http://schemas.openxmlformats.org/officeDocument/2006/relationships/image" Target="../media/image46.png"/><Relationship Id="rId9" Type="http://schemas.openxmlformats.org/officeDocument/2006/relationships/image" Target="../media/image9.jpeg"/><Relationship Id="rId14" Type="http://schemas.openxmlformats.org/officeDocument/2006/relationships/hyperlink" Target="http://validator.w3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5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4.png"/><Relationship Id="rId5" Type="http://schemas.openxmlformats.org/officeDocument/2006/relationships/image" Target="../media/image47.jpeg"/><Relationship Id="rId10" Type="http://schemas.openxmlformats.org/officeDocument/2006/relationships/hyperlink" Target="http://en.wikipedia.org/wiki/XMLHttpRequest" TargetMode="External"/><Relationship Id="rId4" Type="http://schemas.openxmlformats.org/officeDocument/2006/relationships/image" Target="../media/image46.png"/><Relationship Id="rId9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5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7.jpeg"/><Relationship Id="rId10" Type="http://schemas.openxmlformats.org/officeDocument/2006/relationships/hyperlink" Target="http://en.wikipedia.org/wiki/XMLHttpRequest" TargetMode="External"/><Relationship Id="rId4" Type="http://schemas.openxmlformats.org/officeDocument/2006/relationships/image" Target="../media/image46.png"/><Relationship Id="rId9" Type="http://schemas.openxmlformats.org/officeDocument/2006/relationships/image" Target="../media/image4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276600" y="2576463"/>
            <a:ext cx="6781800" cy="1295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Web Secure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3124200" y="4176663"/>
            <a:ext cx="6858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Lecture 1</a:t>
            </a:r>
          </a:p>
          <a:p>
            <a:pPr eaLnBrk="1" hangingPunct="1"/>
            <a:r>
              <a:rPr lang="en-US" dirty="0" smtClean="0"/>
              <a:t>Tamara </a:t>
            </a:r>
            <a:r>
              <a:rPr lang="en-US" dirty="0" err="1" smtClean="0"/>
              <a:t>Rezk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Web Evolution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1691746" y="1539258"/>
          <a:ext cx="6766983" cy="451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11341" y="6387207"/>
            <a:ext cx="413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evolutionoftheweb.com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5" name="Content Placeholder 4" descr="timelin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31750" y="0"/>
            <a:ext cx="10182225" cy="75898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in Web 2.0 Apps</a:t>
            </a:r>
          </a:p>
        </p:txBody>
      </p:sp>
      <p:pic>
        <p:nvPicPr>
          <p:cNvPr id="3074" name="Picture 2" descr="C:\Users\Zhengqin\Pictures\Microsoft Clip Organizer\MC90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0075" y="2108200"/>
            <a:ext cx="1100138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Zhengqin\Pictures\Microsoft Clip Organizer\MC90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6988" y="2108200"/>
            <a:ext cx="109855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Zhengqin\Pictures\Microsoft Clip Organizer\MC90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988" y="2108200"/>
            <a:ext cx="109855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3214688" y="2108200"/>
            <a:ext cx="0" cy="379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97650" y="2108200"/>
            <a:ext cx="0" cy="379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44963" y="3121025"/>
            <a:ext cx="144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Server code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413625" y="3121025"/>
            <a:ext cx="13589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Client code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2275" y="3121025"/>
            <a:ext cx="18986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Data query code</a:t>
            </a:r>
          </a:p>
        </p:txBody>
      </p:sp>
      <p:sp>
        <p:nvSpPr>
          <p:cNvPr id="17" name="Curved Down Arrow 16"/>
          <p:cNvSpPr/>
          <p:nvPr/>
        </p:nvSpPr>
        <p:spPr>
          <a:xfrm>
            <a:off x="4960938" y="1601788"/>
            <a:ext cx="3413125" cy="498475"/>
          </a:xfrm>
          <a:prstGeom prst="curvedDownArrow">
            <a:avLst>
              <a:gd name="adj1" fmla="val 50000"/>
              <a:gd name="adj2" fmla="val 92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010400" y="1362075"/>
            <a:ext cx="11668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Generate</a:t>
            </a:r>
          </a:p>
        </p:txBody>
      </p:sp>
      <p:sp>
        <p:nvSpPr>
          <p:cNvPr id="21" name="Curved Down Arrow 20"/>
          <p:cNvSpPr/>
          <p:nvPr/>
        </p:nvSpPr>
        <p:spPr>
          <a:xfrm flipH="1">
            <a:off x="1268413" y="1601788"/>
            <a:ext cx="3552825" cy="498475"/>
          </a:xfrm>
          <a:prstGeom prst="curvedDownArrow">
            <a:avLst>
              <a:gd name="adj1" fmla="val 50000"/>
              <a:gd name="adj2" fmla="val 92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076" name="Picture 4" descr="http://t0.gstatic.com/images?q=tbn:ANd9GcSsu_71twnrsFcow37YlVlHB-FOXh4hsaedPYLUjxK_gDJ-x1NJ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5713" y="3548063"/>
            <a:ext cx="102552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http://t1.gstatic.com/images?q=tbn:ANd9GcSL_2hAKbxwQfiIz-8OSPbUNxJ3EuGnmGZkYFF6jqiOn5Giga489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0938" y="3529013"/>
            <a:ext cx="99853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http://t2.gstatic.com/images?q=tbn:ANd9GcTGBsqgb82AwktW5e9OQvBa_CLBQRVMldmW73LF6wy2rDLegWA6r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7263" y="4265613"/>
            <a:ext cx="16224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3" name="AutoShape 10" descr="data:image/jpg;base64,/9j/4AAQSkZJRgABAQAAAQABAAD/2wCEAAkGBhQSERQUEBQSFBQWFRYUFxYXFRYYGRcXFRoaFxcXGBUXHSceFyUjGhkWIC8gJCcqLDgsFSAxNTAqNSYrLykBCQoKDgwOGg8PGiwkHyQrNSw0LC8sLC42NSkvLC8pNCwpLC8qLiksLCwsKSwtLSksLyksKSwpLCwsLSosLCwtL//AABEIAIIAcQMBIgACEQEDEQH/xAAcAAACAgMBAQAAAAAAAAAAAAAABgUHAgMEAQj/xABLEAACAQICBQYJBwkGBwAAAAABAgMABBESBQchMVEGE0FhcXMXIjJSgZOxstIjJTQ1QlSRFDNDcoKSoaLBJGN0g7PRFlOjwuHi8P/EABoBAAIDAQEAAAAAAAAAAAAAAAMEAAIFAQb/xAAxEQABAwICBwcEAwEAAAAAAAABAAIDBBESITFBUWFxkfATMjOBobHBBRQi0SM04ST/2gAMAwEAAhEDEQA/ALN5bcto9HRKzKZJJCRHGDlxy+UxbblAxG3A7xSB4cp/ukXrW+GsdeR/tVr3UnvCl6y1d3kyhoVikU/aSeNgOnAkHYeqlZHvxWatqmpoOyD5Ne9MXhzuPukXrW+GvPDrP90j9Y3w0vvq9uVfm5HtI5NmCPcxhjju8XHGuPT3I66swDcREITgHUhkx4Zhu9OFD7SQJgUtKTYW5pr8O8/3SP1j/DXnh5m+6R+sf4aruiq9u5E+wh2Kw/D3N91i9Y/w0eHyb7rF61/hqvK7NFaFluZObgQO524YqNn7RFdEzyqmhhAuevVO/h7m+6xetf4aPD3N91i9a/w0r8qeRr2HMicxl5VZiq7QuUgYZunf0VA8yvAV0yvBsVVtFC8YmgEeasbw9zfdYvWP8NHh8m+6xetf4arj8nXhXhtl/wDjXO2dtXfsI9nurI8Pc33WL1r/AA07cgdZEeksyFOamQZimbMrLjhmVsBuJGIPEb6+fZrcAEjGnLUufnRe5l9gokcpJS1RSRsYSBYr6CoooptYqpjXn9KtO6f3hWGpWYi9lUHY0BJHEqy4H+J/E1lr0+lWndv74rVqX+nv3De8tJnxlvM/pHgobWR9Z3P6y+4tWBqzvvyvR08F146Rkx4tt+TZcQMT5u3A9GzhUBywGjW0nKtyLxGLqryI0XNglV8bKVLYYYY1JcvrJ9HWCQ2IC20hKzPtMjMwGGL7sGAw2DoA3Go0YXOdqUeRJHHFoJtY8FVB6jiOPHrrytttdtE4eM5XXaDgDgcOBBFWvrO+qrZsFBd4WbKoUFjGSTgOugNbcE7E/JLge1ttKqOuzRBwuISNhEsfaPGFWLqYvmkeWJ8rJGisgKripLHEhsMf40jS/WJ/xZ/1a7hsA5cEuJ747aB7p014/nrXu5feWqzxq39a+lI7ee2doUnkySZBLiYlGZcWKAgudwGJwG3fWXJ64tNNQSRS28UM6KNsagYA7FdDhjgDsKnH+NFezE8i+aTp5zFTtJblt81T1GNWhq0EEkktneQQPLFmyMY1zMEODqTh4xB2jHbgeqk7lFz9vfuGWISRvlRVhjCFT5GEeGVgVYbxjt4ihFlgCnGz4nlltGfFLs3knsps1MfWi9zL7BXmsXSCGZoIYoI1iAD83Gq5pgvynjYY4AkqBu8U17qX+tF7mX2Crxizrb0vUOxRF1rXC+gqKKKfXm1S2vb6Vad2/visNS6/26TqgbH0stZa+PpNr3T++KWtDcs7m0QpbMkYO8iKMs3a5GJw6KSeQ2S5XoIGOkpsDdYXZrOgK6TuMw8oow6wVG3+B/CnzkFpSPSWj3srg4uiZDxMf6OQdanAdqjjVa6U5Y3NyhS4dJAeloo8w24+K+XMvoNR2j9IyQSCSF2jddzKdvWOsHhVBIA4nUUd1O58IYciNB4LfpvQE1rI8cyMCh8rKcrDoYHdgf8AxVpax4TLoe3eIZlXmXOG3BSmGOzoBIqttNcsLu7GW4mZl2HIAFXEbiVUAH011aD5f3lpHzUUgMYxwV1DBcd4GO0Dq3bajXNFxqKkkUr8DssTSmvUhatztxJlOTIiBugtmJIHHZ7RSTN9Yt/iz/q10R8vb1ZXlWbB2UJ5CYKoOOCLhgm3hXFfco55pEkmZXdGDA5EGJBB8bKBm3DfXC5uEAalZsTxI55tmOtSfNeMJ5y1bA5cki49GbFThj2VD6p5+auZp3OWKK3cyN0bWXKO0kHAdVRP/Hl0VdJnSeN2LmOZFkXEknxQdq79gBqOvtOSSpzfiRxY5uaiQImbiQPKPWSa6XjHjCqyB4h7F3Pcs7XTzx3n5UmxxKZcOOYklT2gkemrW5X2lvLHBpZSuEUefL/zD+hQ9YlIBx6MapamrT08tvYW1nISGZmumQ/YV9kSHh9tyOLVxj7A36K7PDiewtNjo8taVp5C2YscWOJJ4k7Sfxpo1L/Wi9zL7BSsaadS/wBaL3MvsFSLvKVnhngV9BUUUVory6pXX19Ite6f3xVfVYGvv6Rbd0/vCuHk1yOjWJbzSbc1bbCkf25zvAC78D1bT1DbSMrS5+S9FSSBkIJ64Ja0VoWa5fJbxPI3TlGwfrMdi+k08WGri3t8G0rdRod/Mo/jelvKP7I9NcWmtZEjLzNii2kA2AIAHbrLDyfRt6zSkZCSSSSTvJOJPaTvoV2t0ZpsRyy6ThG7M89A9VbcEugm8RFtgdwLxPhj0Ys2H4k1H6Y0bzAnxsbAhESVGELFXXMFYg594DA1X9jo+WZssMbyHgqk/jhu9NXPyDtXNi1vdiJguMeUOrnIwxyvlJAO09O7CixuMmVrJadjaUYsRdtBOfEKsk04pGY2OjVTz2hcDsHymLHqGNc9xyuhxASwsSOkmFhm7AHJXtxJ7KatYXJu3hYzuk82I8VInSNIkXADEEMcOJUAY79pqu7q7ib83EIh1EyHf0u5x3cAKq4FmRKNGWSjE0G3H/bphtbGyvzkgBsrk+SjOXgkbzVY+NGT0dHbSvfWLwyNHKpR0OVlPQR7e3rrXlXofDtBHTxGPbTXytmF1aWl2SGl8a1nYfaeLajHiSpx9NVP5C+tXF2OAvcH0P6SkrYEEbCNoPAitt3ePK5eV2dzhizEknDYNprVhRhQ0ey8pp1MfWi91L7BSvhTTqa+tV7qX+lFi7yUrPDPAr6BooorRXllSmvv6Rbd0/vCk2/0xLcZGmctlRUUdCqoAAUbhu205a+/pFr3T++Kr+E+KOwUhP3l6WgA7MHctorIGsK9pZaYK6TduVylmy+bicv7u6nOz0m1ho63K+K89wbjh8lDlAB6iRj6aWOTOgmvLmOFPtHFm81B5TfhsHWRUrrE0gr3rRR/m7dFt0A6Mg8b+YkeiiNuAXeSC9zXyCPzPx6+yw5RaSeO7mWN2CCZnQY7AH8YEA7Nqtt447caiZrRZ9sICS9MQ2K/XFwP93+75tY3kjylWCux5tFOwnagycOCj8aItBXLYFLe4bHdhFIfYK5ndWNsIBNioVzTdZJjoNzwv1P/AEsKyPI+7utkltOk3RK0ZUPh9mXNht4SDbxx3iU01ol7PQttBMpSWS5eV1O8YBgBsxHk5aKG2BO5JueHPa0HO6RstGWs8KMtL3WjZYZaZtTo+dR3U39KXMtMuqAfO3+XN7BRoe8kq4fxHgr+ooorSXk1Smvv6Ra90/viq9gPijsqwtff0i17p/fFV3bnxRSE/eXpaHwxwW+tkMLOwVAWZiFVQMSSdgAHTWMELOwVFLMxAVQMSSdwAG+nW2VNFA+TJfsMOhktQRtHBnw9A9oQNZ0J5ziPxbmT1yTnyTsbfRMWE7KbmQBpMMCUHQmPAfxPVhSjy05UXEV5IkUwjQ5ZI2WOMApIoYYsFzdJGOJ3UtTXzOxZ2LMTiSTiST0k118p/lLSzn6VElq/bEc8f8j/AMKIJcQwgWsgOo2xuEjjiJyPvlysue45Y3+PjXVwMeEhAI6suz8Kjp9P3LeVcXB7ZX/3rkS4IGGwjzTu7eo9Yr0xhvI3+ad/o8729VVuTrV8DBoAUpyYgM9wHndzDApuJiWY/JxbcuJP2myqP1qddat+0i2WcAMYTKyjoL5dnt/ClTSkf5Jarabpp8k1zxVd8MB7Ac5HEjhU9rOf+1xptwjt4l94+zCruNmEIEbcc7XceWj59km4UYVnhRlpW617LDCmPVIPnf8AypfYtL+WmPVQPngdzJ7Fo0HfCQ+oD+A9alfNFFFai8eqU19/SLXun98UmcmOTVxeMEtoy23xmOxF62fcOzf1U56+/pFr3T++K5eRvLN7XRU6JhmDnKcNxlKjDhuzmk3gF5ut+nLxEMAzW28uYdFK0NowlvCMstzhsi4pCOg8W3+wJ7TEkkkknaSd5J6Sa3y3kZOEkQ4h4jkJB3ExnFD6MtYi0RvzUyfqyfJt+8cUP7wpd13LSitGM9OsrRnqasPlbC7i6YzFdL2Kebk/lcH9moa6s5I/ziMvWRsPY24+g1Lci5h+VpG/kTrJbN2TqUH8xWuMFnK0zrsJGrPlmlkmmDk5aLEjXtwoZIzlgjP6a43qMOlU2M3YB01yaF5PtNK6yNzUUOLXEp3RqpwOHFiRgq9Jo5Qab/KHURrzcES83DH5iDpPFmPjMeJ6quMs0u44zhHn1vW+/wAZb4MTiZpIpMe9yv8A91T2sGfPpG4PBlX9xFX2g1HaAg5y70cSMcxhU79vNSsh/lVd1Z6fm5y6nfzpZD/MapIfx80embeQbm/I/SjMtGWtmWjLS91pWWvLTDqsHzwvcSewVBZaYdWA+d07iT+lHgP5hIfUR/zuV50UUVrLxSpTX39Ite6f3xVfW+kQIOa3fKmQnj4oVR6MXP7Q4VfOsnkCdJRoYmVJos2UtjlZWwzKxG0bQCD/AL1WXgU0jwt/Wn4aVkYSVtUtQxrBc5hKn5SpXAkYru6wd49B2+k1r5wcRTf4FNI8Lf1p+GjwKaR4W/rT8NB7J2xOfeR7QlW10i8f5t2UcAdh7V3H8KlNFXvOSAtFGMhDtKh5rIFOOZgAUO3DABQScAMTUt4FNI8Lf1p+GjwK6R4W/rT8NWEbtiqaqI6xzWPLHTAnUm0TJatIZZFHlmd8cWmHDzMPFw69gUKchqX0j/ceuPw0eBfSP9x64/DUMbib2XGVELRYEc1nyAUNNaMf0c83HojEo27t6t+JqNdsSTxJP47amLPVTpaI4xPEh2+TORvBU/Z80kemhdVGlR9qD1v/AKUN8L3DIJmCuhjJJPVyflQuWjLU6NVmleNt6wfBWY1YaV4WvrD8NC+3k2JsfVKbb1zS/lpg1ar87R9xL/Ssxqz0p5lp61vhpz5AcgZLWRri6aMzFObVI8SqKSCxLEDMTgOjYB10WGF7XgkJSur6eSBzWuuSnqiiitJeTRRRRUURRRRUURRRRUURRRRUURRRRUURRRRUURRRRUURRRRUUX//2Q=="/>
          <p:cNvSpPr>
            <a:spLocks noChangeAspect="1" noChangeArrowheads="1"/>
          </p:cNvSpPr>
          <p:nvPr/>
        </p:nvSpPr>
        <p:spPr bwMode="auto">
          <a:xfrm>
            <a:off x="173038" y="-160338"/>
            <a:ext cx="3381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/>
          <a:lstStyle/>
          <a:p>
            <a:pPr eaLnBrk="0" hangingPunct="0"/>
            <a:endParaRPr lang="en-US"/>
          </a:p>
        </p:txBody>
      </p:sp>
      <p:sp>
        <p:nvSpPr>
          <p:cNvPr id="9234" name="AutoShape 12" descr="data:image/jpg;base64,/9j/4AAQSkZJRgABAQAAAQABAAD/2wCEAAkGBhQSERQUEBQSFBQWFRYUFxYXFRYYGRcXFRoaFxcXGBUXHSceFyUjGhkWIC8gJCcqLDgsFSAxNTAqNSYrLykBCQoKDgwOGg8PGiwkHyQrNSw0LC8sLC42NSkvLC8pNCwpLC8qLiksLCwsKSwtLSksLyksKSwpLCwsLSosLCwtL//AABEIAIIAcQMBIgACEQEDEQH/xAAcAAACAgMBAQAAAAAAAAAAAAAABgUHAgMEAQj/xABLEAACAQICBQYJBwkGBwAAAAABAgMABBESBQchMVEGE0FhcXMXIjJSgZOxstIjJTQ1QlSRFDNDcoKSoaLBJGN0g7PRFlOjwuHi8P/EABoBAAIDAQEAAAAAAAAAAAAAAAMEAAIFAQb/xAAxEQABAwICBwcEAwEAAAAAAAABAAIDBBESITFBUWFxkfATMjOBobHBBRQi0SM04ST/2gAMAwEAAhEDEQA/ALN5bcto9HRKzKZJJCRHGDlxy+UxbblAxG3A7xSB4cp/ukXrW+GsdeR/tVr3UnvCl6y1d3kyhoVikU/aSeNgOnAkHYeqlZHvxWatqmpoOyD5Ne9MXhzuPukXrW+GvPDrP90j9Y3w0vvq9uVfm5HtI5NmCPcxhjju8XHGuPT3I66swDcREITgHUhkx4Zhu9OFD7SQJgUtKTYW5pr8O8/3SP1j/DXnh5m+6R+sf4aruiq9u5E+wh2Kw/D3N91i9Y/w0eHyb7rF61/hqvK7NFaFluZObgQO524YqNn7RFdEzyqmhhAuevVO/h7m+6xetf4aPD3N91i9a/w0r8qeRr2HMicxl5VZiq7QuUgYZunf0VA8yvAV0yvBsVVtFC8YmgEeasbw9zfdYvWP8NHh8m+6xetf4arj8nXhXhtl/wDjXO2dtXfsI9nurI8Pc33WL1r/AA07cgdZEeksyFOamQZimbMrLjhmVsBuJGIPEb6+fZrcAEjGnLUufnRe5l9gokcpJS1RSRsYSBYr6CoooptYqpjXn9KtO6f3hWGpWYi9lUHY0BJHEqy4H+J/E1lr0+lWndv74rVqX+nv3De8tJnxlvM/pHgobWR9Z3P6y+4tWBqzvvyvR08F146Rkx4tt+TZcQMT5u3A9GzhUBywGjW0nKtyLxGLqryI0XNglV8bKVLYYYY1JcvrJ9HWCQ2IC20hKzPtMjMwGGL7sGAw2DoA3Go0YXOdqUeRJHHFoJtY8FVB6jiOPHrrytttdtE4eM5XXaDgDgcOBBFWvrO+qrZsFBd4WbKoUFjGSTgOugNbcE7E/JLge1ttKqOuzRBwuISNhEsfaPGFWLqYvmkeWJ8rJGisgKripLHEhsMf40jS/WJ/xZ/1a7hsA5cEuJ747aB7p014/nrXu5feWqzxq39a+lI7ee2doUnkySZBLiYlGZcWKAgudwGJwG3fWXJ64tNNQSRS28UM6KNsagYA7FdDhjgDsKnH+NFezE8i+aTp5zFTtJblt81T1GNWhq0EEkktneQQPLFmyMY1zMEODqTh4xB2jHbgeqk7lFz9vfuGWISRvlRVhjCFT5GEeGVgVYbxjt4ihFlgCnGz4nlltGfFLs3knsps1MfWi9zL7BXmsXSCGZoIYoI1iAD83Gq5pgvynjYY4AkqBu8U17qX+tF7mX2Crxizrb0vUOxRF1rXC+gqKKKfXm1S2vb6Vad2/visNS6/26TqgbH0stZa+PpNr3T++KWtDcs7m0QpbMkYO8iKMs3a5GJw6KSeQ2S5XoIGOkpsDdYXZrOgK6TuMw8oow6wVG3+B/CnzkFpSPSWj3srg4uiZDxMf6OQdanAdqjjVa6U5Y3NyhS4dJAeloo8w24+K+XMvoNR2j9IyQSCSF2jddzKdvWOsHhVBIA4nUUd1O58IYciNB4LfpvQE1rI8cyMCh8rKcrDoYHdgf8AxVpax4TLoe3eIZlXmXOG3BSmGOzoBIqttNcsLu7GW4mZl2HIAFXEbiVUAH011aD5f3lpHzUUgMYxwV1DBcd4GO0Dq3bajXNFxqKkkUr8DssTSmvUhatztxJlOTIiBugtmJIHHZ7RSTN9Yt/iz/q10R8vb1ZXlWbB2UJ5CYKoOOCLhgm3hXFfco55pEkmZXdGDA5EGJBB8bKBm3DfXC5uEAalZsTxI55tmOtSfNeMJ5y1bA5cki49GbFThj2VD6p5+auZp3OWKK3cyN0bWXKO0kHAdVRP/Hl0VdJnSeN2LmOZFkXEknxQdq79gBqOvtOSSpzfiRxY5uaiQImbiQPKPWSa6XjHjCqyB4h7F3Pcs7XTzx3n5UmxxKZcOOYklT2gkemrW5X2lvLHBpZSuEUefL/zD+hQ9YlIBx6MapamrT08tvYW1nISGZmumQ/YV9kSHh9tyOLVxj7A36K7PDiewtNjo8taVp5C2YscWOJJ4k7Sfxpo1L/Wi9zL7BSsaadS/wBaL3MvsFSLvKVnhngV9BUUUVory6pXX19Ite6f3xVfVYGvv6Rbd0/vCuHk1yOjWJbzSbc1bbCkf25zvAC78D1bT1DbSMrS5+S9FSSBkIJ64Ja0VoWa5fJbxPI3TlGwfrMdi+k08WGri3t8G0rdRod/Mo/jelvKP7I9NcWmtZEjLzNii2kA2AIAHbrLDyfRt6zSkZCSSSSTvJOJPaTvoV2t0ZpsRyy6ThG7M89A9VbcEugm8RFtgdwLxPhj0Ys2H4k1H6Y0bzAnxsbAhESVGELFXXMFYg594DA1X9jo+WZssMbyHgqk/jhu9NXPyDtXNi1vdiJguMeUOrnIwxyvlJAO09O7CixuMmVrJadjaUYsRdtBOfEKsk04pGY2OjVTz2hcDsHymLHqGNc9xyuhxASwsSOkmFhm7AHJXtxJ7KatYXJu3hYzuk82I8VInSNIkXADEEMcOJUAY79pqu7q7ib83EIh1EyHf0u5x3cAKq4FmRKNGWSjE0G3H/bphtbGyvzkgBsrk+SjOXgkbzVY+NGT0dHbSvfWLwyNHKpR0OVlPQR7e3rrXlXofDtBHTxGPbTXytmF1aWl2SGl8a1nYfaeLajHiSpx9NVP5C+tXF2OAvcH0P6SkrYEEbCNoPAitt3ePK5eV2dzhizEknDYNprVhRhQ0ey8pp1MfWi91L7BSvhTTqa+tV7qX+lFi7yUrPDPAr6BooorRXllSmvv6Rbd0/vCk2/0xLcZGmctlRUUdCqoAAUbhu205a+/pFr3T++Kr+E+KOwUhP3l6WgA7MHctorIGsK9pZaYK6TduVylmy+bicv7u6nOz0m1ho63K+K89wbjh8lDlAB6iRj6aWOTOgmvLmOFPtHFm81B5TfhsHWRUrrE0gr3rRR/m7dFt0A6Mg8b+YkeiiNuAXeSC9zXyCPzPx6+yw5RaSeO7mWN2CCZnQY7AH8YEA7Nqtt447caiZrRZ9sICS9MQ2K/XFwP93+75tY3kjylWCux5tFOwnagycOCj8aItBXLYFLe4bHdhFIfYK5ndWNsIBNioVzTdZJjoNzwv1P/AEsKyPI+7utkltOk3RK0ZUPh9mXNht4SDbxx3iU01ol7PQttBMpSWS5eV1O8YBgBsxHk5aKG2BO5JueHPa0HO6RstGWs8KMtL3WjZYZaZtTo+dR3U39KXMtMuqAfO3+XN7BRoe8kq4fxHgr+ooorSXk1Smvv6Ra90/viq9gPijsqwtff0i17p/fFV3bnxRSE/eXpaHwxwW+tkMLOwVAWZiFVQMSSdgAHTWMELOwVFLMxAVQMSSdwAG+nW2VNFA+TJfsMOhktQRtHBnw9A9oQNZ0J5ziPxbmT1yTnyTsbfRMWE7KbmQBpMMCUHQmPAfxPVhSjy05UXEV5IkUwjQ5ZI2WOMApIoYYsFzdJGOJ3UtTXzOxZ2LMTiSTiST0k118p/lLSzn6VElq/bEc8f8j/AMKIJcQwgWsgOo2xuEjjiJyPvlysue45Y3+PjXVwMeEhAI6suz8Kjp9P3LeVcXB7ZX/3rkS4IGGwjzTu7eo9Yr0xhvI3+ad/o8729VVuTrV8DBoAUpyYgM9wHndzDApuJiWY/JxbcuJP2myqP1qddat+0i2WcAMYTKyjoL5dnt/ClTSkf5Jarabpp8k1zxVd8MB7Ac5HEjhU9rOf+1xptwjt4l94+zCruNmEIEbcc7XceWj59km4UYVnhRlpW617LDCmPVIPnf8AypfYtL+WmPVQPngdzJ7Fo0HfCQ+oD+A9alfNFFFai8eqU19/SLXun98UmcmOTVxeMEtoy23xmOxF62fcOzf1U56+/pFr3T++K5eRvLN7XRU6JhmDnKcNxlKjDhuzmk3gF5ut+nLxEMAzW28uYdFK0NowlvCMstzhsi4pCOg8W3+wJ7TEkkkknaSd5J6Sa3y3kZOEkQ4h4jkJB3ExnFD6MtYi0RvzUyfqyfJt+8cUP7wpd13LSitGM9OsrRnqasPlbC7i6YzFdL2Kebk/lcH9moa6s5I/ziMvWRsPY24+g1Lci5h+VpG/kTrJbN2TqUH8xWuMFnK0zrsJGrPlmlkmmDk5aLEjXtwoZIzlgjP6a43qMOlU2M3YB01yaF5PtNK6yNzUUOLXEp3RqpwOHFiRgq9Jo5Qab/KHURrzcES83DH5iDpPFmPjMeJ6quMs0u44zhHn1vW+/wAZb4MTiZpIpMe9yv8A91T2sGfPpG4PBlX9xFX2g1HaAg5y70cSMcxhU79vNSsh/lVd1Z6fm5y6nfzpZD/MapIfx80embeQbm/I/SjMtGWtmWjLS91pWWvLTDqsHzwvcSewVBZaYdWA+d07iT+lHgP5hIfUR/zuV50UUVrLxSpTX39Ite6f3xVfW+kQIOa3fKmQnj4oVR6MXP7Q4VfOsnkCdJRoYmVJos2UtjlZWwzKxG0bQCD/AL1WXgU0jwt/Wn4aVkYSVtUtQxrBc5hKn5SpXAkYru6wd49B2+k1r5wcRTf4FNI8Lf1p+GjwKaR4W/rT8NB7J2xOfeR7QlW10i8f5t2UcAdh7V3H8KlNFXvOSAtFGMhDtKh5rIFOOZgAUO3DABQScAMTUt4FNI8Lf1p+GjwK6R4W/rT8NWEbtiqaqI6xzWPLHTAnUm0TJatIZZFHlmd8cWmHDzMPFw69gUKchqX0j/ceuPw0eBfSP9x64/DUMbib2XGVELRYEc1nyAUNNaMf0c83HojEo27t6t+JqNdsSTxJP47amLPVTpaI4xPEh2+TORvBU/Z80kemhdVGlR9qD1v/AKUN8L3DIJmCuhjJJPVyflQuWjLU6NVmleNt6wfBWY1YaV4WvrD8NC+3k2JsfVKbb1zS/lpg1ar87R9xL/Ssxqz0p5lp61vhpz5AcgZLWRri6aMzFObVI8SqKSCxLEDMTgOjYB10WGF7XgkJSur6eSBzWuuSnqiiitJeTRRRRUURRRRUURRRRUURRRRUURRRRUURRRRUURRRRUURRRRUUX//2Q=="/>
          <p:cNvSpPr>
            <a:spLocks noChangeAspect="1" noChangeArrowheads="1"/>
          </p:cNvSpPr>
          <p:nvPr/>
        </p:nvSpPr>
        <p:spPr bwMode="auto">
          <a:xfrm>
            <a:off x="341313" y="9525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/>
          <a:lstStyle/>
          <a:p>
            <a:pPr eaLnBrk="0" hangingPunct="0"/>
            <a:endParaRPr lang="en-US"/>
          </a:p>
        </p:txBody>
      </p:sp>
      <p:sp>
        <p:nvSpPr>
          <p:cNvPr id="9235" name="AutoShape 14" descr="data:image/jpg;base64,/9j/4AAQSkZJRgABAQAAAQABAAD/2wCEAAkGBhQSERQUEBQSFBQWFRYUFxYXFRYYGRcXFRoaFxcXGBUXHSceFyUjGhkWIC8gJCcqLDgsFSAxNTAqNSYrLykBCQoKDgwOGg8PGiwkHyQrNSw0LC8sLC42NSkvLC8pNCwpLC8qLiksLCwsKSwtLSksLyksKSwpLCwsLSosLCwtL//AABEIAIIAcQMBIgACEQEDEQH/xAAcAAACAgMBAQAAAAAAAAAAAAAABgUHAgMEAQj/xABLEAACAQICBQYJBwkGBwAAAAABAgMABBESBQchMVEGE0FhcXMXIjJSgZOxstIjJTQ1QlSRFDNDcoKSoaLBJGN0g7PRFlOjwuHi8P/EABoBAAIDAQEAAAAAAAAAAAAAAAMEAAIFAQb/xAAxEQABAwICBwcEAwEAAAAAAAABAAIDBBESITFBUWFxkfATMjOBobHBBRQi0SM04ST/2gAMAwEAAhEDEQA/ALN5bcto9HRKzKZJJCRHGDlxy+UxbblAxG3A7xSB4cp/ukXrW+GsdeR/tVr3UnvCl6y1d3kyhoVikU/aSeNgOnAkHYeqlZHvxWatqmpoOyD5Ne9MXhzuPukXrW+GvPDrP90j9Y3w0vvq9uVfm5HtI5NmCPcxhjju8XHGuPT3I66swDcREITgHUhkx4Zhu9OFD7SQJgUtKTYW5pr8O8/3SP1j/DXnh5m+6R+sf4aruiq9u5E+wh2Kw/D3N91i9Y/w0eHyb7rF61/hqvK7NFaFluZObgQO524YqNn7RFdEzyqmhhAuevVO/h7m+6xetf4aPD3N91i9a/w0r8qeRr2HMicxl5VZiq7QuUgYZunf0VA8yvAV0yvBsVVtFC8YmgEeasbw9zfdYvWP8NHh8m+6xetf4arj8nXhXhtl/wDjXO2dtXfsI9nurI8Pc33WL1r/AA07cgdZEeksyFOamQZimbMrLjhmVsBuJGIPEb6+fZrcAEjGnLUufnRe5l9gokcpJS1RSRsYSBYr6CoooptYqpjXn9KtO6f3hWGpWYi9lUHY0BJHEqy4H+J/E1lr0+lWndv74rVqX+nv3De8tJnxlvM/pHgobWR9Z3P6y+4tWBqzvvyvR08F146Rkx4tt+TZcQMT5u3A9GzhUBywGjW0nKtyLxGLqryI0XNglV8bKVLYYYY1JcvrJ9HWCQ2IC20hKzPtMjMwGGL7sGAw2DoA3Go0YXOdqUeRJHHFoJtY8FVB6jiOPHrrytttdtE4eM5XXaDgDgcOBBFWvrO+qrZsFBd4WbKoUFjGSTgOugNbcE7E/JLge1ttKqOuzRBwuISNhEsfaPGFWLqYvmkeWJ8rJGisgKripLHEhsMf40jS/WJ/xZ/1a7hsA5cEuJ747aB7p014/nrXu5feWqzxq39a+lI7ee2doUnkySZBLiYlGZcWKAgudwGJwG3fWXJ64tNNQSRS28UM6KNsagYA7FdDhjgDsKnH+NFezE8i+aTp5zFTtJblt81T1GNWhq0EEkktneQQPLFmyMY1zMEODqTh4xB2jHbgeqk7lFz9vfuGWISRvlRVhjCFT5GEeGVgVYbxjt4ihFlgCnGz4nlltGfFLs3knsps1MfWi9zL7BXmsXSCGZoIYoI1iAD83Gq5pgvynjYY4AkqBu8U17qX+tF7mX2Crxizrb0vUOxRF1rXC+gqKKKfXm1S2vb6Vad2/visNS6/26TqgbH0stZa+PpNr3T++KWtDcs7m0QpbMkYO8iKMs3a5GJw6KSeQ2S5XoIGOkpsDdYXZrOgK6TuMw8oow6wVG3+B/CnzkFpSPSWj3srg4uiZDxMf6OQdanAdqjjVa6U5Y3NyhS4dJAeloo8w24+K+XMvoNR2j9IyQSCSF2jddzKdvWOsHhVBIA4nUUd1O58IYciNB4LfpvQE1rI8cyMCh8rKcrDoYHdgf8AxVpax4TLoe3eIZlXmXOG3BSmGOzoBIqttNcsLu7GW4mZl2HIAFXEbiVUAH011aD5f3lpHzUUgMYxwV1DBcd4GO0Dq3bajXNFxqKkkUr8DssTSmvUhatztxJlOTIiBugtmJIHHZ7RSTN9Yt/iz/q10R8vb1ZXlWbB2UJ5CYKoOOCLhgm3hXFfco55pEkmZXdGDA5EGJBB8bKBm3DfXC5uEAalZsTxI55tmOtSfNeMJ5y1bA5cki49GbFThj2VD6p5+auZp3OWKK3cyN0bWXKO0kHAdVRP/Hl0VdJnSeN2LmOZFkXEknxQdq79gBqOvtOSSpzfiRxY5uaiQImbiQPKPWSa6XjHjCqyB4h7F3Pcs7XTzx3n5UmxxKZcOOYklT2gkemrW5X2lvLHBpZSuEUefL/zD+hQ9YlIBx6MapamrT08tvYW1nISGZmumQ/YV9kSHh9tyOLVxj7A36K7PDiewtNjo8taVp5C2YscWOJJ4k7Sfxpo1L/Wi9zL7BSsaadS/wBaL3MvsFSLvKVnhngV9BUUUVory6pXX19Ite6f3xVfVYGvv6Rbd0/vCuHk1yOjWJbzSbc1bbCkf25zvAC78D1bT1DbSMrS5+S9FSSBkIJ64Ja0VoWa5fJbxPI3TlGwfrMdi+k08WGri3t8G0rdRod/Mo/jelvKP7I9NcWmtZEjLzNii2kA2AIAHbrLDyfRt6zSkZCSSSSTvJOJPaTvoV2t0ZpsRyy6ThG7M89A9VbcEugm8RFtgdwLxPhj0Ys2H4k1H6Y0bzAnxsbAhESVGELFXXMFYg594DA1X9jo+WZssMbyHgqk/jhu9NXPyDtXNi1vdiJguMeUOrnIwxyvlJAO09O7CixuMmVrJadjaUYsRdtBOfEKsk04pGY2OjVTz2hcDsHymLHqGNc9xyuhxASwsSOkmFhm7AHJXtxJ7KatYXJu3hYzuk82I8VInSNIkXADEEMcOJUAY79pqu7q7ib83EIh1EyHf0u5x3cAKq4FmRKNGWSjE0G3H/bphtbGyvzkgBsrk+SjOXgkbzVY+NGT0dHbSvfWLwyNHKpR0OVlPQR7e3rrXlXofDtBHTxGPbTXytmF1aWl2SGl8a1nYfaeLajHiSpx9NVP5C+tXF2OAvcH0P6SkrYEEbCNoPAitt3ePK5eV2dzhizEknDYNprVhRhQ0ey8pp1MfWi91L7BSvhTTqa+tV7qX+lFi7yUrPDPAr6BooorRXllSmvv6Rbd0/vCk2/0xLcZGmctlRUUdCqoAAUbhu205a+/pFr3T++Kr+E+KOwUhP3l6WgA7MHctorIGsK9pZaYK6TduVylmy+bicv7u6nOz0m1ho63K+K89wbjh8lDlAB6iRj6aWOTOgmvLmOFPtHFm81B5TfhsHWRUrrE0gr3rRR/m7dFt0A6Mg8b+YkeiiNuAXeSC9zXyCPzPx6+yw5RaSeO7mWN2CCZnQY7AH8YEA7Nqtt447caiZrRZ9sICS9MQ2K/XFwP93+75tY3kjylWCux5tFOwnagycOCj8aItBXLYFLe4bHdhFIfYK5ndWNsIBNioVzTdZJjoNzwv1P/AEsKyPI+7utkltOk3RK0ZUPh9mXNht4SDbxx3iU01ol7PQttBMpSWS5eV1O8YBgBsxHk5aKG2BO5JueHPa0HO6RstGWs8KMtL3WjZYZaZtTo+dR3U39KXMtMuqAfO3+XN7BRoe8kq4fxHgr+ooorSXk1Smvv6Ra90/viq9gPijsqwtff0i17p/fFV3bnxRSE/eXpaHwxwW+tkMLOwVAWZiFVQMSSdgAHTWMELOwVFLMxAVQMSSdwAG+nW2VNFA+TJfsMOhktQRtHBnw9A9oQNZ0J5ziPxbmT1yTnyTsbfRMWE7KbmQBpMMCUHQmPAfxPVhSjy05UXEV5IkUwjQ5ZI2WOMApIoYYsFzdJGOJ3UtTXzOxZ2LMTiSTiST0k118p/lLSzn6VElq/bEc8f8j/AMKIJcQwgWsgOo2xuEjjiJyPvlysue45Y3+PjXVwMeEhAI6suz8Kjp9P3LeVcXB7ZX/3rkS4IGGwjzTu7eo9Yr0xhvI3+ad/o8729VVuTrV8DBoAUpyYgM9wHndzDApuJiWY/JxbcuJP2myqP1qddat+0i2WcAMYTKyjoL5dnt/ClTSkf5Jarabpp8k1zxVd8MB7Ac5HEjhU9rOf+1xptwjt4l94+zCruNmEIEbcc7XceWj59km4UYVnhRlpW617LDCmPVIPnf8AypfYtL+WmPVQPngdzJ7Fo0HfCQ+oD+A9alfNFFFai8eqU19/SLXun98UmcmOTVxeMEtoy23xmOxF62fcOzf1U56+/pFr3T++K5eRvLN7XRU6JhmDnKcNxlKjDhuzmk3gF5ut+nLxEMAzW28uYdFK0NowlvCMstzhsi4pCOg8W3+wJ7TEkkkknaSd5J6Sa3y3kZOEkQ4h4jkJB3ExnFD6MtYi0RvzUyfqyfJt+8cUP7wpd13LSitGM9OsrRnqasPlbC7i6YzFdL2Kebk/lcH9moa6s5I/ziMvWRsPY24+g1Lci5h+VpG/kTrJbN2TqUH8xWuMFnK0zrsJGrPlmlkmmDk5aLEjXtwoZIzlgjP6a43qMOlU2M3YB01yaF5PtNK6yNzUUOLXEp3RqpwOHFiRgq9Jo5Qab/KHURrzcES83DH5iDpPFmPjMeJ6quMs0u44zhHn1vW+/wAZb4MTiZpIpMe9yv8A91T2sGfPpG4PBlX9xFX2g1HaAg5y70cSMcxhU79vNSsh/lVd1Z6fm5y6nfzpZD/MapIfx80embeQbm/I/SjMtGWtmWjLS91pWWvLTDqsHzwvcSewVBZaYdWA+d07iT+lHgP5hIfUR/zuV50UUVrLxSpTX39Ite6f3xVfW+kQIOa3fKmQnj4oVR6MXP7Q4VfOsnkCdJRoYmVJos2UtjlZWwzKxG0bQCD/AL1WXgU0jwt/Wn4aVkYSVtUtQxrBc5hKn5SpXAkYru6wd49B2+k1r5wcRTf4FNI8Lf1p+GjwKaR4W/rT8NB7J2xOfeR7QlW10i8f5t2UcAdh7V3H8KlNFXvOSAtFGMhDtKh5rIFOOZgAUO3DABQScAMTUt4FNI8Lf1p+GjwK6R4W/rT8NWEbtiqaqI6xzWPLHTAnUm0TJatIZZFHlmd8cWmHDzMPFw69gUKchqX0j/ceuPw0eBfSP9x64/DUMbib2XGVELRYEc1nyAUNNaMf0c83HojEo27t6t+JqNdsSTxJP47amLPVTpaI4xPEh2+TORvBU/Z80kemhdVGlR9qD1v/AKUN8L3DIJmCuhjJJPVyflQuWjLU6NVmleNt6wfBWY1YaV4WvrD8NC+3k2JsfVKbb1zS/lpg1ar87R9xL/Ssxqz0p5lp61vhpz5AcgZLWRri6aMzFObVI8SqKSCxLEDMTgOjYB10WGF7XgkJSur6eSBzWuuSnqiiitJeTRRRRUURRRRUURRRRUURRRRUURRRRUURRRRUURRRRUURRRRUUX//2Q=="/>
          <p:cNvSpPr>
            <a:spLocks noChangeAspect="1" noChangeArrowheads="1"/>
          </p:cNvSpPr>
          <p:nvPr/>
        </p:nvSpPr>
        <p:spPr bwMode="auto">
          <a:xfrm>
            <a:off x="511175" y="177800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/>
          <a:lstStyle/>
          <a:p>
            <a:pPr eaLnBrk="0" hangingPunct="0"/>
            <a:endParaRPr lang="en-US"/>
          </a:p>
        </p:txBody>
      </p:sp>
      <p:pic>
        <p:nvPicPr>
          <p:cNvPr id="3088" name="Picture 16" descr="http://rpgmaker.net/media/content/users/105/locker/Rubyprogramminglanguagelogo200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60938" y="4379913"/>
            <a:ext cx="9985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22413" y="1362075"/>
            <a:ext cx="1166812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Generate</a:t>
            </a:r>
          </a:p>
        </p:txBody>
      </p:sp>
      <p:pic>
        <p:nvPicPr>
          <p:cNvPr id="3090" name="Picture 18" descr="http://ecx.images-amazon.com/images/I/51ixcoFrQ2L._SL500_AA300_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49713" y="4810125"/>
            <a:ext cx="72231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 descr="http://t3.gstatic.com/images?q=tbn:ANd9GcRzt5hJjbFN_5Q2d-oGBUvU3gcip-sfYzidow6ICTp0BTvCoIoTrw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6363" y="2967038"/>
            <a:ext cx="8159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22" descr="http://t3.gstatic.com/images?q=tbn:ANd9GcQd91sftDNX2shKKuCPt2ZG76JaMVaxYGBVzg7a5cHSHCGiIyu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59850" y="3943350"/>
            <a:ext cx="646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6" name="Picture 24" descr="http://t1.gstatic.com/images?q=tbn:ANd9GcSQNfkjmOaqtH7krldL1jt2nqt1GVX1qv8m4gv4nwfBqVlkslQ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21513" y="4005263"/>
            <a:ext cx="8191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flipV="1">
            <a:off x="8001000" y="3654425"/>
            <a:ext cx="898525" cy="48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510213" y="2782888"/>
            <a:ext cx="1444625" cy="1116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842250" y="3586163"/>
            <a:ext cx="920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1300" i="1"/>
              <a:t>DOM API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91200" y="2898775"/>
            <a:ext cx="8826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1300" i="1"/>
              <a:t>XHR API</a:t>
            </a:r>
          </a:p>
        </p:txBody>
      </p:sp>
      <p:pic>
        <p:nvPicPr>
          <p:cNvPr id="3100" name="Picture 28" descr="http://t0.gstatic.com/images?q=tbn:ANd9GcR7gr39NUdTRFu8H5ANNVpAS1gEB1Vp8N7-Fs_RXBZJTV09X3-Bh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50988" y="3586163"/>
            <a:ext cx="1350962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2" name="Picture 30" descr="http://t2.gstatic.com/images?q=tbn:ANd9GcQAK7rXmWKhl_7pI6e_Gxogum8XnIX0vYbPFsuyx9h69mrKNM3VhA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3263" y="4203700"/>
            <a:ext cx="18415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4" name="Picture 32" descr="http://t1.gstatic.com/images?q=tbn:ANd9GcRauZtDU-UKAQIDIfrLs8E3RrSEVm-HwxPT9WZxf13Vdy2a_i-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2275" y="4572000"/>
            <a:ext cx="1874838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338138" y="5903913"/>
            <a:ext cx="6635750" cy="1517650"/>
          </a:xfrm>
        </p:spPr>
        <p:txBody>
          <a:bodyPr>
            <a:normAutofit fontScale="92500" lnSpcReduction="20000"/>
          </a:bodyPr>
          <a:lstStyle/>
          <a:p>
            <a:pPr marL="40548" indent="0" eaLnBrk="1" hangingPunct="1">
              <a:buFontTx/>
              <a:buNone/>
              <a:defRPr/>
            </a:pPr>
            <a:r>
              <a:rPr lang="en-US" i="1" dirty="0" smtClean="0"/>
              <a:t>Different programming languages; </a:t>
            </a:r>
          </a:p>
          <a:p>
            <a:pPr marL="40548" indent="0" eaLnBrk="1" hangingPunct="1">
              <a:buFontTx/>
              <a:buNone/>
              <a:defRPr/>
            </a:pPr>
            <a:r>
              <a:rPr lang="en-US" i="1" dirty="0" smtClean="0"/>
              <a:t>Multi-tier nature;</a:t>
            </a:r>
          </a:p>
          <a:p>
            <a:pPr marL="40548" indent="0" eaLnBrk="1" hangingPunct="1">
              <a:buFontTx/>
              <a:buNone/>
              <a:defRPr/>
            </a:pPr>
            <a:r>
              <a:rPr lang="en-US" i="1" dirty="0" smtClean="0"/>
              <a:t>Dynamic code generation</a:t>
            </a:r>
          </a:p>
        </p:txBody>
      </p:sp>
      <p:pic>
        <p:nvPicPr>
          <p:cNvPr id="3105" name="Picture 33" descr="C:\Users\Zhengqin\AppData\Local\Microsoft\Windows\Temporary Internet Files\Content.IE5\ZQUSLRV0\MC900048774[1]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54838" y="5903913"/>
            <a:ext cx="131127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Cloud Callout 36"/>
          <p:cNvSpPr/>
          <p:nvPr/>
        </p:nvSpPr>
        <p:spPr>
          <a:xfrm>
            <a:off x="8156575" y="5295900"/>
            <a:ext cx="2501900" cy="1185863"/>
          </a:xfrm>
          <a:prstGeom prst="cloudCallout">
            <a:avLst>
              <a:gd name="adj1" fmla="val -58611"/>
              <a:gd name="adj2" fmla="val 83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sz="1600" b="1" dirty="0"/>
              <a:t>How would my application behave?</a:t>
            </a:r>
          </a:p>
        </p:txBody>
      </p:sp>
      <p:pic>
        <p:nvPicPr>
          <p:cNvPr id="38" name="Picture 37" descr="flash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43888" y="4586288"/>
            <a:ext cx="71278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53" name="TextBox 38"/>
          <p:cNvSpPr txBox="1">
            <a:spLocks noChangeArrowheads="1"/>
          </p:cNvSpPr>
          <p:nvPr/>
        </p:nvSpPr>
        <p:spPr bwMode="auto">
          <a:xfrm>
            <a:off x="5580063" y="7242175"/>
            <a:ext cx="4679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Thanks Zhengqin Luo for this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7" grpId="0" animBg="1"/>
      <p:bldP spid="18" grpId="0"/>
      <p:bldP spid="21" grpId="0" animBg="1"/>
      <p:bldP spid="29" grpId="0"/>
      <p:bldP spid="30" grpId="0"/>
      <p:bldP spid="41" grpId="0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Importance of Protecting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1650"/>
            <a:ext cx="4483100" cy="5565775"/>
          </a:xfrm>
        </p:spPr>
        <p:txBody>
          <a:bodyPr>
            <a:normAutofit/>
          </a:bodyPr>
          <a:lstStyle/>
          <a:p>
            <a:pPr marL="40548" indent="0" eaLnBrk="1" hangingPunct="1">
              <a:buFontTx/>
              <a:buNone/>
              <a:defRPr/>
            </a:pPr>
            <a:r>
              <a:rPr lang="en-US" i="1" dirty="0" smtClean="0"/>
              <a:t>Web applications everywhere in your life!!!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Important Information</a:t>
            </a:r>
          </a:p>
          <a:p>
            <a:pPr lvl="1" eaLnBrk="1" hangingPunct="1">
              <a:defRPr/>
            </a:pPr>
            <a:r>
              <a:rPr lang="en-US" dirty="0" smtClean="0"/>
              <a:t>Identity </a:t>
            </a:r>
          </a:p>
          <a:p>
            <a:pPr lvl="1" eaLnBrk="1" hangingPunct="1">
              <a:defRPr/>
            </a:pPr>
            <a:r>
              <a:rPr lang="en-US" dirty="0" smtClean="0"/>
              <a:t>Financial situation</a:t>
            </a:r>
          </a:p>
          <a:p>
            <a:pPr lvl="1" eaLnBrk="1" hangingPunct="1">
              <a:defRPr/>
            </a:pPr>
            <a:r>
              <a:rPr lang="en-US" dirty="0" smtClean="0"/>
              <a:t>Social life</a:t>
            </a:r>
          </a:p>
          <a:p>
            <a:pPr eaLnBrk="1" hangingPunct="1">
              <a:defRPr/>
            </a:pPr>
            <a:r>
              <a:rPr lang="en-US" dirty="0" smtClean="0"/>
              <a:t>Security Requirements</a:t>
            </a:r>
          </a:p>
          <a:p>
            <a:pPr lvl="1" eaLnBrk="1" hangingPunct="1">
              <a:defRPr/>
            </a:pPr>
            <a:r>
              <a:rPr lang="en-US" dirty="0" smtClean="0"/>
              <a:t>Confidentiality</a:t>
            </a:r>
          </a:p>
          <a:p>
            <a:pPr lvl="1" eaLnBrk="1" hangingPunct="1">
              <a:defRPr/>
            </a:pPr>
            <a:r>
              <a:rPr lang="en-US" dirty="0" smtClean="0"/>
              <a:t>Integrity</a:t>
            </a:r>
          </a:p>
          <a:p>
            <a:pPr lvl="1" eaLnBrk="1" hangingPunct="1">
              <a:defRPr/>
            </a:pPr>
            <a:r>
              <a:rPr lang="en-US" dirty="0" smtClean="0"/>
              <a:t>Availability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8175" y="1406525"/>
            <a:ext cx="1824038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5525" y="1895475"/>
            <a:ext cx="17653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图示 7"/>
          <p:cNvGraphicFramePr/>
          <p:nvPr/>
        </p:nvGraphicFramePr>
        <p:xfrm>
          <a:off x="7064912" y="3675771"/>
          <a:ext cx="3188001" cy="1974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67375" y="2587625"/>
            <a:ext cx="1862138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16550" y="3346450"/>
            <a:ext cx="188912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Security problems</a:t>
            </a:r>
          </a:p>
        </p:txBody>
      </p:sp>
      <p:sp>
        <p:nvSpPr>
          <p:cNvPr id="11267" name="Espace réservé du contenu 2"/>
          <p:cNvSpPr txBox="1">
            <a:spLocks/>
          </p:cNvSpPr>
          <p:nvPr/>
        </p:nvSpPr>
        <p:spPr bwMode="auto">
          <a:xfrm>
            <a:off x="338138" y="2108200"/>
            <a:ext cx="9136062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/>
          <a:lstStyle/>
          <a:p>
            <a:pPr marL="301625" indent="-301625" eaLnBrk="0" hangingPunct="0">
              <a:spcBef>
                <a:spcPts val="663"/>
              </a:spcBef>
              <a:buClr>
                <a:schemeClr val="accent1"/>
              </a:buClr>
              <a:buSzPct val="70000"/>
            </a:pPr>
            <a:endParaRPr lang="en-US" sz="2700">
              <a:latin typeface="Times New Roman" pitchFamily="18" charset="0"/>
              <a:cs typeface="Times New Roman" pitchFamily="18" charset="0"/>
            </a:endParaRPr>
          </a:p>
          <a:p>
            <a:pPr marL="301625" indent="-301625" eaLnBrk="0" hangingPunct="0">
              <a:spcBef>
                <a:spcPts val="663"/>
              </a:spcBef>
              <a:buClr>
                <a:schemeClr val="accent1"/>
              </a:buClr>
              <a:buSzPct val="70000"/>
            </a:pPr>
            <a:endParaRPr lang="en-US" sz="2700">
              <a:latin typeface="Times New Roman" pitchFamily="18" charset="0"/>
              <a:cs typeface="Times New Roman" pitchFamily="18" charset="0"/>
            </a:endParaRPr>
          </a:p>
          <a:p>
            <a:pPr marL="301625" indent="-301625" eaLnBrk="0" hangingPunct="0">
              <a:spcBef>
                <a:spcPts val="663"/>
              </a:spcBef>
              <a:buClr>
                <a:schemeClr val="accent1"/>
              </a:buClr>
              <a:buSzPct val="70000"/>
            </a:pPr>
            <a:endParaRPr lang="en-US" sz="2700">
              <a:latin typeface="Times New Roman" pitchFamily="18" charset="0"/>
              <a:cs typeface="Times New Roman" pitchFamily="18" charset="0"/>
            </a:endParaRPr>
          </a:p>
          <a:p>
            <a:pPr marL="301625" indent="-301625" eaLnBrk="0" hangingPunct="0">
              <a:spcBef>
                <a:spcPts val="663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Confidentiality violation</a:t>
            </a:r>
          </a:p>
          <a:p>
            <a:pPr marL="301625" indent="-301625" eaLnBrk="0" hangingPunct="0">
              <a:spcBef>
                <a:spcPts val="663"/>
              </a:spcBef>
              <a:buClr>
                <a:schemeClr val="accent1"/>
              </a:buClr>
              <a:buSzPct val="70000"/>
            </a:pPr>
            <a:endParaRPr lang="en-US" sz="2700">
              <a:latin typeface="Times New Roman" pitchFamily="18" charset="0"/>
              <a:cs typeface="Times New Roman" pitchFamily="18" charset="0"/>
            </a:endParaRPr>
          </a:p>
          <a:p>
            <a:pPr marL="301625" indent="-301625" eaLnBrk="0" hangingPunct="0">
              <a:spcBef>
                <a:spcPts val="663"/>
              </a:spcBef>
              <a:buClr>
                <a:schemeClr val="accent1"/>
              </a:buClr>
              <a:buSzPct val="70000"/>
            </a:pPr>
            <a:endParaRPr lang="en-US" sz="2700">
              <a:latin typeface="Times New Roman" pitchFamily="18" charset="0"/>
              <a:cs typeface="Times New Roman" pitchFamily="18" charset="0"/>
            </a:endParaRPr>
          </a:p>
          <a:p>
            <a:pPr marL="301625" indent="-301625" eaLnBrk="0" hangingPunct="0">
              <a:spcBef>
                <a:spcPts val="663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sz="2700">
                <a:latin typeface="Times New Roman" pitchFamily="18" charset="0"/>
                <a:cs typeface="Times New Roman" pitchFamily="18" charset="0"/>
              </a:rPr>
              <a:t>Integrity violation</a:t>
            </a:r>
          </a:p>
          <a:p>
            <a:pPr marL="301625" indent="-301625" eaLnBrk="0" hangingPunct="0">
              <a:spcBef>
                <a:spcPts val="663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sz="2700">
              <a:latin typeface="Times New Roman" pitchFamily="18" charset="0"/>
              <a:cs typeface="Times New Roman" pitchFamily="18" charset="0"/>
            </a:endParaRPr>
          </a:p>
          <a:p>
            <a:pPr marL="301625" indent="-301625" eaLnBrk="0" hangingPunct="0">
              <a:spcBef>
                <a:spcPts val="663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sz="2700">
              <a:latin typeface="Century Schoolbook" pitchFamily="18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6725" y="2066925"/>
            <a:ext cx="84248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01625" indent="-301625" eaLnBrk="0" hangingPunct="0">
              <a:spcBef>
                <a:spcPts val="663"/>
              </a:spcBef>
              <a:buClr>
                <a:srgbClr val="00CC99"/>
              </a:buClr>
              <a:buSzPct val="70000"/>
              <a:buFont typeface="Wingdings" pitchFamily="2" charset="2"/>
              <a:buChar char=""/>
            </a:pPr>
            <a:r>
              <a:rPr lang="en-US" sz="27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Availability  violation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Availability security problems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A service or resource is made unvailable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cs typeface="Times New Roman" pitchFamily="18" charset="0"/>
              </a:rPr>
              <a:t>Integrity security problems</a:t>
            </a:r>
            <a:endParaRPr lang="en-US" sz="22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>
          <a:xfrm>
            <a:off x="508000" y="2563813"/>
            <a:ext cx="9134475" cy="4857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Unauthorized modification of data (authenticity of data), and unauthorized execution of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>
          <a:xfrm>
            <a:off x="1466850" y="-22225"/>
            <a:ext cx="8288338" cy="126523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cs typeface="Times New Roman" pitchFamily="18" charset="0"/>
              </a:rPr>
              <a:t>Confidentiality problems</a:t>
            </a:r>
            <a:endParaRPr lang="en-US" sz="2200" smtClean="0">
              <a:solidFill>
                <a:schemeClr val="tx1"/>
              </a:solidFill>
            </a:endParaRP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>
          <a:xfrm>
            <a:off x="538163" y="2138363"/>
            <a:ext cx="9136062" cy="48577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Unauthorized disclosure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3" descr="TimBerners-Le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851025"/>
            <a:ext cx="3457575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2" descr="TimOl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6675" y="1851025"/>
            <a:ext cx="3313113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3" descr="TimBerners-Le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851025"/>
            <a:ext cx="3457575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2" descr="TimOl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6675" y="1851025"/>
            <a:ext cx="3313113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44"/>
          <p:cNvSpPr txBox="1">
            <a:spLocks noChangeArrowheads="1"/>
          </p:cNvSpPr>
          <p:nvPr/>
        </p:nvSpPr>
        <p:spPr bwMode="auto">
          <a:xfrm>
            <a:off x="3617913" y="6746875"/>
            <a:ext cx="26812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Tim Berners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teacher?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Tamara </a:t>
            </a:r>
            <a:r>
              <a:rPr lang="en-US" dirty="0" err="1" smtClean="0"/>
              <a:t>Rezk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security researcher at INRIA</a:t>
            </a:r>
          </a:p>
          <a:p>
            <a:pPr>
              <a:buNone/>
            </a:pPr>
            <a:r>
              <a:rPr lang="en-US" dirty="0" err="1" smtClean="0"/>
              <a:t>Phd</a:t>
            </a:r>
            <a:r>
              <a:rPr lang="en-US" dirty="0" smtClean="0"/>
              <a:t> on security of mobile code</a:t>
            </a:r>
          </a:p>
          <a:p>
            <a:pPr>
              <a:buNone/>
            </a:pPr>
            <a:r>
              <a:rPr lang="en-US" dirty="0" smtClean="0"/>
              <a:t>current security topics:  web security, information flow security, formalization and verification of security  properties, cryptography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http://www-sop.inria.fr/members/Tamara.Rezk</a:t>
            </a:r>
          </a:p>
          <a:p>
            <a:pPr>
              <a:buNone/>
            </a:pPr>
            <a:r>
              <a:rPr lang="en-US" dirty="0" smtClean="0"/>
              <a:t>tamara.rezk@inria.fr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1.0 Applications</a:t>
            </a:r>
          </a:p>
        </p:txBody>
      </p:sp>
      <p:sp>
        <p:nvSpPr>
          <p:cNvPr id="17413" name="TextBox 24"/>
          <p:cNvSpPr txBox="1">
            <a:spLocks noChangeArrowheads="1"/>
          </p:cNvSpPr>
          <p:nvPr/>
        </p:nvSpPr>
        <p:spPr bwMode="auto">
          <a:xfrm>
            <a:off x="3203575" y="3435350"/>
            <a:ext cx="14097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Info.cern.ch</a:t>
            </a:r>
          </a:p>
        </p:txBody>
      </p:sp>
      <p:sp>
        <p:nvSpPr>
          <p:cNvPr id="17414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1990:</a:t>
            </a:r>
            <a:r>
              <a:rPr lang="en-US"/>
              <a:t> The static Web, Web 1.0</a:t>
            </a:r>
          </a:p>
        </p:txBody>
      </p:sp>
      <p:pic>
        <p:nvPicPr>
          <p:cNvPr id="17418" name="Picture 41" descr="FirstWebSer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4650" y="1922463"/>
            <a:ext cx="1905000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66725" y="4011613"/>
            <a:ext cx="698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First Browser called </a:t>
            </a:r>
            <a:r>
              <a:rPr lang="en-US" dirty="0" err="1" smtClean="0"/>
              <a:t>WorldWideWeb</a:t>
            </a:r>
            <a:endParaRPr lang="en-US" dirty="0" smtClean="0"/>
          </a:p>
          <a:p>
            <a:pPr eaLnBrk="0" hangingPunct="0"/>
            <a:r>
              <a:rPr lang="en-US" dirty="0" smtClean="0"/>
              <a:t>First Server called </a:t>
            </a:r>
            <a:r>
              <a:rPr lang="en-US" dirty="0" err="1" smtClean="0"/>
              <a:t>httpd</a:t>
            </a:r>
            <a:r>
              <a:rPr lang="en-US" dirty="0" smtClean="0"/>
              <a:t> running at Info.cern.ch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1.0 Applications</a:t>
            </a:r>
          </a:p>
        </p:txBody>
      </p:sp>
      <p:pic>
        <p:nvPicPr>
          <p:cNvPr id="18436" name="Picture 23" descr="apach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24"/>
          <p:cNvSpPr txBox="1">
            <a:spLocks noChangeArrowheads="1"/>
          </p:cNvSpPr>
          <p:nvPr/>
        </p:nvSpPr>
        <p:spPr bwMode="auto">
          <a:xfrm>
            <a:off x="2987675" y="4083050"/>
            <a:ext cx="23923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Apache HTTP Server</a:t>
            </a:r>
          </a:p>
        </p:txBody>
      </p:sp>
      <p:pic>
        <p:nvPicPr>
          <p:cNvPr id="18438" name="Picture 26" descr="brow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1990:</a:t>
            </a:r>
            <a:r>
              <a:rPr lang="en-US"/>
              <a:t> The static Web, Web 1.0</a:t>
            </a:r>
          </a:p>
        </p:txBody>
      </p:sp>
      <p:pic>
        <p:nvPicPr>
          <p:cNvPr id="18440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Image 6" descr="Alic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56588" y="2859088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3888" y="3867150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3888" y="4875213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1.0 Applications</a:t>
            </a:r>
          </a:p>
        </p:txBody>
      </p:sp>
      <p:pic>
        <p:nvPicPr>
          <p:cNvPr id="20484" name="Picture 23" descr="apach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24"/>
          <p:cNvSpPr txBox="1">
            <a:spLocks noChangeArrowheads="1"/>
          </p:cNvSpPr>
          <p:nvPr/>
        </p:nvSpPr>
        <p:spPr bwMode="auto">
          <a:xfrm>
            <a:off x="2987675" y="4083050"/>
            <a:ext cx="23923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Apache HTTP Server</a:t>
            </a:r>
          </a:p>
        </p:txBody>
      </p:sp>
      <p:pic>
        <p:nvPicPr>
          <p:cNvPr id="20486" name="Picture 26" descr="brow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487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488" name="Rectangle 35"/>
          <p:cNvSpPr>
            <a:spLocks noChangeArrowheads="1"/>
          </p:cNvSpPr>
          <p:nvPr/>
        </p:nvSpPr>
        <p:spPr bwMode="auto">
          <a:xfrm>
            <a:off x="1619250" y="3506788"/>
            <a:ext cx="15113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</a:t>
            </a:r>
          </a:p>
        </p:txBody>
      </p:sp>
      <p:sp>
        <p:nvSpPr>
          <p:cNvPr id="20489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1990:</a:t>
            </a:r>
            <a:r>
              <a:rPr lang="en-US"/>
              <a:t> The static Web, Web 1.0</a:t>
            </a:r>
          </a:p>
        </p:txBody>
      </p:sp>
      <p:pic>
        <p:nvPicPr>
          <p:cNvPr id="20490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Image 6" descr="Alic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56588" y="2859088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3888" y="3867150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3888" y="4875213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1.0 Applications</a:t>
            </a:r>
          </a:p>
        </p:txBody>
      </p:sp>
      <p:pic>
        <p:nvPicPr>
          <p:cNvPr id="21508" name="Picture 23" descr="apach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Box 24"/>
          <p:cNvSpPr txBox="1">
            <a:spLocks noChangeArrowheads="1"/>
          </p:cNvSpPr>
          <p:nvPr/>
        </p:nvSpPr>
        <p:spPr bwMode="auto">
          <a:xfrm>
            <a:off x="2987675" y="4083050"/>
            <a:ext cx="23923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Apache HTTP Server</a:t>
            </a:r>
          </a:p>
        </p:txBody>
      </p:sp>
      <p:pic>
        <p:nvPicPr>
          <p:cNvPr id="21510" name="Picture 26" descr="brow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11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12" name="Rectangle 35"/>
          <p:cNvSpPr>
            <a:spLocks noChangeArrowheads="1"/>
          </p:cNvSpPr>
          <p:nvPr/>
        </p:nvSpPr>
        <p:spPr bwMode="auto">
          <a:xfrm>
            <a:off x="1619250" y="3506788"/>
            <a:ext cx="15113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</a:t>
            </a:r>
          </a:p>
        </p:txBody>
      </p:sp>
      <p:sp>
        <p:nvSpPr>
          <p:cNvPr id="21513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1990:</a:t>
            </a:r>
            <a:r>
              <a:rPr lang="en-US"/>
              <a:t> The static Web, Web 1.0</a:t>
            </a:r>
          </a:p>
        </p:txBody>
      </p:sp>
      <p:cxnSp>
        <p:nvCxnSpPr>
          <p:cNvPr id="21514" name="Straight Arrow Connector 30"/>
          <p:cNvCxnSpPr>
            <a:cxnSpLocks noChangeShapeType="1"/>
          </p:cNvCxnSpPr>
          <p:nvPr/>
        </p:nvCxnSpPr>
        <p:spPr bwMode="auto">
          <a:xfrm>
            <a:off x="449897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1515" name="Image 6" descr="Alic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56588" y="2859088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3888" y="3867150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0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3888" y="4875213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1.0 Applications</a:t>
            </a:r>
          </a:p>
        </p:txBody>
      </p:sp>
      <p:pic>
        <p:nvPicPr>
          <p:cNvPr id="22532" name="Picture 23" descr="apach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24"/>
          <p:cNvSpPr txBox="1">
            <a:spLocks noChangeArrowheads="1"/>
          </p:cNvSpPr>
          <p:nvPr/>
        </p:nvSpPr>
        <p:spPr bwMode="auto">
          <a:xfrm>
            <a:off x="2987675" y="4083050"/>
            <a:ext cx="23923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Apache HTTP Server</a:t>
            </a:r>
          </a:p>
        </p:txBody>
      </p:sp>
      <p:pic>
        <p:nvPicPr>
          <p:cNvPr id="22534" name="Picture 26" descr="brow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535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36" name="Rectangle 35"/>
          <p:cNvSpPr>
            <a:spLocks noChangeArrowheads="1"/>
          </p:cNvSpPr>
          <p:nvPr/>
        </p:nvSpPr>
        <p:spPr bwMode="auto">
          <a:xfrm>
            <a:off x="1403350" y="3506788"/>
            <a:ext cx="15113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</a:t>
            </a:r>
          </a:p>
        </p:txBody>
      </p:sp>
      <p:sp>
        <p:nvSpPr>
          <p:cNvPr id="22537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1990:</a:t>
            </a:r>
            <a:r>
              <a:rPr lang="en-US"/>
              <a:t> The static Web, Web 1.0</a:t>
            </a:r>
          </a:p>
        </p:txBody>
      </p:sp>
      <p:cxnSp>
        <p:nvCxnSpPr>
          <p:cNvPr id="22538" name="Straight Arrow Connector 30"/>
          <p:cNvCxnSpPr>
            <a:cxnSpLocks noChangeShapeType="1"/>
          </p:cNvCxnSpPr>
          <p:nvPr/>
        </p:nvCxnSpPr>
        <p:spPr bwMode="auto">
          <a:xfrm>
            <a:off x="449897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2539" name="Image 6" descr="Alic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56588" y="2859088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3888" y="3867150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3888" y="4875213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5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6588" y="2570163"/>
            <a:ext cx="936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546" name="Straight Arrow Connector 34"/>
          <p:cNvCxnSpPr>
            <a:cxnSpLocks noChangeShapeType="1"/>
          </p:cNvCxnSpPr>
          <p:nvPr/>
        </p:nvCxnSpPr>
        <p:spPr bwMode="auto">
          <a:xfrm>
            <a:off x="1546225" y="3362325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1.0 Applications</a:t>
            </a:r>
          </a:p>
        </p:txBody>
      </p:sp>
      <p:pic>
        <p:nvPicPr>
          <p:cNvPr id="23556" name="Picture 23" descr="apach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24"/>
          <p:cNvSpPr txBox="1">
            <a:spLocks noChangeArrowheads="1"/>
          </p:cNvSpPr>
          <p:nvPr/>
        </p:nvSpPr>
        <p:spPr bwMode="auto">
          <a:xfrm>
            <a:off x="2987675" y="4083050"/>
            <a:ext cx="23923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Apache HTTP Server</a:t>
            </a:r>
          </a:p>
        </p:txBody>
      </p:sp>
      <p:pic>
        <p:nvPicPr>
          <p:cNvPr id="23558" name="Picture 26" descr="brow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59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60" name="Rectangle 35"/>
          <p:cNvSpPr>
            <a:spLocks noChangeArrowheads="1"/>
          </p:cNvSpPr>
          <p:nvPr/>
        </p:nvSpPr>
        <p:spPr bwMode="auto">
          <a:xfrm>
            <a:off x="1403350" y="3506788"/>
            <a:ext cx="15113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</a:t>
            </a:r>
          </a:p>
        </p:txBody>
      </p:sp>
      <p:sp>
        <p:nvSpPr>
          <p:cNvPr id="23561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1990:</a:t>
            </a:r>
            <a:r>
              <a:rPr lang="en-US"/>
              <a:t> The static Web, Web 1.0</a:t>
            </a:r>
          </a:p>
        </p:txBody>
      </p:sp>
      <p:cxnSp>
        <p:nvCxnSpPr>
          <p:cNvPr id="23562" name="Straight Arrow Connector 30"/>
          <p:cNvCxnSpPr>
            <a:cxnSpLocks noChangeShapeType="1"/>
          </p:cNvCxnSpPr>
          <p:nvPr/>
        </p:nvCxnSpPr>
        <p:spPr bwMode="auto">
          <a:xfrm>
            <a:off x="449897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3563" name="Image 6" descr="Alic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56588" y="2859088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7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3888" y="3867150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3888" y="4875213"/>
            <a:ext cx="12112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6588" y="2570163"/>
            <a:ext cx="936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70" name="Straight Arrow Connector 34"/>
          <p:cNvCxnSpPr>
            <a:cxnSpLocks noChangeShapeType="1"/>
          </p:cNvCxnSpPr>
          <p:nvPr/>
        </p:nvCxnSpPr>
        <p:spPr bwMode="auto">
          <a:xfrm>
            <a:off x="1546225" y="3362325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3571" name="TextBox 36"/>
          <p:cNvSpPr txBox="1">
            <a:spLocks noChangeArrowheads="1"/>
          </p:cNvSpPr>
          <p:nvPr/>
        </p:nvSpPr>
        <p:spPr bwMode="auto">
          <a:xfrm>
            <a:off x="827088" y="5307013"/>
            <a:ext cx="525621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Technologies: </a:t>
            </a:r>
          </a:p>
          <a:p>
            <a:pPr eaLnBrk="0" hangingPunct="0"/>
            <a:r>
              <a:rPr lang="en-US"/>
              <a:t>Web Server  (first: CERN httpd)</a:t>
            </a:r>
          </a:p>
          <a:p>
            <a:pPr eaLnBrk="0" hangingPunct="0"/>
            <a:r>
              <a:rPr lang="en-US"/>
              <a:t>Web Browser (first: WorldWideWeb browser)</a:t>
            </a:r>
          </a:p>
          <a:p>
            <a:pPr eaLnBrk="0" hangingPunct="0"/>
            <a:r>
              <a:rPr lang="en-US"/>
              <a:t>Protocol : HTTP </a:t>
            </a:r>
          </a:p>
          <a:p>
            <a:pPr eaLnBrk="0" hangingPunct="0"/>
            <a:r>
              <a:rPr lang="en-US"/>
              <a:t>Language: </a:t>
            </a:r>
          </a:p>
          <a:p>
            <a:pPr eaLnBrk="0" hangingPunct="0"/>
            <a:endParaRPr lang="en-US"/>
          </a:p>
        </p:txBody>
      </p:sp>
      <p:pic>
        <p:nvPicPr>
          <p:cNvPr id="42" name="Picture 20" descr="http://t3.gstatic.com/images?q=tbn:ANd9GcRzt5hJjbFN_5Q2d-oGBUvU3gcip-sfYzidow6ICTp0BTvCoIoTr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2488" y="6530975"/>
            <a:ext cx="8651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Locators (URLs)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59496" y="3146622"/>
            <a:ext cx="9368043" cy="47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 sz="2400" dirty="0"/>
              <a:t>http://www.company.com:81/a/b/c.html?user=Alice&amp;year=2008#p2</a:t>
            </a:r>
          </a:p>
        </p:txBody>
      </p:sp>
      <p:sp>
        <p:nvSpPr>
          <p:cNvPr id="76805" name="AutoShape 5"/>
          <p:cNvSpPr>
            <a:spLocks/>
          </p:cNvSpPr>
          <p:nvPr/>
        </p:nvSpPr>
        <p:spPr bwMode="auto">
          <a:xfrm rot="-5400000">
            <a:off x="2397777" y="2301680"/>
            <a:ext cx="168663" cy="2817814"/>
          </a:xfrm>
          <a:prstGeom prst="leftBrace">
            <a:avLst>
              <a:gd name="adj1" fmla="val 138802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06" name="AutoShape 6"/>
          <p:cNvSpPr>
            <a:spLocks/>
          </p:cNvSpPr>
          <p:nvPr/>
        </p:nvSpPr>
        <p:spPr bwMode="auto">
          <a:xfrm rot="5400000" flipV="1">
            <a:off x="653164" y="2731949"/>
            <a:ext cx="168663" cy="607972"/>
          </a:xfrm>
          <a:prstGeom prst="leftBrace">
            <a:avLst>
              <a:gd name="adj1" fmla="val 29948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65650" y="1786775"/>
            <a:ext cx="1051105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Scheme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V="1">
            <a:off x="2479466" y="3879251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798261" y="4485384"/>
            <a:ext cx="1358882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Host Name</a:t>
            </a:r>
          </a:p>
        </p:txBody>
      </p:sp>
      <p:sp>
        <p:nvSpPr>
          <p:cNvPr id="76811" name="AutoShape 11"/>
          <p:cNvSpPr>
            <a:spLocks/>
          </p:cNvSpPr>
          <p:nvPr/>
        </p:nvSpPr>
        <p:spPr bwMode="auto">
          <a:xfrm rot="5400000" flipV="1">
            <a:off x="4101859" y="2858831"/>
            <a:ext cx="168663" cy="354209"/>
          </a:xfrm>
          <a:prstGeom prst="leftBrace">
            <a:avLst>
              <a:gd name="adj1" fmla="val 17448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734853" y="2192620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3430685" y="1786775"/>
            <a:ext cx="1512770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Port Number</a:t>
            </a: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 rot="-5400000">
            <a:off x="4990906" y="3033889"/>
            <a:ext cx="168663" cy="1353397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V="1">
            <a:off x="5078762" y="3879251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3980778" y="4485384"/>
            <a:ext cx="2192444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Hierarchical portion</a:t>
            </a:r>
          </a:p>
        </p:txBody>
      </p:sp>
      <p:sp>
        <p:nvSpPr>
          <p:cNvPr id="76817" name="AutoShape 17"/>
          <p:cNvSpPr>
            <a:spLocks/>
          </p:cNvSpPr>
          <p:nvPr/>
        </p:nvSpPr>
        <p:spPr bwMode="auto">
          <a:xfrm rot="5400000" flipV="1">
            <a:off x="7359350" y="1428777"/>
            <a:ext cx="168663" cy="3214317"/>
          </a:xfrm>
          <a:prstGeom prst="leftBrace">
            <a:avLst>
              <a:gd name="adj1" fmla="val 158333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7438396" y="2192620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7011273" y="1786775"/>
            <a:ext cx="833097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Query</a:t>
            </a:r>
          </a:p>
        </p:txBody>
      </p:sp>
      <p:sp>
        <p:nvSpPr>
          <p:cNvPr id="76820" name="AutoShape 20"/>
          <p:cNvSpPr>
            <a:spLocks/>
          </p:cNvSpPr>
          <p:nvPr/>
        </p:nvSpPr>
        <p:spPr bwMode="auto">
          <a:xfrm rot="-5400000">
            <a:off x="9304858" y="3456825"/>
            <a:ext cx="168663" cy="507524"/>
          </a:xfrm>
          <a:prstGeom prst="leftBrace">
            <a:avLst>
              <a:gd name="adj1" fmla="val 25000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8789580" y="4485384"/>
            <a:ext cx="1192170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Fragment</a:t>
            </a:r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 flipV="1">
            <a:off x="9385665" y="3879251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4187071" y="2192620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HTTP: HyperText Transfer Protocol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70121" y="2172444"/>
            <a:ext cx="9845676" cy="5222875"/>
          </a:xfrm>
        </p:spPr>
        <p:txBody>
          <a:bodyPr/>
          <a:lstStyle/>
          <a:p>
            <a:pPr eaLnBrk="1" hangingPunct="1"/>
            <a:r>
              <a:rPr lang="en-US" dirty="0" smtClean="0"/>
              <a:t>HTTP important characteristic: no State  request/response - each request is independent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HTTP header: header section of requests and responses, parameters of the HTTP transaction</a:t>
            </a:r>
          </a:p>
          <a:p>
            <a:pPr eaLnBrk="1" hangingPunct="1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142 Lecture Notes: HTTP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E64B991-BD39-4416-91C3-509F1F2F7CF0}" type="slidenum">
              <a:rPr lang="en-US"/>
              <a:pPr/>
              <a:t>28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097061" y="2069637"/>
            <a:ext cx="6700018" cy="4170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01370" tIns="50685" rIns="101370" bIns="50685"/>
          <a:lstStyle/>
          <a:p>
            <a:r>
              <a:rPr lang="en-US" sz="2700" b="1" dirty="0">
                <a:latin typeface="Courier New" pitchFamily="49" charset="0"/>
              </a:rPr>
              <a:t>GET /index.html HTTP/1.1</a:t>
            </a:r>
          </a:p>
          <a:p>
            <a:r>
              <a:rPr lang="en-US" sz="2700" b="1" dirty="0">
                <a:latin typeface="Courier New" pitchFamily="49" charset="0"/>
              </a:rPr>
              <a:t>Host: www.example.com</a:t>
            </a:r>
          </a:p>
          <a:p>
            <a:r>
              <a:rPr lang="en-US" sz="2700" b="1" dirty="0">
                <a:latin typeface="Courier New" pitchFamily="49" charset="0"/>
              </a:rPr>
              <a:t>User-Agent: Mozilla/5.0</a:t>
            </a:r>
          </a:p>
          <a:p>
            <a:r>
              <a:rPr lang="en-US" sz="2700" b="1" dirty="0">
                <a:latin typeface="Courier New" pitchFamily="49" charset="0"/>
              </a:rPr>
              <a:t>Accept: text/html, */*</a:t>
            </a:r>
          </a:p>
          <a:p>
            <a:r>
              <a:rPr lang="en-US" sz="2700" b="1" dirty="0">
                <a:latin typeface="Courier New" pitchFamily="49" charset="0"/>
              </a:rPr>
              <a:t>Accept-Language: en-us</a:t>
            </a:r>
          </a:p>
          <a:p>
            <a:r>
              <a:rPr lang="en-US" sz="2700" b="1" dirty="0">
                <a:latin typeface="Courier New" pitchFamily="49" charset="0"/>
              </a:rPr>
              <a:t>Accept-</a:t>
            </a:r>
            <a:r>
              <a:rPr lang="en-US" sz="2700" b="1" dirty="0" err="1">
                <a:latin typeface="Courier New" pitchFamily="49" charset="0"/>
              </a:rPr>
              <a:t>Charset</a:t>
            </a:r>
            <a:r>
              <a:rPr lang="en-US" sz="2700" b="1" dirty="0">
                <a:latin typeface="Courier New" pitchFamily="49" charset="0"/>
              </a:rPr>
              <a:t>: ISO-8859-1,utf-8</a:t>
            </a:r>
          </a:p>
          <a:p>
            <a:r>
              <a:rPr lang="en-US" sz="2700" b="1" dirty="0">
                <a:latin typeface="Courier New" pitchFamily="49" charset="0"/>
              </a:rPr>
              <a:t>Connection: keep-alive</a:t>
            </a:r>
          </a:p>
          <a:p>
            <a:r>
              <a:rPr lang="en-US" sz="2700" i="1" dirty="0">
                <a:solidFill>
                  <a:schemeClr val="folHlink"/>
                </a:solidFill>
              </a:rPr>
              <a:t>blank line</a:t>
            </a:r>
          </a:p>
          <a:p>
            <a:endParaRPr lang="en-US" sz="2700" i="1" dirty="0">
              <a:solidFill>
                <a:schemeClr val="folHlink"/>
              </a:solidFill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702457" y="1198211"/>
            <a:ext cx="69249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solidFill>
                  <a:schemeClr val="folHlink"/>
                </a:solidFill>
              </a:rPr>
              <a:t>URL</a:t>
            </a: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4042568" y="1602299"/>
            <a:ext cx="0" cy="59032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326425" y="1602299"/>
            <a:ext cx="0" cy="59032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064639" y="1198211"/>
            <a:ext cx="252004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700" dirty="0">
                <a:solidFill>
                  <a:schemeClr val="folHlink"/>
                </a:solidFill>
              </a:rPr>
              <a:t>Protocol Version</a:t>
            </a:r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2519996" y="1602299"/>
            <a:ext cx="0" cy="59032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949032" y="1198211"/>
            <a:ext cx="115416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solidFill>
                  <a:schemeClr val="folHlink"/>
                </a:solidFill>
              </a:rPr>
              <a:t>Method</a:t>
            </a:r>
          </a:p>
        </p:txBody>
      </p:sp>
      <p:sp>
        <p:nvSpPr>
          <p:cNvPr id="85003" name="AutoShape 11"/>
          <p:cNvSpPr>
            <a:spLocks/>
          </p:cNvSpPr>
          <p:nvPr/>
        </p:nvSpPr>
        <p:spPr bwMode="auto">
          <a:xfrm>
            <a:off x="1758711" y="2614278"/>
            <a:ext cx="169175" cy="2276951"/>
          </a:xfrm>
          <a:prstGeom prst="leftBrace">
            <a:avLst>
              <a:gd name="adj1" fmla="val 112500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326014" y="3559494"/>
            <a:ext cx="13080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solidFill>
                  <a:schemeClr val="folHlink"/>
                </a:solidFill>
              </a:rPr>
              <a:t>Headers</a:t>
            </a:r>
          </a:p>
        </p:txBody>
      </p:sp>
      <p:sp>
        <p:nvSpPr>
          <p:cNvPr id="85005" name="AutoShape 13"/>
          <p:cNvSpPr>
            <a:spLocks/>
          </p:cNvSpPr>
          <p:nvPr/>
        </p:nvSpPr>
        <p:spPr bwMode="auto">
          <a:xfrm>
            <a:off x="1691746" y="5312887"/>
            <a:ext cx="253762" cy="843315"/>
          </a:xfrm>
          <a:prstGeom prst="leftBrace">
            <a:avLst>
              <a:gd name="adj1" fmla="val 27778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64456" y="5312887"/>
            <a:ext cx="14427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700" dirty="0">
                <a:solidFill>
                  <a:schemeClr val="folHlink"/>
                </a:solidFill>
              </a:rPr>
              <a:t>Body</a:t>
            </a:r>
            <a:br>
              <a:rPr lang="en-US" sz="2700" dirty="0">
                <a:solidFill>
                  <a:schemeClr val="folHlink"/>
                </a:solidFill>
              </a:rPr>
            </a:br>
            <a:r>
              <a:rPr lang="en-US" sz="2700" dirty="0">
                <a:solidFill>
                  <a:schemeClr val="folHlink"/>
                </a:solidFill>
              </a:rPr>
              <a:t>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142 Lecture Notes: HTTP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AF1475D2-F05F-4D9E-9862-45BC26C6A5EB}" type="slidenum">
              <a:rPr lang="en-US"/>
              <a:pPr/>
              <a:t>29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097060" y="2069637"/>
            <a:ext cx="7715066" cy="38335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01370" tIns="50685" rIns="101370" bIns="50685"/>
          <a:lstStyle/>
          <a:p>
            <a:r>
              <a:rPr lang="en-US" sz="2700" b="1" dirty="0">
                <a:latin typeface="Courier New" pitchFamily="49" charset="0"/>
              </a:rPr>
              <a:t>HTTP/1.1 200 OK</a:t>
            </a:r>
          </a:p>
          <a:p>
            <a:r>
              <a:rPr lang="en-US" sz="2700" b="1" dirty="0">
                <a:latin typeface="Courier New" pitchFamily="49" charset="0"/>
              </a:rPr>
              <a:t>Date: Thu, 24 Jul 2008 17:36:27 GMT</a:t>
            </a:r>
          </a:p>
          <a:p>
            <a:r>
              <a:rPr lang="en-US" sz="2700" b="1" dirty="0">
                <a:latin typeface="Courier New" pitchFamily="49" charset="0"/>
              </a:rPr>
              <a:t>Server: Apache-Coyote/1.1</a:t>
            </a:r>
          </a:p>
          <a:p>
            <a:r>
              <a:rPr lang="en-US" sz="2700" b="1" dirty="0">
                <a:latin typeface="Courier New" pitchFamily="49" charset="0"/>
              </a:rPr>
              <a:t>Content-Type: text/</a:t>
            </a:r>
            <a:r>
              <a:rPr lang="en-US" sz="2700" b="1" dirty="0" err="1">
                <a:latin typeface="Courier New" pitchFamily="49" charset="0"/>
              </a:rPr>
              <a:t>html;charset</a:t>
            </a:r>
            <a:r>
              <a:rPr lang="en-US" sz="2700" b="1" dirty="0">
                <a:latin typeface="Courier New" pitchFamily="49" charset="0"/>
              </a:rPr>
              <a:t>=UTF-8</a:t>
            </a:r>
          </a:p>
          <a:p>
            <a:r>
              <a:rPr lang="en-US" sz="2700" b="1" dirty="0">
                <a:latin typeface="Courier New" pitchFamily="49" charset="0"/>
              </a:rPr>
              <a:t>Content-Length: 1846</a:t>
            </a:r>
          </a:p>
          <a:p>
            <a:r>
              <a:rPr lang="en-US" sz="2700" i="1" dirty="0">
                <a:solidFill>
                  <a:schemeClr val="folHlink"/>
                </a:solidFill>
              </a:rPr>
              <a:t>blank line</a:t>
            </a:r>
          </a:p>
          <a:p>
            <a:r>
              <a:rPr lang="en-US" sz="2700" b="1" dirty="0">
                <a:latin typeface="Courier New" pitchFamily="49" charset="0"/>
              </a:rPr>
              <a:t>&lt;html&gt;</a:t>
            </a:r>
          </a:p>
          <a:p>
            <a:r>
              <a:rPr lang="en-US" sz="2700" b="1" dirty="0">
                <a:latin typeface="Courier New" pitchFamily="49" charset="0"/>
              </a:rPr>
              <a:t>...</a:t>
            </a:r>
          </a:p>
          <a:p>
            <a:r>
              <a:rPr lang="en-US" sz="27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862820" y="1198211"/>
            <a:ext cx="98103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solidFill>
                  <a:schemeClr val="folHlink"/>
                </a:solidFill>
              </a:rPr>
              <a:t>Status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4352721" y="1602299"/>
            <a:ext cx="0" cy="59032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5893686" y="1198211"/>
            <a:ext cx="248144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700" dirty="0">
                <a:solidFill>
                  <a:schemeClr val="folHlink"/>
                </a:solidFill>
              </a:rPr>
              <a:t>Status Message</a:t>
            </a: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519996" y="1602299"/>
            <a:ext cx="0" cy="59032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949032" y="1198211"/>
            <a:ext cx="115429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solidFill>
                  <a:schemeClr val="folHlink"/>
                </a:solidFill>
              </a:rPr>
              <a:t>Version</a:t>
            </a:r>
          </a:p>
        </p:txBody>
      </p:sp>
      <p:sp>
        <p:nvSpPr>
          <p:cNvPr id="86026" name="AutoShape 10"/>
          <p:cNvSpPr>
            <a:spLocks/>
          </p:cNvSpPr>
          <p:nvPr/>
        </p:nvSpPr>
        <p:spPr bwMode="auto">
          <a:xfrm>
            <a:off x="1776334" y="2614278"/>
            <a:ext cx="151552" cy="1433636"/>
          </a:xfrm>
          <a:prstGeom prst="leftBrace">
            <a:avLst>
              <a:gd name="adj1" fmla="val 79070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26014" y="3120267"/>
            <a:ext cx="13080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solidFill>
                  <a:schemeClr val="folHlink"/>
                </a:solidFill>
              </a:rPr>
              <a:t>Headers</a:t>
            </a:r>
          </a:p>
        </p:txBody>
      </p:sp>
      <p:sp>
        <p:nvSpPr>
          <p:cNvPr id="86028" name="AutoShape 12"/>
          <p:cNvSpPr>
            <a:spLocks/>
          </p:cNvSpPr>
          <p:nvPr/>
        </p:nvSpPr>
        <p:spPr bwMode="auto">
          <a:xfrm>
            <a:off x="1776333" y="4638234"/>
            <a:ext cx="169175" cy="1096310"/>
          </a:xfrm>
          <a:prstGeom prst="leftBrace">
            <a:avLst>
              <a:gd name="adj1" fmla="val 54167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818482" y="4993130"/>
            <a:ext cx="78867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700" dirty="0">
                <a:solidFill>
                  <a:schemeClr val="folHlink"/>
                </a:solidFill>
              </a:rPr>
              <a:t>Body</a:t>
            </a:r>
          </a:p>
        </p:txBody>
      </p:sp>
      <p:sp>
        <p:nvSpPr>
          <p:cNvPr id="86030" name="Freeform 14"/>
          <p:cNvSpPr>
            <a:spLocks/>
          </p:cNvSpPr>
          <p:nvPr/>
        </p:nvSpPr>
        <p:spPr bwMode="auto">
          <a:xfrm>
            <a:off x="5075237" y="1433636"/>
            <a:ext cx="761286" cy="758984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0" y="0"/>
              </a:cxn>
              <a:cxn ang="0">
                <a:pos x="0" y="384"/>
              </a:cxn>
            </a:cxnLst>
            <a:rect l="0" t="0" r="r" b="b"/>
            <a:pathLst>
              <a:path w="432" h="384">
                <a:moveTo>
                  <a:pt x="432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basis to understand web attacks and defenses</a:t>
            </a:r>
          </a:p>
          <a:p>
            <a:endParaRPr lang="en-US" dirty="0" smtClean="0"/>
          </a:p>
          <a:p>
            <a:r>
              <a:rPr lang="en-US" dirty="0" smtClean="0"/>
              <a:t>Get acquainted with the top-ten web vulnerabilities today (</a:t>
            </a:r>
            <a:r>
              <a:rPr lang="en-US" dirty="0" err="1" smtClean="0"/>
              <a:t>Owasp</a:t>
            </a:r>
            <a:r>
              <a:rPr lang="en-US" dirty="0" smtClean="0"/>
              <a:t> top ten)</a:t>
            </a:r>
          </a:p>
          <a:p>
            <a:endParaRPr lang="en-US" dirty="0" smtClean="0"/>
          </a:p>
          <a:p>
            <a:r>
              <a:rPr lang="en-US" dirty="0" smtClean="0"/>
              <a:t>Primer on research activities regarding security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Phishing attacks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hlinkClick r:id="rId3"/>
            </a:endParaRPr>
          </a:p>
          <a:p>
            <a:pPr eaLnBrk="1" hangingPunct="1">
              <a:buFontTx/>
              <a:buNone/>
            </a:pPr>
            <a:r>
              <a:rPr lang="en-US" smtClean="0">
                <a:hlinkClick r:id="rId3"/>
              </a:rPr>
              <a:t>www.paypal.com</a:t>
            </a: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hlinkClick r:id="rId4"/>
              </a:rPr>
              <a:t>www.payoak.szm.sk</a:t>
            </a: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 Be aware of URLs that are shown in the browser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or links that are clicked!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Phishing attacks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681163"/>
            <a:ext cx="7781925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Phishing attacks: also emails with false senders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63" y="1562100"/>
            <a:ext cx="8208962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And even this!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985838"/>
            <a:ext cx="8353425" cy="625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phishing attack to MySpace</a:t>
            </a:r>
          </a:p>
        </p:txBody>
      </p:sp>
      <p:pic>
        <p:nvPicPr>
          <p:cNvPr id="31747" name="Content Placeholder 3" descr="MySpace_China_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4288" y="1274763"/>
            <a:ext cx="5862637" cy="4686300"/>
          </a:xfrm>
        </p:spPr>
      </p:pic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1258888" y="6459538"/>
            <a:ext cx="8280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In 2006, a worm altered links to direct MySpace users to evil websites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Phishing Solutions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https (created in 1994 by Netscape)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Verify carefully the URL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Browsers may have “black”lists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4514850"/>
            <a:ext cx="542290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Content Placeholder 4" descr="timelin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31750" y="0"/>
            <a:ext cx="10182225" cy="7589838"/>
          </a:xfrm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Down Arrow 3"/>
          <p:cNvSpPr/>
          <p:nvPr/>
        </p:nvSpPr>
        <p:spPr bwMode="auto">
          <a:xfrm>
            <a:off x="1114797" y="554559"/>
            <a:ext cx="1440160" cy="3960440"/>
          </a:xfrm>
          <a:prstGeom prst="downArrow">
            <a:avLst/>
          </a:prstGeom>
          <a:gradFill>
            <a:gsLst>
              <a:gs pos="0">
                <a:srgbClr val="8488C4">
                  <a:alpha val="29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08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1.0 Applications</a:t>
            </a:r>
          </a:p>
        </p:txBody>
      </p:sp>
      <p:pic>
        <p:nvPicPr>
          <p:cNvPr id="34820" name="Picture 23" descr="apach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26" descr="brow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22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823" name="Rectangle 35"/>
          <p:cNvSpPr>
            <a:spLocks noChangeArrowheads="1"/>
          </p:cNvSpPr>
          <p:nvPr/>
        </p:nvSpPr>
        <p:spPr bwMode="auto">
          <a:xfrm>
            <a:off x="1258888" y="3506788"/>
            <a:ext cx="22320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http://www.a.com/foo?var=v</a:t>
            </a:r>
          </a:p>
        </p:txBody>
      </p:sp>
      <p:sp>
        <p:nvSpPr>
          <p:cNvPr id="34824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1993:</a:t>
            </a:r>
            <a:r>
              <a:rPr lang="en-US"/>
              <a:t> The Web becomes less static</a:t>
            </a:r>
          </a:p>
        </p:txBody>
      </p:sp>
      <p:cxnSp>
        <p:nvCxnSpPr>
          <p:cNvPr id="34825" name="Straight Arrow Connector 30"/>
          <p:cNvCxnSpPr>
            <a:cxnSpLocks noChangeShapeType="1"/>
          </p:cNvCxnSpPr>
          <p:nvPr/>
        </p:nvCxnSpPr>
        <p:spPr bwMode="auto">
          <a:xfrm>
            <a:off x="449897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4826" name="Image 6" descr="Alic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31421" y="2714799"/>
          <a:ext cx="295232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1476164"/>
              </a:tblGrid>
              <a:tr h="113547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http://www.a.com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a.cgi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http://www.b.com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b.cgi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http://www.c.com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c.cgi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34829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6588" y="2570163"/>
            <a:ext cx="936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30" name="Straight Arrow Connector 34"/>
          <p:cNvCxnSpPr>
            <a:cxnSpLocks noChangeShapeType="1"/>
          </p:cNvCxnSpPr>
          <p:nvPr/>
        </p:nvCxnSpPr>
        <p:spPr bwMode="auto">
          <a:xfrm>
            <a:off x="1546225" y="3362325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1.0 Applications</a:t>
            </a:r>
          </a:p>
        </p:txBody>
      </p:sp>
      <p:grpSp>
        <p:nvGrpSpPr>
          <p:cNvPr id="35843" name="Group 19"/>
          <p:cNvGrpSpPr>
            <a:grpSpLocks/>
          </p:cNvGrpSpPr>
          <p:nvPr/>
        </p:nvGrpSpPr>
        <p:grpSpPr bwMode="auto">
          <a:xfrm>
            <a:off x="6875463" y="195263"/>
            <a:ext cx="2840037" cy="1511300"/>
            <a:chOff x="507524" y="1329290"/>
            <a:chExt cx="9370359" cy="3124773"/>
          </a:xfrm>
        </p:grpSpPr>
        <p:grpSp>
          <p:nvGrpSpPr>
            <p:cNvPr id="35859" name="Group 5"/>
            <p:cNvGrpSpPr>
              <a:grpSpLocks/>
            </p:cNvGrpSpPr>
            <p:nvPr/>
          </p:nvGrpSpPr>
          <p:grpSpPr bwMode="auto">
            <a:xfrm>
              <a:off x="507524" y="1686631"/>
              <a:ext cx="2706793" cy="2754349"/>
              <a:chOff x="304800" y="1828800"/>
              <a:chExt cx="3149774" cy="3246739"/>
            </a:xfrm>
          </p:grpSpPr>
          <p:pic>
            <p:nvPicPr>
              <p:cNvPr id="35868" name="Picture 2" descr="http://www.toptenreviews.com/i/rev/scrn/large/545-google-chrome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5174" y="1828800"/>
                <a:ext cx="1905000" cy="13767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9" name="Picture 4" descr="http://framakey.org/uploads/Portables/PortableFirefox_screensho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25774" y="2104054"/>
                <a:ext cx="1828800" cy="1393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70" name="Picture 6" descr="http://www.blogcdn.com/downloadsquad.switched.com/media/2009/02/safari-4-beta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4800" y="3295950"/>
                <a:ext cx="2085975" cy="1308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71" name="Picture 10" descr="http://t2.gstatic.com/images?q=tbn:ANd9GcTmeUCF_VPCnoKcOjy1OlnLVt7xe6P4WO7CHTkhb3lSV62tcjpj3A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38821" y="3657600"/>
                <a:ext cx="1802705" cy="1417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5860" name="Group 6"/>
            <p:cNvGrpSpPr>
              <a:grpSpLocks/>
            </p:cNvGrpSpPr>
            <p:nvPr/>
          </p:nvGrpSpPr>
          <p:grpSpPr bwMode="auto">
            <a:xfrm>
              <a:off x="7187891" y="1329290"/>
              <a:ext cx="2689992" cy="3124773"/>
              <a:chOff x="6415935" y="2129528"/>
              <a:chExt cx="2423265" cy="2823472"/>
            </a:xfrm>
          </p:grpSpPr>
          <p:pic>
            <p:nvPicPr>
              <p:cNvPr id="35864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5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58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6" name="Picture 13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68330" y="3522684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7" name="Picture 14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3682130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Cloud 7"/>
            <p:cNvSpPr/>
            <p:nvPr/>
          </p:nvSpPr>
          <p:spPr>
            <a:xfrm>
              <a:off x="3891120" y="2264751"/>
              <a:ext cx="2624118" cy="15853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6111932" y="2740690"/>
              <a:ext cx="1016126" cy="380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3383055" y="2845724"/>
              <a:ext cx="1016126" cy="38403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35844" name="Picture 23" descr="apache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26" descr="browser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46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47" name="Rectangle 35"/>
          <p:cNvSpPr>
            <a:spLocks noChangeArrowheads="1"/>
          </p:cNvSpPr>
          <p:nvPr/>
        </p:nvSpPr>
        <p:spPr bwMode="auto">
          <a:xfrm>
            <a:off x="1258888" y="3506788"/>
            <a:ext cx="22320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http://www.a.com/foo?var=v</a:t>
            </a:r>
          </a:p>
        </p:txBody>
      </p:sp>
      <p:sp>
        <p:nvSpPr>
          <p:cNvPr id="35848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1993:</a:t>
            </a:r>
            <a:r>
              <a:rPr lang="en-US"/>
              <a:t> The Web becomes less static</a:t>
            </a:r>
          </a:p>
        </p:txBody>
      </p:sp>
      <p:cxnSp>
        <p:nvCxnSpPr>
          <p:cNvPr id="35849" name="Straight Arrow Connector 30"/>
          <p:cNvCxnSpPr>
            <a:cxnSpLocks noChangeShapeType="1"/>
          </p:cNvCxnSpPr>
          <p:nvPr/>
        </p:nvCxnSpPr>
        <p:spPr bwMode="auto">
          <a:xfrm>
            <a:off x="449897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5850" name="Image 6" descr="Alice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31421" y="2714799"/>
          <a:ext cx="295232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1476164"/>
              </a:tblGrid>
              <a:tr h="113547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http://www.a.com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a.cgi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http://www.b.com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b.cgi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http://www.c.com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c.cgi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35853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6588" y="2570163"/>
            <a:ext cx="936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54" name="Straight Arrow Connector 34"/>
          <p:cNvCxnSpPr>
            <a:cxnSpLocks noChangeShapeType="1"/>
          </p:cNvCxnSpPr>
          <p:nvPr/>
        </p:nvCxnSpPr>
        <p:spPr bwMode="auto">
          <a:xfrm>
            <a:off x="1546225" y="3362325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5855" name="Oval 29"/>
          <p:cNvSpPr>
            <a:spLocks noChangeArrowheads="1"/>
          </p:cNvSpPr>
          <p:nvPr/>
        </p:nvSpPr>
        <p:spPr bwMode="auto">
          <a:xfrm>
            <a:off x="2770188" y="3362325"/>
            <a:ext cx="649287" cy="57626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5856" name="Straight Arrow Connector 38"/>
          <p:cNvCxnSpPr>
            <a:cxnSpLocks noChangeShapeType="1"/>
            <a:stCxn id="35855" idx="4"/>
          </p:cNvCxnSpPr>
          <p:nvPr/>
        </p:nvCxnSpPr>
        <p:spPr bwMode="auto">
          <a:xfrm flipH="1">
            <a:off x="2914650" y="3938588"/>
            <a:ext cx="180975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7" name="TextBox 39"/>
          <p:cNvSpPr txBox="1">
            <a:spLocks noChangeArrowheads="1"/>
          </p:cNvSpPr>
          <p:nvPr/>
        </p:nvSpPr>
        <p:spPr bwMode="auto">
          <a:xfrm>
            <a:off x="2411413" y="5235575"/>
            <a:ext cx="2663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parameters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698750" y="5667375"/>
            <a:ext cx="3097213" cy="863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dirty="0" smtClean="0">
                <a:solidFill>
                  <a:schemeClr val="tx1"/>
                </a:solidFill>
              </a:rPr>
              <a:t>Example hello2.php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1.0 Applications</a:t>
            </a:r>
          </a:p>
        </p:txBody>
      </p:sp>
      <p:grpSp>
        <p:nvGrpSpPr>
          <p:cNvPr id="36867" name="Group 19"/>
          <p:cNvGrpSpPr>
            <a:grpSpLocks/>
          </p:cNvGrpSpPr>
          <p:nvPr/>
        </p:nvGrpSpPr>
        <p:grpSpPr bwMode="auto">
          <a:xfrm>
            <a:off x="6875463" y="195263"/>
            <a:ext cx="2840037" cy="1511300"/>
            <a:chOff x="507524" y="1329290"/>
            <a:chExt cx="9370359" cy="3124773"/>
          </a:xfrm>
        </p:grpSpPr>
        <p:grpSp>
          <p:nvGrpSpPr>
            <p:cNvPr id="36880" name="Group 5"/>
            <p:cNvGrpSpPr>
              <a:grpSpLocks/>
            </p:cNvGrpSpPr>
            <p:nvPr/>
          </p:nvGrpSpPr>
          <p:grpSpPr bwMode="auto">
            <a:xfrm>
              <a:off x="507524" y="1686631"/>
              <a:ext cx="2706793" cy="2754349"/>
              <a:chOff x="304800" y="1828800"/>
              <a:chExt cx="3149774" cy="3246739"/>
            </a:xfrm>
          </p:grpSpPr>
          <p:pic>
            <p:nvPicPr>
              <p:cNvPr id="36889" name="Picture 2" descr="http://www.toptenreviews.com/i/rev/scrn/large/545-google-chrome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5174" y="1828800"/>
                <a:ext cx="1905000" cy="13767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890" name="Picture 4" descr="http://framakey.org/uploads/Portables/PortableFirefox_screensho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25774" y="2104054"/>
                <a:ext cx="1828800" cy="1393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891" name="Picture 6" descr="http://www.blogcdn.com/downloadsquad.switched.com/media/2009/02/safari-4-beta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4800" y="3295950"/>
                <a:ext cx="2085975" cy="1308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892" name="Picture 10" descr="http://t2.gstatic.com/images?q=tbn:ANd9GcTmeUCF_VPCnoKcOjy1OlnLVt7xe6P4WO7CHTkhb3lSV62tcjpj3A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38821" y="3657600"/>
                <a:ext cx="1802705" cy="1417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6881" name="Group 6"/>
            <p:cNvGrpSpPr>
              <a:grpSpLocks/>
            </p:cNvGrpSpPr>
            <p:nvPr/>
          </p:nvGrpSpPr>
          <p:grpSpPr bwMode="auto">
            <a:xfrm>
              <a:off x="7187891" y="1329290"/>
              <a:ext cx="2689992" cy="3124773"/>
              <a:chOff x="6415935" y="2129528"/>
              <a:chExt cx="2423265" cy="2823472"/>
            </a:xfrm>
          </p:grpSpPr>
          <p:pic>
            <p:nvPicPr>
              <p:cNvPr id="36885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886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58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887" name="Picture 13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68330" y="3522684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888" name="Picture 14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3682130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Cloud 7"/>
            <p:cNvSpPr/>
            <p:nvPr/>
          </p:nvSpPr>
          <p:spPr>
            <a:xfrm>
              <a:off x="3891120" y="2264751"/>
              <a:ext cx="2624118" cy="15853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6111932" y="2740690"/>
              <a:ext cx="1016126" cy="380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3383055" y="2845724"/>
              <a:ext cx="1016126" cy="38403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36868" name="Picture 23" descr="apache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26" descr="browser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870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71" name="Rectangle 35"/>
          <p:cNvSpPr>
            <a:spLocks noChangeArrowheads="1"/>
          </p:cNvSpPr>
          <p:nvPr/>
        </p:nvSpPr>
        <p:spPr bwMode="auto">
          <a:xfrm>
            <a:off x="1258888" y="3506788"/>
            <a:ext cx="22320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http://www.a.com/foo?var=v</a:t>
            </a:r>
          </a:p>
        </p:txBody>
      </p:sp>
      <p:sp>
        <p:nvSpPr>
          <p:cNvPr id="36872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1993:</a:t>
            </a:r>
            <a:r>
              <a:rPr lang="en-US"/>
              <a:t> The Web becomes less static</a:t>
            </a:r>
          </a:p>
        </p:txBody>
      </p:sp>
      <p:cxnSp>
        <p:nvCxnSpPr>
          <p:cNvPr id="36873" name="Straight Arrow Connector 30"/>
          <p:cNvCxnSpPr>
            <a:cxnSpLocks noChangeShapeType="1"/>
          </p:cNvCxnSpPr>
          <p:nvPr/>
        </p:nvCxnSpPr>
        <p:spPr bwMode="auto">
          <a:xfrm>
            <a:off x="449897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6874" name="Image 6" descr="Alice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5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31421" y="2714799"/>
          <a:ext cx="295232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1476164"/>
              </a:tblGrid>
              <a:tr h="113547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http://www.a.com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a.cgi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http://www.b.com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b.cgi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http://www.c.com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c.cgi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36877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6588" y="2570163"/>
            <a:ext cx="936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878" name="Straight Arrow Connector 34"/>
          <p:cNvCxnSpPr>
            <a:cxnSpLocks noChangeShapeType="1"/>
          </p:cNvCxnSpPr>
          <p:nvPr/>
        </p:nvCxnSpPr>
        <p:spPr bwMode="auto">
          <a:xfrm>
            <a:off x="1546225" y="3362325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6879" name="TextBox 36"/>
          <p:cNvSpPr txBox="1">
            <a:spLocks noChangeArrowheads="1"/>
          </p:cNvSpPr>
          <p:nvPr/>
        </p:nvSpPr>
        <p:spPr bwMode="auto">
          <a:xfrm>
            <a:off x="827088" y="5307013"/>
            <a:ext cx="5543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Technologies: </a:t>
            </a:r>
          </a:p>
          <a:p>
            <a:pPr eaLnBrk="0" hangingPunct="0"/>
            <a:r>
              <a:rPr lang="en-US"/>
              <a:t>Web Browser, Web Server,</a:t>
            </a:r>
          </a:p>
          <a:p>
            <a:pPr eaLnBrk="0" hangingPunct="0"/>
            <a:r>
              <a:rPr lang="en-US"/>
              <a:t>HTTP , HTML</a:t>
            </a:r>
          </a:p>
          <a:p>
            <a:pPr eaLnBrk="0" hangingPunct="0"/>
            <a:r>
              <a:rPr lang="en-US"/>
              <a:t>CGI: Common Gateway Interface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	1994:  </a:t>
            </a:r>
            <a:r>
              <a:rPr lang="en-US" u="sng">
                <a:hlinkClick r:id="rId13" tooltip="World Wide Web Consortium"/>
              </a:rPr>
              <a:t>World Wide Web Consortium</a:t>
            </a:r>
            <a:r>
              <a:rPr lang="en-US"/>
              <a:t> (W3C)</a:t>
            </a:r>
          </a:p>
          <a:p>
            <a:pPr algn="ctr" eaLnBrk="0" hangingPunct="0"/>
            <a:r>
              <a:rPr lang="en-US">
                <a:hlinkClick r:id="rId14"/>
              </a:rPr>
              <a:t>http://validator.w3.org/</a:t>
            </a:r>
            <a:r>
              <a:rPr lang="en-US"/>
              <a:t> 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906000" cy="522287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Lectures from 23/9 to 4/11</a:t>
            </a:r>
          </a:p>
          <a:p>
            <a:pPr>
              <a:buNone/>
            </a:pPr>
            <a:r>
              <a:rPr lang="en-US" dirty="0" smtClean="0"/>
              <a:t>Topics discussed in 4 lectures of 2 hours+ 7 hours TP</a:t>
            </a:r>
          </a:p>
          <a:p>
            <a:pPr>
              <a:buFontTx/>
              <a:buChar char="-"/>
            </a:pPr>
            <a:r>
              <a:rPr lang="en-US" dirty="0" smtClean="0"/>
              <a:t>introduction to web programming (today)</a:t>
            </a:r>
          </a:p>
          <a:p>
            <a:pPr>
              <a:buFontTx/>
              <a:buChar char="-"/>
            </a:pPr>
            <a:r>
              <a:rPr lang="en-US" dirty="0" smtClean="0"/>
              <a:t>cross site scripting aka XSS</a:t>
            </a:r>
          </a:p>
          <a:p>
            <a:pPr>
              <a:buFontTx/>
              <a:buChar char="-"/>
            </a:pPr>
            <a:r>
              <a:rPr lang="en-US" dirty="0" smtClean="0"/>
              <a:t>cookies and associated security problems</a:t>
            </a:r>
          </a:p>
          <a:p>
            <a:pPr>
              <a:buFontTx/>
              <a:buChar char="-"/>
            </a:pPr>
            <a:r>
              <a:rPr lang="en-US" dirty="0" smtClean="0"/>
              <a:t>same origin policy</a:t>
            </a:r>
          </a:p>
          <a:p>
            <a:pPr>
              <a:buNone/>
            </a:pPr>
            <a:r>
              <a:rPr lang="en-US" dirty="0" smtClean="0"/>
              <a:t>Research topic: 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owasp</a:t>
            </a:r>
            <a:r>
              <a:rPr lang="en-US" dirty="0" smtClean="0"/>
              <a:t> top-ten report: 21/10, presentations 40’</a:t>
            </a:r>
          </a:p>
          <a:p>
            <a:pPr>
              <a:buNone/>
            </a:pPr>
            <a:r>
              <a:rPr lang="en-US" dirty="0" smtClean="0"/>
              <a:t>Exam: 18/11, includes all TPs + CMs + </a:t>
            </a:r>
            <a:r>
              <a:rPr lang="en-US" dirty="0" err="1" smtClean="0"/>
              <a:t>owasp</a:t>
            </a:r>
            <a:r>
              <a:rPr lang="en-US" dirty="0" smtClean="0"/>
              <a:t> top-10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keep state information on sessions? </a:t>
            </a:r>
            <a:endParaRPr lang="en-US" dirty="0"/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is stateless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HTTP: Session in URL Example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8163" y="1778000"/>
            <a:ext cx="3600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6725" y="3074988"/>
            <a:ext cx="6337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  <a:r>
              <a:rPr lang="en-US" sz="2400"/>
              <a:t>/shopping.cfm?pID=269</a:t>
            </a:r>
            <a:endParaRPr lang="en-US" sz="2400" b="1"/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1258888" y="2282825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03350" y="2489200"/>
            <a:ext cx="194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see catalog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6725" y="4443413"/>
            <a:ext cx="9217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  <a:r>
              <a:rPr lang="en-US" sz="2400"/>
              <a:t>/shopping.cfm?pID=269&amp;item=40002</a:t>
            </a:r>
            <a:endParaRPr lang="en-US" sz="2400" b="1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258888" y="3660775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03350" y="3867150"/>
            <a:ext cx="194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select item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6725" y="5811838"/>
            <a:ext cx="9217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  <a:r>
              <a:rPr lang="en-US" sz="2400"/>
              <a:t>/checkout.cfm?pID=269&amp;item=40002</a:t>
            </a:r>
            <a:endParaRPr lang="en-US" sz="2400" b="1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258888" y="5019675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03350" y="5226050"/>
            <a:ext cx="1943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buy item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7088" y="6530975"/>
            <a:ext cx="741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Since HTTP is stateless all session information is saved in the URL</a:t>
            </a: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5470525" y="7170738"/>
            <a:ext cx="4679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Thanks Ricardo Corin for this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1" grpId="0"/>
      <p:bldP spid="12" grpId="0"/>
      <p:bldP spid="14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68475" y="194519"/>
            <a:ext cx="8382000" cy="914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HTTP: Session in hidden field Example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898525" y="2138363"/>
            <a:ext cx="799306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3600">
              <a:latin typeface="ArialMT"/>
            </a:endParaRPr>
          </a:p>
          <a:p>
            <a:pPr eaLnBrk="0" hangingPunct="0"/>
            <a:r>
              <a:rPr lang="en-US">
                <a:latin typeface="CourierNewPSMT"/>
              </a:rPr>
              <a:t>&lt;FORM METHOD=POST</a:t>
            </a:r>
          </a:p>
          <a:p>
            <a:pPr eaLnBrk="0" hangingPunct="0"/>
            <a:r>
              <a:rPr lang="en-US">
                <a:latin typeface="CourierNewPSMT"/>
              </a:rPr>
              <a:t>ACTION="http://www.dansie.net/cgi-bin/scripts/cart.pl"&gt;</a:t>
            </a:r>
          </a:p>
          <a:p>
            <a:pPr eaLnBrk="0" hangingPunct="0"/>
            <a:r>
              <a:rPr lang="en-US">
                <a:latin typeface="CourierNewPSMT"/>
              </a:rPr>
              <a:t>Black Leather purse with leather straps&lt;BR&gt;Price: $20.00&lt;BR&gt;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NAME=name VALUE="Black leather purse"&gt;</a:t>
            </a:r>
          </a:p>
          <a:p>
            <a:pPr eaLnBrk="0" hangingPunct="0"/>
            <a:r>
              <a:rPr lang="en-US" b="1">
                <a:latin typeface="CourierNewPS-BoldMT"/>
              </a:rPr>
              <a:t>&lt;INPUT TYPE=HIDDEN NAME=price VALUE="20.00"&gt;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NAME=sh VALUE="1"&gt;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NAME=img VALUE="purse.jpg"&gt;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NAME=custom1 VALUE="Black leather purse</a:t>
            </a:r>
          </a:p>
          <a:p>
            <a:pPr eaLnBrk="0" hangingPunct="0"/>
            <a:r>
              <a:rPr lang="en-US">
                <a:latin typeface="CourierNewPSMT"/>
              </a:rPr>
              <a:t>with leather straps"&gt;</a:t>
            </a:r>
          </a:p>
          <a:p>
            <a:pPr eaLnBrk="0" hangingPunct="0"/>
            <a:r>
              <a:rPr lang="en-US">
                <a:latin typeface="CourierNewPSMT"/>
              </a:rPr>
              <a:t>&lt;INPUT TYPE=SUBMIT NAME="add" VALUE="Put in Shopping Cart"&gt;</a:t>
            </a:r>
          </a:p>
          <a:p>
            <a:pPr eaLnBrk="0" hangingPunct="0"/>
            <a:r>
              <a:rPr lang="en-US">
                <a:latin typeface="CourierNewPSMT"/>
              </a:rPr>
              <a:t>&lt;/FORM&gt;</a:t>
            </a:r>
            <a:endParaRPr lang="en-US"/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682625" y="1635125"/>
            <a:ext cx="61928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Why not to store sensitive information on the client side</a:t>
            </a:r>
            <a:r>
              <a:rPr lang="en-US" dirty="0" smtClean="0"/>
              <a:t>?</a:t>
            </a:r>
          </a:p>
          <a:p>
            <a:pPr eaLnBrk="0" hangingPunct="0"/>
            <a:r>
              <a:rPr lang="en-US" dirty="0" smtClean="0"/>
              <a:t>Integrity violation: </a:t>
            </a:r>
            <a:r>
              <a:rPr lang="en-US" dirty="0" err="1" smtClean="0">
                <a:latin typeface="ArialMT"/>
              </a:rPr>
              <a:t>Dansie</a:t>
            </a:r>
            <a:r>
              <a:rPr lang="en-US" dirty="0" smtClean="0">
                <a:latin typeface="ArialMT"/>
              </a:rPr>
              <a:t> Shopping Cart (2006)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5580063" y="6170613"/>
            <a:ext cx="3382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Let’s see the form in action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435600" y="6530975"/>
            <a:ext cx="3097213" cy="863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dirty="0" smtClean="0">
                <a:solidFill>
                  <a:schemeClr val="tx1"/>
                </a:solidFill>
              </a:rPr>
              <a:t>Example formAttack.html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HTTP : Sessions as COOKIES</a:t>
            </a:r>
          </a:p>
        </p:txBody>
      </p:sp>
      <p:sp>
        <p:nvSpPr>
          <p:cNvPr id="44035" name="Rectangle 14"/>
          <p:cNvSpPr>
            <a:spLocks noChangeArrowheads="1"/>
          </p:cNvSpPr>
          <p:nvPr/>
        </p:nvSpPr>
        <p:spPr bwMode="auto">
          <a:xfrm>
            <a:off x="538163" y="1706563"/>
            <a:ext cx="90741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/>
              <a:t>A  </a:t>
            </a:r>
            <a:r>
              <a:rPr lang="en-US" sz="2400" dirty="0" smtClean="0"/>
              <a:t>cookie is set by the server but </a:t>
            </a:r>
            <a:r>
              <a:rPr lang="en-US" sz="2400" dirty="0"/>
              <a:t>resides in </a:t>
            </a:r>
            <a:r>
              <a:rPr lang="en-US" sz="2400" dirty="0" smtClean="0"/>
              <a:t>the client </a:t>
            </a:r>
            <a:r>
              <a:rPr lang="en-US" sz="2400" dirty="0"/>
              <a:t>disk and is created by the web browser</a:t>
            </a:r>
          </a:p>
          <a:p>
            <a:pPr eaLnBrk="0" hangingPunct="0"/>
            <a:endParaRPr lang="en-US" dirty="0"/>
          </a:p>
        </p:txBody>
      </p:sp>
      <p:pic>
        <p:nvPicPr>
          <p:cNvPr id="38" name="Picture 37" descr="brows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045" y="3578895"/>
            <a:ext cx="2376487" cy="237648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HTTP : COOKIES</a:t>
            </a:r>
          </a:p>
        </p:txBody>
      </p:sp>
      <p:sp>
        <p:nvSpPr>
          <p:cNvPr id="45059" name="Rectangle 14"/>
          <p:cNvSpPr>
            <a:spLocks noChangeArrowheads="1"/>
          </p:cNvSpPr>
          <p:nvPr/>
        </p:nvSpPr>
        <p:spPr bwMode="auto">
          <a:xfrm>
            <a:off x="538163" y="1706563"/>
            <a:ext cx="90741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A  cookie resides in the disk and is created by the web browser</a:t>
            </a:r>
          </a:p>
          <a:p>
            <a:pPr eaLnBrk="0" hangingPunct="0"/>
            <a:endParaRPr lang="en-US"/>
          </a:p>
        </p:txBody>
      </p:sp>
      <p:pic>
        <p:nvPicPr>
          <p:cNvPr id="45060" name="Picture 17" descr="brows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3219450"/>
            <a:ext cx="811212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554288" y="3003550"/>
            <a:ext cx="3097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POST login.cgi (usr+pwd)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1762125" y="4083050"/>
            <a:ext cx="38179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98750" y="4117975"/>
            <a:ext cx="5073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HTTP Header:</a:t>
            </a:r>
          </a:p>
          <a:p>
            <a:pPr eaLnBrk="0" hangingPunct="0"/>
            <a:r>
              <a:rPr lang="en-US"/>
              <a:t>Set-cookie: NAME=VALUE ;</a:t>
            </a:r>
          </a:p>
          <a:p>
            <a:pPr eaLnBrk="0" hangingPunct="0"/>
            <a:r>
              <a:rPr lang="en-US"/>
              <a:t>domain = (who can read the cookie) ;</a:t>
            </a:r>
          </a:p>
          <a:p>
            <a:pPr eaLnBrk="0" hangingPunct="0"/>
            <a:r>
              <a:rPr lang="en-US"/>
              <a:t>expires = (when) ;</a:t>
            </a:r>
          </a:p>
          <a:p>
            <a:pPr eaLnBrk="0" hangingPunct="0"/>
            <a:r>
              <a:rPr lang="en-US"/>
              <a:t>…</a:t>
            </a:r>
          </a:p>
        </p:txBody>
      </p:sp>
      <p:pic>
        <p:nvPicPr>
          <p:cNvPr id="26" name="Picture 25" descr="brows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525" y="6386513"/>
            <a:ext cx="68262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8363" y="6137275"/>
            <a:ext cx="811212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1050" y="6172200"/>
            <a:ext cx="5073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GET securepage.html</a:t>
            </a:r>
          </a:p>
          <a:p>
            <a:pPr eaLnBrk="0" hangingPunct="0"/>
            <a:r>
              <a:rPr lang="en-US"/>
              <a:t>Cookie: NAME=VALUE</a:t>
            </a: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1835150" y="6819900"/>
            <a:ext cx="37449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1690688" y="3578225"/>
            <a:ext cx="38893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HTTP does not have state, cookies add state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Cookies are useful for: </a:t>
            </a:r>
          </a:p>
          <a:p>
            <a:pPr lvl="1" eaLnBrk="1" hangingPunct="1">
              <a:defRPr/>
            </a:pPr>
            <a:r>
              <a:rPr lang="en-US" dirty="0" err="1" smtClean="0"/>
              <a:t>Authenticacion</a:t>
            </a:r>
            <a:endParaRPr lang="en-US" dirty="0" smtClean="0"/>
          </a:p>
          <a:p>
            <a:pPr lvl="2" eaLnBrk="1" hangingPunct="1">
              <a:defRPr/>
            </a:pPr>
            <a:r>
              <a:rPr lang="es-ES" sz="2000" dirty="0" smtClean="0">
                <a:ea typeface="+mn-ea"/>
                <a:cs typeface="+mn-cs"/>
              </a:rPr>
              <a:t>to know if a user has authenticatde in the past</a:t>
            </a:r>
            <a:endParaRPr lang="es-ES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 Personalization</a:t>
            </a:r>
          </a:p>
          <a:p>
            <a:pPr lvl="2" eaLnBrk="1" hangingPunct="1">
              <a:defRPr/>
            </a:pPr>
            <a:r>
              <a:rPr lang="es-ES" sz="2000" dirty="0" smtClean="0">
                <a:ea typeface="+mn-ea"/>
                <a:cs typeface="+mn-cs"/>
              </a:rPr>
              <a:t>recognize the user since last visit</a:t>
            </a:r>
            <a:endParaRPr lang="es-ES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 Tracking</a:t>
            </a:r>
          </a:p>
          <a:p>
            <a:pPr lvl="2" eaLnBrk="1" hangingPunct="1">
              <a:defRPr/>
            </a:pPr>
            <a:r>
              <a:rPr lang="en-US" sz="2000" dirty="0" smtClean="0">
                <a:ea typeface="+mn-ea"/>
                <a:cs typeface="+mn-cs"/>
              </a:rPr>
              <a:t>analyze the </a:t>
            </a:r>
            <a:r>
              <a:rPr lang="en-US" sz="2000" dirty="0" err="1" smtClean="0">
                <a:ea typeface="+mn-ea"/>
                <a:cs typeface="+mn-cs"/>
              </a:rPr>
              <a:t>behaviour</a:t>
            </a:r>
            <a:r>
              <a:rPr lang="en-US" sz="2000" dirty="0" smtClean="0">
                <a:ea typeface="+mn-ea"/>
                <a:cs typeface="+mn-cs"/>
              </a:rPr>
              <a:t> of the user</a:t>
            </a:r>
            <a:endParaRPr lang="en-US" sz="20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90688" y="266700"/>
            <a:ext cx="392906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6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HTTP : COOKIES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0688" y="266700"/>
            <a:ext cx="392906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6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HTTP : COOKIES</a:t>
            </a:r>
            <a:endParaRPr lang="en-US" dirty="0">
              <a:cs typeface="+mn-cs"/>
            </a:endParaRPr>
          </a:p>
        </p:txBody>
      </p:sp>
      <p:sp>
        <p:nvSpPr>
          <p:cNvPr id="471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Only the site that creates the cookie can read it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0688" y="266700"/>
            <a:ext cx="392906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6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HTTP : COOKIES</a:t>
            </a:r>
            <a:endParaRPr lang="en-US" dirty="0"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988" y="2138363"/>
            <a:ext cx="6569075" cy="38592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79413" indent="-379413" defTabSz="1014413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set-cookie(“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amount”,$amount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); </a:t>
            </a: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endParaRPr lang="en-US" sz="24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Content-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type:text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/html</a:t>
            </a: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Cookie: Amount = 20$</a:t>
            </a: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endParaRPr lang="en-US" sz="24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To make it secure it is necessary to add a “MAC” (message-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authenticatedcode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) to the amount:</a:t>
            </a: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Cookie: Amount = 20$; HMAC(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ServerKey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, 20)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851275" y="6099175"/>
            <a:ext cx="3097213" cy="863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dirty="0" smtClean="0">
                <a:solidFill>
                  <a:schemeClr val="tx1"/>
                </a:solidFill>
              </a:rPr>
              <a:t>Example cookie.php/2</a:t>
            </a:r>
          </a:p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Content Placeholder 4" descr="timelin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31750" y="0"/>
            <a:ext cx="10182225" cy="7589838"/>
          </a:xfrm>
        </p:spPr>
      </p:pic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Down Arrow 3"/>
          <p:cNvSpPr/>
          <p:nvPr/>
        </p:nvSpPr>
        <p:spPr bwMode="auto">
          <a:xfrm flipV="1">
            <a:off x="2698973" y="2426767"/>
            <a:ext cx="1440160" cy="3456384"/>
          </a:xfrm>
          <a:prstGeom prst="downArrow">
            <a:avLst/>
          </a:prstGeom>
          <a:gradFill>
            <a:gsLst>
              <a:gs pos="0">
                <a:srgbClr val="8488C4">
                  <a:alpha val="29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08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1.0 Applications</a:t>
            </a:r>
          </a:p>
        </p:txBody>
      </p:sp>
      <p:sp>
        <p:nvSpPr>
          <p:cNvPr id="5530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4413"/>
            <a:fld id="{C42102CB-109C-4610-A30C-209A64595A37}" type="slidenum">
              <a:rPr lang="en-US" smtClean="0"/>
              <a:pPr defTabSz="1014413"/>
              <a:t>49</a:t>
            </a:fld>
            <a:endParaRPr lang="en-US" smtClean="0"/>
          </a:p>
        </p:txBody>
      </p:sp>
      <p:pic>
        <p:nvPicPr>
          <p:cNvPr id="55301" name="Picture 23" descr="apach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26" descr="brow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303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304" name="Rectangle 35"/>
          <p:cNvSpPr>
            <a:spLocks noChangeArrowheads="1"/>
          </p:cNvSpPr>
          <p:nvPr/>
        </p:nvSpPr>
        <p:spPr bwMode="auto">
          <a:xfrm>
            <a:off x="1258888" y="3506788"/>
            <a:ext cx="22320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http://www.a.com/foo?var=v</a:t>
            </a:r>
          </a:p>
        </p:txBody>
      </p:sp>
      <p:sp>
        <p:nvSpPr>
          <p:cNvPr id="55305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1995:</a:t>
            </a:r>
            <a:r>
              <a:rPr lang="en-US"/>
              <a:t> Php and Javascript  are born</a:t>
            </a:r>
          </a:p>
        </p:txBody>
      </p:sp>
      <p:cxnSp>
        <p:nvCxnSpPr>
          <p:cNvPr id="55306" name="Straight Arrow Connector 30"/>
          <p:cNvCxnSpPr>
            <a:cxnSpLocks noChangeShapeType="1"/>
          </p:cNvCxnSpPr>
          <p:nvPr/>
        </p:nvCxnSpPr>
        <p:spPr bwMode="auto">
          <a:xfrm>
            <a:off x="449897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5307" name="Image 6" descr="Alic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8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31421" y="2714799"/>
          <a:ext cx="295232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1476164"/>
              </a:tblGrid>
              <a:tr h="113547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http://www.a.com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a.php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http://www.b.com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b.cgi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http://www.c.com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c.cgi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55310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6588" y="2570163"/>
            <a:ext cx="936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311" name="Straight Arrow Connector 34"/>
          <p:cNvCxnSpPr>
            <a:cxnSpLocks noChangeShapeType="1"/>
          </p:cNvCxnSpPr>
          <p:nvPr/>
        </p:nvCxnSpPr>
        <p:spPr bwMode="auto">
          <a:xfrm>
            <a:off x="1546225" y="3362325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55312" name="TextBox 36"/>
          <p:cNvSpPr txBox="1">
            <a:spLocks noChangeArrowheads="1"/>
          </p:cNvSpPr>
          <p:nvPr/>
        </p:nvSpPr>
        <p:spPr bwMode="auto">
          <a:xfrm>
            <a:off x="827088" y="5307013"/>
            <a:ext cx="55435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Technologies: </a:t>
            </a:r>
          </a:p>
          <a:p>
            <a:pPr eaLnBrk="0" hangingPunct="0"/>
            <a:r>
              <a:rPr lang="en-US"/>
              <a:t>Web Browser, Web Server,</a:t>
            </a:r>
          </a:p>
          <a:p>
            <a:pPr eaLnBrk="0" hangingPunct="0"/>
            <a:r>
              <a:rPr lang="en-US"/>
              <a:t>HTTP , HTML</a:t>
            </a:r>
          </a:p>
          <a:p>
            <a:pPr eaLnBrk="0" hangingPunct="0"/>
            <a:r>
              <a:rPr lang="en-US"/>
              <a:t>CGI: Common Gateway Interface</a:t>
            </a:r>
          </a:p>
          <a:p>
            <a:pPr eaLnBrk="0" hangingPunct="0"/>
            <a:r>
              <a:rPr lang="en-US"/>
              <a:t>Javascript</a:t>
            </a:r>
          </a:p>
          <a:p>
            <a:pPr eaLnBrk="0" hangingPunct="0"/>
            <a:endParaRPr lang="en-US"/>
          </a:p>
        </p:txBody>
      </p:sp>
      <p:cxnSp>
        <p:nvCxnSpPr>
          <p:cNvPr id="55313" name="Straight Arrow Connector 38"/>
          <p:cNvCxnSpPr>
            <a:cxnSpLocks noChangeShapeType="1"/>
          </p:cNvCxnSpPr>
          <p:nvPr/>
        </p:nvCxnSpPr>
        <p:spPr bwMode="auto">
          <a:xfrm flipH="1" flipV="1">
            <a:off x="2627313" y="3290888"/>
            <a:ext cx="576262" cy="1439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314" name="TextBox 39"/>
          <p:cNvSpPr txBox="1">
            <a:spLocks noChangeArrowheads="1"/>
          </p:cNvSpPr>
          <p:nvPr/>
        </p:nvSpPr>
        <p:spPr bwMode="auto">
          <a:xfrm>
            <a:off x="3490913" y="4730750"/>
            <a:ext cx="3455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Contains Javascript programs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23/9   CM/TP</a:t>
            </a:r>
          </a:p>
          <a:p>
            <a:pPr>
              <a:buNone/>
            </a:pPr>
            <a:r>
              <a:rPr lang="en-US" dirty="0" smtClean="0"/>
              <a:t>30/9   CM/TP</a:t>
            </a:r>
          </a:p>
          <a:p>
            <a:pPr>
              <a:buNone/>
            </a:pPr>
            <a:r>
              <a:rPr lang="en-US" dirty="0" smtClean="0"/>
              <a:t>7/10   CM/TP</a:t>
            </a:r>
          </a:p>
          <a:p>
            <a:pPr>
              <a:buNone/>
            </a:pPr>
            <a:r>
              <a:rPr lang="en-US" dirty="0" smtClean="0"/>
              <a:t>14/10 CM/TP</a:t>
            </a:r>
          </a:p>
          <a:p>
            <a:pPr>
              <a:buNone/>
            </a:pPr>
            <a:r>
              <a:rPr lang="en-US" dirty="0" smtClean="0"/>
              <a:t>21/10 Research project presentations (3 x 40’)</a:t>
            </a:r>
          </a:p>
          <a:p>
            <a:pPr>
              <a:buNone/>
            </a:pPr>
            <a:r>
              <a:rPr lang="en-US" dirty="0" smtClean="0"/>
              <a:t>28/10 </a:t>
            </a:r>
            <a:r>
              <a:rPr lang="en-US" dirty="0" smtClean="0"/>
              <a:t>Research project presentations (3 x 40’)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04/11 TPs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</a:t>
            </a:r>
            <a:r>
              <a:rPr lang="en-US" dirty="0" smtClean="0"/>
              <a:t>8/11: Exam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Execute code on the client side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Intepreted language, dymamically typed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ECMAScript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Embedding Javascript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676275" y="1685925"/>
            <a:ext cx="87979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&lt;body&gt;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...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&lt;script type="text/javascript" src=“myCode.js" /&gt;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  &lt;script type="text/javascript"&gt;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  //&lt;![CDATA[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  alert("Page is loading");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  //]]&gt;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&lt;/script&gt;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  &lt;p onclick="alert('I told you not to click on me!');"&gt;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Please do not click on this text.&lt;/p&gt;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...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&lt;/body&gt;</a:t>
            </a: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465638" y="1139825"/>
            <a:ext cx="37830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External Javascript File</a:t>
            </a:r>
          </a:p>
        </p:txBody>
      </p:sp>
      <p:sp>
        <p:nvSpPr>
          <p:cNvPr id="59397" name="Line 6"/>
          <p:cNvSpPr>
            <a:spLocks noChangeShapeType="1"/>
          </p:cNvSpPr>
          <p:nvPr/>
        </p:nvSpPr>
        <p:spPr bwMode="auto">
          <a:xfrm flipH="1">
            <a:off x="5583238" y="1601788"/>
            <a:ext cx="592137" cy="6746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6708775" y="3457575"/>
            <a:ext cx="1955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Inline Code</a:t>
            </a:r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 flipH="1" flipV="1">
            <a:off x="5667375" y="3709988"/>
            <a:ext cx="1014413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7046913" y="6156325"/>
            <a:ext cx="2397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Event Handler</a:t>
            </a:r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 flipH="1" flipV="1">
            <a:off x="4398963" y="5059363"/>
            <a:ext cx="2622550" cy="11811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59402" name="TextBox 9"/>
          <p:cNvSpPr txBox="1">
            <a:spLocks noChangeArrowheads="1"/>
          </p:cNvSpPr>
          <p:nvPr/>
        </p:nvSpPr>
        <p:spPr bwMode="auto">
          <a:xfrm>
            <a:off x="1762125" y="6604000"/>
            <a:ext cx="482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All scripts will share the memory  (see</a:t>
            </a:r>
          </a:p>
          <a:p>
            <a:r>
              <a:rPr lang="en-US" dirty="0" smtClean="0"/>
              <a:t>memory.html)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An  important object: the GLOBAL object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 An important property: window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A Prototype chain (the root is Global)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A Scope chain (the root is Global)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empty_object</a:t>
            </a:r>
            <a:r>
              <a:rPr lang="en-US" dirty="0" smtClean="0"/>
              <a:t> ={};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user={</a:t>
            </a:r>
          </a:p>
          <a:p>
            <a:pPr>
              <a:buNone/>
            </a:pPr>
            <a:r>
              <a:rPr lang="en-US" dirty="0" smtClean="0"/>
              <a:t>		“first-name”: “Tamara”, </a:t>
            </a:r>
          </a:p>
          <a:p>
            <a:pPr>
              <a:buNone/>
            </a:pPr>
            <a:r>
              <a:rPr lang="en-US" dirty="0" smtClean="0"/>
              <a:t>		“last-name”: “</a:t>
            </a:r>
            <a:r>
              <a:rPr lang="en-US" dirty="0" err="1" smtClean="0"/>
              <a:t>Rezk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8973" y="7107287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Book: </a:t>
            </a:r>
            <a:r>
              <a:rPr lang="en-US" dirty="0" err="1" smtClean="0"/>
              <a:t>Javascript</a:t>
            </a:r>
            <a:r>
              <a:rPr lang="en-US" dirty="0" smtClean="0"/>
              <a:t> the Good Parts (Douglas </a:t>
            </a:r>
            <a:r>
              <a:rPr lang="en-US" dirty="0" err="1" smtClean="0"/>
              <a:t>Crockford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2554957" y="4514999"/>
            <a:ext cx="2664296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435277" y="566712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 names are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user[“</a:t>
            </a:r>
            <a:r>
              <a:rPr lang="en-US" dirty="0" err="1" smtClean="0"/>
              <a:t>prenom</a:t>
            </a:r>
            <a:r>
              <a:rPr lang="en-US" dirty="0" smtClean="0"/>
              <a:t>”] </a:t>
            </a:r>
          </a:p>
          <a:p>
            <a:pPr>
              <a:buNone/>
            </a:pPr>
            <a:r>
              <a:rPr lang="en-US" dirty="0" err="1" smtClean="0"/>
              <a:t>user.prenom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user[“PRENOM”] //(undefined)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user[‘</a:t>
            </a:r>
            <a:r>
              <a:rPr lang="en-US" dirty="0" err="1" smtClean="0"/>
              <a:t>prenom</a:t>
            </a:r>
            <a:r>
              <a:rPr lang="en-US" dirty="0" smtClean="0"/>
              <a:t>’] = “John”;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the object does not already have the property “</a:t>
            </a:r>
            <a:r>
              <a:rPr lang="en-US" dirty="0" err="1" smtClean="0"/>
              <a:t>prenom</a:t>
            </a:r>
            <a:r>
              <a:rPr lang="en-US" dirty="0" smtClean="0"/>
              <a:t>”, the object is augmented.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with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1061" y="1418655"/>
            <a:ext cx="6198915" cy="522287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document.write</a:t>
            </a:r>
            <a:r>
              <a:rPr lang="en-US" sz="2800" dirty="0" smtClean="0"/>
              <a:t>(x);</a:t>
            </a:r>
          </a:p>
          <a:p>
            <a:pPr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x=3;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 bwMode="auto">
          <a:xfrm>
            <a:off x="394717" y="1706687"/>
            <a:ext cx="2736304" cy="16561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global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“window”:#g</a:t>
            </a:r>
          </a:p>
          <a:p>
            <a:pPr eaLnBrk="0" hangingPunct="0"/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with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1061" y="1418655"/>
            <a:ext cx="6198915" cy="522287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document.write</a:t>
            </a:r>
            <a:r>
              <a:rPr lang="en-US" sz="2800" dirty="0" smtClean="0"/>
              <a:t>(x);</a:t>
            </a:r>
          </a:p>
          <a:p>
            <a:pPr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x=3;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 bwMode="auto">
          <a:xfrm>
            <a:off x="394717" y="1706687"/>
            <a:ext cx="2736304" cy="16561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global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“window”:#g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“x”: undefined</a:t>
            </a:r>
          </a:p>
          <a:p>
            <a:pPr eaLnBrk="0" hangingPunct="0"/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with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1061" y="1418655"/>
            <a:ext cx="6198915" cy="522287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document.write</a:t>
            </a:r>
            <a:r>
              <a:rPr lang="en-US" sz="2800" dirty="0" smtClean="0"/>
              <a:t>(x); //print undefined</a:t>
            </a:r>
          </a:p>
          <a:p>
            <a:pPr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x=3;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 bwMode="auto">
          <a:xfrm>
            <a:off x="394717" y="1706687"/>
            <a:ext cx="2736304" cy="16561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global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“window”:#g</a:t>
            </a:r>
          </a:p>
          <a:p>
            <a:pPr eaLnBrk="0" hangingPunct="0"/>
            <a:r>
              <a:rPr lang="en-US" b="1" dirty="0" smtClean="0"/>
              <a:t>“x”: undefined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/>
          </a:p>
          <a:p>
            <a:pPr eaLnBrk="0" hangingPunct="0"/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with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1061" y="1418655"/>
            <a:ext cx="6198915" cy="522287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document.write</a:t>
            </a:r>
            <a:r>
              <a:rPr lang="en-US" sz="2800" dirty="0" smtClean="0"/>
              <a:t>(x); </a:t>
            </a:r>
          </a:p>
          <a:p>
            <a:pPr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x=3;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 bwMode="auto">
          <a:xfrm>
            <a:off x="394717" y="1706687"/>
            <a:ext cx="2736304" cy="16561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global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“window”:#g</a:t>
            </a:r>
          </a:p>
          <a:p>
            <a:pPr eaLnBrk="0" hangingPunct="0"/>
            <a:r>
              <a:rPr lang="en-US" b="1" dirty="0" smtClean="0"/>
              <a:t>“x”: 3</a:t>
            </a:r>
          </a:p>
          <a:p>
            <a:pPr eaLnBrk="0" hangingPunct="0"/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Owasp</a:t>
            </a:r>
            <a:r>
              <a:rPr lang="en-US" dirty="0" smtClean="0"/>
              <a:t> top ten</a:t>
            </a:r>
            <a:endParaRPr lang="en-US" dirty="0"/>
          </a:p>
        </p:txBody>
      </p:sp>
      <p:pic>
        <p:nvPicPr>
          <p:cNvPr id="102402" name="Picture 2" descr="1999 - 2013 DRI. Some Rights Reserved&#10;.&#10;8&#10;OWASP TOP 10 - 2013&#10;● A1 – Injection&#10;● A2 – Broken Authentication and Session&#10;M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13" y="1706687"/>
            <a:ext cx="7416824" cy="556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274639"/>
            <a:ext cx="9601200" cy="522287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foo</a:t>
            </a:r>
            <a:r>
              <a:rPr lang="en-US" dirty="0" smtClean="0"/>
              <a:t>(x) { s} ; </a:t>
            </a:r>
          </a:p>
          <a:p>
            <a:pPr lvl="1"/>
            <a:r>
              <a:rPr lang="en-US" sz="2000" dirty="0" smtClean="0"/>
              <a:t>a function is also a property of an object (global in this example)</a:t>
            </a:r>
          </a:p>
          <a:p>
            <a:pPr lvl="1"/>
            <a:r>
              <a:rPr lang="en-US" sz="2400" dirty="0" smtClean="0"/>
              <a:t> </a:t>
            </a:r>
            <a:r>
              <a:rPr lang="en-US" sz="2000" dirty="0" smtClean="0"/>
              <a:t>when a function is defined, it is NOT called(or executed).</a:t>
            </a:r>
          </a:p>
          <a:p>
            <a:pPr lvl="1"/>
            <a:r>
              <a:rPr lang="en-US" sz="2000" dirty="0" smtClean="0"/>
              <a:t> there are two properties for prototypes that should not be confused</a:t>
            </a:r>
            <a:endParaRPr lang="en-US" sz="2400" dirty="0" smtClean="0"/>
          </a:p>
          <a:p>
            <a:pPr lvl="1"/>
            <a:r>
              <a:rPr lang="en-US" sz="2000" dirty="0" smtClean="0"/>
              <a:t> notice that a function definition IS an object 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754757" y="5091063"/>
            <a:ext cx="2736304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global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“window”:#g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“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”:  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 rot="16200000" flipV="1">
            <a:off x="1942889" y="5199075"/>
            <a:ext cx="936104" cy="288032"/>
          </a:xfrm>
          <a:prstGeom prst="curvedConnector3">
            <a:avLst>
              <a:gd name="adj1" fmla="val 166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4283149" y="5163071"/>
            <a:ext cx="5040560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@</a:t>
            </a:r>
            <a:r>
              <a:rPr lang="en-US" b="1" dirty="0" smtClean="0"/>
              <a:t>body: function(x){s}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@prototype: #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funprot</a:t>
            </a:r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prototype: l1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122909" y="6099175"/>
            <a:ext cx="20162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378" y="50503"/>
            <a:ext cx="9134475" cy="1265237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957" y="1778695"/>
            <a:ext cx="4486275" cy="43735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 count=0;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increment=</a:t>
            </a:r>
          </a:p>
          <a:p>
            <a:pPr>
              <a:buNone/>
            </a:pPr>
            <a:r>
              <a:rPr lang="en-US" dirty="0" smtClean="0"/>
              <a:t>function(inc) 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count=5;</a:t>
            </a:r>
          </a:p>
          <a:p>
            <a:pPr>
              <a:buNone/>
            </a:pPr>
            <a:r>
              <a:rPr lang="en-US" dirty="0" smtClean="0"/>
              <a:t>    	if (inc == undefined) </a:t>
            </a:r>
          </a:p>
          <a:p>
            <a:pPr>
              <a:buNone/>
            </a:pPr>
            <a:r>
              <a:rPr lang="en-US" dirty="0" smtClean="0"/>
              <a:t>	       {inc = 1;}</a:t>
            </a:r>
          </a:p>
          <a:p>
            <a:pPr>
              <a:buNone/>
            </a:pPr>
            <a:r>
              <a:rPr lang="en-US" dirty="0" smtClean="0"/>
              <a:t>    	count += inc;</a:t>
            </a:r>
          </a:p>
          <a:p>
            <a:pPr>
              <a:buNone/>
            </a:pPr>
            <a:r>
              <a:rPr lang="en-US" dirty="0" smtClean="0"/>
              <a:t>    	return count;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increment();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=increment(2);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4677" y="1202631"/>
            <a:ext cx="10369152" cy="522287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foo</a:t>
            </a:r>
            <a:r>
              <a:rPr lang="en-US" dirty="0" smtClean="0"/>
              <a:t>(x) ={ s} 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new </a:t>
            </a:r>
            <a:r>
              <a:rPr lang="en-US" dirty="0" err="1" smtClean="0"/>
              <a:t>foo</a:t>
            </a:r>
            <a:r>
              <a:rPr lang="en-US" dirty="0" smtClean="0"/>
              <a:t>(3);  </a:t>
            </a:r>
          </a:p>
          <a:p>
            <a:pPr lvl="1"/>
            <a:r>
              <a:rPr lang="en-US" sz="2400" dirty="0" smtClean="0"/>
              <a:t>when a new  function instance is created, it IS called (as constructor)</a:t>
            </a:r>
          </a:p>
          <a:p>
            <a:pPr lvl="1"/>
            <a:r>
              <a:rPr lang="en-US" sz="2400" dirty="0" smtClean="0"/>
              <a:t> IMPORTANT DETAIL: but “this” is now associated to the new object</a:t>
            </a:r>
          </a:p>
          <a:p>
            <a:pPr lvl="1"/>
            <a:r>
              <a:rPr lang="en-US" sz="2400" dirty="0" smtClean="0"/>
              <a:t>it is executed in the same scope where the object was defined.</a:t>
            </a:r>
          </a:p>
          <a:p>
            <a:pPr lvl="1"/>
            <a:r>
              <a:rPr lang="en-US" sz="2400" dirty="0" smtClean="0"/>
              <a:t>Important: new is the only way to set the internal @prototype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754757" y="5379095"/>
            <a:ext cx="2736304" cy="16561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global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“window”:#g</a:t>
            </a:r>
          </a:p>
          <a:p>
            <a:pPr eaLnBrk="0" hangingPunct="0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“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”: </a:t>
            </a:r>
            <a:r>
              <a:rPr lang="en-US" b="1" dirty="0" smtClean="0"/>
              <a:t>#f</a:t>
            </a:r>
          </a:p>
          <a:p>
            <a:pPr eaLnBrk="0" hangingPunct="0"/>
            <a:r>
              <a:rPr lang="en-US" b="1" dirty="0" smtClean="0"/>
              <a:t>“x”:</a:t>
            </a:r>
          </a:p>
          <a:p>
            <a:pPr eaLnBrk="0" hangingPunct="0"/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 rot="16200000" flipV="1">
            <a:off x="1942889" y="5487107"/>
            <a:ext cx="936104" cy="288032"/>
          </a:xfrm>
          <a:prstGeom prst="curvedConnector3">
            <a:avLst>
              <a:gd name="adj1" fmla="val 166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3779093" y="4082951"/>
            <a:ext cx="5040560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@</a:t>
            </a:r>
            <a:r>
              <a:rPr lang="en-US" b="1" dirty="0" smtClean="0"/>
              <a:t>body: function(x){s}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@prototype: #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funprot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prototype: l1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482949" y="5091063"/>
            <a:ext cx="1656184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4139133" y="5955159"/>
            <a:ext cx="5040560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@prototype: l1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906885" y="6603231"/>
            <a:ext cx="2448272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538733" y="4298975"/>
            <a:ext cx="2880320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@prototype: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38733" y="5883151"/>
            <a:ext cx="2880320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@prototype: 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38733" y="2714799"/>
            <a:ext cx="2880320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@prototype: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970781" y="1130623"/>
            <a:ext cx="2880320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@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prototype:</a:t>
            </a:r>
            <a:r>
              <a:rPr lang="en-US" b="1" dirty="0" err="1" smtClean="0"/>
              <a:t>null</a:t>
            </a:r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 </a:t>
            </a:r>
            <a:r>
              <a:rPr lang="en-US" b="1" dirty="0" smtClean="0"/>
              <a:t>x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value 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 rot="5400000" flipH="1" flipV="1">
            <a:off x="2446945" y="5559115"/>
            <a:ext cx="936104" cy="7200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Curved Connector 8"/>
          <p:cNvCxnSpPr/>
          <p:nvPr/>
        </p:nvCxnSpPr>
        <p:spPr bwMode="auto">
          <a:xfrm rot="5400000" flipH="1" flipV="1">
            <a:off x="2446945" y="3974939"/>
            <a:ext cx="936104" cy="7200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urved Connector 9"/>
          <p:cNvCxnSpPr/>
          <p:nvPr/>
        </p:nvCxnSpPr>
        <p:spPr bwMode="auto">
          <a:xfrm rot="5400000" flipH="1" flipV="1">
            <a:off x="2374937" y="2462771"/>
            <a:ext cx="936104" cy="7200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0" y="5667127"/>
            <a:ext cx="39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 bwMode="auto">
          <a:xfrm>
            <a:off x="394717" y="5851793"/>
            <a:ext cx="432048" cy="175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219253" y="1994719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y.x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75237" y="3362871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property is not in the current object, it is searched in the prototype chained.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4715197" y="5379095"/>
            <a:ext cx="3097213" cy="863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dirty="0" smtClean="0">
                <a:solidFill>
                  <a:schemeClr val="tx1"/>
                </a:solidFill>
              </a:rPr>
              <a:t>Example prototype.js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84" y="1524000"/>
            <a:ext cx="6198915" cy="522287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x=3; </a:t>
            </a:r>
          </a:p>
          <a:p>
            <a:pPr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y = function(){console.log(x)};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 bwMode="auto">
          <a:xfrm>
            <a:off x="538733" y="4298975"/>
            <a:ext cx="2880320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@scope: 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38733" y="5883151"/>
            <a:ext cx="2880320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@scope: 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 rot="5400000" flipH="1" flipV="1">
            <a:off x="2446945" y="5559115"/>
            <a:ext cx="936104" cy="7200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0" y="5667127"/>
            <a:ext cx="39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5400000" flipH="1" flipV="1">
            <a:off x="2302929" y="3758915"/>
            <a:ext cx="936104" cy="7200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754757" y="2138735"/>
            <a:ext cx="2736304" cy="16561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global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“window”:#g</a:t>
            </a:r>
          </a:p>
          <a:p>
            <a:pPr eaLnBrk="0" hangingPunct="0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“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”: </a:t>
            </a:r>
            <a:r>
              <a:rPr lang="en-US" b="1" dirty="0" smtClean="0"/>
              <a:t>#f</a:t>
            </a:r>
          </a:p>
          <a:p>
            <a:pPr eaLnBrk="0" hangingPunct="0"/>
            <a:r>
              <a:rPr lang="en-US" b="1" dirty="0" smtClean="0"/>
              <a:t>“x”: 3</a:t>
            </a:r>
          </a:p>
          <a:p>
            <a:pPr eaLnBrk="0" hangingPunct="0"/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rot="16200000" flipV="1">
            <a:off x="1942889" y="2246747"/>
            <a:ext cx="936104" cy="288032"/>
          </a:xfrm>
          <a:prstGeom prst="curvedConnector3">
            <a:avLst>
              <a:gd name="adj1" fmla="val 166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930275" y="1346200"/>
            <a:ext cx="8628063" cy="591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 sz="2700" b="1" dirty="0">
                <a:latin typeface="Courier New" pitchFamily="49" charset="0"/>
              </a:rPr>
              <a:t>function </a:t>
            </a:r>
            <a:r>
              <a:rPr lang="en-US" sz="2700" b="1" dirty="0" err="1">
                <a:latin typeface="Courier New" pitchFamily="49" charset="0"/>
              </a:rPr>
              <a:t>Foo</a:t>
            </a:r>
            <a:r>
              <a:rPr lang="en-US" sz="2700" b="1" dirty="0">
                <a:latin typeface="Courier New" pitchFamily="49" charset="0"/>
              </a:rPr>
              <a:t>() {</a:t>
            </a:r>
          </a:p>
          <a:p>
            <a:pPr eaLnBrk="0" hangingPunct="0"/>
            <a:r>
              <a:rPr lang="en-US" sz="2700" b="1" dirty="0" err="1">
                <a:latin typeface="Courier New" pitchFamily="49" charset="0"/>
              </a:rPr>
              <a:t>var</a:t>
            </a:r>
            <a:r>
              <a:rPr lang="en-US" sz="2700" b="1" dirty="0">
                <a:latin typeface="Courier New" pitchFamily="49" charset="0"/>
              </a:rPr>
              <a:t> x;</a:t>
            </a:r>
          </a:p>
          <a:p>
            <a:pPr eaLnBrk="0" hangingPunct="0"/>
            <a:r>
              <a:rPr lang="en-US" sz="2700" b="1" dirty="0">
                <a:latin typeface="Courier New" pitchFamily="49" charset="0"/>
              </a:rPr>
              <a:t>y = x; </a:t>
            </a:r>
          </a:p>
          <a:p>
            <a:pPr eaLnBrk="0" hangingPunct="0"/>
            <a:r>
              <a:rPr lang="en-US" sz="2700" b="1" dirty="0">
                <a:latin typeface="Courier New" pitchFamily="49" charset="0"/>
              </a:rPr>
              <a:t>x =3 ; </a:t>
            </a:r>
          </a:p>
          <a:p>
            <a:pPr eaLnBrk="0" hangingPunct="0"/>
            <a:r>
              <a:rPr lang="en-US" sz="2700" b="1" dirty="0">
                <a:latin typeface="Courier New" pitchFamily="49" charset="0"/>
              </a:rPr>
              <a:t>}</a:t>
            </a:r>
          </a:p>
          <a:p>
            <a:pPr eaLnBrk="0" hangingPunct="0"/>
            <a:endParaRPr lang="en-US" sz="2700" b="1" dirty="0">
              <a:latin typeface="Courier New" pitchFamily="49" charset="0"/>
            </a:endParaRPr>
          </a:p>
          <a:p>
            <a:pPr eaLnBrk="0" hangingPunct="0"/>
            <a:r>
              <a:rPr lang="en-US" sz="2700" b="1" dirty="0">
                <a:latin typeface="Courier New" pitchFamily="49" charset="0"/>
              </a:rPr>
              <a:t>function Bar() {</a:t>
            </a:r>
          </a:p>
          <a:p>
            <a:pPr eaLnBrk="0" hangingPunct="0"/>
            <a:r>
              <a:rPr lang="en-US" sz="2700" b="1" dirty="0">
                <a:latin typeface="Courier New" pitchFamily="49" charset="0"/>
              </a:rPr>
              <a:t>y = x; </a:t>
            </a:r>
          </a:p>
          <a:p>
            <a:pPr eaLnBrk="0" hangingPunct="0"/>
            <a:r>
              <a:rPr lang="en-US" sz="2700" b="1" dirty="0">
                <a:latin typeface="Courier New" pitchFamily="49" charset="0"/>
              </a:rPr>
              <a:t>x = x +1; </a:t>
            </a:r>
          </a:p>
          <a:p>
            <a:pPr eaLnBrk="0" hangingPunct="0"/>
            <a:r>
              <a:rPr lang="en-US" sz="2700" b="1" dirty="0">
                <a:latin typeface="Courier New" pitchFamily="49" charset="0"/>
              </a:rPr>
              <a:t>}</a:t>
            </a:r>
          </a:p>
          <a:p>
            <a:pPr eaLnBrk="0" hangingPunct="0"/>
            <a:r>
              <a:rPr lang="en-US" sz="2700" b="1" dirty="0" err="1">
                <a:latin typeface="Courier New" pitchFamily="49" charset="0"/>
              </a:rPr>
              <a:t>var</a:t>
            </a:r>
            <a:r>
              <a:rPr lang="en-US" sz="2700" b="1" dirty="0">
                <a:latin typeface="Courier New" pitchFamily="49" charset="0"/>
              </a:rPr>
              <a:t> y ;</a:t>
            </a:r>
          </a:p>
          <a:p>
            <a:pPr eaLnBrk="0" hangingPunct="0"/>
            <a:r>
              <a:rPr lang="en-US" sz="2700" b="1" dirty="0" err="1">
                <a:latin typeface="Courier New" pitchFamily="49" charset="0"/>
              </a:rPr>
              <a:t>var</a:t>
            </a:r>
            <a:r>
              <a:rPr lang="en-US" sz="2700" b="1" dirty="0">
                <a:latin typeface="Courier New" pitchFamily="49" charset="0"/>
              </a:rPr>
              <a:t> x = 0;</a:t>
            </a:r>
          </a:p>
          <a:p>
            <a:pPr eaLnBrk="0" hangingPunct="0"/>
            <a:r>
              <a:rPr lang="en-US" sz="2700" b="1" dirty="0" err="1">
                <a:latin typeface="Courier New" pitchFamily="49" charset="0"/>
              </a:rPr>
              <a:t>Foo</a:t>
            </a:r>
            <a:r>
              <a:rPr lang="en-US" sz="2700" b="1" dirty="0">
                <a:latin typeface="Courier New" pitchFamily="49" charset="0"/>
              </a:rPr>
              <a:t>();</a:t>
            </a:r>
          </a:p>
          <a:p>
            <a:pPr eaLnBrk="0" hangingPunct="0"/>
            <a:r>
              <a:rPr lang="en-US" sz="2700" b="1" dirty="0">
                <a:latin typeface="Courier New" pitchFamily="49" charset="0"/>
              </a:rPr>
              <a:t>Bar();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787205" y="2642791"/>
            <a:ext cx="3313237" cy="17997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dirty="0" smtClean="0">
                <a:solidFill>
                  <a:schemeClr val="tx1"/>
                </a:solidFill>
              </a:rPr>
              <a:t>What’s the value of global x after </a:t>
            </a:r>
            <a:r>
              <a:rPr lang="en-US" dirty="0" err="1" smtClean="0">
                <a:solidFill>
                  <a:schemeClr val="tx1"/>
                </a:solidFill>
              </a:rPr>
              <a:t>Foo</a:t>
            </a:r>
            <a:r>
              <a:rPr lang="en-US" dirty="0" smtClean="0">
                <a:solidFill>
                  <a:schemeClr val="tx1"/>
                </a:solidFill>
              </a:rPr>
              <a:t> ()? </a:t>
            </a:r>
          </a:p>
          <a:p>
            <a:pPr algn="ctr" eaLnBrk="0" hangingPunct="0">
              <a:defRPr/>
            </a:pPr>
            <a:r>
              <a:rPr lang="en-US" dirty="0" smtClean="0">
                <a:solidFill>
                  <a:schemeClr val="tx1"/>
                </a:solidFill>
              </a:rPr>
              <a:t>and after Bar()? </a:t>
            </a:r>
          </a:p>
          <a:p>
            <a:pPr algn="ctr" eaLnBrk="0" hangingPunct="0">
              <a:defRPr/>
            </a:pPr>
            <a:r>
              <a:rPr lang="en-US" dirty="0" smtClean="0">
                <a:solidFill>
                  <a:schemeClr val="tx1"/>
                </a:solidFill>
              </a:rPr>
              <a:t>Let’s try them in the console.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 Tree Structure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878013" y="1771650"/>
          <a:ext cx="7377112" cy="5311775"/>
        </p:xfrm>
        <a:graphic>
          <a:graphicData uri="http://schemas.openxmlformats.org/presentationml/2006/ole">
            <p:oleObj spid="_x0000_s1026" name="Visio" r:id="rId3" imgW="9707499" imgH="7013448" progId="">
              <p:embed/>
            </p:oleObj>
          </a:graphicData>
        </a:graphic>
      </p:graphicFrame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338138" y="1771650"/>
            <a:ext cx="13081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</a:t>
            </a: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338138" y="3473450"/>
            <a:ext cx="19970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document.body</a:t>
            </a:r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338138" y="2530475"/>
            <a:ext cx="256222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document.</a:t>
            </a:r>
          </a:p>
          <a:p>
            <a:pPr eaLnBrk="0" hangingPunct="0"/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documentElement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96056" y="505989"/>
            <a:ext cx="9431483" cy="64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 sz="3500" b="1" dirty="0">
                <a:solidFill>
                  <a:schemeClr val="folHlink"/>
                </a:solidFill>
                <a:latin typeface="Courier New" pitchFamily="49" charset="0"/>
              </a:rPr>
              <a:t>&lt;p&gt; Sample &lt;b&gt;bold&lt;/b&gt; display&lt;/p&gt;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313952" y="1770962"/>
            <a:ext cx="422936" cy="505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/>
            <a:r>
              <a:rPr lang="en-US" sz="2700" dirty="0"/>
              <a:t>P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313952" y="3879251"/>
            <a:ext cx="422936" cy="505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/>
            <a:r>
              <a:rPr lang="en-US" sz="2700" dirty="0"/>
              <a:t>B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6851570" y="3873981"/>
            <a:ext cx="1015048" cy="5165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/>
            <a:r>
              <a:rPr lang="en-US" sz="2700" dirty="0"/>
              <a:t>#text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1184222" y="3879251"/>
            <a:ext cx="1015048" cy="5165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/>
            <a:r>
              <a:rPr lang="en-US" sz="2700" dirty="0"/>
              <a:t>#text</a:t>
            </a: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199270" y="3963582"/>
            <a:ext cx="21146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2192221" y="3626257"/>
            <a:ext cx="1333234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nextSibling</a:t>
            </a:r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 flipH="1">
            <a:off x="2199270" y="4300908"/>
            <a:ext cx="21146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2891828" y="4216577"/>
            <a:ext cx="1346058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prevSibling</a:t>
            </a:r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4743937" y="3963582"/>
            <a:ext cx="21146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4736888" y="3626257"/>
            <a:ext cx="1333234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nextSibling</a:t>
            </a:r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 flipH="1">
            <a:off x="4743937" y="4300908"/>
            <a:ext cx="21146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5436496" y="4216577"/>
            <a:ext cx="1346058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prevSibling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519047" y="1855294"/>
            <a:ext cx="2794905" cy="2023957"/>
            <a:chOff x="862" y="1488"/>
            <a:chExt cx="1586" cy="1440"/>
          </a:xfrm>
        </p:grpSpPr>
        <p:sp>
          <p:nvSpPr>
            <p:cNvPr id="82969" name="Freeform 25"/>
            <p:cNvSpPr>
              <a:spLocks/>
            </p:cNvSpPr>
            <p:nvPr/>
          </p:nvSpPr>
          <p:spPr bwMode="auto">
            <a:xfrm>
              <a:off x="862" y="1488"/>
              <a:ext cx="1586" cy="1440"/>
            </a:xfrm>
            <a:custGeom>
              <a:avLst/>
              <a:gdLst/>
              <a:ahLst/>
              <a:cxnLst>
                <a:cxn ang="0">
                  <a:pos x="2" y="1440"/>
                </a:cxn>
                <a:cxn ang="0">
                  <a:pos x="1586" y="0"/>
                </a:cxn>
              </a:cxnLst>
              <a:rect l="0" t="0" r="r" b="b"/>
              <a:pathLst>
                <a:path w="1586" h="1440">
                  <a:moveTo>
                    <a:pt x="2" y="1440"/>
                  </a:moveTo>
                  <a:cubicBezTo>
                    <a:pt x="0" y="526"/>
                    <a:pt x="580" y="2"/>
                    <a:pt x="158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Freeform 26"/>
            <p:cNvSpPr>
              <a:spLocks/>
            </p:cNvSpPr>
            <p:nvPr/>
          </p:nvSpPr>
          <p:spPr bwMode="auto">
            <a:xfrm>
              <a:off x="1104" y="1680"/>
              <a:ext cx="1344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1344" y="0"/>
                </a:cxn>
              </a:cxnLst>
              <a:rect l="0" t="0" r="r" b="b"/>
              <a:pathLst>
                <a:path w="1344" h="1248">
                  <a:moveTo>
                    <a:pt x="0" y="1248"/>
                  </a:moveTo>
                  <a:cubicBezTo>
                    <a:pt x="0" y="524"/>
                    <a:pt x="576" y="0"/>
                    <a:pt x="134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3122681" y="1482830"/>
            <a:ext cx="1102402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firstChild</a:t>
            </a:r>
          </a:p>
        </p:txBody>
      </p: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4743937" y="1482830"/>
            <a:ext cx="1089578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lastChild</a:t>
            </a:r>
          </a:p>
        </p:txBody>
      </p:sp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-89430645">
            <a:off x="1782306" y="2849770"/>
            <a:ext cx="1410178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parentNode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 rot="3546639">
            <a:off x="5927084" y="3018433"/>
            <a:ext cx="1410178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parentNode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483127" y="3051748"/>
            <a:ext cx="1410178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parentNode</a:t>
            </a:r>
          </a:p>
        </p:txBody>
      </p:sp>
      <p:sp>
        <p:nvSpPr>
          <p:cNvPr id="82976" name="Line 32"/>
          <p:cNvSpPr>
            <a:spLocks noChangeShapeType="1"/>
          </p:cNvSpPr>
          <p:nvPr/>
        </p:nvSpPr>
        <p:spPr bwMode="auto">
          <a:xfrm flipV="1">
            <a:off x="4525420" y="2276951"/>
            <a:ext cx="0" cy="1602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 flipH="1">
            <a:off x="4733364" y="1855294"/>
            <a:ext cx="2794905" cy="2023957"/>
            <a:chOff x="958" y="1488"/>
            <a:chExt cx="1586" cy="1440"/>
          </a:xfrm>
        </p:grpSpPr>
        <p:sp>
          <p:nvSpPr>
            <p:cNvPr id="82977" name="Freeform 33"/>
            <p:cNvSpPr>
              <a:spLocks/>
            </p:cNvSpPr>
            <p:nvPr/>
          </p:nvSpPr>
          <p:spPr bwMode="auto">
            <a:xfrm>
              <a:off x="958" y="1488"/>
              <a:ext cx="1586" cy="1440"/>
            </a:xfrm>
            <a:custGeom>
              <a:avLst/>
              <a:gdLst/>
              <a:ahLst/>
              <a:cxnLst>
                <a:cxn ang="0">
                  <a:pos x="2" y="1440"/>
                </a:cxn>
                <a:cxn ang="0">
                  <a:pos x="1586" y="0"/>
                </a:cxn>
              </a:cxnLst>
              <a:rect l="0" t="0" r="r" b="b"/>
              <a:pathLst>
                <a:path w="1586" h="1440">
                  <a:moveTo>
                    <a:pt x="2" y="1440"/>
                  </a:moveTo>
                  <a:cubicBezTo>
                    <a:pt x="0" y="526"/>
                    <a:pt x="580" y="2"/>
                    <a:pt x="158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78" name="Freeform 34"/>
            <p:cNvSpPr>
              <a:spLocks/>
            </p:cNvSpPr>
            <p:nvPr/>
          </p:nvSpPr>
          <p:spPr bwMode="auto">
            <a:xfrm>
              <a:off x="1200" y="1680"/>
              <a:ext cx="1344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1344" y="0"/>
                </a:cxn>
              </a:cxnLst>
              <a:rect l="0" t="0" r="r" b="b"/>
              <a:pathLst>
                <a:path w="1344" h="1248">
                  <a:moveTo>
                    <a:pt x="0" y="1248"/>
                  </a:moveTo>
                  <a:cubicBezTo>
                    <a:pt x="0" y="524"/>
                    <a:pt x="576" y="0"/>
                    <a:pt x="134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80" name="Text Box 36"/>
          <p:cNvSpPr txBox="1">
            <a:spLocks noChangeArrowheads="1"/>
          </p:cNvSpPr>
          <p:nvPr/>
        </p:nvSpPr>
        <p:spPr bwMode="auto">
          <a:xfrm>
            <a:off x="1152502" y="4401052"/>
            <a:ext cx="986985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Sample</a:t>
            </a:r>
            <a:endParaRPr lang="en-US"/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6863907" y="4385240"/>
            <a:ext cx="922865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display</a:t>
            </a:r>
            <a:endParaRPr lang="en-US"/>
          </a:p>
        </p:txBody>
      </p:sp>
      <p:sp>
        <p:nvSpPr>
          <p:cNvPr id="82983" name="Line 39"/>
          <p:cNvSpPr>
            <a:spLocks noChangeShapeType="1"/>
          </p:cNvSpPr>
          <p:nvPr/>
        </p:nvSpPr>
        <p:spPr bwMode="auto">
          <a:xfrm flipV="1">
            <a:off x="4652301" y="4385240"/>
            <a:ext cx="0" cy="1602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2984" name="Line 40"/>
          <p:cNvSpPr>
            <a:spLocks noChangeShapeType="1"/>
          </p:cNvSpPr>
          <p:nvPr/>
        </p:nvSpPr>
        <p:spPr bwMode="auto">
          <a:xfrm>
            <a:off x="4398539" y="4385240"/>
            <a:ext cx="0" cy="1602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2985" name="Rectangle 41"/>
          <p:cNvSpPr>
            <a:spLocks noChangeArrowheads="1"/>
          </p:cNvSpPr>
          <p:nvPr/>
        </p:nvSpPr>
        <p:spPr bwMode="auto">
          <a:xfrm>
            <a:off x="4010847" y="5987539"/>
            <a:ext cx="1015048" cy="5165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/>
            <a:r>
              <a:rPr lang="en-US" sz="2700" dirty="0"/>
              <a:t>#text</a:t>
            </a:r>
          </a:p>
        </p:txBody>
      </p:sp>
      <p:sp>
        <p:nvSpPr>
          <p:cNvPr id="82986" name="Text Box 42"/>
          <p:cNvSpPr txBox="1">
            <a:spLocks noChangeArrowheads="1"/>
          </p:cNvSpPr>
          <p:nvPr/>
        </p:nvSpPr>
        <p:spPr bwMode="auto">
          <a:xfrm>
            <a:off x="4164163" y="6498799"/>
            <a:ext cx="640737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bold</a:t>
            </a:r>
            <a:endParaRPr lang="en-US"/>
          </a:p>
        </p:txBody>
      </p:sp>
      <p:sp>
        <p:nvSpPr>
          <p:cNvPr id="82987" name="Text Box 43"/>
          <p:cNvSpPr txBox="1">
            <a:spLocks noChangeArrowheads="1"/>
          </p:cNvSpPr>
          <p:nvPr/>
        </p:nvSpPr>
        <p:spPr bwMode="auto">
          <a:xfrm>
            <a:off x="3214317" y="4806898"/>
            <a:ext cx="1166522" cy="65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firstChild,</a:t>
            </a:r>
            <a:br>
              <a:rPr lang="en-US"/>
            </a:br>
            <a:r>
              <a:rPr lang="en-US"/>
              <a:t>lastChild</a:t>
            </a:r>
          </a:p>
        </p:txBody>
      </p:sp>
      <p:sp>
        <p:nvSpPr>
          <p:cNvPr id="82988" name="Text Box 44"/>
          <p:cNvSpPr txBox="1">
            <a:spLocks noChangeArrowheads="1"/>
          </p:cNvSpPr>
          <p:nvPr/>
        </p:nvSpPr>
        <p:spPr bwMode="auto">
          <a:xfrm>
            <a:off x="4659350" y="5328699"/>
            <a:ext cx="1410178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parentNode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2.0 Applications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75463" y="195263"/>
            <a:ext cx="2840037" cy="1511300"/>
            <a:chOff x="507524" y="1329290"/>
            <a:chExt cx="9370359" cy="312477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07524" y="1686631"/>
              <a:ext cx="2706793" cy="2754349"/>
              <a:chOff x="304800" y="1828800"/>
              <a:chExt cx="3149774" cy="3246739"/>
            </a:xfrm>
          </p:grpSpPr>
          <p:pic>
            <p:nvPicPr>
              <p:cNvPr id="29720" name="Picture 2" descr="http://www.toptenreviews.com/i/rev/scrn/large/545-google-chrome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5174" y="1828800"/>
                <a:ext cx="1905000" cy="13767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21" name="Picture 4" descr="http://framakey.org/uploads/Portables/PortableFirefox_screensho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25774" y="2104054"/>
                <a:ext cx="1828800" cy="1393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22" name="Picture 6" descr="http://www.blogcdn.com/downloadsquad.switched.com/media/2009/02/safari-4-beta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4800" y="3295950"/>
                <a:ext cx="2085975" cy="1308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23" name="Picture 10" descr="http://t2.gstatic.com/images?q=tbn:ANd9GcTmeUCF_VPCnoKcOjy1OlnLVt7xe6P4WO7CHTkhb3lSV62tcjpj3A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38821" y="3657600"/>
                <a:ext cx="1802705" cy="1417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7187891" y="1329290"/>
              <a:ext cx="2689992" cy="3124773"/>
              <a:chOff x="6415935" y="2129528"/>
              <a:chExt cx="2423265" cy="2823472"/>
            </a:xfrm>
          </p:grpSpPr>
          <p:pic>
            <p:nvPicPr>
              <p:cNvPr id="29716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17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58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18" name="Picture 13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68330" y="3522684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19" name="Picture 14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3682130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Cloud 7"/>
            <p:cNvSpPr/>
            <p:nvPr/>
          </p:nvSpPr>
          <p:spPr>
            <a:xfrm>
              <a:off x="3891120" y="2264751"/>
              <a:ext cx="2624118" cy="15853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6111932" y="2740690"/>
              <a:ext cx="1016126" cy="380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3383055" y="2845724"/>
              <a:ext cx="1016126" cy="38403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970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4413"/>
            <a:fld id="{8B73B627-3D5D-4356-91DE-AE10B7C61F7C}" type="slidenum">
              <a:rPr lang="en-US" smtClean="0"/>
              <a:pPr defTabSz="1014413"/>
              <a:t>69</a:t>
            </a:fld>
            <a:endParaRPr lang="en-US" smtClean="0"/>
          </a:p>
        </p:txBody>
      </p:sp>
      <p:sp>
        <p:nvSpPr>
          <p:cNvPr id="29701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8785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2004:</a:t>
            </a:r>
            <a:r>
              <a:rPr lang="en-US"/>
              <a:t> AJAX (Asynchronous Javascript and XML) becomes popular, </a:t>
            </a:r>
          </a:p>
          <a:p>
            <a:pPr eaLnBrk="0" hangingPunct="0"/>
            <a:r>
              <a:rPr lang="en-US"/>
              <a:t>social sites emerge</a:t>
            </a:r>
          </a:p>
        </p:txBody>
      </p:sp>
      <p:pic>
        <p:nvPicPr>
          <p:cNvPr id="29702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125" y="2578100"/>
            <a:ext cx="24479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6725" y="2643188"/>
            <a:ext cx="3027363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TextBox 36"/>
          <p:cNvSpPr txBox="1">
            <a:spLocks noChangeArrowheads="1"/>
          </p:cNvSpPr>
          <p:nvPr/>
        </p:nvSpPr>
        <p:spPr bwMode="auto">
          <a:xfrm>
            <a:off x="827088" y="5307013"/>
            <a:ext cx="648017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Technologies: </a:t>
            </a:r>
          </a:p>
          <a:p>
            <a:pPr eaLnBrk="0" hangingPunct="0"/>
            <a:r>
              <a:rPr lang="en-US"/>
              <a:t>Web Browser, Web Server,</a:t>
            </a:r>
          </a:p>
          <a:p>
            <a:pPr eaLnBrk="0" hangingPunct="0"/>
            <a:r>
              <a:rPr lang="en-US"/>
              <a:t>HTTP , HTML</a:t>
            </a:r>
          </a:p>
          <a:p>
            <a:pPr eaLnBrk="0" hangingPunct="0"/>
            <a:r>
              <a:rPr lang="en-US"/>
              <a:t>CGI: Common Gateway Interface</a:t>
            </a:r>
          </a:p>
          <a:p>
            <a:pPr eaLnBrk="0" hangingPunct="0"/>
            <a:r>
              <a:rPr lang="en-US"/>
              <a:t>AJAX : Javascript, CSS, XML, DOM, XMLHttpRequest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</p:txBody>
      </p:sp>
      <p:cxnSp>
        <p:nvCxnSpPr>
          <p:cNvPr id="29705" name="Straight Arrow Connector 41"/>
          <p:cNvCxnSpPr>
            <a:cxnSpLocks noChangeShapeType="1"/>
          </p:cNvCxnSpPr>
          <p:nvPr/>
        </p:nvCxnSpPr>
        <p:spPr bwMode="auto">
          <a:xfrm>
            <a:off x="2482850" y="3290888"/>
            <a:ext cx="42481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06" name="TextBox 43"/>
          <p:cNvSpPr txBox="1">
            <a:spLocks noChangeArrowheads="1"/>
          </p:cNvSpPr>
          <p:nvPr/>
        </p:nvSpPr>
        <p:spPr bwMode="auto">
          <a:xfrm>
            <a:off x="4138613" y="3003550"/>
            <a:ext cx="194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request a service</a:t>
            </a:r>
          </a:p>
        </p:txBody>
      </p:sp>
      <p:cxnSp>
        <p:nvCxnSpPr>
          <p:cNvPr id="29707" name="Straight Arrow Connector 45"/>
          <p:cNvCxnSpPr>
            <a:cxnSpLocks noChangeShapeType="1"/>
          </p:cNvCxnSpPr>
          <p:nvPr/>
        </p:nvCxnSpPr>
        <p:spPr bwMode="auto">
          <a:xfrm flipH="1">
            <a:off x="3706813" y="4370388"/>
            <a:ext cx="30241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08" name="TextBox 46"/>
          <p:cNvSpPr txBox="1">
            <a:spLocks noChangeArrowheads="1"/>
          </p:cNvSpPr>
          <p:nvPr/>
        </p:nvSpPr>
        <p:spPr bwMode="auto">
          <a:xfrm>
            <a:off x="3851275" y="3797300"/>
            <a:ext cx="2736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partial reloading of the webpage (iframe)</a:t>
            </a:r>
          </a:p>
        </p:txBody>
      </p:sp>
      <p:sp>
        <p:nvSpPr>
          <p:cNvPr id="29709" name="Rectangle 47"/>
          <p:cNvSpPr>
            <a:spLocks noChangeArrowheads="1"/>
          </p:cNvSpPr>
          <p:nvPr/>
        </p:nvSpPr>
        <p:spPr bwMode="auto">
          <a:xfrm>
            <a:off x="4714875" y="1851025"/>
            <a:ext cx="5073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hlinkClick r:id="rId10" tooltip="XMLHttpRequest"/>
              </a:rPr>
              <a:t>XMLHttpRequest</a:t>
            </a:r>
            <a:r>
              <a:rPr lang="en-US"/>
              <a:t> object for asynchronous communication</a:t>
            </a:r>
          </a:p>
        </p:txBody>
      </p:sp>
      <p:cxnSp>
        <p:nvCxnSpPr>
          <p:cNvPr id="29710" name="Straight Arrow Connector 49"/>
          <p:cNvCxnSpPr>
            <a:cxnSpLocks noChangeShapeType="1"/>
            <a:stCxn id="29706" idx="0"/>
          </p:cNvCxnSpPr>
          <p:nvPr/>
        </p:nvCxnSpPr>
        <p:spPr bwMode="auto">
          <a:xfrm flipV="1">
            <a:off x="5111750" y="2498725"/>
            <a:ext cx="32385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8" name="Content Placeholder 4" descr="timeline.png"/>
          <p:cNvPicPr>
            <a:picLocks noGrp="1" noChangeAspect="1"/>
          </p:cNvPicPr>
          <p:nvPr>
            <p:ph sz="half" idx="1"/>
          </p:nvPr>
        </p:nvPicPr>
        <p:blipFill>
          <a:blip r:embed="rId11" cstate="print"/>
          <a:srcRect/>
          <a:stretch>
            <a:fillRect/>
          </a:stretch>
        </p:blipFill>
        <p:spPr>
          <a:xfrm>
            <a:off x="-31750" y="0"/>
            <a:ext cx="10182225" cy="7589838"/>
          </a:xfrm>
        </p:spPr>
      </p:pic>
      <p:sp>
        <p:nvSpPr>
          <p:cNvPr id="29" name="Down Arrow 28"/>
          <p:cNvSpPr/>
          <p:nvPr/>
        </p:nvSpPr>
        <p:spPr bwMode="auto">
          <a:xfrm rot="10800000" flipV="1">
            <a:off x="7235477" y="3578895"/>
            <a:ext cx="1440160" cy="3456384"/>
          </a:xfrm>
          <a:prstGeom prst="downArrow">
            <a:avLst/>
          </a:prstGeom>
          <a:gradFill>
            <a:gsLst>
              <a:gs pos="0">
                <a:srgbClr val="8488C4">
                  <a:alpha val="29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08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A1+A3</a:t>
            </a:r>
          </a:p>
          <a:p>
            <a:r>
              <a:rPr lang="en-US" dirty="0" smtClean="0"/>
              <a:t>2 A2</a:t>
            </a:r>
          </a:p>
          <a:p>
            <a:r>
              <a:rPr lang="en-US" dirty="0" smtClean="0"/>
              <a:t>3 A4</a:t>
            </a:r>
          </a:p>
          <a:p>
            <a:r>
              <a:rPr lang="en-US" dirty="0" smtClean="0"/>
              <a:t>4 A5+A6</a:t>
            </a:r>
          </a:p>
          <a:p>
            <a:r>
              <a:rPr lang="en-US" dirty="0" smtClean="0"/>
              <a:t>5 A7+A9</a:t>
            </a:r>
          </a:p>
          <a:p>
            <a:r>
              <a:rPr lang="en-US" dirty="0" smtClean="0"/>
              <a:t>6 A10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2.0 Applications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75463" y="195263"/>
            <a:ext cx="2840037" cy="1511300"/>
            <a:chOff x="507524" y="1329290"/>
            <a:chExt cx="9370359" cy="312477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07524" y="1686631"/>
              <a:ext cx="2706793" cy="2754349"/>
              <a:chOff x="304800" y="1828800"/>
              <a:chExt cx="3149774" cy="3246739"/>
            </a:xfrm>
          </p:grpSpPr>
          <p:pic>
            <p:nvPicPr>
              <p:cNvPr id="35864" name="Picture 2" descr="http://www.toptenreviews.com/i/rev/scrn/large/545-google-chrome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5174" y="1828800"/>
                <a:ext cx="1905000" cy="13767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5" name="Picture 4" descr="http://framakey.org/uploads/Portables/PortableFirefox_screensho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25774" y="2104054"/>
                <a:ext cx="1828800" cy="1393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6" name="Picture 6" descr="http://www.blogcdn.com/downloadsquad.switched.com/media/2009/02/safari-4-beta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4800" y="3295950"/>
                <a:ext cx="2085975" cy="1308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7" name="Picture 10" descr="http://t2.gstatic.com/images?q=tbn:ANd9GcTmeUCF_VPCnoKcOjy1OlnLVt7xe6P4WO7CHTkhb3lSV62tcjpj3A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38821" y="3657600"/>
                <a:ext cx="1802705" cy="1417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7187891" y="1329290"/>
              <a:ext cx="2689992" cy="3124773"/>
              <a:chOff x="6415935" y="2129528"/>
              <a:chExt cx="2423265" cy="2823472"/>
            </a:xfrm>
          </p:grpSpPr>
          <p:pic>
            <p:nvPicPr>
              <p:cNvPr id="35860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1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58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2" name="Picture 13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68330" y="3522684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3" name="Picture 14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3682130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Cloud 7"/>
            <p:cNvSpPr/>
            <p:nvPr/>
          </p:nvSpPr>
          <p:spPr>
            <a:xfrm>
              <a:off x="3891120" y="2264751"/>
              <a:ext cx="2624118" cy="15853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6111932" y="2740690"/>
              <a:ext cx="1016126" cy="380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3383055" y="2845724"/>
              <a:ext cx="1016126" cy="38403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358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4413"/>
            <a:fld id="{F4969D50-FA14-4455-B1A9-720B879A82AC}" type="slidenum">
              <a:rPr lang="en-US" smtClean="0">
                <a:latin typeface="Arial" charset="0"/>
                <a:cs typeface="Arial" charset="0"/>
              </a:rPr>
              <a:pPr defTabSz="1014413"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5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8785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2004:</a:t>
            </a:r>
            <a:r>
              <a:rPr lang="en-US"/>
              <a:t> AJAX (Asynchronous Javascript and XML) becomes popular, </a:t>
            </a:r>
          </a:p>
          <a:p>
            <a:pPr eaLnBrk="0" hangingPunct="0"/>
            <a:r>
              <a:rPr lang="en-US"/>
              <a:t>social sites emerge</a:t>
            </a:r>
          </a:p>
        </p:txBody>
      </p:sp>
      <p:pic>
        <p:nvPicPr>
          <p:cNvPr id="35846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125" y="2578100"/>
            <a:ext cx="24479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6725" y="2643188"/>
            <a:ext cx="3027363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Box 36"/>
          <p:cNvSpPr txBox="1">
            <a:spLocks noChangeArrowheads="1"/>
          </p:cNvSpPr>
          <p:nvPr/>
        </p:nvSpPr>
        <p:spPr bwMode="auto">
          <a:xfrm>
            <a:off x="827088" y="5307013"/>
            <a:ext cx="648017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Technologies: </a:t>
            </a:r>
          </a:p>
          <a:p>
            <a:pPr eaLnBrk="0" hangingPunct="0"/>
            <a:r>
              <a:rPr lang="en-US"/>
              <a:t>Web Browser, Web Server,</a:t>
            </a:r>
          </a:p>
          <a:p>
            <a:pPr eaLnBrk="0" hangingPunct="0"/>
            <a:r>
              <a:rPr lang="en-US"/>
              <a:t>HTTP , HTML</a:t>
            </a:r>
          </a:p>
          <a:p>
            <a:pPr eaLnBrk="0" hangingPunct="0"/>
            <a:r>
              <a:rPr lang="en-US"/>
              <a:t>CGI: Common Gateway Interface</a:t>
            </a:r>
          </a:p>
          <a:p>
            <a:pPr eaLnBrk="0" hangingPunct="0"/>
            <a:r>
              <a:rPr lang="en-US"/>
              <a:t>AJAX : Javascript, CSS, XML, DOM, XMLHttpRequest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</p:txBody>
      </p:sp>
      <p:cxnSp>
        <p:nvCxnSpPr>
          <p:cNvPr id="35849" name="Straight Arrow Connector 41"/>
          <p:cNvCxnSpPr>
            <a:cxnSpLocks noChangeShapeType="1"/>
          </p:cNvCxnSpPr>
          <p:nvPr/>
        </p:nvCxnSpPr>
        <p:spPr bwMode="auto">
          <a:xfrm>
            <a:off x="2482850" y="3290888"/>
            <a:ext cx="42481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0" name="TextBox 43"/>
          <p:cNvSpPr txBox="1">
            <a:spLocks noChangeArrowheads="1"/>
          </p:cNvSpPr>
          <p:nvPr/>
        </p:nvSpPr>
        <p:spPr bwMode="auto">
          <a:xfrm>
            <a:off x="4138613" y="3003550"/>
            <a:ext cx="194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request a service</a:t>
            </a:r>
          </a:p>
        </p:txBody>
      </p:sp>
      <p:cxnSp>
        <p:nvCxnSpPr>
          <p:cNvPr id="35851" name="Straight Arrow Connector 45"/>
          <p:cNvCxnSpPr>
            <a:cxnSpLocks noChangeShapeType="1"/>
          </p:cNvCxnSpPr>
          <p:nvPr/>
        </p:nvCxnSpPr>
        <p:spPr bwMode="auto">
          <a:xfrm flipH="1">
            <a:off x="3706813" y="4370388"/>
            <a:ext cx="30241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2" name="TextBox 46"/>
          <p:cNvSpPr txBox="1">
            <a:spLocks noChangeArrowheads="1"/>
          </p:cNvSpPr>
          <p:nvPr/>
        </p:nvSpPr>
        <p:spPr bwMode="auto">
          <a:xfrm>
            <a:off x="3851275" y="3797300"/>
            <a:ext cx="2736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partial reloading of the webpage (iframe)</a:t>
            </a:r>
          </a:p>
        </p:txBody>
      </p:sp>
      <p:sp>
        <p:nvSpPr>
          <p:cNvPr id="35853" name="Rectangle 47"/>
          <p:cNvSpPr>
            <a:spLocks noChangeArrowheads="1"/>
          </p:cNvSpPr>
          <p:nvPr/>
        </p:nvSpPr>
        <p:spPr bwMode="auto">
          <a:xfrm>
            <a:off x="4714875" y="1851025"/>
            <a:ext cx="5073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hlinkClick r:id="rId10" tooltip="XMLHttpRequest"/>
              </a:rPr>
              <a:t>XMLHttpRequest</a:t>
            </a:r>
            <a:r>
              <a:rPr lang="en-US"/>
              <a:t> object for asynchronous communication</a:t>
            </a:r>
          </a:p>
        </p:txBody>
      </p:sp>
      <p:cxnSp>
        <p:nvCxnSpPr>
          <p:cNvPr id="35854" name="Straight Arrow Connector 49"/>
          <p:cNvCxnSpPr>
            <a:cxnSpLocks noChangeShapeType="1"/>
            <a:stCxn id="35850" idx="0"/>
          </p:cNvCxnSpPr>
          <p:nvPr/>
        </p:nvCxnSpPr>
        <p:spPr bwMode="auto">
          <a:xfrm flipV="1">
            <a:off x="5111750" y="2498725"/>
            <a:ext cx="32385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Mashups: HousingMaps, 2005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058863"/>
            <a:ext cx="850582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 Monde is a mashup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2963"/>
            <a:ext cx="10483850" cy="655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Code of Le Monde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6200"/>
            <a:ext cx="9988550" cy="624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1474788" y="4227513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9941" name="Straight Arrow Connector 5"/>
          <p:cNvCxnSpPr>
            <a:cxnSpLocks noChangeShapeType="1"/>
          </p:cNvCxnSpPr>
          <p:nvPr/>
        </p:nvCxnSpPr>
        <p:spPr bwMode="auto">
          <a:xfrm flipV="1">
            <a:off x="1906588" y="3290888"/>
            <a:ext cx="1584325" cy="936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3419475" y="2427288"/>
            <a:ext cx="62261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</a:rPr>
              <a:t>&lt;iframe src=</a:t>
            </a:r>
          </a:p>
          <a:p>
            <a:pPr eaLnBrk="0" hangingPunct="0"/>
            <a:r>
              <a:rPr lang="en-US" sz="2400" b="1">
                <a:solidFill>
                  <a:srgbClr val="FF0000"/>
                </a:solidFill>
              </a:rPr>
              <a:t>"http://www.youtube.com/embed/W8WP2SjsZw4?rel=0" </a:t>
            </a:r>
          </a:p>
          <a:p>
            <a:pPr eaLnBrk="0" hangingPunct="0"/>
            <a:r>
              <a:rPr lang="en-US" sz="2400" b="1">
                <a:solidFill>
                  <a:srgbClr val="FF0000"/>
                </a:solidFill>
              </a:rPr>
              <a:t>width="520" height="294"frameborder="0"&gt;&lt;/iframe&gt;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</a:t>
            </a:r>
            <a:r>
              <a:rPr lang="en-US" dirty="0" err="1" smtClean="0"/>
              <a:t>google</a:t>
            </a:r>
            <a:r>
              <a:rPr lang="en-US" dirty="0" smtClean="0"/>
              <a:t> maps API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3419053" y="2282751"/>
            <a:ext cx="3097213" cy="863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dirty="0" smtClean="0">
                <a:solidFill>
                  <a:schemeClr val="tx1"/>
                </a:solidFill>
              </a:rPr>
              <a:t>Exercise</a:t>
            </a:r>
          </a:p>
          <a:p>
            <a:pPr algn="ctr" eaLnBrk="0" hangingPunct="0">
              <a:defRPr/>
            </a:pPr>
            <a:r>
              <a:rPr lang="en-US" dirty="0" smtClean="0">
                <a:solidFill>
                  <a:schemeClr val="tx1"/>
                </a:solidFill>
              </a:rPr>
              <a:t>simplemashup.html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3691" y="4514999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at   http://www.programmableweb.com/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Applications</a:t>
            </a:r>
          </a:p>
        </p:txBody>
      </p:sp>
      <p:grpSp>
        <p:nvGrpSpPr>
          <p:cNvPr id="5123" name="Group 19"/>
          <p:cNvGrpSpPr>
            <a:grpSpLocks/>
          </p:cNvGrpSpPr>
          <p:nvPr/>
        </p:nvGrpSpPr>
        <p:grpSpPr bwMode="auto">
          <a:xfrm>
            <a:off x="508000" y="1685925"/>
            <a:ext cx="2706688" cy="2754313"/>
            <a:chOff x="507524" y="1686631"/>
            <a:chExt cx="2706793" cy="2754349"/>
          </a:xfrm>
        </p:grpSpPr>
        <p:pic>
          <p:nvPicPr>
            <p:cNvPr id="5134" name="Picture 2" descr="http://www.toptenreviews.com/i/rev/scrn/large/545-google-chrome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435" y="1686631"/>
              <a:ext cx="1637083" cy="1167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5" name="Picture 4" descr="http://framakey.org/uploads/Portables/PortableFirefox_screensh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2718" y="1920141"/>
              <a:ext cx="1571599" cy="1181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6" name="Picture 6" descr="http://www.blogcdn.com/downloadsquad.switched.com/media/2009/02/safari-4-beta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524" y="2931278"/>
              <a:ext cx="1792606" cy="111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7" name="Picture 10" descr="http://t2.gstatic.com/images?q=tbn:ANd9GcTmeUCF_VPCnoKcOjy1OlnLVt7xe6P4WO7CHTkhb3lSV62tcjpj3A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53930" y="3238081"/>
              <a:ext cx="1549174" cy="120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123950" y="4384675"/>
            <a:ext cx="17002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Web Browsers</a:t>
            </a:r>
          </a:p>
        </p:txBody>
      </p:sp>
      <p:pic>
        <p:nvPicPr>
          <p:cNvPr id="5125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64400" y="1328738"/>
            <a:ext cx="14112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56613" y="1328738"/>
            <a:ext cx="1411287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3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7725" y="2871788"/>
            <a:ext cx="14097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4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8200" y="3048000"/>
            <a:ext cx="14097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TextBox 15"/>
          <p:cNvSpPr txBox="1">
            <a:spLocks noChangeArrowheads="1"/>
          </p:cNvSpPr>
          <p:nvPr/>
        </p:nvSpPr>
        <p:spPr bwMode="auto">
          <a:xfrm>
            <a:off x="8035925" y="4216400"/>
            <a:ext cx="100012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Servers</a:t>
            </a:r>
          </a:p>
        </p:txBody>
      </p:sp>
      <p:sp>
        <p:nvSpPr>
          <p:cNvPr id="8" name="Cloud 7"/>
          <p:cNvSpPr/>
          <p:nvPr/>
        </p:nvSpPr>
        <p:spPr>
          <a:xfrm>
            <a:off x="3890963" y="2263775"/>
            <a:ext cx="2622550" cy="1585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Network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6111875" y="2740025"/>
            <a:ext cx="1012825" cy="3825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3384550" y="2846388"/>
            <a:ext cx="1012825" cy="3841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08000" y="5229225"/>
            <a:ext cx="8664575" cy="1263650"/>
          </a:xfrm>
        </p:spPr>
        <p:txBody>
          <a:bodyPr>
            <a:normAutofit fontScale="92500"/>
          </a:bodyPr>
          <a:lstStyle/>
          <a:p>
            <a:pPr marL="40548" indent="0" eaLnBrk="1" hangingPunct="1">
              <a:buFontTx/>
              <a:buNone/>
              <a:defRPr/>
            </a:pPr>
            <a:r>
              <a:rPr lang="en-US" i="1" dirty="0" smtClean="0"/>
              <a:t>Distributed applications that run in a browser and </a:t>
            </a:r>
          </a:p>
          <a:p>
            <a:pPr marL="40548" indent="0" eaLnBrk="1" hangingPunct="1">
              <a:buFontTx/>
              <a:buNone/>
              <a:defRPr/>
            </a:pPr>
            <a:r>
              <a:rPr lang="en-US" i="1" dirty="0" smtClean="0"/>
              <a:t>distant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1600200" y="50800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Web Applications = </a:t>
            </a:r>
            <a:br>
              <a:rPr lang="en-US" sz="3600" smtClean="0"/>
            </a:br>
            <a:r>
              <a:rPr lang="en-US" sz="3600" smtClean="0"/>
              <a:t>Multi-tiers applications</a:t>
            </a:r>
          </a:p>
        </p:txBody>
      </p:sp>
      <p:sp>
        <p:nvSpPr>
          <p:cNvPr id="6147" name="Espace réservé du contenu 3"/>
          <p:cNvSpPr>
            <a:spLocks noGrp="1"/>
          </p:cNvSpPr>
          <p:nvPr>
            <p:ph idx="1"/>
          </p:nvPr>
        </p:nvSpPr>
        <p:spPr>
          <a:xfrm>
            <a:off x="508000" y="2024063"/>
            <a:ext cx="9134475" cy="485775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smtClean="0">
              <a:ea typeface="宋体" pitchFamily="2" charset="-122"/>
              <a:cs typeface="Arial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mtClean="0"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751513" y="2614613"/>
            <a:ext cx="1608137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Server code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837238" y="4891088"/>
            <a:ext cx="160655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Database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538413" y="2657475"/>
            <a:ext cx="160655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Client 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000" y="2446338"/>
            <a:ext cx="3721100" cy="2697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152" name="ZoneTexte 11"/>
          <p:cNvSpPr txBox="1">
            <a:spLocks noChangeArrowheads="1"/>
          </p:cNvSpPr>
          <p:nvPr/>
        </p:nvSpPr>
        <p:spPr bwMode="auto">
          <a:xfrm>
            <a:off x="422275" y="4638675"/>
            <a:ext cx="1398588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/>
              <a:t>BROWSER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8" y="4806950"/>
            <a:ext cx="3721100" cy="269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154" name="ZoneTexte 13"/>
          <p:cNvSpPr txBox="1">
            <a:spLocks noChangeArrowheads="1"/>
          </p:cNvSpPr>
          <p:nvPr/>
        </p:nvSpPr>
        <p:spPr bwMode="auto">
          <a:xfrm>
            <a:off x="5413375" y="6662738"/>
            <a:ext cx="37226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/>
              <a:t>DB MANAGEMENT SYSTEM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313238" y="3205163"/>
            <a:ext cx="1270000" cy="1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5400000">
            <a:off x="6218238" y="4425950"/>
            <a:ext cx="758825" cy="3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83238" y="1349375"/>
            <a:ext cx="3721100" cy="269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158" name="ZoneTexte 19"/>
          <p:cNvSpPr txBox="1">
            <a:spLocks noChangeArrowheads="1"/>
          </p:cNvSpPr>
          <p:nvPr/>
        </p:nvSpPr>
        <p:spPr bwMode="auto">
          <a:xfrm>
            <a:off x="5667375" y="1433513"/>
            <a:ext cx="37211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/>
              <a:t>WEB SERVER</a:t>
            </a:r>
          </a:p>
        </p:txBody>
      </p:sp>
      <p:pic>
        <p:nvPicPr>
          <p:cNvPr id="6159" name="Picture 16" descr="brows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6588" y="4313238"/>
            <a:ext cx="7778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19" descr="firefox-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4788" y="4373563"/>
            <a:ext cx="674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1" name="Picture 20" descr="chrom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6450" y="4370388"/>
            <a:ext cx="8461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21" descr="oracl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188" y="4946650"/>
            <a:ext cx="12954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3" name="Picture 14" descr="logo-mysql-110x57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96188" y="5738813"/>
            <a:ext cx="1389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wide design template">
  <a:themeElements>
    <a:clrScheme name="Office Them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Worldwide design template</Template>
  <TotalTime>26723</TotalTime>
  <Words>2011</Words>
  <Application>Microsoft Office PowerPoint</Application>
  <PresentationFormat>Custom</PresentationFormat>
  <Paragraphs>578</Paragraphs>
  <Slides>74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Worldwide design template</vt:lpstr>
      <vt:lpstr>Visio</vt:lpstr>
      <vt:lpstr>Web Secure Programming</vt:lpstr>
      <vt:lpstr>Who is the teacher?</vt:lpstr>
      <vt:lpstr>Objectives of this course</vt:lpstr>
      <vt:lpstr>Plan</vt:lpstr>
      <vt:lpstr>Agenda</vt:lpstr>
      <vt:lpstr>Owasp top ten</vt:lpstr>
      <vt:lpstr>Project Topics </vt:lpstr>
      <vt:lpstr>Web Applications</vt:lpstr>
      <vt:lpstr>Web Applications =  Multi-tiers applications</vt:lpstr>
      <vt:lpstr> Web Evolution </vt:lpstr>
      <vt:lpstr>Slide 11</vt:lpstr>
      <vt:lpstr>Complexity in Web 2.0 Apps</vt:lpstr>
      <vt:lpstr>Importance of Protecting Web Apps</vt:lpstr>
      <vt:lpstr>Security problems</vt:lpstr>
      <vt:lpstr>Availability security problems</vt:lpstr>
      <vt:lpstr>Integrity security problems</vt:lpstr>
      <vt:lpstr>Confidentiality problems</vt:lpstr>
      <vt:lpstr>Slide 18</vt:lpstr>
      <vt:lpstr>Slide 19</vt:lpstr>
      <vt:lpstr>Web 1.0 Applications</vt:lpstr>
      <vt:lpstr>Web 1.0 Applications</vt:lpstr>
      <vt:lpstr>Web 1.0 Applications</vt:lpstr>
      <vt:lpstr>Web 1.0 Applications</vt:lpstr>
      <vt:lpstr>Web 1.0 Applications</vt:lpstr>
      <vt:lpstr>Web 1.0 Applications</vt:lpstr>
      <vt:lpstr>Uniform Resource Locators (URLs)</vt:lpstr>
      <vt:lpstr>HTTP: HyperText Transfer Protocol </vt:lpstr>
      <vt:lpstr>HTTP Request</vt:lpstr>
      <vt:lpstr>HTTP Response</vt:lpstr>
      <vt:lpstr>Phishing attacks</vt:lpstr>
      <vt:lpstr>Phishing attacks</vt:lpstr>
      <vt:lpstr>Phishing attacks: also emails with false senders</vt:lpstr>
      <vt:lpstr>And even this!</vt:lpstr>
      <vt:lpstr>A phishing attack to MySpace</vt:lpstr>
      <vt:lpstr>Phishing Solutions</vt:lpstr>
      <vt:lpstr>Slide 36</vt:lpstr>
      <vt:lpstr>Web 1.0 Applications</vt:lpstr>
      <vt:lpstr>Web 1.0 Applications</vt:lpstr>
      <vt:lpstr>Web 1.0 Applications</vt:lpstr>
      <vt:lpstr>How keep state information on sessions? </vt:lpstr>
      <vt:lpstr>HTTP: Session in URL Example </vt:lpstr>
      <vt:lpstr>HTTP: Session in hidden field Example </vt:lpstr>
      <vt:lpstr>HTTP : Sessions as COOKIES</vt:lpstr>
      <vt:lpstr>HTTP : COOKIES</vt:lpstr>
      <vt:lpstr>Slide 45</vt:lpstr>
      <vt:lpstr>Slide 46</vt:lpstr>
      <vt:lpstr>Slide 47</vt:lpstr>
      <vt:lpstr>Slide 48</vt:lpstr>
      <vt:lpstr>Web 1.0 Applications</vt:lpstr>
      <vt:lpstr>Javascript </vt:lpstr>
      <vt:lpstr>Embedding Javascript</vt:lpstr>
      <vt:lpstr>Javascript </vt:lpstr>
      <vt:lpstr>Object Literals</vt:lpstr>
      <vt:lpstr>Retrieval</vt:lpstr>
      <vt:lpstr>Update</vt:lpstr>
      <vt:lpstr>definition with var</vt:lpstr>
      <vt:lpstr>definition with var</vt:lpstr>
      <vt:lpstr>definition with var</vt:lpstr>
      <vt:lpstr>definition with var</vt:lpstr>
      <vt:lpstr>Functions</vt:lpstr>
      <vt:lpstr>Function</vt:lpstr>
      <vt:lpstr>Invocation </vt:lpstr>
      <vt:lpstr>New</vt:lpstr>
      <vt:lpstr>Prototype Chain</vt:lpstr>
      <vt:lpstr>Scope Chain</vt:lpstr>
      <vt:lpstr>Scope</vt:lpstr>
      <vt:lpstr>Document Tree Structure</vt:lpstr>
      <vt:lpstr>Slide 68</vt:lpstr>
      <vt:lpstr>Web 2.0 Applications</vt:lpstr>
      <vt:lpstr>Web 2.0 Applications</vt:lpstr>
      <vt:lpstr>Mashups: HousingMaps, 2005</vt:lpstr>
      <vt:lpstr>Le Monde is a mashup</vt:lpstr>
      <vt:lpstr>Code of Le Monde</vt:lpstr>
      <vt:lpstr>Examples with google maps 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du Web Diffus</dc:title>
  <dc:creator>trezk</dc:creator>
  <cp:lastModifiedBy>trezk</cp:lastModifiedBy>
  <cp:revision>300</cp:revision>
  <cp:lastPrinted>1601-01-01T00:00:00Z</cp:lastPrinted>
  <dcterms:created xsi:type="dcterms:W3CDTF">2012-01-26T17:31:00Z</dcterms:created>
  <dcterms:modified xsi:type="dcterms:W3CDTF">2015-09-22T09:37:31Z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TC011813511033</vt:lpwstr>
  </property>
</Properties>
</file>