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539" r:id="rId2"/>
    <p:sldId id="543" r:id="rId3"/>
    <p:sldId id="544" r:id="rId4"/>
    <p:sldId id="546" r:id="rId5"/>
    <p:sldId id="501" r:id="rId6"/>
    <p:sldId id="502" r:id="rId7"/>
    <p:sldId id="530" r:id="rId8"/>
    <p:sldId id="503" r:id="rId9"/>
    <p:sldId id="504" r:id="rId10"/>
    <p:sldId id="505" r:id="rId11"/>
    <p:sldId id="506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07" r:id="rId21"/>
    <p:sldId id="508" r:id="rId22"/>
    <p:sldId id="510" r:id="rId23"/>
    <p:sldId id="511" r:id="rId24"/>
    <p:sldId id="529" r:id="rId25"/>
    <p:sldId id="512" r:id="rId26"/>
    <p:sldId id="563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5" r:id="rId36"/>
    <p:sldId id="556" r:id="rId37"/>
    <p:sldId id="557" r:id="rId38"/>
    <p:sldId id="558" r:id="rId39"/>
  </p:sldIdLst>
  <p:sldSz cx="10150475" cy="75898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07" autoAdjust="0"/>
  </p:normalViewPr>
  <p:slideViewPr>
    <p:cSldViewPr>
      <p:cViewPr varScale="1">
        <p:scale>
          <a:sx n="40" d="100"/>
          <a:sy n="40" d="100"/>
        </p:scale>
        <p:origin x="-1253" y="-82"/>
      </p:cViewPr>
      <p:guideLst>
        <p:guide orient="horz" pos="2390"/>
        <p:guide pos="31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2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BAFBADB-0E0A-47B7-9B76-2DB411914E1F}" type="datetimeFigureOut">
              <a:rPr lang="en-US"/>
              <a:pPr>
                <a:defRPr/>
              </a:pPr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6650" y="685800"/>
            <a:ext cx="4584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13238243-D317-426C-8440-2E2B883161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F47B0-7136-4057-8E09-8E7F972932FD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FF3:   most specific cookie sent first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2B379E-2340-474D-8505-CFAF9E98746F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SOP:    same as server-side read/write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CE31A3-47A8-4D62-9E41-435CF5CD1800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RFC 2109 (cookie RFC) has an option for including domain, path in Cookie header, but not supported by browsers.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BF165-BC4A-4DAE-BA7E-2A43246B6611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8BBEC-47A2-49D7-91EA-575138DDC154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76600" y="1905000"/>
            <a:ext cx="6781800" cy="12954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3505200"/>
            <a:ext cx="6858000" cy="914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934200"/>
            <a:ext cx="21336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934200"/>
            <a:ext cx="31242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934200"/>
            <a:ext cx="21336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4218E-3486-4761-8217-4506132B5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5A0E8-93C0-4AC9-AB4A-2BD81DFA5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2850" y="76200"/>
            <a:ext cx="2419350" cy="6670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7105650" cy="667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95C2F-A5D0-4256-A593-9D1BF273A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F34CA-8BE8-477A-AA57-493F14577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58461-8CF8-48B8-9001-CE214FF037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7244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47244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770D0-6AAF-40AB-9FFE-CAD0FD37E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FC354-6B9A-4FF6-BEDA-80AB2F756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49180-86FF-48AA-8117-868517D52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13A92-6596-44C6-A988-55294A8F4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20BA2-6314-48E7-BD48-9374FA1F1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90EA7-6ABE-45CE-B5DB-785800D42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76200"/>
            <a:ext cx="838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9601200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151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68688" y="6915150"/>
            <a:ext cx="32131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73925" y="69151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29F5A5E-37C1-4D2C-A363-9CA725561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5pPr>
      <a:lvl6pPr marL="457200" algn="l" defTabSz="10144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6pPr>
      <a:lvl7pPr marL="914400" algn="l" defTabSz="10144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7pPr>
      <a:lvl8pPr marL="1371600" algn="l" defTabSz="10144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8pPr>
      <a:lvl9pPr marL="1828800" algn="l" defTabSz="10144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276600" y="2576463"/>
            <a:ext cx="6781800" cy="1295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Web Secure Programming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3124200" y="4176663"/>
            <a:ext cx="6858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Lecture </a:t>
            </a:r>
            <a:r>
              <a:rPr lang="en-US" dirty="0" smtClean="0"/>
              <a:t>2</a:t>
            </a:r>
            <a:endParaRPr lang="en-US" dirty="0" smtClean="0"/>
          </a:p>
          <a:p>
            <a:pPr eaLnBrk="1" hangingPunct="1"/>
            <a:r>
              <a:rPr lang="en-US" dirty="0" smtClean="0"/>
              <a:t>Tamara </a:t>
            </a:r>
            <a:r>
              <a:rPr lang="en-US" dirty="0" err="1" smtClean="0"/>
              <a:t>Rezk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same origin policy (SOP)</a:t>
            </a:r>
          </a:p>
        </p:txBody>
      </p:sp>
      <p:sp>
        <p:nvSpPr>
          <p:cNvPr id="45059" name="Espace réservé du contenu 2"/>
          <p:cNvSpPr>
            <a:spLocks noGrp="1"/>
          </p:cNvSpPr>
          <p:nvPr>
            <p:ph idx="1"/>
          </p:nvPr>
        </p:nvSpPr>
        <p:spPr>
          <a:xfrm>
            <a:off x="508000" y="1771650"/>
            <a:ext cx="8288338" cy="5392738"/>
          </a:xfrm>
        </p:spPr>
        <p:txBody>
          <a:bodyPr/>
          <a:lstStyle/>
          <a:p>
            <a:pPr eaLnBrk="1" hangingPunct="1"/>
            <a:r>
              <a:rPr lang="en-US" smtClean="0">
                <a:ea typeface="宋体" pitchFamily="2" charset="-122"/>
              </a:rPr>
              <a:t>The &lt;script&gt; tag:  what about Javascript behaviour? </a:t>
            </a:r>
          </a:p>
          <a:p>
            <a:pPr eaLnBrk="1" hangingPunct="1"/>
            <a:endParaRPr lang="en-US" smtClean="0">
              <a:ea typeface="宋体" pitchFamily="2" charset="-122"/>
            </a:endParaRPr>
          </a:p>
        </p:txBody>
      </p:sp>
      <p:sp>
        <p:nvSpPr>
          <p:cNvPr id="8" name="Accolade ouvrante 7"/>
          <p:cNvSpPr/>
          <p:nvPr/>
        </p:nvSpPr>
        <p:spPr>
          <a:xfrm>
            <a:off x="1354138" y="3625850"/>
            <a:ext cx="338137" cy="3457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5061" name="ZoneTexte 8"/>
          <p:cNvSpPr txBox="1">
            <a:spLocks noChangeArrowheads="1"/>
          </p:cNvSpPr>
          <p:nvPr/>
        </p:nvSpPr>
        <p:spPr bwMode="auto">
          <a:xfrm>
            <a:off x="84138" y="5143500"/>
            <a:ext cx="12700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>
                <a:latin typeface="Century Schoolbook" pitchFamily="18" charset="0"/>
              </a:rPr>
              <a:t>browser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92275" y="3625850"/>
            <a:ext cx="2706688" cy="160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integrator’s code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92275" y="5229225"/>
            <a:ext cx="2706688" cy="16017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&lt;script  </a:t>
            </a:r>
            <a:r>
              <a:rPr lang="en-US" dirty="0" err="1"/>
              <a:t>src</a:t>
            </a:r>
            <a:r>
              <a:rPr lang="en-US" dirty="0"/>
              <a:t>=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http://b.com/gadget.js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&gt;</a:t>
            </a:r>
            <a:endParaRPr lang="en-US" dirty="0"/>
          </a:p>
        </p:txBody>
      </p:sp>
      <p:sp>
        <p:nvSpPr>
          <p:cNvPr id="9" name="Rectangle à coins arrondis 15"/>
          <p:cNvSpPr/>
          <p:nvPr/>
        </p:nvSpPr>
        <p:spPr>
          <a:xfrm>
            <a:off x="4821238" y="2614613"/>
            <a:ext cx="4906962" cy="4722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10" name="ZoneTexte 16"/>
          <p:cNvSpPr txBox="1">
            <a:spLocks noChangeArrowheads="1"/>
          </p:cNvSpPr>
          <p:nvPr/>
        </p:nvSpPr>
        <p:spPr bwMode="auto">
          <a:xfrm>
            <a:off x="5245100" y="2782888"/>
            <a:ext cx="1776413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/>
              <a:t>HEAP </a:t>
            </a:r>
          </a:p>
        </p:txBody>
      </p:sp>
      <p:sp>
        <p:nvSpPr>
          <p:cNvPr id="11" name="Ellipse 17"/>
          <p:cNvSpPr/>
          <p:nvPr/>
        </p:nvSpPr>
        <p:spPr>
          <a:xfrm>
            <a:off x="6011341" y="3938935"/>
            <a:ext cx="2030412" cy="927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r>
              <a:rPr lang="en-US" dirty="0"/>
              <a:t>global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2357438"/>
            <a:ext cx="8626475" cy="1627187"/>
          </a:xfrm>
        </p:spPr>
        <p:txBody>
          <a:bodyPr/>
          <a:lstStyle/>
          <a:p>
            <a:pPr eaLnBrk="1" hangingPunct="1"/>
            <a:r>
              <a:rPr lang="en-US" dirty="0" smtClean="0"/>
              <a:t>Security problems with SOP due to Frame </a:t>
            </a:r>
            <a:r>
              <a:rPr lang="en-US" dirty="0" smtClean="0"/>
              <a:t>Communication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Frame isolation</a:t>
            </a:r>
          </a:p>
        </p:txBody>
      </p:sp>
      <p:sp>
        <p:nvSpPr>
          <p:cNvPr id="83971" name="Espace réservé du contenu 2"/>
          <p:cNvSpPr>
            <a:spLocks noGrp="1"/>
          </p:cNvSpPr>
          <p:nvPr>
            <p:ph idx="1"/>
          </p:nvPr>
        </p:nvSpPr>
        <p:spPr>
          <a:xfrm>
            <a:off x="508000" y="1771650"/>
            <a:ext cx="8288338" cy="5392738"/>
          </a:xfrm>
        </p:spPr>
        <p:txBody>
          <a:bodyPr/>
          <a:lstStyle/>
          <a:p>
            <a:pPr eaLnBrk="1" hangingPunct="1"/>
            <a:r>
              <a:rPr lang="en-US" smtClean="0">
                <a:ea typeface="宋体" pitchFamily="2" charset="-122"/>
              </a:rPr>
              <a:t>Other frames cannot access resources from other origins</a:t>
            </a:r>
          </a:p>
          <a:p>
            <a:pPr eaLnBrk="1" hangingPunct="1"/>
            <a:endParaRPr lang="en-US" smtClean="0">
              <a:ea typeface="宋体" pitchFamily="2" charset="-122"/>
            </a:endParaRPr>
          </a:p>
          <a:p>
            <a:pPr eaLnBrk="1" hangingPunct="1"/>
            <a:r>
              <a:rPr lang="en-US" smtClean="0">
                <a:ea typeface="宋体" pitchFamily="2" charset="-122"/>
              </a:rPr>
              <a:t>Browsers implement a navigation policy that is allowed (changing .location attribute of frame)</a:t>
            </a:r>
          </a:p>
          <a:p>
            <a:pPr lvl="1" eaLnBrk="1" hangingPunct="1"/>
            <a:r>
              <a:rPr lang="en-US" smtClean="0">
                <a:ea typeface="宋体" pitchFamily="2" charset="-122"/>
              </a:rPr>
              <a:t>permissive policy: </a:t>
            </a:r>
            <a:r>
              <a:rPr lang="en-US" sz="2200" smtClean="0">
                <a:ea typeface="宋体" pitchFamily="2" charset="-122"/>
              </a:rPr>
              <a:t>Guninski attack on CitiBank</a:t>
            </a:r>
            <a:endParaRPr lang="en-US" smtClean="0">
              <a:ea typeface="宋体" pitchFamily="2" charset="-122"/>
            </a:endParaRPr>
          </a:p>
          <a:p>
            <a:pPr lvl="1" eaLnBrk="1" hangingPunct="1"/>
            <a:r>
              <a:rPr lang="en-US" smtClean="0">
                <a:ea typeface="宋体" pitchFamily="2" charset="-122"/>
              </a:rPr>
              <a:t>window policy: </a:t>
            </a:r>
            <a:r>
              <a:rPr lang="en-US" sz="2200" smtClean="0">
                <a:ea typeface="宋体" pitchFamily="2" charset="-122"/>
              </a:rPr>
              <a:t>gadget hijacking attacks (igoogle+hotmail)</a:t>
            </a:r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538" y="2446338"/>
            <a:ext cx="636111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Guninski attack (permissive policy, 1999)</a:t>
            </a:r>
          </a:p>
        </p:txBody>
      </p:sp>
      <p:sp>
        <p:nvSpPr>
          <p:cNvPr id="4" name="Rectangle 3"/>
          <p:cNvSpPr/>
          <p:nvPr/>
        </p:nvSpPr>
        <p:spPr>
          <a:xfrm>
            <a:off x="6343650" y="1601788"/>
            <a:ext cx="3468688" cy="27828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997" name="ZoneTexte 6"/>
          <p:cNvSpPr txBox="1">
            <a:spLocks noChangeArrowheads="1"/>
          </p:cNvSpPr>
          <p:nvPr/>
        </p:nvSpPr>
        <p:spPr bwMode="auto">
          <a:xfrm>
            <a:off x="6429375" y="1771650"/>
            <a:ext cx="3298825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>
                <a:latin typeface="Century Schoolbook" pitchFamily="18" charset="0"/>
              </a:rPr>
              <a:t>Other browser window/tab</a:t>
            </a:r>
          </a:p>
          <a:p>
            <a:pPr eaLnBrk="0" hangingPunct="0"/>
            <a:r>
              <a:rPr lang="en-US">
                <a:latin typeface="Century Schoolbook" pitchFamily="18" charset="0"/>
              </a:rPr>
              <a:t>location = attacker</a:t>
            </a:r>
          </a:p>
        </p:txBody>
      </p:sp>
      <p:sp>
        <p:nvSpPr>
          <p:cNvPr id="84998" name="ZoneTexte 8"/>
          <p:cNvSpPr txBox="1">
            <a:spLocks noChangeArrowheads="1"/>
          </p:cNvSpPr>
          <p:nvPr/>
        </p:nvSpPr>
        <p:spPr bwMode="auto">
          <a:xfrm>
            <a:off x="592138" y="3795713"/>
            <a:ext cx="1776412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>
                <a:latin typeface="Century Schoolbook" pitchFamily="18" charset="0"/>
              </a:rPr>
              <a:t>user: </a:t>
            </a:r>
          </a:p>
          <a:p>
            <a:pPr eaLnBrk="0" hangingPunct="0"/>
            <a:r>
              <a:rPr lang="en-US">
                <a:latin typeface="Century Schoolbook" pitchFamily="18" charset="0"/>
              </a:rPr>
              <a:t>pass:</a:t>
            </a:r>
          </a:p>
        </p:txBody>
      </p:sp>
      <p:sp>
        <p:nvSpPr>
          <p:cNvPr id="84999" name="ZoneTexte 9"/>
          <p:cNvSpPr txBox="1">
            <a:spLocks noChangeArrowheads="1"/>
          </p:cNvSpPr>
          <p:nvPr/>
        </p:nvSpPr>
        <p:spPr bwMode="auto">
          <a:xfrm>
            <a:off x="930275" y="6578600"/>
            <a:ext cx="76136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>
                <a:latin typeface="Century Schoolbook" pitchFamily="18" charset="0"/>
              </a:rPr>
              <a:t>SOP applies but attacker can navigate the login frame and replace it with its own code !</a:t>
            </a:r>
          </a:p>
        </p:txBody>
      </p:sp>
      <p:sp>
        <p:nvSpPr>
          <p:cNvPr id="85000" name="ZoneTexte 12"/>
          <p:cNvSpPr txBox="1">
            <a:spLocks noChangeArrowheads="1"/>
          </p:cNvSpPr>
          <p:nvPr/>
        </p:nvSpPr>
        <p:spPr bwMode="auto">
          <a:xfrm>
            <a:off x="6429375" y="2782888"/>
            <a:ext cx="3721100" cy="8715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 sz="1600">
                <a:latin typeface="Century Schoolbook" pitchFamily="18" charset="0"/>
              </a:rPr>
              <a:t>citibankWindow.frames[0].</a:t>
            </a:r>
          </a:p>
          <a:p>
            <a:pPr eaLnBrk="0" hangingPunct="0"/>
            <a:r>
              <a:rPr lang="en-US" sz="1600">
                <a:latin typeface="Century Schoolbook" pitchFamily="18" charset="0"/>
              </a:rPr>
              <a:t>location = </a:t>
            </a:r>
            <a:r>
              <a:rPr lang="en-US">
                <a:latin typeface="Century Schoolbook" pitchFamily="18" charset="0"/>
              </a:rPr>
              <a:t>“https://attacker.com/login”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2198688" y="1855788"/>
            <a:ext cx="3976687" cy="1179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Frame isolation</a:t>
            </a:r>
          </a:p>
        </p:txBody>
      </p:sp>
      <p:sp>
        <p:nvSpPr>
          <p:cNvPr id="86019" name="Espace réservé du contenu 2"/>
          <p:cNvSpPr>
            <a:spLocks noGrp="1"/>
          </p:cNvSpPr>
          <p:nvPr>
            <p:ph idx="1"/>
          </p:nvPr>
        </p:nvSpPr>
        <p:spPr>
          <a:xfrm>
            <a:off x="508000" y="1771650"/>
            <a:ext cx="8288338" cy="5392738"/>
          </a:xfrm>
        </p:spPr>
        <p:txBody>
          <a:bodyPr/>
          <a:lstStyle/>
          <a:p>
            <a:pPr eaLnBrk="1" hangingPunct="1"/>
            <a:r>
              <a:rPr lang="en-US" smtClean="0">
                <a:ea typeface="宋体" pitchFamily="2" charset="-122"/>
              </a:rPr>
              <a:t>Other frames cannot access resources from other origins</a:t>
            </a:r>
          </a:p>
          <a:p>
            <a:pPr eaLnBrk="1" hangingPunct="1"/>
            <a:endParaRPr lang="en-US" smtClean="0">
              <a:ea typeface="宋体" pitchFamily="2" charset="-122"/>
            </a:endParaRPr>
          </a:p>
          <a:p>
            <a:pPr eaLnBrk="1" hangingPunct="1"/>
            <a:r>
              <a:rPr lang="en-US" smtClean="0">
                <a:ea typeface="宋体" pitchFamily="2" charset="-122"/>
              </a:rPr>
              <a:t>Browsers implement a navigation policy that is allowed (changing .location attribute of frame)</a:t>
            </a:r>
          </a:p>
          <a:p>
            <a:pPr lvl="1" eaLnBrk="1" hangingPunct="1"/>
            <a:r>
              <a:rPr lang="en-US" smtClean="0">
                <a:ea typeface="宋体" pitchFamily="2" charset="-122"/>
              </a:rPr>
              <a:t>permissive policy: </a:t>
            </a:r>
            <a:r>
              <a:rPr lang="en-US" sz="2200" smtClean="0">
                <a:ea typeface="宋体" pitchFamily="2" charset="-122"/>
              </a:rPr>
              <a:t>Guninski attack on CitiBank</a:t>
            </a:r>
            <a:endParaRPr lang="en-US" smtClean="0">
              <a:ea typeface="宋体" pitchFamily="2" charset="-122"/>
            </a:endParaRPr>
          </a:p>
          <a:p>
            <a:pPr lvl="1" eaLnBrk="1" hangingPunct="1"/>
            <a:r>
              <a:rPr lang="en-US" smtClean="0">
                <a:ea typeface="宋体" pitchFamily="2" charset="-122"/>
              </a:rPr>
              <a:t>window policy: </a:t>
            </a:r>
            <a:r>
              <a:rPr lang="en-US" sz="2200" smtClean="0">
                <a:ea typeface="宋体" pitchFamily="2" charset="-122"/>
              </a:rPr>
              <a:t>gadget hijacking attacks (igoogle+hotmail)</a:t>
            </a:r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Gadget Hijacking</a:t>
            </a:r>
          </a:p>
        </p:txBody>
      </p:sp>
      <p:pic>
        <p:nvPicPr>
          <p:cNvPr id="87043" name="Picture 4" descr="igoogle-befo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0413" y="1771650"/>
            <a:ext cx="6348412" cy="474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3298825" y="2530475"/>
            <a:ext cx="6259513" cy="927100"/>
          </a:xfrm>
          <a:prstGeom prst="wedgeRectCallout">
            <a:avLst>
              <a:gd name="adj1" fmla="val -44227"/>
              <a:gd name="adj2" fmla="val 946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1370" tIns="50685" rIns="101370" bIns="50685"/>
          <a:lstStyle/>
          <a:p>
            <a:pPr algn="ctr" eaLnBrk="0" hangingPunct="0"/>
            <a:endParaRPr lang="en-US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300413" y="2647950"/>
            <a:ext cx="6264275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algn="ctr" eaLnBrk="0" hangingPunct="0"/>
            <a:r>
              <a:rPr lang="en-US" sz="1600">
                <a:latin typeface="Consolas" pitchFamily="49" charset="0"/>
              </a:rPr>
              <a:t>top.frames[1].location = "http:/www.attacker.com/...“;</a:t>
            </a:r>
          </a:p>
          <a:p>
            <a:pPr algn="ctr" eaLnBrk="0" hangingPunct="0"/>
            <a:r>
              <a:rPr lang="en-US" sz="1600">
                <a:latin typeface="Consolas" pitchFamily="49" charset="0"/>
              </a:rPr>
              <a:t>top.frames[2].location = "http:/www.attacker.com/...“;</a:t>
            </a:r>
          </a:p>
          <a:p>
            <a:pPr algn="ctr" eaLnBrk="0" hangingPunct="0"/>
            <a:r>
              <a:rPr lang="en-US" sz="1600">
                <a:latin typeface="Consolas" pitchFamily="49" charset="0"/>
              </a:rPr>
              <a:t>...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nimBg="1"/>
      <p:bldP spid="471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Gadget Hijacking</a:t>
            </a:r>
          </a:p>
        </p:txBody>
      </p:sp>
      <p:pic>
        <p:nvPicPr>
          <p:cNvPr id="88067" name="Picture 4" descr="igoogle-af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0413" y="1771650"/>
            <a:ext cx="634365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Frame isolation</a:t>
            </a:r>
          </a:p>
        </p:txBody>
      </p:sp>
      <p:sp>
        <p:nvSpPr>
          <p:cNvPr id="89091" name="Espace réservé du contenu 2"/>
          <p:cNvSpPr>
            <a:spLocks noGrp="1"/>
          </p:cNvSpPr>
          <p:nvPr>
            <p:ph idx="1"/>
          </p:nvPr>
        </p:nvSpPr>
        <p:spPr>
          <a:xfrm>
            <a:off x="508000" y="1771650"/>
            <a:ext cx="8288338" cy="5392738"/>
          </a:xfrm>
        </p:spPr>
        <p:txBody>
          <a:bodyPr/>
          <a:lstStyle/>
          <a:p>
            <a:pPr eaLnBrk="1" hangingPunct="1"/>
            <a:r>
              <a:rPr lang="en-US" smtClean="0">
                <a:ea typeface="宋体" pitchFamily="2" charset="-122"/>
              </a:rPr>
              <a:t>Other frames cannot access resources from other origins</a:t>
            </a:r>
          </a:p>
          <a:p>
            <a:pPr eaLnBrk="1" hangingPunct="1"/>
            <a:endParaRPr lang="en-US" smtClean="0">
              <a:ea typeface="宋体" pitchFamily="2" charset="-122"/>
            </a:endParaRPr>
          </a:p>
          <a:p>
            <a:pPr eaLnBrk="1" hangingPunct="1"/>
            <a:r>
              <a:rPr lang="en-US" smtClean="0">
                <a:ea typeface="宋体" pitchFamily="2" charset="-122"/>
              </a:rPr>
              <a:t>Browsers implement a navigation policy that is allowed (changing .location attribute of frame)</a:t>
            </a:r>
          </a:p>
          <a:p>
            <a:pPr lvl="1" eaLnBrk="1" hangingPunct="1"/>
            <a:r>
              <a:rPr lang="en-US" smtClean="0">
                <a:ea typeface="宋体" pitchFamily="2" charset="-122"/>
              </a:rPr>
              <a:t>permissive policy: </a:t>
            </a:r>
            <a:r>
              <a:rPr lang="en-US" sz="2200" smtClean="0">
                <a:ea typeface="宋体" pitchFamily="2" charset="-122"/>
              </a:rPr>
              <a:t>Guninski attack on CitiBank</a:t>
            </a:r>
            <a:endParaRPr lang="en-US" smtClean="0">
              <a:ea typeface="宋体" pitchFamily="2" charset="-122"/>
            </a:endParaRPr>
          </a:p>
          <a:p>
            <a:pPr lvl="1" eaLnBrk="1" hangingPunct="1"/>
            <a:r>
              <a:rPr lang="en-US" smtClean="0">
                <a:ea typeface="宋体" pitchFamily="2" charset="-122"/>
              </a:rPr>
              <a:t>window policy: </a:t>
            </a:r>
            <a:r>
              <a:rPr lang="en-US" sz="2200" smtClean="0">
                <a:ea typeface="宋体" pitchFamily="2" charset="-122"/>
              </a:rPr>
              <a:t>gadget hijacking attacks (igoogle+hotmail)</a:t>
            </a:r>
          </a:p>
          <a:p>
            <a:pPr lvl="1" eaLnBrk="1" hangingPunct="1"/>
            <a:r>
              <a:rPr lang="en-US" smtClean="0">
                <a:ea typeface="宋体" pitchFamily="2" charset="-122"/>
              </a:rPr>
              <a:t>descendant policy</a:t>
            </a:r>
          </a:p>
          <a:p>
            <a:pPr lvl="1" eaLnBrk="1" hangingPunct="1"/>
            <a:r>
              <a:rPr lang="en-US" smtClean="0">
                <a:ea typeface="宋体" pitchFamily="2" charset="-122"/>
              </a:rPr>
              <a:t>child policy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Navigation policies</a:t>
            </a:r>
          </a:p>
        </p:txBody>
      </p:sp>
      <p:pic>
        <p:nvPicPr>
          <p:cNvPr id="90115" name="Picture 2" descr="navigationPolici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2850" y="1490663"/>
            <a:ext cx="5616575" cy="580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2"/>
          <p:cNvGraphicFramePr>
            <a:graphicFrameLocks/>
          </p:cNvGraphicFramePr>
          <p:nvPr/>
        </p:nvGraphicFramePr>
        <p:xfrm>
          <a:off x="1042988" y="1346200"/>
          <a:ext cx="6096000" cy="5699760"/>
        </p:xfrm>
        <a:graphic>
          <a:graphicData uri="http://schemas.openxmlformats.org/drawingml/2006/table">
            <a:tbl>
              <a:tblPr/>
              <a:tblGrid>
                <a:gridCol w="3352800"/>
                <a:gridCol w="2743200"/>
              </a:tblGrid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Browser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Policy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 IE 6 (default)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Permissive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 IE 6 (option)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 IE7 (no Flash)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Descendant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 IE7 (with Flash)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Permissive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 Firefox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Window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 Safari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Permissive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 IE7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Descendant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 Firefox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Safari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HTML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1176" name="Picture 41" descr="safa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2675" y="441325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77" name="Picture 42" descr="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4888" y="1768475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78" name="Picture 43" descr="firefo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3788" y="3911600"/>
            <a:ext cx="5334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79" name="Picture 45" descr="ie-6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0450" y="33909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995363" y="2259013"/>
            <a:ext cx="685800" cy="685800"/>
            <a:chOff x="192" y="1310"/>
            <a:chExt cx="480" cy="480"/>
          </a:xfrm>
        </p:grpSpPr>
        <p:pic>
          <p:nvPicPr>
            <p:cNvPr id="91187" name="Picture 47" descr="i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1310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188" name="Picture 48" descr="do-not-en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3" y="1605"/>
              <a:ext cx="9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1181" name="Picture 49" descr="ie-6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2675" y="2879725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Navigation policies</a:t>
            </a:r>
          </a:p>
        </p:txBody>
      </p:sp>
      <p:pic>
        <p:nvPicPr>
          <p:cNvPr id="91183" name="Picture 41" descr="safa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4738" y="5997575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84" name="Picture 42" descr="firefo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5850" y="5495925"/>
            <a:ext cx="5334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85" name="Picture 45" descr="ie-6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4738" y="4918075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86" name="Picture 18" descr="html5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2988" y="6530975"/>
            <a:ext cx="50323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8695"/>
            <a:ext cx="10150475" cy="5222875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dirty="0" smtClean="0"/>
              <a:t>23/9   </a:t>
            </a:r>
            <a:r>
              <a:rPr lang="en-US" dirty="0" smtClean="0"/>
              <a:t>Introduction to Web Programming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30/9   </a:t>
            </a:r>
            <a:r>
              <a:rPr lang="en-US" b="1" dirty="0" smtClean="0"/>
              <a:t>Same Origin Policy and its Security Problems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7/10   CM/TP</a:t>
            </a:r>
          </a:p>
          <a:p>
            <a:pPr>
              <a:buNone/>
            </a:pPr>
            <a:r>
              <a:rPr lang="en-US" dirty="0" smtClean="0"/>
              <a:t>14/10 CM/TP</a:t>
            </a:r>
          </a:p>
          <a:p>
            <a:pPr>
              <a:buNone/>
            </a:pPr>
            <a:r>
              <a:rPr lang="en-US" dirty="0" smtClean="0"/>
              <a:t>21/10 Research project presentations (3 x 40’)</a:t>
            </a:r>
          </a:p>
          <a:p>
            <a:pPr>
              <a:buNone/>
            </a:pPr>
            <a:r>
              <a:rPr lang="en-US" dirty="0" smtClean="0"/>
              <a:t>28/10 Research project presentations (3 x 40’)</a:t>
            </a:r>
          </a:p>
          <a:p>
            <a:pPr>
              <a:buNone/>
            </a:pPr>
            <a:r>
              <a:rPr lang="en-US" dirty="0" smtClean="0"/>
              <a:t>04/11 TPs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18/11: Exam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Fragment Identifier Messaging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Send information </a:t>
            </a:r>
            <a:r>
              <a:rPr lang="en-US" altLang="ko-KR" smtClean="0">
                <a:ea typeface="Gulim" pitchFamily="34" charset="-127"/>
              </a:rPr>
              <a:t>by navigating a frame</a:t>
            </a:r>
            <a:endParaRPr lang="en-US" smtClean="0"/>
          </a:p>
          <a:p>
            <a:pPr lvl="1" eaLnBrk="1" hangingPunct="1"/>
            <a:r>
              <a:rPr lang="en-US" smtClean="0"/>
              <a:t>http://</a:t>
            </a:r>
            <a:r>
              <a:rPr lang="en-US" altLang="ko-KR" smtClean="0">
                <a:ea typeface="Gulim" pitchFamily="34" charset="-127"/>
              </a:rPr>
              <a:t>gadget.com</a:t>
            </a:r>
            <a:r>
              <a:rPr lang="en-US" smtClean="0"/>
              <a:t>/</a:t>
            </a:r>
            <a:r>
              <a:rPr lang="en-US" b="1" u="sng" smtClean="0"/>
              <a:t>#</a:t>
            </a:r>
            <a:r>
              <a:rPr lang="en-US" altLang="ko-KR" b="1" u="sng" smtClean="0">
                <a:ea typeface="Gulim" pitchFamily="34" charset="-127"/>
              </a:rPr>
              <a:t>hello</a:t>
            </a:r>
            <a:endParaRPr lang="en-US" smtClean="0"/>
          </a:p>
          <a:p>
            <a:pPr eaLnBrk="1" hangingPunct="1"/>
            <a:r>
              <a:rPr lang="en-US" smtClean="0"/>
              <a:t>Navigating to fragment doesn’t reload frame</a:t>
            </a:r>
          </a:p>
          <a:p>
            <a:pPr lvl="1" eaLnBrk="1" hangingPunct="1"/>
            <a:r>
              <a:rPr lang="en-US" smtClean="0"/>
              <a:t>No network traffic, but frame can read its fragment</a:t>
            </a:r>
            <a:endParaRPr lang="en-US" altLang="ko-KR" smtClean="0">
              <a:ea typeface="Gulim" pitchFamily="34" charset="-127"/>
            </a:endParaRPr>
          </a:p>
          <a:p>
            <a:pPr eaLnBrk="1" hangingPunct="1"/>
            <a:r>
              <a:rPr lang="en-US" altLang="ko-KR" smtClean="0">
                <a:ea typeface="Gulim" pitchFamily="34" charset="-127"/>
              </a:rPr>
              <a:t>Not a secure channel</a:t>
            </a:r>
          </a:p>
          <a:p>
            <a:pPr lvl="1" eaLnBrk="1" hangingPunct="1"/>
            <a:r>
              <a:rPr lang="en-US" altLang="ko-KR" smtClean="0">
                <a:ea typeface="Gulim" pitchFamily="34" charset="-127"/>
              </a:rPr>
              <a:t>Confidentiality</a:t>
            </a:r>
          </a:p>
          <a:p>
            <a:pPr lvl="1" eaLnBrk="1" hangingPunct="1"/>
            <a:r>
              <a:rPr lang="en-US" altLang="ko-KR" smtClean="0">
                <a:ea typeface="Gulim" pitchFamily="34" charset="-127"/>
              </a:rPr>
              <a:t>Integrity</a:t>
            </a:r>
          </a:p>
          <a:p>
            <a:pPr lvl="1" eaLnBrk="1" hangingPunct="1"/>
            <a:r>
              <a:rPr lang="en-US" altLang="ko-KR" smtClean="0">
                <a:ea typeface="Gulim" pitchFamily="34" charset="-127"/>
              </a:rPr>
              <a:t>Authentication</a:t>
            </a:r>
            <a:endParaRPr lang="en-US" smtClean="0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552825" y="4384675"/>
            <a:ext cx="7572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 sz="5500">
                <a:solidFill>
                  <a:srgbClr val="66FF66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552825" y="5380038"/>
            <a:ext cx="652463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 sz="5500">
                <a:solidFill>
                  <a:srgbClr val="FF0000"/>
                </a:solidFill>
                <a:sym typeface="Wingdings" pitchFamily="2" charset="2"/>
              </a:rPr>
              <a:t>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3552825" y="4873625"/>
            <a:ext cx="757238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 sz="5500">
                <a:solidFill>
                  <a:srgbClr val="66FF66"/>
                </a:solidFill>
                <a:sym typeface="Wingdings" pitchFamily="2" charset="2"/>
              </a:rPr>
              <a:t>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55303" grpId="0"/>
      <p:bldP spid="5530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HTML 5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Cross-origin client side communications</a:t>
            </a:r>
          </a:p>
          <a:p>
            <a:pPr eaLnBrk="1" hangingPunct="1"/>
            <a:r>
              <a:rPr lang="en-US" smtClean="0"/>
              <a:t>Postmessage channel between frames</a:t>
            </a:r>
          </a:p>
          <a:p>
            <a:pPr eaLnBrk="1" hangingPunct="1"/>
            <a:r>
              <a:rPr lang="en-US" smtClean="0"/>
              <a:t>Child policy</a:t>
            </a:r>
          </a:p>
        </p:txBody>
      </p:sp>
      <p:pic>
        <p:nvPicPr>
          <p:cNvPr id="52228" name="Picture 3" descr="html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6813" y="4227513"/>
            <a:ext cx="2406650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Reply Attack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4276" name="Picture 4" descr="reply-attack-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138" y="3424238"/>
            <a:ext cx="3975100" cy="24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3" name="Picture 5" descr="reply-attack-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75" y="3424238"/>
            <a:ext cx="3976688" cy="24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Fix: Improve the API (Standford)</a:t>
            </a:r>
          </a:p>
        </p:txBody>
      </p:sp>
      <p:sp>
        <p:nvSpPr>
          <p:cNvPr id="55299" name="Content Placeholder 3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Let the sending specify the recipient</a:t>
            </a:r>
          </a:p>
          <a:p>
            <a:pPr lvl="1" eaLnBrk="1" hangingPunct="1"/>
            <a:r>
              <a:rPr lang="en-US" dirty="0" smtClean="0"/>
              <a:t>frame[0].</a:t>
            </a:r>
            <a:r>
              <a:rPr lang="en-US" dirty="0" err="1" smtClean="0"/>
              <a:t>postMessage</a:t>
            </a:r>
            <a:r>
              <a:rPr lang="en-US" dirty="0" smtClean="0"/>
              <a:t>(“Hello”, “http://gadget.com”)</a:t>
            </a:r>
          </a:p>
          <a:p>
            <a:pPr lvl="2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Adoption</a:t>
            </a:r>
          </a:p>
          <a:p>
            <a:pPr lvl="1" eaLnBrk="1" hangingPunct="1"/>
            <a:r>
              <a:rPr lang="en-US" dirty="0" smtClean="0"/>
              <a:t>Firefox 3</a:t>
            </a:r>
            <a:endParaRPr lang="en-US" altLang="ko-KR" dirty="0" smtClean="0">
              <a:ea typeface="Gulim" pitchFamily="34" charset="-127"/>
            </a:endParaRPr>
          </a:p>
          <a:p>
            <a:pPr lvl="1" eaLnBrk="1" hangingPunct="1"/>
            <a:r>
              <a:rPr lang="en-US" altLang="ko-KR" dirty="0" smtClean="0">
                <a:ea typeface="Gulim" pitchFamily="34" charset="-127"/>
              </a:rPr>
              <a:t>Internet Explorer 8</a:t>
            </a:r>
            <a:endParaRPr lang="en-US" dirty="0" smtClean="0"/>
          </a:p>
          <a:p>
            <a:pPr lvl="1" eaLnBrk="1" hangingPunct="1"/>
            <a:r>
              <a:rPr lang="en-US" altLang="ko-KR" dirty="0" smtClean="0">
                <a:ea typeface="Gulim" pitchFamily="34" charset="-127"/>
              </a:rPr>
              <a:t>Safari </a:t>
            </a:r>
            <a:r>
              <a:rPr lang="en-US" dirty="0" smtClean="0"/>
              <a:t>3.1</a:t>
            </a:r>
          </a:p>
        </p:txBody>
      </p:sp>
      <p:sp>
        <p:nvSpPr>
          <p:cNvPr id="55300" name="TextBox 4"/>
          <p:cNvSpPr txBox="1">
            <a:spLocks noChangeArrowheads="1"/>
          </p:cNvSpPr>
          <p:nvPr/>
        </p:nvSpPr>
        <p:spPr bwMode="auto">
          <a:xfrm>
            <a:off x="4498975" y="6459538"/>
            <a:ext cx="5400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see Securing Frame Communication in Browsers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PostMessage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78695"/>
            <a:ext cx="10006460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window.addEventListener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message',function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(event){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event.origin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!== 'http://originExpected.com') 	{return;} 	 	 	 			{console.log('received response: ',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event.data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sz="2400" dirty="0" err="1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en-US" sz="2400" dirty="0" err="1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postMessage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received’,event</a:t>
            </a:r>
            <a:r>
              <a:rPr lang="en-US" sz="2400" dirty="0" err="1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702" y="5379095"/>
            <a:ext cx="9899773" cy="193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domain = 'http://destination.com';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myIFrame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').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contentWindow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message = 'Hello!’; 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iframe.postMessage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message,domain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8973" y="1346647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'http://destination.com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54957" y="4937755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frame at 'http://originExpected.com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Security considerations postmessage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04800" y="1668463"/>
            <a:ext cx="9601200" cy="5222875"/>
          </a:xfrm>
        </p:spPr>
        <p:txBody>
          <a:bodyPr/>
          <a:lstStyle/>
          <a:p>
            <a:pPr eaLnBrk="1" hangingPunct="1"/>
            <a:r>
              <a:rPr lang="en-US" dirty="0" smtClean="0"/>
              <a:t>Do not configure target origin (recipient) to “*”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Sensitive data can be leaked to unknown widgets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Always check for sender’s origin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Always validate data before use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Do not consume data directly with </a:t>
            </a:r>
            <a:r>
              <a:rPr lang="en-US" dirty="0" err="1" smtClean="0"/>
              <a:t>eval</a:t>
            </a:r>
            <a:r>
              <a:rPr lang="en-US" dirty="0" smtClean="0"/>
              <a:t>() or </a:t>
            </a:r>
            <a:r>
              <a:rPr lang="en-US" dirty="0" err="1" smtClean="0"/>
              <a:t>innerHTML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origin policy for cookies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990650" y="3457593"/>
            <a:ext cx="4736621" cy="758984"/>
            <a:chOff x="4495800" y="3124200"/>
            <a:chExt cx="4267168" cy="6858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495800" y="3124200"/>
              <a:ext cx="3505371" cy="685800"/>
            </a:xfrm>
            <a:prstGeom prst="rect">
              <a:avLst/>
            </a:prstGeom>
            <a:solidFill>
              <a:schemeClr val="tx1">
                <a:lumMod val="20000"/>
                <a:lumOff val="80000"/>
                <a:alpha val="3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7" name="TextBox 15"/>
            <p:cNvSpPr txBox="1">
              <a:spLocks noChangeArrowheads="1"/>
            </p:cNvSpPr>
            <p:nvPr/>
          </p:nvSpPr>
          <p:spPr bwMode="auto">
            <a:xfrm>
              <a:off x="8042060" y="3152745"/>
              <a:ext cx="720908" cy="333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scope</a:t>
              </a:r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676698" y="168663"/>
            <a:ext cx="9135428" cy="927647"/>
          </a:xfrm>
        </p:spPr>
        <p:txBody>
          <a:bodyPr/>
          <a:lstStyle/>
          <a:p>
            <a:r>
              <a:rPr lang="en-US" dirty="0" smtClean="0"/>
              <a:t>Setting/deleting cookies by server</a:t>
            </a:r>
          </a:p>
        </p:txBody>
      </p:sp>
      <p:sp>
        <p:nvSpPr>
          <p:cNvPr id="512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3762" y="5903207"/>
            <a:ext cx="9727539" cy="1405526"/>
          </a:xfrm>
        </p:spPr>
        <p:txBody>
          <a:bodyPr/>
          <a:lstStyle/>
          <a:p>
            <a:pPr>
              <a:spcBef>
                <a:spcPts val="1330"/>
              </a:spcBef>
              <a:buFont typeface="Arial" charset="0"/>
              <a:buChar char="•"/>
            </a:pPr>
            <a:r>
              <a:rPr lang="en-US" dirty="0" smtClean="0"/>
              <a:t>Delete cookie by setting “expires” to date in past</a:t>
            </a:r>
          </a:p>
          <a:p>
            <a:pPr>
              <a:spcBef>
                <a:spcPts val="1330"/>
              </a:spcBef>
              <a:buFont typeface="Arial" charset="0"/>
              <a:buChar char="•"/>
            </a:pPr>
            <a:r>
              <a:rPr lang="en-US" dirty="0" smtClean="0"/>
              <a:t>Default scope is domain and path of setting URL</a:t>
            </a:r>
            <a:endParaRPr lang="en-US" sz="3100" dirty="0" smtClean="0"/>
          </a:p>
        </p:txBody>
      </p:sp>
      <p:sp>
        <p:nvSpPr>
          <p:cNvPr id="1373189" name="Rectangle 5"/>
          <p:cNvSpPr>
            <a:spLocks noChangeArrowheads="1"/>
          </p:cNvSpPr>
          <p:nvPr/>
        </p:nvSpPr>
        <p:spPr bwMode="auto">
          <a:xfrm>
            <a:off x="1607159" y="1872863"/>
            <a:ext cx="1252950" cy="927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73190" name="AutoShape 6"/>
          <p:cNvSpPr>
            <a:spLocks noChangeArrowheads="1"/>
          </p:cNvSpPr>
          <p:nvPr/>
        </p:nvSpPr>
        <p:spPr bwMode="auto">
          <a:xfrm>
            <a:off x="1718180" y="1983549"/>
            <a:ext cx="1015048" cy="6746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b="1" dirty="0">
                <a:solidFill>
                  <a:srgbClr val="808000"/>
                </a:solidFill>
                <a:latin typeface="+mn-lt"/>
              </a:rPr>
              <a:t>Browser</a:t>
            </a:r>
          </a:p>
        </p:txBody>
      </p:sp>
      <p:sp>
        <p:nvSpPr>
          <p:cNvPr id="1373191" name="AutoShape 7"/>
          <p:cNvSpPr>
            <a:spLocks noChangeArrowheads="1"/>
          </p:cNvSpPr>
          <p:nvPr/>
        </p:nvSpPr>
        <p:spPr bwMode="auto">
          <a:xfrm>
            <a:off x="1184222" y="2800509"/>
            <a:ext cx="1691746" cy="252995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73192" name="Rectangle 8"/>
          <p:cNvSpPr>
            <a:spLocks noChangeArrowheads="1"/>
          </p:cNvSpPr>
          <p:nvPr/>
        </p:nvSpPr>
        <p:spPr bwMode="auto">
          <a:xfrm>
            <a:off x="1184222" y="3053504"/>
            <a:ext cx="1268809" cy="168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73193" name="Freeform 9"/>
          <p:cNvSpPr>
            <a:spLocks/>
          </p:cNvSpPr>
          <p:nvPr/>
        </p:nvSpPr>
        <p:spPr bwMode="auto">
          <a:xfrm>
            <a:off x="2431885" y="2795239"/>
            <a:ext cx="444083" cy="426928"/>
          </a:xfrm>
          <a:custGeom>
            <a:avLst/>
            <a:gdLst/>
            <a:ahLst/>
            <a:cxnLst>
              <a:cxn ang="0">
                <a:pos x="0" y="243"/>
              </a:cxn>
              <a:cxn ang="0">
                <a:pos x="252" y="81"/>
              </a:cxn>
              <a:cxn ang="0">
                <a:pos x="249" y="0"/>
              </a:cxn>
              <a:cxn ang="0">
                <a:pos x="0" y="147"/>
              </a:cxn>
              <a:cxn ang="0">
                <a:pos x="0" y="243"/>
              </a:cxn>
            </a:cxnLst>
            <a:rect l="0" t="0" r="r" b="b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370" tIns="50685" rIns="101370" bIns="50685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73194" name="AutoShape 10"/>
          <p:cNvSpPr>
            <a:spLocks noChangeArrowheads="1"/>
          </p:cNvSpPr>
          <p:nvPr/>
        </p:nvSpPr>
        <p:spPr bwMode="auto">
          <a:xfrm>
            <a:off x="7528269" y="1788531"/>
            <a:ext cx="1353397" cy="1407283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700" dirty="0">
                <a:solidFill>
                  <a:srgbClr val="808000"/>
                </a:solidFill>
                <a:latin typeface="+mn-lt"/>
              </a:rPr>
              <a:t>Server</a:t>
            </a:r>
          </a:p>
        </p:txBody>
      </p:sp>
      <p:sp>
        <p:nvSpPr>
          <p:cNvPr id="1373196" name="Text Box 12"/>
          <p:cNvSpPr txBox="1">
            <a:spLocks noChangeArrowheads="1"/>
          </p:cNvSpPr>
          <p:nvPr/>
        </p:nvSpPr>
        <p:spPr bwMode="auto">
          <a:xfrm>
            <a:off x="4295948" y="1770963"/>
            <a:ext cx="969993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>
                <a:solidFill>
                  <a:srgbClr val="808000"/>
                </a:solidFill>
                <a:latin typeface="+mn-lt"/>
              </a:rPr>
              <a:t>GET …</a:t>
            </a:r>
          </a:p>
        </p:txBody>
      </p:sp>
      <p:sp>
        <p:nvSpPr>
          <p:cNvPr id="1373198" name="Text Box 14"/>
          <p:cNvSpPr txBox="1">
            <a:spLocks noChangeArrowheads="1"/>
          </p:cNvSpPr>
          <p:nvPr/>
        </p:nvSpPr>
        <p:spPr bwMode="auto">
          <a:xfrm>
            <a:off x="3129730" y="2614277"/>
            <a:ext cx="6259460" cy="237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370" tIns="50685" rIns="101370" bIns="50685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520556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+mn-lt"/>
              </a:rPr>
              <a:t>HTTP Header: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957012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+mn-lt"/>
              </a:rPr>
              <a:t>   Set-cookie:	NAME=VALUE 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957012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+mn-lt"/>
              </a:rPr>
              <a:t>	domain = (when to send) 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957012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+mn-lt"/>
              </a:rPr>
              <a:t>	path = (when to send)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957012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+mn-lt"/>
              </a:rPr>
              <a:t>	secure = (only send over SSL);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957012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+mn-lt"/>
              </a:rPr>
              <a:t>	expires = (when expires) 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957012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+mn-lt"/>
              </a:rPr>
              <a:t>	</a:t>
            </a:r>
            <a:r>
              <a:rPr lang="en-US" dirty="0" err="1">
                <a:solidFill>
                  <a:srgbClr val="808000"/>
                </a:solidFill>
                <a:latin typeface="+mn-lt"/>
              </a:rPr>
              <a:t>HttpOnly</a:t>
            </a:r>
            <a:r>
              <a:rPr lang="en-US" dirty="0">
                <a:solidFill>
                  <a:srgbClr val="808000"/>
                </a:solidFill>
                <a:latin typeface="+mn-lt"/>
              </a:rPr>
              <a:t>    (later)</a:t>
            </a:r>
          </a:p>
        </p:txBody>
      </p:sp>
      <p:sp>
        <p:nvSpPr>
          <p:cNvPr id="1373210" name="Text Box 26"/>
          <p:cNvSpPr txBox="1">
            <a:spLocks noChangeArrowheads="1"/>
          </p:cNvSpPr>
          <p:nvPr/>
        </p:nvSpPr>
        <p:spPr bwMode="auto">
          <a:xfrm>
            <a:off x="1015048" y="3710588"/>
            <a:ext cx="1916727" cy="65635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lIns="101370" tIns="50685" rIns="101370" bIns="50685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if expires=NULL:</a:t>
            </a:r>
          </a:p>
          <a:p>
            <a:pPr>
              <a:defRPr/>
            </a:pPr>
            <a:r>
              <a:rPr lang="en-US" dirty="0">
                <a:latin typeface="+mn-lt"/>
              </a:rPr>
              <a:t>this session only</a:t>
            </a:r>
          </a:p>
        </p:txBody>
      </p:sp>
      <p:cxnSp>
        <p:nvCxnSpPr>
          <p:cNvPr id="5134" name="Straight Arrow Connector 24"/>
          <p:cNvCxnSpPr>
            <a:cxnSpLocks noChangeShapeType="1"/>
          </p:cNvCxnSpPr>
          <p:nvPr/>
        </p:nvCxnSpPr>
        <p:spPr bwMode="auto">
          <a:xfrm>
            <a:off x="2875968" y="2192620"/>
            <a:ext cx="4652301" cy="175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5" name="Straight Arrow Connector 26"/>
          <p:cNvCxnSpPr>
            <a:cxnSpLocks noChangeShapeType="1"/>
          </p:cNvCxnSpPr>
          <p:nvPr/>
        </p:nvCxnSpPr>
        <p:spPr bwMode="auto">
          <a:xfrm flipH="1">
            <a:off x="2875968" y="2612522"/>
            <a:ext cx="4652301" cy="175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setting rules   </a:t>
            </a:r>
            <a:r>
              <a:rPr lang="en-US" sz="2700" dirty="0" smtClean="0"/>
              <a:t>(write SOP)</a:t>
            </a:r>
            <a:endParaRPr lang="en-US" dirty="0" smtClean="0"/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1286" y="1770962"/>
            <a:ext cx="9050840" cy="5818876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/>
              <a:t>domain</a:t>
            </a:r>
            <a:r>
              <a:rPr lang="en-US" dirty="0" smtClean="0"/>
              <a:t>:   any domain-suffix of URL-hostname, except TLD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	example:     host = “login.site.com”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		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ym typeface="Symbol"/>
              </a:rPr>
              <a:t>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login.site.com</a:t>
            </a:r>
            <a:r>
              <a:rPr lang="en-US" dirty="0" smtClean="0"/>
              <a:t> can set cookies for all of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site.com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but </a:t>
            </a:r>
            <a:r>
              <a:rPr lang="en-US" dirty="0" smtClean="0"/>
              <a:t>not for another site  or  TLD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u="sng" dirty="0" smtClean="0"/>
              <a:t>path</a:t>
            </a:r>
            <a:r>
              <a:rPr lang="en-US" dirty="0" smtClean="0"/>
              <a:t>:  can be set to anything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4723" y="3574285"/>
            <a:ext cx="2782349" cy="1528391"/>
          </a:xfrm>
          <a:prstGeom prst="rect">
            <a:avLst/>
          </a:prstGeom>
          <a:noFill/>
        </p:spPr>
        <p:txBody>
          <a:bodyPr wrap="none" lIns="101370" tIns="50685" rIns="101370" bIns="50685">
            <a:spAutoFit/>
          </a:bodyPr>
          <a:lstStyle/>
          <a:p>
            <a:pPr algn="ctr">
              <a:spcBef>
                <a:spcPts val="665"/>
              </a:spcBef>
              <a:defRPr/>
            </a:pPr>
            <a:r>
              <a:rPr lang="en-US" sz="2700" u="sng" dirty="0"/>
              <a:t>allowed domains</a:t>
            </a:r>
          </a:p>
          <a:p>
            <a:pPr algn="ctr">
              <a:spcBef>
                <a:spcPts val="665"/>
              </a:spcBef>
              <a:defRPr/>
            </a:pPr>
            <a:r>
              <a:rPr lang="en-US" sz="2700" b="1" dirty="0">
                <a:solidFill>
                  <a:schemeClr val="bg2">
                    <a:lumMod val="50000"/>
                  </a:schemeClr>
                </a:solidFill>
              </a:rPr>
              <a:t>login.site.com</a:t>
            </a:r>
          </a:p>
          <a:p>
            <a:pPr algn="ctr">
              <a:spcBef>
                <a:spcPts val="665"/>
              </a:spcBef>
              <a:defRPr/>
            </a:pPr>
            <a:r>
              <a:rPr lang="en-US" sz="27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sz="2700" b="1" dirty="0" err="1">
                <a:solidFill>
                  <a:schemeClr val="bg2">
                    <a:lumMod val="50000"/>
                  </a:schemeClr>
                </a:solidFill>
              </a:rPr>
              <a:t>site.com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04006" y="3574285"/>
            <a:ext cx="3224777" cy="2020834"/>
          </a:xfrm>
          <a:prstGeom prst="rect">
            <a:avLst/>
          </a:prstGeom>
          <a:noFill/>
        </p:spPr>
        <p:txBody>
          <a:bodyPr wrap="none" lIns="101370" tIns="50685" rIns="101370" bIns="50685">
            <a:spAutoFit/>
          </a:bodyPr>
          <a:lstStyle/>
          <a:p>
            <a:pPr algn="ctr">
              <a:spcBef>
                <a:spcPts val="665"/>
              </a:spcBef>
              <a:defRPr/>
            </a:pPr>
            <a:r>
              <a:rPr lang="en-US" sz="2700" u="sng" dirty="0"/>
              <a:t>disallowed domains</a:t>
            </a:r>
          </a:p>
          <a:p>
            <a:pPr algn="ctr">
              <a:spcBef>
                <a:spcPts val="665"/>
              </a:spcBef>
              <a:defRPr/>
            </a:pPr>
            <a:r>
              <a:rPr lang="en-US" sz="2700" b="1" dirty="0">
                <a:solidFill>
                  <a:schemeClr val="bg2">
                    <a:lumMod val="50000"/>
                  </a:schemeClr>
                </a:solidFill>
              </a:rPr>
              <a:t>user.site.com</a:t>
            </a:r>
          </a:p>
          <a:p>
            <a:pPr algn="ctr">
              <a:spcBef>
                <a:spcPts val="665"/>
              </a:spcBef>
              <a:defRPr/>
            </a:pPr>
            <a:r>
              <a:rPr lang="en-US" sz="2700" b="1" dirty="0">
                <a:solidFill>
                  <a:schemeClr val="bg2">
                    <a:lumMod val="50000"/>
                  </a:schemeClr>
                </a:solidFill>
              </a:rPr>
              <a:t>othersite.com</a:t>
            </a:r>
          </a:p>
          <a:p>
            <a:pPr algn="ctr">
              <a:spcBef>
                <a:spcPts val="665"/>
              </a:spcBef>
              <a:defRPr/>
            </a:pPr>
            <a:r>
              <a:rPr lang="en-US" sz="2700" b="1" dirty="0">
                <a:solidFill>
                  <a:schemeClr val="bg2">
                    <a:lumMod val="50000"/>
                  </a:schemeClr>
                </a:solidFill>
              </a:rPr>
              <a:t>.com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 smtClean="0"/>
              <a:t>Cookies are identified by  (</a:t>
            </a:r>
            <a:r>
              <a:rPr lang="en-US" sz="3100" dirty="0" err="1" smtClean="0"/>
              <a:t>name,domain,path</a:t>
            </a:r>
            <a:r>
              <a:rPr lang="en-US" sz="3100" dirty="0" smtClean="0"/>
              <a:t>)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1286" y="6071871"/>
            <a:ext cx="8627904" cy="118064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Both cookies stored in browser’s cookie jar;</a:t>
            </a:r>
          </a:p>
          <a:p>
            <a:pPr>
              <a:spcBef>
                <a:spcPts val="887"/>
              </a:spcBef>
              <a:buNone/>
              <a:defRPr/>
            </a:pPr>
            <a:r>
              <a:rPr lang="en-US" dirty="0" smtClean="0"/>
              <a:t>		both are in scope of   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login.site.com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573" y="2106532"/>
            <a:ext cx="4061545" cy="25953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lIns="101370" tIns="50685" rIns="101370" bIns="50685">
            <a:spAutoFit/>
          </a:bodyPr>
          <a:lstStyle/>
          <a:p>
            <a:pPr>
              <a:defRPr/>
            </a:pPr>
            <a:r>
              <a:rPr lang="en-US" sz="2700" u="sng" dirty="0"/>
              <a:t>cookie 1</a:t>
            </a:r>
          </a:p>
          <a:p>
            <a:pPr>
              <a:defRPr/>
            </a:pPr>
            <a:r>
              <a:rPr lang="en-US" sz="2700" dirty="0"/>
              <a:t>name = </a:t>
            </a:r>
            <a:r>
              <a:rPr lang="en-US" sz="2700" b="1" dirty="0" err="1">
                <a:solidFill>
                  <a:schemeClr val="accent5">
                    <a:lumMod val="50000"/>
                  </a:schemeClr>
                </a:solidFill>
              </a:rPr>
              <a:t>userid</a:t>
            </a:r>
            <a:endParaRPr lang="en-US" sz="27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700" dirty="0"/>
              <a:t>value = </a:t>
            </a:r>
            <a:r>
              <a:rPr lang="en-US" sz="2700" dirty="0">
                <a:solidFill>
                  <a:schemeClr val="accent5">
                    <a:lumMod val="50000"/>
                  </a:schemeClr>
                </a:solidFill>
              </a:rPr>
              <a:t>test</a:t>
            </a:r>
          </a:p>
          <a:p>
            <a:pPr>
              <a:defRPr/>
            </a:pPr>
            <a:r>
              <a:rPr lang="en-US" sz="2700" dirty="0"/>
              <a:t>domain = </a:t>
            </a:r>
            <a:r>
              <a:rPr lang="en-US" sz="2700" b="1" dirty="0">
                <a:solidFill>
                  <a:schemeClr val="accent5">
                    <a:lumMod val="50000"/>
                  </a:schemeClr>
                </a:solidFill>
              </a:rPr>
              <a:t>login.site.com</a:t>
            </a:r>
          </a:p>
          <a:p>
            <a:pPr>
              <a:defRPr/>
            </a:pPr>
            <a:r>
              <a:rPr lang="en-US" sz="2700" dirty="0"/>
              <a:t>path = </a:t>
            </a:r>
            <a:r>
              <a:rPr lang="en-US" sz="2700" b="1" dirty="0">
                <a:solidFill>
                  <a:schemeClr val="accent5">
                    <a:lumMod val="50000"/>
                  </a:schemeClr>
                </a:solidFill>
              </a:rPr>
              <a:t>/</a:t>
            </a:r>
          </a:p>
          <a:p>
            <a:pPr>
              <a:defRPr/>
            </a:pPr>
            <a:r>
              <a:rPr lang="en-US" sz="2700" dirty="0"/>
              <a:t>secure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9391" y="2106532"/>
            <a:ext cx="3234395" cy="25953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lIns="101370" tIns="50685" rIns="101370" bIns="50685">
            <a:spAutoFit/>
          </a:bodyPr>
          <a:lstStyle/>
          <a:p>
            <a:pPr>
              <a:defRPr/>
            </a:pPr>
            <a:r>
              <a:rPr lang="en-US" sz="2700" u="sng" dirty="0"/>
              <a:t>cookie 2</a:t>
            </a:r>
          </a:p>
          <a:p>
            <a:pPr>
              <a:defRPr/>
            </a:pPr>
            <a:r>
              <a:rPr lang="en-US" sz="2700" dirty="0"/>
              <a:t>name = </a:t>
            </a:r>
            <a:r>
              <a:rPr lang="en-US" sz="2700" b="1" dirty="0" err="1">
                <a:solidFill>
                  <a:schemeClr val="accent5">
                    <a:lumMod val="50000"/>
                  </a:schemeClr>
                </a:solidFill>
              </a:rPr>
              <a:t>userid</a:t>
            </a:r>
            <a:endParaRPr lang="en-US" sz="27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700" dirty="0"/>
              <a:t>value = </a:t>
            </a:r>
            <a:r>
              <a:rPr lang="en-US" sz="2700" dirty="0">
                <a:solidFill>
                  <a:schemeClr val="accent5">
                    <a:lumMod val="50000"/>
                  </a:schemeClr>
                </a:solidFill>
              </a:rPr>
              <a:t>test123</a:t>
            </a:r>
          </a:p>
          <a:p>
            <a:pPr>
              <a:defRPr/>
            </a:pPr>
            <a:r>
              <a:rPr lang="en-US" sz="2700" dirty="0"/>
              <a:t>domain = </a:t>
            </a:r>
            <a:r>
              <a:rPr lang="en-US" sz="27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en-US" sz="2700" b="1" dirty="0" err="1">
                <a:solidFill>
                  <a:schemeClr val="accent5">
                    <a:lumMod val="50000"/>
                  </a:schemeClr>
                </a:solidFill>
              </a:rPr>
              <a:t>site.com</a:t>
            </a:r>
            <a:endParaRPr lang="en-US" sz="27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700" dirty="0"/>
              <a:t>path = </a:t>
            </a:r>
            <a:r>
              <a:rPr lang="en-US" sz="2700" b="1" dirty="0">
                <a:solidFill>
                  <a:schemeClr val="accent5">
                    <a:lumMod val="50000"/>
                  </a:schemeClr>
                </a:solidFill>
              </a:rPr>
              <a:t>/</a:t>
            </a:r>
          </a:p>
          <a:p>
            <a:pPr>
              <a:defRPr/>
            </a:pPr>
            <a:r>
              <a:rPr lang="en-US" sz="2700" dirty="0"/>
              <a:t>secure</a:t>
            </a: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4639966" y="5054622"/>
            <a:ext cx="2551516" cy="51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r>
              <a:rPr lang="en-US" sz="2700" dirty="0"/>
              <a:t>distinct cookies</a:t>
            </a:r>
          </a:p>
        </p:txBody>
      </p:sp>
      <p:sp>
        <p:nvSpPr>
          <p:cNvPr id="7175" name="Freeform 6"/>
          <p:cNvSpPr>
            <a:spLocks noChangeArrowheads="1"/>
          </p:cNvSpPr>
          <p:nvPr/>
        </p:nvSpPr>
        <p:spPr bwMode="auto">
          <a:xfrm>
            <a:off x="3402877" y="4734865"/>
            <a:ext cx="1363970" cy="643028"/>
          </a:xfrm>
          <a:custGeom>
            <a:avLst/>
            <a:gdLst>
              <a:gd name="T0" fmla="*/ 1221853 w 1229710"/>
              <a:gd name="T1" fmla="*/ 554300 h 580696"/>
              <a:gd name="T2" fmla="*/ 360289 w 1229710"/>
              <a:gd name="T3" fmla="*/ 490950 h 580696"/>
              <a:gd name="T4" fmla="*/ 0 w 1229710"/>
              <a:gd name="T5" fmla="*/ 0 h 580696"/>
              <a:gd name="T6" fmla="*/ 0 60000 65536"/>
              <a:gd name="T7" fmla="*/ 0 60000 65536"/>
              <a:gd name="T8" fmla="*/ 0 60000 65536"/>
              <a:gd name="T9" fmla="*/ 0 w 1229710"/>
              <a:gd name="T10" fmla="*/ 0 h 580696"/>
              <a:gd name="T11" fmla="*/ 1229710 w 1229710"/>
              <a:gd name="T12" fmla="*/ 580696 h 5806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9710" h="580696">
                <a:moveTo>
                  <a:pt x="1229710" y="551793"/>
                </a:moveTo>
                <a:cubicBezTo>
                  <a:pt x="898634" y="566244"/>
                  <a:pt x="567558" y="580696"/>
                  <a:pt x="362606" y="488731"/>
                </a:cubicBezTo>
                <a:cubicBezTo>
                  <a:pt x="157654" y="396766"/>
                  <a:pt x="78827" y="198383"/>
                  <a:pt x="0" y="0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lIns="101370" tIns="50685" rIns="101370" bIns="50685"/>
          <a:lstStyle/>
          <a:p>
            <a:endParaRPr lang="en-US"/>
          </a:p>
        </p:txBody>
      </p:sp>
      <p:sp>
        <p:nvSpPr>
          <p:cNvPr id="7176" name="Freeform 7"/>
          <p:cNvSpPr>
            <a:spLocks noChangeArrowheads="1"/>
          </p:cNvSpPr>
          <p:nvPr/>
        </p:nvSpPr>
        <p:spPr bwMode="auto">
          <a:xfrm>
            <a:off x="7026033" y="4734865"/>
            <a:ext cx="926936" cy="593835"/>
          </a:xfrm>
          <a:custGeom>
            <a:avLst/>
            <a:gdLst>
              <a:gd name="T0" fmla="*/ 0 w 835572"/>
              <a:gd name="T1" fmla="*/ 540420 h 536028"/>
              <a:gd name="T2" fmla="*/ 690058 w 835572"/>
              <a:gd name="T3" fmla="*/ 413261 h 536028"/>
              <a:gd name="T4" fmla="*/ 831206 w 835572"/>
              <a:gd name="T5" fmla="*/ 0 h 536028"/>
              <a:gd name="T6" fmla="*/ 0 60000 65536"/>
              <a:gd name="T7" fmla="*/ 0 60000 65536"/>
              <a:gd name="T8" fmla="*/ 0 60000 65536"/>
              <a:gd name="T9" fmla="*/ 0 w 835572"/>
              <a:gd name="T10" fmla="*/ 0 h 536028"/>
              <a:gd name="T11" fmla="*/ 835572 w 835572"/>
              <a:gd name="T12" fmla="*/ 536028 h 5360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5572" h="536028">
                <a:moveTo>
                  <a:pt x="0" y="536028"/>
                </a:moveTo>
                <a:cubicBezTo>
                  <a:pt x="277210" y="517634"/>
                  <a:pt x="554420" y="499241"/>
                  <a:pt x="693682" y="409903"/>
                </a:cubicBezTo>
                <a:cubicBezTo>
                  <a:pt x="832944" y="320565"/>
                  <a:pt x="834258" y="160282"/>
                  <a:pt x="835572" y="0"/>
                </a:cubicBezTo>
              </a:path>
            </a:pathLst>
          </a:custGeom>
          <a:noFill/>
          <a:ln w="381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lIns="101370" tIns="50685" rIns="101370" bIns="5068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ym typeface="Helvetica Neue Light" charset="0"/>
              </a:rPr>
              <a:t>Same Origin </a:t>
            </a:r>
            <a:r>
              <a:rPr lang="en-US" altLang="ko-KR" dirty="0" smtClean="0">
                <a:sym typeface="Helvetica Neue Light" charset="0"/>
              </a:rPr>
              <a:t>Policy (high level)</a:t>
            </a:r>
            <a:endParaRPr lang="en-US" dirty="0" smtClean="0">
              <a:sym typeface="Helvetica Neue Light" charset="0"/>
            </a:endParaRPr>
          </a:p>
        </p:txBody>
      </p:sp>
      <p:sp>
        <p:nvSpPr>
          <p:cNvPr id="33795" name="Content Placeholder 2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Implemented in the browsers : 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Full </a:t>
            </a:r>
            <a:r>
              <a:rPr lang="en-US" dirty="0" smtClean="0"/>
              <a:t>access to same </a:t>
            </a:r>
            <a:r>
              <a:rPr lang="en-US" dirty="0" smtClean="0"/>
              <a:t>origin resources</a:t>
            </a:r>
            <a:endParaRPr lang="en-US" dirty="0" smtClean="0"/>
          </a:p>
          <a:p>
            <a:pPr lvl="1" algn="ctr">
              <a:buNone/>
            </a:pPr>
            <a:endParaRPr lang="en-US" dirty="0" smtClean="0"/>
          </a:p>
          <a:p>
            <a:pPr lvl="1" algn="ctr"/>
            <a:endParaRPr lang="en-US" dirty="0" smtClean="0"/>
          </a:p>
          <a:p>
            <a:pPr algn="ctr">
              <a:buNone/>
            </a:pPr>
            <a:r>
              <a:rPr lang="en-US" dirty="0" smtClean="0"/>
              <a:t>Isolation from different origin resources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cookies on server   </a:t>
            </a:r>
            <a:r>
              <a:rPr lang="en-US" sz="2200" dirty="0" smtClean="0"/>
              <a:t>(read SOP)</a:t>
            </a:r>
            <a:endParaRPr lang="en-US" dirty="0" smtClean="0"/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1286" y="3963582"/>
            <a:ext cx="9389189" cy="286727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Browser sends all cookies in URL scope:</a:t>
            </a:r>
          </a:p>
          <a:p>
            <a:pPr>
              <a:spcBef>
                <a:spcPts val="1330"/>
              </a:spcBef>
              <a:buFont typeface="Arial" charset="0"/>
              <a:buChar char="•"/>
            </a:pPr>
            <a:r>
              <a:rPr lang="en-US" dirty="0" smtClean="0"/>
              <a:t>cookie-domain is domain-suffix of URL-domain, and</a:t>
            </a:r>
          </a:p>
          <a:p>
            <a:pPr>
              <a:spcBef>
                <a:spcPts val="1330"/>
              </a:spcBef>
              <a:buFont typeface="Arial" charset="0"/>
              <a:buChar char="•"/>
            </a:pPr>
            <a:r>
              <a:rPr lang="en-US" dirty="0" smtClean="0"/>
              <a:t>cookie-path is prefix of URL-path, and</a:t>
            </a:r>
          </a:p>
          <a:p>
            <a:pPr>
              <a:spcBef>
                <a:spcPts val="1330"/>
              </a:spcBef>
              <a:buFont typeface="Arial" charset="0"/>
              <a:buChar char="•"/>
            </a:pPr>
            <a:r>
              <a:rPr lang="en-US" dirty="0" smtClean="0"/>
              <a:t>[protocol=HTTPS  if cookie is “secure”]</a:t>
            </a:r>
          </a:p>
          <a:p>
            <a:pPr>
              <a:spcBef>
                <a:spcPts val="1330"/>
              </a:spcBef>
              <a:buNone/>
            </a:pPr>
            <a:endParaRPr lang="en-US" dirty="0" smtClean="0"/>
          </a:p>
          <a:p>
            <a:pPr>
              <a:spcBef>
                <a:spcPts val="1330"/>
              </a:spcBef>
              <a:buNone/>
            </a:pPr>
            <a:r>
              <a:rPr lang="en-US" dirty="0" smtClean="0"/>
              <a:t>Goal:   server only sees cookies in its scope</a:t>
            </a:r>
          </a:p>
          <a:p>
            <a:pPr>
              <a:spcBef>
                <a:spcPts val="1330"/>
              </a:spcBef>
              <a:buNone/>
            </a:pPr>
            <a:endParaRPr lang="en-US" dirty="0" smtClean="0"/>
          </a:p>
          <a:p>
            <a:pPr>
              <a:spcBef>
                <a:spcPts val="1330"/>
              </a:spcBef>
              <a:buNone/>
            </a:pPr>
            <a:endParaRPr lang="en-US" dirty="0" smtClean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84222" y="2023957"/>
            <a:ext cx="1691746" cy="1349305"/>
            <a:chOff x="1066800" y="1828800"/>
            <a:chExt cx="1524000" cy="1219200"/>
          </a:xfrm>
        </p:grpSpPr>
        <p:sp>
          <p:nvSpPr>
            <p:cNvPr id="4" name="Rectangle 15"/>
            <p:cNvSpPr>
              <a:spLocks noChangeArrowheads="1"/>
            </p:cNvSpPr>
            <p:nvPr/>
          </p:nvSpPr>
          <p:spPr bwMode="auto">
            <a:xfrm>
              <a:off x="1447800" y="1828800"/>
              <a:ext cx="1128713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1547813" y="1928813"/>
              <a:ext cx="914400" cy="60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b="1" dirty="0">
                  <a:solidFill>
                    <a:srgbClr val="808000"/>
                  </a:solidFill>
                  <a:latin typeface="+mn-lt"/>
                </a:rPr>
                <a:t>Browser</a:t>
              </a:r>
            </a:p>
          </p:txBody>
        </p:sp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1066800" y="2667000"/>
              <a:ext cx="1524000" cy="228600"/>
            </a:xfrm>
            <a:prstGeom prst="parallelogram">
              <a:avLst>
                <a:gd name="adj" fmla="val 1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1066800" y="2895600"/>
              <a:ext cx="11430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2190750" y="2662238"/>
              <a:ext cx="400050" cy="385762"/>
            </a:xfrm>
            <a:custGeom>
              <a:avLst/>
              <a:gdLst/>
              <a:ahLst/>
              <a:cxnLst>
                <a:cxn ang="0">
                  <a:pos x="0" y="243"/>
                </a:cxn>
                <a:cxn ang="0">
                  <a:pos x="252" y="81"/>
                </a:cxn>
                <a:cxn ang="0">
                  <a:pos x="249" y="0"/>
                </a:cxn>
                <a:cxn ang="0">
                  <a:pos x="0" y="147"/>
                </a:cxn>
                <a:cxn ang="0">
                  <a:pos x="0" y="243"/>
                </a:cxn>
              </a:cxnLst>
              <a:rect l="0" t="0" r="r" b="b"/>
              <a:pathLst>
                <a:path w="252" h="243">
                  <a:moveTo>
                    <a:pt x="0" y="243"/>
                  </a:moveTo>
                  <a:lnTo>
                    <a:pt x="252" y="81"/>
                  </a:lnTo>
                  <a:lnTo>
                    <a:pt x="249" y="0"/>
                  </a:lnTo>
                  <a:lnTo>
                    <a:pt x="0" y="147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7528269" y="1939625"/>
            <a:ext cx="1353397" cy="1407283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700" dirty="0">
                <a:solidFill>
                  <a:srgbClr val="808000"/>
                </a:solidFill>
                <a:latin typeface="+mn-lt"/>
              </a:rPr>
              <a:t>Server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3214317" y="2361283"/>
            <a:ext cx="3278318" cy="71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dirty="0">
                <a:solidFill>
                  <a:srgbClr val="808000"/>
                </a:solidFill>
                <a:latin typeface="+mn-lt"/>
              </a:rPr>
              <a:t>GET  //URL-domain/URL-path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dirty="0">
                <a:solidFill>
                  <a:srgbClr val="808000"/>
                </a:solidFill>
                <a:latin typeface="+mn-lt"/>
              </a:rPr>
              <a:t>Cookie:  NAME = VALUE</a:t>
            </a:r>
          </a:p>
        </p:txBody>
      </p:sp>
      <p:cxnSp>
        <p:nvCxnSpPr>
          <p:cNvPr id="8199" name="Straight Arrow Connector 27"/>
          <p:cNvCxnSpPr>
            <a:cxnSpLocks noChangeShapeType="1"/>
          </p:cNvCxnSpPr>
          <p:nvPr/>
        </p:nvCxnSpPr>
        <p:spPr bwMode="auto">
          <a:xfrm>
            <a:off x="2875968" y="2275196"/>
            <a:ext cx="4652301" cy="175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614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53762" y="5059892"/>
            <a:ext cx="4229365" cy="1855294"/>
          </a:xfrm>
        </p:spPr>
        <p:txBody>
          <a:bodyPr/>
          <a:lstStyle/>
          <a:p>
            <a:pPr>
              <a:spcBef>
                <a:spcPts val="1109"/>
              </a:spcBef>
              <a:buNone/>
              <a:tabLst>
                <a:tab pos="4561667" algn="l"/>
              </a:tabLst>
            </a:pPr>
            <a:r>
              <a:rPr lang="en-US" sz="2800" dirty="0" smtClean="0"/>
              <a:t>http://checkout.site.com/</a:t>
            </a:r>
          </a:p>
          <a:p>
            <a:pPr>
              <a:spcBef>
                <a:spcPts val="1109"/>
              </a:spcBef>
              <a:buNone/>
              <a:tabLst>
                <a:tab pos="4561667" algn="l"/>
              </a:tabLst>
            </a:pPr>
            <a:r>
              <a:rPr lang="en-US" sz="2800" dirty="0" smtClean="0"/>
              <a:t>http://login.site.com/</a:t>
            </a:r>
          </a:p>
          <a:p>
            <a:pPr>
              <a:spcBef>
                <a:spcPts val="1109"/>
              </a:spcBef>
              <a:buNone/>
              <a:tabLst>
                <a:tab pos="4561667" algn="l"/>
              </a:tabLst>
            </a:pPr>
            <a:r>
              <a:rPr lang="en-US" sz="2800" dirty="0" smtClean="0"/>
              <a:t>https://login.site.com/</a:t>
            </a:r>
          </a:p>
          <a:p>
            <a:pPr>
              <a:buNone/>
              <a:tabLst>
                <a:tab pos="4561667" algn="l"/>
              </a:tabLst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9636" y="1855294"/>
            <a:ext cx="4061545" cy="25953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lIns="101370" tIns="50685" rIns="101370" bIns="50685">
            <a:spAutoFit/>
          </a:bodyPr>
          <a:lstStyle/>
          <a:p>
            <a:pPr>
              <a:defRPr/>
            </a:pPr>
            <a:r>
              <a:rPr lang="en-US" sz="2700" u="sng" dirty="0"/>
              <a:t>cookie 1</a:t>
            </a:r>
          </a:p>
          <a:p>
            <a:pPr>
              <a:defRPr/>
            </a:pPr>
            <a:r>
              <a:rPr lang="en-US" sz="2700" dirty="0"/>
              <a:t>name = </a:t>
            </a:r>
            <a:r>
              <a:rPr lang="en-US" sz="2700" b="1" dirty="0" err="1">
                <a:solidFill>
                  <a:schemeClr val="accent5">
                    <a:lumMod val="50000"/>
                  </a:schemeClr>
                </a:solidFill>
              </a:rPr>
              <a:t>userid</a:t>
            </a:r>
            <a:endParaRPr lang="en-US" sz="27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700" dirty="0"/>
              <a:t>value = </a:t>
            </a:r>
            <a:r>
              <a:rPr lang="en-US" sz="2700" dirty="0">
                <a:solidFill>
                  <a:schemeClr val="accent5">
                    <a:lumMod val="50000"/>
                  </a:schemeClr>
                </a:solidFill>
              </a:rPr>
              <a:t>u1</a:t>
            </a:r>
          </a:p>
          <a:p>
            <a:pPr>
              <a:defRPr/>
            </a:pPr>
            <a:r>
              <a:rPr lang="en-US" sz="2700" dirty="0"/>
              <a:t>domain = </a:t>
            </a:r>
            <a:r>
              <a:rPr lang="en-US" sz="2700" b="1" dirty="0">
                <a:solidFill>
                  <a:schemeClr val="accent5">
                    <a:lumMod val="50000"/>
                  </a:schemeClr>
                </a:solidFill>
              </a:rPr>
              <a:t>login.site.com</a:t>
            </a:r>
          </a:p>
          <a:p>
            <a:pPr>
              <a:defRPr/>
            </a:pPr>
            <a:r>
              <a:rPr lang="en-US" sz="2700" dirty="0"/>
              <a:t>path = </a:t>
            </a:r>
            <a:r>
              <a:rPr lang="en-US" sz="2700" b="1" dirty="0">
                <a:solidFill>
                  <a:schemeClr val="accent5">
                    <a:lumMod val="50000"/>
                  </a:schemeClr>
                </a:solidFill>
              </a:rPr>
              <a:t>/</a:t>
            </a:r>
          </a:p>
          <a:p>
            <a:pPr>
              <a:defRPr/>
            </a:pPr>
            <a:r>
              <a:rPr lang="en-US" sz="2700" dirty="0"/>
              <a:t>secure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8454" y="1855294"/>
            <a:ext cx="3234395" cy="25953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lIns="101370" tIns="50685" rIns="101370" bIns="50685">
            <a:spAutoFit/>
          </a:bodyPr>
          <a:lstStyle/>
          <a:p>
            <a:pPr>
              <a:defRPr/>
            </a:pPr>
            <a:r>
              <a:rPr lang="en-US" sz="2700" u="sng" dirty="0"/>
              <a:t>cookie 2</a:t>
            </a:r>
          </a:p>
          <a:p>
            <a:pPr>
              <a:defRPr/>
            </a:pPr>
            <a:r>
              <a:rPr lang="en-US" sz="2700" dirty="0"/>
              <a:t>name = </a:t>
            </a:r>
            <a:r>
              <a:rPr lang="en-US" sz="2700" b="1" dirty="0" err="1">
                <a:solidFill>
                  <a:schemeClr val="accent5">
                    <a:lumMod val="50000"/>
                  </a:schemeClr>
                </a:solidFill>
              </a:rPr>
              <a:t>userid</a:t>
            </a:r>
            <a:endParaRPr lang="en-US" sz="27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700" dirty="0"/>
              <a:t>value = </a:t>
            </a:r>
            <a:r>
              <a:rPr lang="en-US" sz="2700" dirty="0">
                <a:solidFill>
                  <a:schemeClr val="accent5">
                    <a:lumMod val="50000"/>
                  </a:schemeClr>
                </a:solidFill>
              </a:rPr>
              <a:t>u2</a:t>
            </a:r>
          </a:p>
          <a:p>
            <a:pPr>
              <a:defRPr/>
            </a:pPr>
            <a:r>
              <a:rPr lang="en-US" sz="2700" dirty="0"/>
              <a:t>domain = </a:t>
            </a:r>
            <a:r>
              <a:rPr lang="en-US" sz="27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en-US" sz="2700" b="1" dirty="0" err="1">
                <a:solidFill>
                  <a:schemeClr val="accent5">
                    <a:lumMod val="50000"/>
                  </a:schemeClr>
                </a:solidFill>
              </a:rPr>
              <a:t>site.com</a:t>
            </a:r>
            <a:endParaRPr lang="en-US" sz="27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700" dirty="0"/>
              <a:t>path = </a:t>
            </a:r>
            <a:r>
              <a:rPr lang="en-US" sz="2700" b="1" dirty="0">
                <a:solidFill>
                  <a:schemeClr val="accent5">
                    <a:lumMod val="50000"/>
                  </a:schemeClr>
                </a:solidFill>
              </a:rPr>
              <a:t>/</a:t>
            </a:r>
          </a:p>
          <a:p>
            <a:pPr>
              <a:defRPr/>
            </a:pPr>
            <a:r>
              <a:rPr lang="en-US" sz="2700" dirty="0"/>
              <a:t>non-secure</a:t>
            </a: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3806429" y="1264973"/>
            <a:ext cx="3077301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r>
              <a:rPr lang="en-US"/>
              <a:t>both set by   </a:t>
            </a:r>
            <a:r>
              <a:rPr lang="en-US" b="1"/>
              <a:t>login.site.com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1476" y="5059892"/>
            <a:ext cx="5013729" cy="1630984"/>
          </a:xfrm>
          <a:prstGeom prst="rect">
            <a:avLst/>
          </a:prstGeom>
          <a:noFill/>
        </p:spPr>
        <p:txBody>
          <a:bodyPr wrap="none" lIns="101370" tIns="50685" rIns="101370" bIns="50685">
            <a:spAutoFit/>
          </a:bodyPr>
          <a:lstStyle/>
          <a:p>
            <a:pPr>
              <a:spcBef>
                <a:spcPts val="1109"/>
              </a:spcBef>
              <a:defRPr/>
            </a:pPr>
            <a:r>
              <a:rPr lang="en-US" sz="2700" dirty="0">
                <a:solidFill>
                  <a:srgbClr val="00B050"/>
                </a:solidFill>
                <a:latin typeface="+mn-lt"/>
              </a:rPr>
              <a:t>cookie: </a:t>
            </a:r>
            <a:r>
              <a:rPr lang="en-US" sz="2700" dirty="0" err="1">
                <a:solidFill>
                  <a:srgbClr val="00B050"/>
                </a:solidFill>
                <a:latin typeface="+mn-lt"/>
              </a:rPr>
              <a:t>userid</a:t>
            </a:r>
            <a:r>
              <a:rPr lang="en-US" sz="2700" dirty="0">
                <a:solidFill>
                  <a:srgbClr val="00B050"/>
                </a:solidFill>
                <a:latin typeface="+mn-lt"/>
              </a:rPr>
              <a:t>=u2</a:t>
            </a:r>
          </a:p>
          <a:p>
            <a:pPr>
              <a:spcBef>
                <a:spcPts val="1109"/>
              </a:spcBef>
              <a:defRPr/>
            </a:pPr>
            <a:r>
              <a:rPr lang="en-US" sz="2700" dirty="0">
                <a:solidFill>
                  <a:srgbClr val="00B050"/>
                </a:solidFill>
                <a:latin typeface="+mn-lt"/>
              </a:rPr>
              <a:t>cookie: </a:t>
            </a:r>
            <a:r>
              <a:rPr lang="en-US" sz="2700" dirty="0" err="1">
                <a:solidFill>
                  <a:srgbClr val="00B050"/>
                </a:solidFill>
                <a:latin typeface="+mn-lt"/>
              </a:rPr>
              <a:t>userid</a:t>
            </a:r>
            <a:r>
              <a:rPr lang="en-US" sz="2700" dirty="0">
                <a:solidFill>
                  <a:srgbClr val="00B050"/>
                </a:solidFill>
                <a:latin typeface="+mn-lt"/>
              </a:rPr>
              <a:t>=u2</a:t>
            </a:r>
          </a:p>
          <a:p>
            <a:pPr>
              <a:spcBef>
                <a:spcPts val="1109"/>
              </a:spcBef>
              <a:defRPr/>
            </a:pPr>
            <a:r>
              <a:rPr lang="en-US" sz="2700" b="1" dirty="0">
                <a:solidFill>
                  <a:srgbClr val="00B050"/>
                </a:solidFill>
                <a:latin typeface="+mn-lt"/>
              </a:rPr>
              <a:t>cookie: </a:t>
            </a:r>
            <a:r>
              <a:rPr lang="en-US" sz="2700" b="1" dirty="0" err="1">
                <a:solidFill>
                  <a:srgbClr val="00B050"/>
                </a:solidFill>
                <a:latin typeface="+mn-lt"/>
              </a:rPr>
              <a:t>userid</a:t>
            </a:r>
            <a:r>
              <a:rPr lang="en-US" sz="2700" b="1" dirty="0">
                <a:solidFill>
                  <a:srgbClr val="00B050"/>
                </a:solidFill>
                <a:latin typeface="+mn-lt"/>
              </a:rPr>
              <a:t>=u1; </a:t>
            </a:r>
            <a:r>
              <a:rPr lang="en-US" sz="2700" b="1" dirty="0" err="1">
                <a:solidFill>
                  <a:srgbClr val="00B050"/>
                </a:solidFill>
                <a:latin typeface="+mn-lt"/>
              </a:rPr>
              <a:t>userid</a:t>
            </a:r>
            <a:r>
              <a:rPr lang="en-US" sz="2700" b="1" dirty="0">
                <a:solidFill>
                  <a:srgbClr val="00B050"/>
                </a:solidFill>
                <a:latin typeface="+mn-lt"/>
              </a:rPr>
              <a:t>=u2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51571" y="6662191"/>
            <a:ext cx="1807723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r>
              <a:rPr lang="en-US"/>
              <a:t>(arbitrary order)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22937" y="84332"/>
            <a:ext cx="9389189" cy="1264973"/>
          </a:xfrm>
        </p:spPr>
        <p:txBody>
          <a:bodyPr/>
          <a:lstStyle/>
          <a:p>
            <a:pPr>
              <a:defRPr/>
            </a:pPr>
            <a:r>
              <a:rPr lang="en-US" sz="3500" dirty="0" smtClean="0"/>
              <a:t>Client side read/write:     </a:t>
            </a:r>
            <a:r>
              <a:rPr lang="en-US" sz="3500" dirty="0" err="1" smtClean="0">
                <a:solidFill>
                  <a:schemeClr val="accent2">
                    <a:lumMod val="50000"/>
                  </a:schemeClr>
                </a:solidFill>
              </a:rPr>
              <a:t>document.cookie</a:t>
            </a:r>
            <a:endParaRPr lang="en-US" sz="35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4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1285" y="1855294"/>
            <a:ext cx="9135428" cy="4891229"/>
          </a:xfrm>
        </p:spPr>
        <p:txBody>
          <a:bodyPr/>
          <a:lstStyle/>
          <a:p>
            <a:r>
              <a:rPr lang="en-US" dirty="0" smtClean="0"/>
              <a:t>Setting a cookie in </a:t>
            </a: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rgbClr val="7030A0"/>
                </a:solidFill>
              </a:rPr>
              <a:t>	 </a:t>
            </a:r>
            <a:r>
              <a:rPr lang="en-US" dirty="0" err="1" smtClean="0">
                <a:solidFill>
                  <a:srgbClr val="7030A0"/>
                </a:solidFill>
              </a:rPr>
              <a:t>document.cookie</a:t>
            </a:r>
            <a:r>
              <a:rPr lang="en-US" dirty="0" smtClean="0">
                <a:solidFill>
                  <a:srgbClr val="7030A0"/>
                </a:solidFill>
              </a:rPr>
              <a:t> = “name=value;  expires=…; ”</a:t>
            </a:r>
          </a:p>
          <a:p>
            <a:pPr>
              <a:spcBef>
                <a:spcPts val="665"/>
              </a:spcBef>
            </a:pPr>
            <a:r>
              <a:rPr lang="en-US" dirty="0" smtClean="0"/>
              <a:t>Reading </a:t>
            </a:r>
            <a:r>
              <a:rPr lang="en-US" dirty="0" smtClean="0"/>
              <a:t>a cookie:	   </a:t>
            </a:r>
            <a:r>
              <a:rPr lang="en-US" dirty="0" smtClean="0">
                <a:solidFill>
                  <a:srgbClr val="7030A0"/>
                </a:solidFill>
              </a:rPr>
              <a:t>alert(</a:t>
            </a:r>
            <a:r>
              <a:rPr lang="en-US" dirty="0" err="1" smtClean="0">
                <a:solidFill>
                  <a:srgbClr val="7030A0"/>
                </a:solidFill>
              </a:rPr>
              <a:t>document.cookie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</a:p>
          <a:p>
            <a:pPr>
              <a:spcBef>
                <a:spcPts val="665"/>
              </a:spcBef>
              <a:buNone/>
            </a:pPr>
            <a:r>
              <a:rPr lang="en-US" dirty="0" smtClean="0">
                <a:solidFill>
                  <a:srgbClr val="7030A0"/>
                </a:solidFill>
              </a:rPr>
              <a:t>		</a:t>
            </a:r>
            <a:r>
              <a:rPr lang="en-US" dirty="0" smtClean="0"/>
              <a:t>prints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string containing all cookies available for 	document    </a:t>
            </a:r>
            <a:r>
              <a:rPr lang="en-US" sz="2200" dirty="0" smtClean="0"/>
              <a:t>(based on [protocol], domain, path)</a:t>
            </a:r>
            <a:endParaRPr lang="en-US" dirty="0" smtClean="0"/>
          </a:p>
          <a:p>
            <a:pPr>
              <a:spcBef>
                <a:spcPts val="665"/>
              </a:spcBef>
            </a:pPr>
            <a:r>
              <a:rPr lang="en-US" dirty="0" smtClean="0"/>
              <a:t>Deleting </a:t>
            </a:r>
            <a:r>
              <a:rPr lang="en-US" dirty="0" smtClean="0"/>
              <a:t>a cookie:</a:t>
            </a:r>
          </a:p>
          <a:p>
            <a:pPr>
              <a:spcBef>
                <a:spcPts val="665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7030A0"/>
                </a:solidFill>
              </a:rPr>
              <a:t>document.cookie</a:t>
            </a:r>
            <a:r>
              <a:rPr lang="en-US" dirty="0" smtClean="0">
                <a:solidFill>
                  <a:srgbClr val="7030A0"/>
                </a:solidFill>
              </a:rPr>
              <a:t> =  “name=;  expires= Thu, 01-Jan-70”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507524" y="6915187"/>
            <a:ext cx="9457253" cy="51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r>
              <a:rPr lang="en-US" sz="2700" dirty="0" err="1"/>
              <a:t>document.cookie</a:t>
            </a:r>
            <a:r>
              <a:rPr lang="en-US" sz="2700" dirty="0"/>
              <a:t> often used to customize page in </a:t>
            </a:r>
            <a:r>
              <a:rPr lang="en-US" sz="2700" dirty="0" err="1"/>
              <a:t>Javascript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1691746" y="2023957"/>
            <a:ext cx="6510933" cy="57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r>
              <a:rPr lang="en-US" sz="3100" dirty="0" err="1"/>
              <a:t>javascript</a:t>
            </a:r>
            <a:r>
              <a:rPr lang="en-US" sz="3100" dirty="0"/>
              <a:t>:  alert(</a:t>
            </a:r>
            <a:r>
              <a:rPr lang="en-US" sz="3100" b="1" dirty="0" err="1"/>
              <a:t>document.cookie</a:t>
            </a:r>
            <a:r>
              <a:rPr lang="en-US" sz="3100" dirty="0"/>
              <a:t>)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 cstate="print"/>
          <a:srcRect l="19531" t="37500" r="19531" b="41667"/>
          <a:stretch>
            <a:fillRect/>
          </a:stretch>
        </p:blipFill>
        <p:spPr bwMode="auto">
          <a:xfrm>
            <a:off x="896978" y="3035935"/>
            <a:ext cx="8915148" cy="2278709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sp>
        <p:nvSpPr>
          <p:cNvPr id="11268" name="Freeform 5"/>
          <p:cNvSpPr>
            <a:spLocks noChangeArrowheads="1"/>
          </p:cNvSpPr>
          <p:nvPr/>
        </p:nvSpPr>
        <p:spPr bwMode="auto">
          <a:xfrm>
            <a:off x="2625730" y="1150775"/>
            <a:ext cx="1959606" cy="943458"/>
          </a:xfrm>
          <a:custGeom>
            <a:avLst/>
            <a:gdLst>
              <a:gd name="T0" fmla="*/ 1760052 w 1765738"/>
              <a:gd name="T1" fmla="*/ 0 h 851338"/>
              <a:gd name="T2" fmla="*/ 565732 w 1765738"/>
              <a:gd name="T3" fmla="*/ 272756 h 851338"/>
              <a:gd name="T4" fmla="*/ 0 w 1765738"/>
              <a:gd name="T5" fmla="*/ 866397 h 851338"/>
              <a:gd name="T6" fmla="*/ 0 60000 65536"/>
              <a:gd name="T7" fmla="*/ 0 60000 65536"/>
              <a:gd name="T8" fmla="*/ 0 60000 65536"/>
              <a:gd name="T9" fmla="*/ 0 w 1765738"/>
              <a:gd name="T10" fmla="*/ 0 h 851338"/>
              <a:gd name="T11" fmla="*/ 1765738 w 1765738"/>
              <a:gd name="T12" fmla="*/ 851338 h 8513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5738" h="851338">
                <a:moveTo>
                  <a:pt x="1765738" y="0"/>
                </a:moveTo>
                <a:cubicBezTo>
                  <a:pt x="1313793" y="63062"/>
                  <a:pt x="861848" y="126124"/>
                  <a:pt x="567558" y="268014"/>
                </a:cubicBezTo>
                <a:cubicBezTo>
                  <a:pt x="273268" y="409904"/>
                  <a:pt x="136634" y="630621"/>
                  <a:pt x="0" y="851338"/>
                </a:cubicBezTo>
              </a:path>
            </a:pathLst>
          </a:cu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1370" tIns="50685" rIns="101370" bIns="50685"/>
          <a:lstStyle/>
          <a:p>
            <a:endParaRPr lang="en-US"/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4567714" y="843315"/>
            <a:ext cx="1769251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r>
              <a:rPr lang="en-US"/>
              <a:t>Javascript URL</a:t>
            </a: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2622206" y="6156202"/>
            <a:ext cx="4411000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r>
              <a:rPr lang="en-US"/>
              <a:t>Displays all cookies for current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76699" y="337326"/>
            <a:ext cx="9022644" cy="1011978"/>
          </a:xfrm>
        </p:spPr>
        <p:txBody>
          <a:bodyPr/>
          <a:lstStyle/>
          <a:p>
            <a:r>
              <a:rPr lang="en-US" sz="3500" dirty="0" smtClean="0"/>
              <a:t>Viewing/deleting cookies in Browser UI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3857" y="2117073"/>
            <a:ext cx="5757223" cy="488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4652301" y="5142467"/>
            <a:ext cx="2791381" cy="252995"/>
          </a:xfrm>
          <a:prstGeom prst="rect">
            <a:avLst/>
          </a:prstGeom>
          <a:solidFill>
            <a:srgbClr val="B3EB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370" tIns="50685" rIns="101370" bIns="50685"/>
          <a:lstStyle/>
          <a:p>
            <a:pPr eaLnBrk="0" hangingPunct="0">
              <a:defRPr/>
            </a:pPr>
            <a:endParaRPr lang="en-US" sz="2700" dirty="0">
              <a:latin typeface="+mn-l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06428" y="5985782"/>
            <a:ext cx="1353397" cy="42165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370" tIns="50685" rIns="101370" bIns="50685"/>
          <a:lstStyle/>
          <a:p>
            <a:pPr eaLnBrk="0" hangingPunct="0">
              <a:defRPr/>
            </a:pPr>
            <a:endParaRPr lang="en-US" sz="27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Cookie protocol problems</a:t>
            </a:r>
          </a:p>
        </p:txBody>
      </p:sp>
      <p:sp>
        <p:nvSpPr>
          <p:cNvPr id="13315" name="Subtitle 2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30460" y="3663152"/>
            <a:ext cx="8627904" cy="1939625"/>
          </a:xfrm>
        </p:spPr>
        <p:txBody>
          <a:bodyPr/>
          <a:lstStyle/>
          <a:p>
            <a:r>
              <a:rPr lang="en-US" smtClean="0"/>
              <a:t>Server is blind:</a:t>
            </a:r>
          </a:p>
          <a:p>
            <a:pPr lvl="1"/>
            <a:r>
              <a:rPr lang="en-US" smtClean="0"/>
              <a:t>Does not see cookie attributes  (e.g. secure)</a:t>
            </a:r>
          </a:p>
          <a:p>
            <a:pPr lvl="1"/>
            <a:r>
              <a:rPr lang="en-US" smtClean="0"/>
              <a:t>Does not see which domain set the cookie</a:t>
            </a:r>
          </a:p>
          <a:p>
            <a:endParaRPr lang="en-US" smtClean="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099635" y="6324866"/>
            <a:ext cx="6009707" cy="51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r>
              <a:rPr lang="en-US" sz="2700" dirty="0"/>
              <a:t>Server only sees:      </a:t>
            </a:r>
            <a:r>
              <a:rPr lang="en-US" b="1" dirty="0"/>
              <a:t>Cookie:  NAME=VALUE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 login server problems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1286" y="1686631"/>
            <a:ext cx="9389189" cy="5818876"/>
          </a:xfrm>
        </p:spPr>
        <p:txBody>
          <a:bodyPr/>
          <a:lstStyle/>
          <a:p>
            <a:pPr marL="186550" indent="-367820">
              <a:spcBef>
                <a:spcPts val="2661"/>
              </a:spcBef>
              <a:buFont typeface="Arial" charset="0"/>
              <a:buChar char="•"/>
              <a:tabLst>
                <a:tab pos="630045" algn="l"/>
                <a:tab pos="1328727" algn="l"/>
              </a:tabLst>
            </a:pPr>
            <a:r>
              <a:rPr lang="en-US" dirty="0" smtClean="0"/>
              <a:t>Alice logs in at    </a:t>
            </a:r>
            <a:r>
              <a:rPr lang="en-US" b="1" dirty="0" smtClean="0">
                <a:solidFill>
                  <a:srgbClr val="00B050"/>
                </a:solidFill>
              </a:rPr>
              <a:t>login.site.com </a:t>
            </a:r>
            <a:r>
              <a:rPr lang="en-US" dirty="0" smtClean="0"/>
              <a:t>   </a:t>
            </a:r>
          </a:p>
          <a:p>
            <a:pPr marL="186550" indent="-367820">
              <a:buNone/>
              <a:tabLst>
                <a:tab pos="630045" algn="l"/>
                <a:tab pos="1328727" algn="l"/>
              </a:tabLst>
            </a:pPr>
            <a:r>
              <a:rPr lang="en-US" dirty="0" smtClean="0"/>
              <a:t>		login.site.com  sets session-id cookie for  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  <a:r>
              <a:rPr lang="en-US" b="1" dirty="0" err="1" smtClean="0">
                <a:solidFill>
                  <a:srgbClr val="00B050"/>
                </a:solidFill>
              </a:rPr>
              <a:t>site.com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186550" indent="-367820">
              <a:spcBef>
                <a:spcPts val="2661"/>
              </a:spcBef>
              <a:buFont typeface="Arial" charset="0"/>
              <a:buChar char="•"/>
              <a:tabLst>
                <a:tab pos="630045" algn="l"/>
                <a:tab pos="1328727" algn="l"/>
              </a:tabLst>
            </a:pPr>
            <a:r>
              <a:rPr lang="en-US" dirty="0" smtClean="0"/>
              <a:t>Alice visits   </a:t>
            </a:r>
            <a:r>
              <a:rPr lang="en-US" b="1" dirty="0" smtClean="0">
                <a:solidFill>
                  <a:srgbClr val="00B050"/>
                </a:solidFill>
              </a:rPr>
              <a:t>evil.site.com</a:t>
            </a:r>
          </a:p>
          <a:p>
            <a:pPr marL="186550" indent="-367820">
              <a:buNone/>
              <a:tabLst>
                <a:tab pos="630045" algn="l"/>
                <a:tab pos="1328727" algn="l"/>
              </a:tabLst>
            </a:pPr>
            <a:r>
              <a:rPr lang="en-US" dirty="0" smtClean="0"/>
              <a:t>		overwrites    .</a:t>
            </a:r>
            <a:r>
              <a:rPr lang="en-US" dirty="0" err="1" smtClean="0"/>
              <a:t>site.com</a:t>
            </a:r>
            <a:r>
              <a:rPr lang="en-US" dirty="0" smtClean="0"/>
              <a:t>    session-id cookie</a:t>
            </a:r>
            <a:br>
              <a:rPr lang="en-US" dirty="0" smtClean="0"/>
            </a:br>
            <a:r>
              <a:rPr lang="en-US" dirty="0" smtClean="0"/>
              <a:t>	with session-id of user “</a:t>
            </a:r>
            <a:r>
              <a:rPr lang="en-US" dirty="0" err="1" smtClean="0"/>
              <a:t>badguy</a:t>
            </a:r>
            <a:r>
              <a:rPr lang="en-US" dirty="0" smtClean="0"/>
              <a:t>”</a:t>
            </a:r>
          </a:p>
          <a:p>
            <a:pPr marL="186550" indent="-367820">
              <a:spcBef>
                <a:spcPts val="2661"/>
              </a:spcBef>
              <a:buFont typeface="Arial" charset="0"/>
              <a:buChar char="•"/>
              <a:tabLst>
                <a:tab pos="630045" algn="l"/>
                <a:tab pos="1328727" algn="l"/>
              </a:tabLst>
            </a:pPr>
            <a:r>
              <a:rPr lang="en-US" dirty="0" smtClean="0"/>
              <a:t>Alice visits   </a:t>
            </a:r>
            <a:r>
              <a:rPr lang="en-US" b="1" dirty="0" smtClean="0">
                <a:solidFill>
                  <a:srgbClr val="00B050"/>
                </a:solidFill>
              </a:rPr>
              <a:t>cs142hw.site.com    </a:t>
            </a:r>
            <a:r>
              <a:rPr lang="en-US" dirty="0" smtClean="0"/>
              <a:t>to submit homework.</a:t>
            </a:r>
            <a:endParaRPr lang="en-US" b="1" dirty="0" smtClean="0"/>
          </a:p>
          <a:p>
            <a:pPr marL="186550" indent="-367820">
              <a:buNone/>
              <a:tabLst>
                <a:tab pos="630045" algn="l"/>
                <a:tab pos="1328727" algn="l"/>
              </a:tabLst>
            </a:pPr>
            <a:r>
              <a:rPr lang="en-US" dirty="0" smtClean="0"/>
              <a:t>		cs142hw.site.com thinks it is talking to “</a:t>
            </a:r>
            <a:r>
              <a:rPr lang="en-US" dirty="0" err="1" smtClean="0"/>
              <a:t>badguy</a:t>
            </a:r>
            <a:r>
              <a:rPr lang="en-US" dirty="0" smtClean="0"/>
              <a:t>”</a:t>
            </a:r>
          </a:p>
          <a:p>
            <a:pPr marL="186550" indent="-367820">
              <a:buNone/>
              <a:tabLst>
                <a:tab pos="630045" algn="l"/>
                <a:tab pos="1328727" algn="l"/>
              </a:tabLst>
            </a:pPr>
            <a:endParaRPr lang="en-US" dirty="0" smtClean="0"/>
          </a:p>
          <a:p>
            <a:pPr marL="186550" indent="-367820">
              <a:buNone/>
              <a:tabLst>
                <a:tab pos="630045" algn="l"/>
                <a:tab pos="1328727" algn="l"/>
              </a:tabLst>
            </a:pPr>
            <a:r>
              <a:rPr lang="en-US" dirty="0" smtClean="0"/>
              <a:t>Problem:   cs142hw expects session-id from  login.site.com;</a:t>
            </a:r>
          </a:p>
          <a:p>
            <a:pPr marL="186550" indent="-367820">
              <a:buNone/>
              <a:tabLst>
                <a:tab pos="630045" algn="l"/>
                <a:tab pos="1328727" algn="l"/>
              </a:tabLst>
            </a:pPr>
            <a:r>
              <a:rPr lang="en-US" dirty="0" smtClean="0"/>
              <a:t>			   cannot tell that session-id cookie was overwritten</a:t>
            </a:r>
          </a:p>
          <a:p>
            <a:pPr marL="186550" indent="-367820">
              <a:tabLst>
                <a:tab pos="630045" algn="l"/>
                <a:tab pos="1328727" algn="l"/>
              </a:tabLst>
            </a:pPr>
            <a:endParaRPr 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0391" y="5966456"/>
            <a:ext cx="9420910" cy="111739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lIns="101370" tIns="50685" rIns="101370" bIns="5068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76698" y="337326"/>
            <a:ext cx="8966253" cy="1011978"/>
          </a:xfrm>
        </p:spPr>
        <p:txBody>
          <a:bodyPr/>
          <a:lstStyle/>
          <a:p>
            <a:r>
              <a:rPr lang="en-US" sz="3100" dirty="0" smtClean="0"/>
              <a:t>Example 2:   “secure” cookies are not secure</a:t>
            </a:r>
          </a:p>
        </p:txBody>
      </p:sp>
      <p:sp>
        <p:nvSpPr>
          <p:cNvPr id="1433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919887" y="1274639"/>
            <a:ext cx="9230588" cy="60349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Alice logs in at   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://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www.google.com/accounts</a:t>
            </a:r>
          </a:p>
          <a:p>
            <a:pPr>
              <a:defRPr/>
            </a:pP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Alice </a:t>
            </a:r>
            <a:r>
              <a:rPr lang="en-US" dirty="0" smtClean="0"/>
              <a:t>visits    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://www.google.com    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dirty="0" smtClean="0"/>
              <a:t>Network </a:t>
            </a:r>
            <a:r>
              <a:rPr lang="en-US" dirty="0" smtClean="0"/>
              <a:t>attacker can inject into response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		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Set-Cookie:  LSID=</a:t>
            </a:r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badguy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; secure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and overwrite secure </a:t>
            </a:r>
            <a:r>
              <a:rPr lang="en-US" dirty="0" smtClean="0"/>
              <a:t>cookie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Problem</a:t>
            </a:r>
            <a:r>
              <a:rPr lang="en-US" dirty="0" smtClean="0"/>
              <a:t>:   network attacker can re-write HTTPS cookies !</a:t>
            </a: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		</a:t>
            </a:r>
            <a:r>
              <a:rPr lang="en-US" dirty="0" smtClean="0">
                <a:sym typeface="Symbol"/>
              </a:rPr>
              <a:t>  </a:t>
            </a:r>
            <a:r>
              <a:rPr lang="en-US" dirty="0" smtClean="0"/>
              <a:t>HTTPS cookie value cannot be trusted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 l="9258" t="48659" r="32237" b="38725"/>
          <a:stretch>
            <a:fillRect/>
          </a:stretch>
        </p:blipFill>
        <p:spPr bwMode="auto">
          <a:xfrm>
            <a:off x="845873" y="1778695"/>
            <a:ext cx="9146001" cy="147404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7697444" y="3150135"/>
            <a:ext cx="2453031" cy="307458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 lIns="101370" tIns="50685" rIns="101370" bIns="50685"/>
          <a:lstStyle/>
          <a:p>
            <a:endParaRPr lang="en-US"/>
          </a:p>
        </p:txBody>
      </p:sp>
      <p:sp>
        <p:nvSpPr>
          <p:cNvPr id="15367" name="Rounded Rectangle 4"/>
          <p:cNvSpPr>
            <a:spLocks noChangeArrowheads="1"/>
          </p:cNvSpPr>
          <p:nvPr/>
        </p:nvSpPr>
        <p:spPr bwMode="auto">
          <a:xfrm>
            <a:off x="761286" y="3150135"/>
            <a:ext cx="7274507" cy="520044"/>
          </a:xfrm>
          <a:prstGeom prst="roundRect">
            <a:avLst>
              <a:gd name="adj" fmla="val 16667"/>
            </a:avLst>
          </a:prstGeom>
          <a:solidFill>
            <a:schemeClr val="accent1">
              <a:alpha val="14902"/>
            </a:schemeClr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 lIns="101370" tIns="50685" rIns="101370" bIns="5068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Interaction with the DOM SOP</a:t>
            </a:r>
          </a:p>
        </p:txBody>
      </p:sp>
      <p:sp>
        <p:nvSpPr>
          <p:cNvPr id="1536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1286" y="1770962"/>
            <a:ext cx="9389189" cy="548155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Cookie SOP:        path separation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   x.com/A</a:t>
            </a:r>
            <a:r>
              <a:rPr lang="en-US" dirty="0" smtClean="0"/>
              <a:t>    does not see cookies of    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x.com/B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Not </a:t>
            </a:r>
            <a:r>
              <a:rPr lang="en-US" dirty="0" smtClean="0"/>
              <a:t>a security measure:</a:t>
            </a:r>
          </a:p>
          <a:p>
            <a:pPr marL="191830" indent="-191830">
              <a:buNone/>
              <a:defRPr/>
            </a:pPr>
            <a:r>
              <a:rPr lang="en-US" dirty="0" smtClean="0"/>
              <a:t>	DOM SOP</a:t>
            </a:r>
            <a:r>
              <a:rPr lang="en-US" dirty="0" smtClean="0">
                <a:solidFill>
                  <a:srgbClr val="666699"/>
                </a:solidFill>
              </a:rPr>
              <a:t>:   </a:t>
            </a:r>
            <a:r>
              <a:rPr lang="en-US" b="1" dirty="0" smtClean="0">
                <a:solidFill>
                  <a:srgbClr val="666699"/>
                </a:solidFill>
              </a:rPr>
              <a:t>x.com/A</a:t>
            </a:r>
            <a:r>
              <a:rPr lang="en-US" dirty="0" smtClean="0">
                <a:solidFill>
                  <a:srgbClr val="666699"/>
                </a:solidFill>
              </a:rPr>
              <a:t>  </a:t>
            </a:r>
            <a:r>
              <a:rPr lang="en-US" dirty="0" smtClean="0"/>
              <a:t>has access to DOM of  </a:t>
            </a:r>
            <a:r>
              <a:rPr lang="en-US" b="1" dirty="0" smtClean="0">
                <a:solidFill>
                  <a:srgbClr val="666699"/>
                </a:solidFill>
              </a:rPr>
              <a:t>x.com/B</a:t>
            </a:r>
          </a:p>
          <a:p>
            <a:pPr>
              <a:spcBef>
                <a:spcPts val="2217"/>
              </a:spcBef>
              <a:buNone/>
              <a:defRPr/>
            </a:pPr>
            <a:r>
              <a:rPr lang="en-US" altLang="ko-KR" dirty="0" smtClean="0">
                <a:latin typeface="Consolas" pitchFamily="49" charset="0"/>
              </a:rPr>
              <a:t>		</a:t>
            </a:r>
            <a:r>
              <a:rPr lang="en-US" altLang="ko-KR" b="1" dirty="0" smtClean="0">
                <a:solidFill>
                  <a:srgbClr val="00B050"/>
                </a:solidFill>
                <a:latin typeface="Consolas" pitchFamily="49" charset="0"/>
              </a:rPr>
              <a:t>&lt;</a:t>
            </a:r>
            <a:r>
              <a:rPr lang="en-US" altLang="ko-KR" b="1" dirty="0" err="1" smtClean="0">
                <a:solidFill>
                  <a:srgbClr val="00B050"/>
                </a:solidFill>
                <a:latin typeface="Consolas" pitchFamily="49" charset="0"/>
              </a:rPr>
              <a:t>iframe</a:t>
            </a:r>
            <a:r>
              <a:rPr lang="en-US" altLang="ko-KR" b="1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altLang="ko-KR" b="1" dirty="0" err="1" smtClean="0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altLang="ko-KR" b="1" dirty="0" smtClean="0">
                <a:solidFill>
                  <a:srgbClr val="00B050"/>
                </a:solidFill>
                <a:latin typeface="Consolas" pitchFamily="49" charset="0"/>
              </a:rPr>
              <a:t>=“x.com/B"&gt;&lt;/</a:t>
            </a:r>
            <a:r>
              <a:rPr lang="en-US" altLang="ko-KR" b="1" dirty="0" err="1" smtClean="0">
                <a:solidFill>
                  <a:srgbClr val="00B050"/>
                </a:solidFill>
                <a:latin typeface="Consolas" pitchFamily="49" charset="0"/>
              </a:rPr>
              <a:t>iframe</a:t>
            </a:r>
            <a:r>
              <a:rPr lang="en-US" altLang="ko-KR" b="1" dirty="0" smtClean="0">
                <a:solidFill>
                  <a:srgbClr val="00B050"/>
                </a:solidFill>
                <a:latin typeface="Consolas" pitchFamily="49" charset="0"/>
              </a:rPr>
              <a:t>&gt;</a:t>
            </a:r>
          </a:p>
          <a:p>
            <a:pPr>
              <a:spcBef>
                <a:spcPts val="1330"/>
              </a:spcBef>
              <a:buNone/>
              <a:defRPr/>
            </a:pPr>
            <a:r>
              <a:rPr lang="en-US" altLang="ko-KR" b="1" dirty="0" smtClean="0">
                <a:solidFill>
                  <a:srgbClr val="00B050"/>
                </a:solidFill>
                <a:latin typeface="Consolas" pitchFamily="49" charset="0"/>
                <a:ea typeface="굴림" pitchFamily="34" charset="-127"/>
              </a:rPr>
              <a:t>		a</a:t>
            </a:r>
            <a:r>
              <a:rPr lang="en-US" altLang="ko-KR" b="1" dirty="0" smtClean="0">
                <a:solidFill>
                  <a:srgbClr val="00B050"/>
                </a:solidFill>
                <a:latin typeface="Consolas" pitchFamily="49" charset="0"/>
              </a:rPr>
              <a:t>lert(frames[0].</a:t>
            </a:r>
            <a:r>
              <a:rPr lang="en-US" altLang="ko-KR" b="1" dirty="0" err="1" smtClean="0">
                <a:solidFill>
                  <a:srgbClr val="00B050"/>
                </a:solidFill>
                <a:latin typeface="Consolas" pitchFamily="49" charset="0"/>
              </a:rPr>
              <a:t>document.cookie</a:t>
            </a:r>
            <a:r>
              <a:rPr lang="en-US" altLang="ko-KR" b="1" dirty="0" smtClean="0">
                <a:solidFill>
                  <a:srgbClr val="00B050"/>
                </a:solidFill>
                <a:latin typeface="Consolas" pitchFamily="49" charset="0"/>
              </a:rPr>
              <a:t>);</a:t>
            </a:r>
          </a:p>
          <a:p>
            <a:pPr>
              <a:spcBef>
                <a:spcPts val="1330"/>
              </a:spcBef>
              <a:buNone/>
              <a:defRPr/>
            </a:pPr>
            <a:r>
              <a:rPr lang="en-US" altLang="ko-KR" dirty="0" smtClean="0">
                <a:sym typeface="Symbol"/>
              </a:rPr>
              <a:t>Path </a:t>
            </a:r>
            <a:r>
              <a:rPr lang="en-US" altLang="ko-KR" dirty="0" smtClean="0">
                <a:sym typeface="Symbol"/>
              </a:rPr>
              <a:t>separation is done for efficiency not security:</a:t>
            </a:r>
          </a:p>
          <a:p>
            <a:pPr>
              <a:spcBef>
                <a:spcPts val="1330"/>
              </a:spcBef>
              <a:buNone/>
              <a:defRPr/>
            </a:pPr>
            <a:r>
              <a:rPr lang="en-US" altLang="ko-KR" dirty="0" smtClean="0">
                <a:sym typeface="Symbol"/>
              </a:rPr>
              <a:t>		x.com/A    is only sent the cookies it needs</a:t>
            </a:r>
            <a:endParaRPr lang="en-US" altLang="ko-KR" dirty="0" smtClean="0"/>
          </a:p>
          <a:p>
            <a:pPr marL="191830" indent="-191830">
              <a:buNone/>
              <a:defRPr/>
            </a:pPr>
            <a:endParaRPr lang="en-US" b="1" dirty="0" smtClean="0">
              <a:solidFill>
                <a:srgbClr val="666699"/>
              </a:solidFill>
            </a:endParaRPr>
          </a:p>
        </p:txBody>
      </p:sp>
      <p:sp>
        <p:nvSpPr>
          <p:cNvPr id="16388" name="Rounded Rectangle 3"/>
          <p:cNvSpPr>
            <a:spLocks noChangeArrowheads="1"/>
          </p:cNvSpPr>
          <p:nvPr/>
        </p:nvSpPr>
        <p:spPr bwMode="auto">
          <a:xfrm>
            <a:off x="1546845" y="4803031"/>
            <a:ext cx="7776864" cy="126497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lIns="101370" tIns="50685" rIns="101370" bIns="5068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ounded Rectangle 8"/>
          <p:cNvSpPr>
            <a:spLocks noChangeArrowheads="1"/>
          </p:cNvSpPr>
          <p:nvPr/>
        </p:nvSpPr>
        <p:spPr bwMode="auto">
          <a:xfrm>
            <a:off x="845873" y="4736621"/>
            <a:ext cx="8120380" cy="1096310"/>
          </a:xfrm>
          <a:prstGeom prst="roundRect">
            <a:avLst>
              <a:gd name="adj" fmla="val 16667"/>
            </a:avLst>
          </a:prstGeom>
          <a:solidFill>
            <a:schemeClr val="accent1">
              <a:alpha val="39999"/>
            </a:schemeClr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 lIns="101370" tIns="50685" rIns="101370" bIns="50685"/>
          <a:lstStyle/>
          <a:p>
            <a:endParaRPr lang="en-US"/>
          </a:p>
        </p:txBody>
      </p:sp>
      <p:sp>
        <p:nvSpPr>
          <p:cNvPr id="4099" name="Rounded Rectangle 7"/>
          <p:cNvSpPr>
            <a:spLocks noChangeArrowheads="1"/>
          </p:cNvSpPr>
          <p:nvPr/>
        </p:nvSpPr>
        <p:spPr bwMode="auto">
          <a:xfrm>
            <a:off x="761286" y="2628333"/>
            <a:ext cx="8120380" cy="1096310"/>
          </a:xfrm>
          <a:prstGeom prst="roundRect">
            <a:avLst>
              <a:gd name="adj" fmla="val 16667"/>
            </a:avLst>
          </a:prstGeom>
          <a:solidFill>
            <a:schemeClr val="accent1">
              <a:alpha val="39999"/>
            </a:schemeClr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 lIns="101370" tIns="50685" rIns="101370" bIns="50685"/>
          <a:lstStyle/>
          <a:p>
            <a:endParaRPr lang="en-US"/>
          </a:p>
        </p:txBody>
      </p:sp>
      <p:sp>
        <p:nvSpPr>
          <p:cNvPr id="41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origin policy:   </a:t>
            </a:r>
            <a:r>
              <a:rPr lang="en-US" sz="3500" dirty="0" smtClean="0"/>
              <a:t>“high level”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1285" y="2023957"/>
            <a:ext cx="8881666" cy="5144224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Same </a:t>
            </a:r>
            <a:r>
              <a:rPr lang="en-US" dirty="0" smtClean="0"/>
              <a:t>Origin Policy (SOP) for DOM:</a:t>
            </a:r>
          </a:p>
          <a:p>
            <a:pPr marL="577248" lvl="1" indent="-258706">
              <a:lnSpc>
                <a:spcPts val="3769"/>
              </a:lnSpc>
              <a:spcBef>
                <a:spcPts val="1330"/>
              </a:spcBef>
              <a:defRPr/>
            </a:pPr>
            <a:r>
              <a:rPr lang="en-US" dirty="0" smtClean="0"/>
              <a:t>Origin A can access origin B’s DOM if match on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900" b="1" dirty="0" smtClean="0"/>
              <a:t>(scheme,   domain,  port)</a:t>
            </a:r>
          </a:p>
          <a:p>
            <a:pPr lvl="1">
              <a:defRPr/>
            </a:pPr>
            <a:endParaRPr lang="en-US" dirty="0" smtClean="0"/>
          </a:p>
          <a:p>
            <a:pPr marL="258706" indent="-258706">
              <a:buNone/>
              <a:defRPr/>
            </a:pPr>
            <a:r>
              <a:rPr lang="en-US" dirty="0" smtClean="0"/>
              <a:t>Same </a:t>
            </a:r>
            <a:r>
              <a:rPr lang="en-US" dirty="0" smtClean="0"/>
              <a:t>Original Policy (SOP) for cookies: </a:t>
            </a:r>
          </a:p>
          <a:p>
            <a:pPr marL="577248" lvl="1" indent="-318543">
              <a:lnSpc>
                <a:spcPts val="3769"/>
              </a:lnSpc>
              <a:spcBef>
                <a:spcPts val="1330"/>
              </a:spcBef>
              <a:defRPr/>
            </a:pPr>
            <a:r>
              <a:rPr lang="en-US" dirty="0" smtClean="0"/>
              <a:t>Generally speaking, based on: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900" b="1" dirty="0" smtClean="0"/>
              <a:t>([scheme],  domain,  </a:t>
            </a:r>
            <a:r>
              <a:rPr lang="en-US" sz="2900" b="1" i="1" dirty="0" smtClean="0"/>
              <a:t>path</a:t>
            </a:r>
            <a:r>
              <a:rPr lang="en-US" sz="2900" b="1" dirty="0" smtClean="0"/>
              <a:t>)</a:t>
            </a:r>
          </a:p>
          <a:p>
            <a:pPr lvl="1">
              <a:defRPr/>
            </a:pPr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53031" y="5664270"/>
            <a:ext cx="1189505" cy="924661"/>
            <a:chOff x="2209800" y="4984376"/>
            <a:chExt cx="1071282" cy="835904"/>
          </a:xfrm>
        </p:grpSpPr>
        <p:sp>
          <p:nvSpPr>
            <p:cNvPr id="4104" name="TextBox 4"/>
            <p:cNvSpPr txBox="1">
              <a:spLocks noChangeArrowheads="1"/>
            </p:cNvSpPr>
            <p:nvPr/>
          </p:nvSpPr>
          <p:spPr bwMode="auto">
            <a:xfrm>
              <a:off x="2209800" y="5486400"/>
              <a:ext cx="893928" cy="333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optional</a:t>
              </a:r>
            </a:p>
          </p:txBody>
        </p:sp>
        <p:sp>
          <p:nvSpPr>
            <p:cNvPr id="4105" name="Freeform 5"/>
            <p:cNvSpPr>
              <a:spLocks noChangeArrowheads="1"/>
            </p:cNvSpPr>
            <p:nvPr/>
          </p:nvSpPr>
          <p:spPr bwMode="auto">
            <a:xfrm>
              <a:off x="2761129" y="4984376"/>
              <a:ext cx="519953" cy="573742"/>
            </a:xfrm>
            <a:custGeom>
              <a:avLst/>
              <a:gdLst>
                <a:gd name="T0" fmla="*/ 0 w 519953"/>
                <a:gd name="T1" fmla="*/ 573742 h 573742"/>
                <a:gd name="T2" fmla="*/ 394447 w 519953"/>
                <a:gd name="T3" fmla="*/ 340659 h 573742"/>
                <a:gd name="T4" fmla="*/ 519953 w 519953"/>
                <a:gd name="T5" fmla="*/ 0 h 573742"/>
                <a:gd name="T6" fmla="*/ 0 60000 65536"/>
                <a:gd name="T7" fmla="*/ 0 60000 65536"/>
                <a:gd name="T8" fmla="*/ 0 60000 65536"/>
                <a:gd name="T9" fmla="*/ 0 w 519953"/>
                <a:gd name="T10" fmla="*/ 0 h 573742"/>
                <a:gd name="T11" fmla="*/ 519953 w 519953"/>
                <a:gd name="T12" fmla="*/ 573742 h 5737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9953" h="573742">
                  <a:moveTo>
                    <a:pt x="0" y="573742"/>
                  </a:moveTo>
                  <a:cubicBezTo>
                    <a:pt x="153894" y="505012"/>
                    <a:pt x="307788" y="436283"/>
                    <a:pt x="394447" y="340659"/>
                  </a:cubicBezTo>
                  <a:cubicBezTo>
                    <a:pt x="481106" y="245035"/>
                    <a:pt x="500529" y="122517"/>
                    <a:pt x="519953" y="0"/>
                  </a:cubicBezTo>
                </a:path>
              </a:pathLst>
            </a:custGeom>
            <a:noFill/>
            <a:ln w="38100" algn="ctr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4144777" y="6915186"/>
            <a:ext cx="6005698" cy="67465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lIns="101370" tIns="50685" rIns="101370" bIns="50685" anchor="ctr"/>
          <a:lstStyle/>
          <a:p>
            <a:pPr algn="ctr"/>
            <a:r>
              <a:rPr lang="en-US" sz="2700" dirty="0"/>
              <a:t>scheme://domain:port/path?params</a:t>
            </a:r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6406927" y="3161105"/>
            <a:ext cx="727803" cy="665868"/>
            <a:chOff x="5608626" y="1600199"/>
            <a:chExt cx="655015" cy="602082"/>
          </a:xfrm>
        </p:grpSpPr>
        <p:cxnSp>
          <p:nvCxnSpPr>
            <p:cNvPr id="11" name="Straight Connector 25"/>
            <p:cNvCxnSpPr>
              <a:cxnSpLocks noChangeShapeType="1"/>
            </p:cNvCxnSpPr>
            <p:nvPr/>
          </p:nvCxnSpPr>
          <p:spPr bwMode="auto">
            <a:xfrm>
              <a:off x="5608626" y="1600200"/>
              <a:ext cx="655014" cy="602081"/>
            </a:xfrm>
            <a:prstGeom prst="line">
              <a:avLst/>
            </a:prstGeom>
            <a:noFill/>
            <a:ln w="127000" cap="rnd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" name="Straight Connector 26"/>
            <p:cNvCxnSpPr>
              <a:cxnSpLocks noChangeShapeType="1"/>
            </p:cNvCxnSpPr>
            <p:nvPr/>
          </p:nvCxnSpPr>
          <p:spPr bwMode="auto">
            <a:xfrm rot="10800000" flipV="1">
              <a:off x="5608628" y="1600199"/>
              <a:ext cx="655013" cy="602081"/>
            </a:xfrm>
            <a:prstGeom prst="line">
              <a:avLst/>
            </a:prstGeom>
            <a:noFill/>
            <a:ln w="127000" cap="rnd">
              <a:solidFill>
                <a:srgbClr val="FF0000"/>
              </a:solidFill>
              <a:round/>
              <a:headEnd/>
              <a:tailEnd/>
            </a:ln>
          </p:spPr>
        </p:cxnSp>
      </p:grpSp>
      <p:pic>
        <p:nvPicPr>
          <p:cNvPr id="13" name="Picture 130" descr="ie-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3469" y="3722911"/>
            <a:ext cx="592111" cy="590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402829" y="0"/>
            <a:ext cx="9134475" cy="1265237"/>
          </a:xfrm>
        </p:spPr>
        <p:txBody>
          <a:bodyPr/>
          <a:lstStyle/>
          <a:p>
            <a:pPr eaLnBrk="1" hangingPunct="1"/>
            <a:r>
              <a:rPr lang="en-US" dirty="0" smtClean="0"/>
              <a:t>Same Origin Policy for  DOM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4638675"/>
            <a:ext cx="4484688" cy="2782888"/>
          </a:xfrm>
        </p:spPr>
        <p:txBody>
          <a:bodyPr/>
          <a:lstStyle/>
          <a:p>
            <a:pPr eaLnBrk="1" hangingPunct="1"/>
            <a:r>
              <a:rPr lang="en-US" smtClean="0"/>
              <a:t>Full sharing (JS Env.)</a:t>
            </a:r>
          </a:p>
          <a:p>
            <a:pPr eaLnBrk="1" hangingPunct="1"/>
            <a:r>
              <a:rPr lang="en-GB" smtClean="0"/>
              <a:t>Running as integrator</a:t>
            </a:r>
          </a:p>
          <a:p>
            <a:pPr eaLnBrk="1" hangingPunct="1"/>
            <a:r>
              <a:rPr lang="en-US" smtClean="0"/>
              <a:t>Gadget trusted</a:t>
            </a:r>
          </a:p>
          <a:p>
            <a:pPr eaLnBrk="1" hangingPunct="1"/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6513" y="4638675"/>
            <a:ext cx="4486275" cy="2836863"/>
          </a:xfrm>
        </p:spPr>
        <p:txBody>
          <a:bodyPr/>
          <a:lstStyle/>
          <a:p>
            <a:pPr eaLnBrk="1" hangingPunct="1"/>
            <a:r>
              <a:rPr lang="en-US" smtClean="0"/>
              <a:t>Full isolation (by SOP)</a:t>
            </a:r>
          </a:p>
          <a:p>
            <a:pPr eaLnBrk="1" hangingPunct="1"/>
            <a:r>
              <a:rPr lang="en-GB" smtClean="0"/>
              <a:t>Running as gadget</a:t>
            </a:r>
          </a:p>
          <a:p>
            <a:pPr eaLnBrk="1" hangingPunct="1"/>
            <a:r>
              <a:rPr lang="en-GB" smtClean="0"/>
              <a:t>Limited sharing </a:t>
            </a:r>
          </a:p>
          <a:p>
            <a:pPr lvl="1" eaLnBrk="1" hangingPunct="1"/>
            <a:r>
              <a:rPr lang="en-GB" smtClean="0"/>
              <a:t>Frame identifier</a:t>
            </a:r>
          </a:p>
          <a:p>
            <a:pPr lvl="1" eaLnBrk="1" hangingPunct="1"/>
            <a:r>
              <a:rPr lang="en-GB" smtClean="0"/>
              <a:t>PostMessage</a:t>
            </a:r>
            <a:endParaRPr lang="en-US" smtClean="0"/>
          </a:p>
        </p:txBody>
      </p:sp>
      <p:sp>
        <p:nvSpPr>
          <p:cNvPr id="8" name="Rounded Rectangle 7"/>
          <p:cNvSpPr/>
          <p:nvPr/>
        </p:nvSpPr>
        <p:spPr>
          <a:xfrm>
            <a:off x="1268413" y="1470025"/>
            <a:ext cx="2876550" cy="38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r>
              <a:rPr lang="en-US" dirty="0"/>
              <a:t>Using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&lt;script&gt; </a:t>
            </a:r>
            <a:r>
              <a:rPr lang="en-US" dirty="0"/>
              <a:t>tag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837238" y="1446213"/>
            <a:ext cx="3044825" cy="38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r>
              <a:rPr lang="en-US" dirty="0"/>
              <a:t>Using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/>
              <a:t>frame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162050" y="1876425"/>
            <a:ext cx="3140075" cy="2574925"/>
            <a:chOff x="4255334" y="2636912"/>
            <a:chExt cx="4822117" cy="3917871"/>
          </a:xfrm>
        </p:grpSpPr>
        <p:pic>
          <p:nvPicPr>
            <p:cNvPr id="4200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20104" y="2636912"/>
              <a:ext cx="3870770" cy="3024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12"/>
            <p:cNvSpPr/>
            <p:nvPr/>
          </p:nvSpPr>
          <p:spPr>
            <a:xfrm>
              <a:off x="4759975" y="2924352"/>
              <a:ext cx="3771392" cy="2664248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GB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5657113" y="5588600"/>
              <a:ext cx="143834" cy="359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593257" y="3284254"/>
              <a:ext cx="1799152" cy="22318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GB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492832" y="5516137"/>
              <a:ext cx="160900" cy="432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07" name="TextBox 16"/>
            <p:cNvSpPr txBox="1">
              <a:spLocks noChangeArrowheads="1"/>
            </p:cNvSpPr>
            <p:nvPr/>
          </p:nvSpPr>
          <p:spPr bwMode="auto">
            <a:xfrm>
              <a:off x="4255334" y="5805265"/>
              <a:ext cx="2723349" cy="445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300"/>
                <a:t>Google Maps Gadget</a:t>
              </a:r>
            </a:p>
          </p:txBody>
        </p:sp>
        <p:sp>
          <p:nvSpPr>
            <p:cNvPr id="42008" name="TextBox 17"/>
            <p:cNvSpPr txBox="1">
              <a:spLocks noChangeArrowheads="1"/>
            </p:cNvSpPr>
            <p:nvPr/>
          </p:nvSpPr>
          <p:spPr bwMode="auto">
            <a:xfrm>
              <a:off x="7240384" y="5805265"/>
              <a:ext cx="1837067" cy="749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300"/>
                <a:t>Integrator’s</a:t>
              </a:r>
            </a:p>
            <a:p>
              <a:pPr eaLnBrk="0" hangingPunct="0"/>
              <a:r>
                <a:rPr lang="en-GB" sz="1300"/>
                <a:t>Housing Data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5883275" y="1939925"/>
            <a:ext cx="3113088" cy="2487613"/>
            <a:chOff x="4941408" y="2564904"/>
            <a:chExt cx="4318980" cy="3950034"/>
          </a:xfrm>
        </p:grpSpPr>
        <p:pic>
          <p:nvPicPr>
            <p:cNvPr id="419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81336" y="2564904"/>
              <a:ext cx="3870770" cy="3024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Rectangle 27"/>
            <p:cNvSpPr/>
            <p:nvPr/>
          </p:nvSpPr>
          <p:spPr>
            <a:xfrm>
              <a:off x="5122008" y="3285842"/>
              <a:ext cx="1583553" cy="223087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GB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6018400" y="5516716"/>
              <a:ext cx="143158" cy="360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954436" y="3212740"/>
              <a:ext cx="1799392" cy="22333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GB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7853030" y="5446135"/>
              <a:ext cx="162980" cy="431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99" name="TextBox 31"/>
            <p:cNvSpPr txBox="1">
              <a:spLocks noChangeArrowheads="1"/>
            </p:cNvSpPr>
            <p:nvPr/>
          </p:nvSpPr>
          <p:spPr bwMode="auto">
            <a:xfrm>
              <a:off x="4941408" y="5733255"/>
              <a:ext cx="2459040" cy="464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300"/>
                <a:t>Google Maps Gadget</a:t>
              </a:r>
            </a:p>
          </p:txBody>
        </p:sp>
        <p:sp>
          <p:nvSpPr>
            <p:cNvPr id="42000" name="TextBox 32"/>
            <p:cNvSpPr txBox="1">
              <a:spLocks noChangeArrowheads="1"/>
            </p:cNvSpPr>
            <p:nvPr/>
          </p:nvSpPr>
          <p:spPr bwMode="auto">
            <a:xfrm>
              <a:off x="7601614" y="5733255"/>
              <a:ext cx="1658774" cy="781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300"/>
                <a:t>Integrator’s</a:t>
              </a:r>
            </a:p>
            <a:p>
              <a:pPr eaLnBrk="0" hangingPunct="0"/>
              <a:r>
                <a:rPr lang="en-GB" sz="1300"/>
                <a:t>Housing Data</a:t>
              </a:r>
            </a:p>
          </p:txBody>
        </p:sp>
        <p:sp>
          <p:nvSpPr>
            <p:cNvPr id="34" name="Right Arrow 33"/>
            <p:cNvSpPr/>
            <p:nvPr/>
          </p:nvSpPr>
          <p:spPr>
            <a:xfrm rot="10800000">
              <a:off x="6377397" y="4077361"/>
              <a:ext cx="936036" cy="431051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GB" sz="6700" dirty="0">
                  <a:solidFill>
                    <a:srgbClr val="FF0000"/>
                  </a:solidFill>
                </a:rPr>
                <a:t>X</a:t>
              </a:r>
              <a:endParaRPr lang="en-GB" dirty="0"/>
            </a:p>
          </p:txBody>
        </p:sp>
      </p:grpSp>
      <p:sp>
        <p:nvSpPr>
          <p:cNvPr id="41993" name="Slide Number Placeholder 3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4413"/>
            <a:fld id="{69B5D357-174D-486F-8B2F-260E31781255}" type="slidenum">
              <a:rPr lang="en-US" smtClean="0">
                <a:latin typeface="Arial" charset="0"/>
                <a:cs typeface="Arial" charset="0"/>
              </a:rPr>
              <a:pPr defTabSz="1014413"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same origin policy (SOP)</a:t>
            </a:r>
          </a:p>
        </p:txBody>
      </p:sp>
      <p:sp>
        <p:nvSpPr>
          <p:cNvPr id="43011" name="Espace réservé du contenu 2"/>
          <p:cNvSpPr>
            <a:spLocks noGrp="1"/>
          </p:cNvSpPr>
          <p:nvPr>
            <p:ph idx="1"/>
          </p:nvPr>
        </p:nvSpPr>
        <p:spPr>
          <a:xfrm>
            <a:off x="508000" y="1771650"/>
            <a:ext cx="8288338" cy="5392738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宋体" pitchFamily="2" charset="-122"/>
              </a:rPr>
              <a:t>The &lt;</a:t>
            </a:r>
            <a:r>
              <a:rPr lang="en-US" dirty="0" err="1" smtClean="0">
                <a:ea typeface="宋体" pitchFamily="2" charset="-122"/>
              </a:rPr>
              <a:t>iframe</a:t>
            </a:r>
            <a:r>
              <a:rPr lang="en-US" dirty="0" smtClean="0">
                <a:ea typeface="宋体" pitchFamily="2" charset="-122"/>
              </a:rPr>
              <a:t>&gt; tag: </a:t>
            </a:r>
            <a:r>
              <a:rPr lang="en-US" dirty="0" smtClean="0">
                <a:ea typeface="宋体" pitchFamily="2" charset="-122"/>
              </a:rPr>
              <a:t> </a:t>
            </a:r>
            <a:r>
              <a:rPr lang="en-US" dirty="0" err="1" smtClean="0">
                <a:ea typeface="宋体" pitchFamily="2" charset="-122"/>
              </a:rPr>
              <a:t>Javascript</a:t>
            </a:r>
            <a:r>
              <a:rPr lang="en-US" dirty="0" smtClean="0">
                <a:ea typeface="宋体" pitchFamily="2" charset="-122"/>
              </a:rPr>
              <a:t> </a:t>
            </a:r>
            <a:r>
              <a:rPr lang="en-US" dirty="0" smtClean="0">
                <a:ea typeface="宋体" pitchFamily="2" charset="-122"/>
              </a:rPr>
              <a:t>memory</a:t>
            </a:r>
            <a:endParaRPr lang="en-US" dirty="0" smtClean="0">
              <a:ea typeface="宋体" pitchFamily="2" charset="-122"/>
            </a:endParaRPr>
          </a:p>
        </p:txBody>
      </p:sp>
      <p:sp>
        <p:nvSpPr>
          <p:cNvPr id="8" name="Accolade ouvrante 7"/>
          <p:cNvSpPr/>
          <p:nvPr/>
        </p:nvSpPr>
        <p:spPr>
          <a:xfrm>
            <a:off x="1354138" y="3625850"/>
            <a:ext cx="338137" cy="3457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3013" name="ZoneTexte 8"/>
          <p:cNvSpPr txBox="1">
            <a:spLocks noChangeArrowheads="1"/>
          </p:cNvSpPr>
          <p:nvPr/>
        </p:nvSpPr>
        <p:spPr bwMode="auto">
          <a:xfrm>
            <a:off x="84138" y="5143500"/>
            <a:ext cx="12700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>
                <a:latin typeface="Century Schoolbook" pitchFamily="18" charset="0"/>
              </a:rPr>
              <a:t>browser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92275" y="3625850"/>
            <a:ext cx="2706688" cy="160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integrator’s code 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92275" y="5229225"/>
            <a:ext cx="2706688" cy="16017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>
                <a:solidFill>
                  <a:prstClr val="white"/>
                </a:solidFill>
              </a:rPr>
              <a:t> http://</a:t>
            </a:r>
            <a:r>
              <a:rPr lang="en-US" dirty="0" smtClean="0">
                <a:solidFill>
                  <a:prstClr val="white"/>
                </a:solidFill>
              </a:rPr>
              <a:t>b.com/gadget.html </a:t>
            </a:r>
            <a:r>
              <a:rPr lang="en-US" dirty="0"/>
              <a:t>&gt;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4821238" y="2614613"/>
            <a:ext cx="4906962" cy="4722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3017" name="ZoneTexte 16"/>
          <p:cNvSpPr txBox="1">
            <a:spLocks noChangeArrowheads="1"/>
          </p:cNvSpPr>
          <p:nvPr/>
        </p:nvSpPr>
        <p:spPr bwMode="auto">
          <a:xfrm>
            <a:off x="5245100" y="2782888"/>
            <a:ext cx="1776413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/>
              <a:t>HEAP </a:t>
            </a:r>
          </a:p>
        </p:txBody>
      </p:sp>
      <p:sp>
        <p:nvSpPr>
          <p:cNvPr id="18" name="Ellipse 17"/>
          <p:cNvSpPr/>
          <p:nvPr/>
        </p:nvSpPr>
        <p:spPr>
          <a:xfrm>
            <a:off x="7443788" y="3541713"/>
            <a:ext cx="2030412" cy="927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r>
              <a:rPr lang="en-US" dirty="0"/>
              <a:t>global object</a:t>
            </a:r>
          </a:p>
        </p:txBody>
      </p:sp>
      <p:sp>
        <p:nvSpPr>
          <p:cNvPr id="19" name="Ellipse 18"/>
          <p:cNvSpPr/>
          <p:nvPr/>
        </p:nvSpPr>
        <p:spPr>
          <a:xfrm>
            <a:off x="5075238" y="3625850"/>
            <a:ext cx="2030412" cy="928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r>
              <a:rPr lang="en-US" dirty="0"/>
              <a:t>global object</a:t>
            </a:r>
          </a:p>
        </p:txBody>
      </p:sp>
      <p:cxnSp>
        <p:nvCxnSpPr>
          <p:cNvPr id="21" name="Connecteur en angle 20"/>
          <p:cNvCxnSpPr/>
          <p:nvPr/>
        </p:nvCxnSpPr>
        <p:spPr>
          <a:xfrm rot="5400000">
            <a:off x="4236244" y="4299744"/>
            <a:ext cx="4638675" cy="14366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Frame isolation</a:t>
            </a:r>
          </a:p>
        </p:txBody>
      </p:sp>
      <p:sp>
        <p:nvSpPr>
          <p:cNvPr id="82947" name="Espace réservé du contenu 2"/>
          <p:cNvSpPr>
            <a:spLocks noGrp="1"/>
          </p:cNvSpPr>
          <p:nvPr>
            <p:ph idx="1"/>
          </p:nvPr>
        </p:nvSpPr>
        <p:spPr>
          <a:xfrm>
            <a:off x="508000" y="1771650"/>
            <a:ext cx="9247188" cy="5392738"/>
          </a:xfrm>
        </p:spPr>
        <p:txBody>
          <a:bodyPr/>
          <a:lstStyle/>
          <a:p>
            <a:pPr eaLnBrk="1" hangingPunct="1"/>
            <a:r>
              <a:rPr lang="en-US" smtClean="0">
                <a:ea typeface="宋体" pitchFamily="2" charset="-122"/>
              </a:rPr>
              <a:t>Other frames cannot access resources from other origins</a:t>
            </a:r>
          </a:p>
          <a:p>
            <a:pPr eaLnBrk="1" hangingPunct="1">
              <a:buFontTx/>
              <a:buNone/>
            </a:pPr>
            <a:r>
              <a:rPr lang="en-US" smtClean="0">
                <a:ea typeface="宋体" pitchFamily="2" charset="-122"/>
              </a:rPr>
              <a:t>Example: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8000"/>
                </a:solidFill>
              </a:rPr>
              <a:t>&lt;!-- This is allowed --&gt;</a:t>
            </a:r>
            <a:r>
              <a:rPr lang="en-US" sz="2800" smtClean="0"/>
              <a:t> 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00FF"/>
                </a:solidFill>
              </a:rPr>
              <a:t>&lt;</a:t>
            </a:r>
            <a:r>
              <a:rPr lang="en-US" sz="2800" smtClean="0">
                <a:solidFill>
                  <a:srgbClr val="800000"/>
                </a:solidFill>
              </a:rPr>
              <a:t>iframe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src</a:t>
            </a:r>
            <a:r>
              <a:rPr lang="en-US" sz="2800" smtClean="0">
                <a:solidFill>
                  <a:srgbClr val="0000FF"/>
                </a:solidFill>
              </a:rPr>
              <a:t>="sameDomainPage.html"&gt;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00FF"/>
                </a:solidFill>
              </a:rPr>
              <a:t>&lt;/</a:t>
            </a:r>
            <a:r>
              <a:rPr lang="en-US" sz="2800" smtClean="0">
                <a:solidFill>
                  <a:srgbClr val="800000"/>
                </a:solidFill>
              </a:rPr>
              <a:t>iframe</a:t>
            </a:r>
            <a:r>
              <a:rPr lang="en-US" sz="2800" smtClean="0">
                <a:solidFill>
                  <a:srgbClr val="0000FF"/>
                </a:solidFill>
              </a:rPr>
              <a:t>&gt;</a:t>
            </a: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alert(frames[0].contentDocument.body); //works fine   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8000"/>
                </a:solidFill>
              </a:rPr>
              <a:t>&lt;!-- This is **NOT** allowed --&gt;</a:t>
            </a:r>
            <a:r>
              <a:rPr lang="en-US" sz="2800" smtClean="0"/>
              <a:t> 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00FF"/>
                </a:solidFill>
              </a:rPr>
              <a:t>&lt;</a:t>
            </a:r>
            <a:r>
              <a:rPr lang="en-US" sz="2800" smtClean="0">
                <a:solidFill>
                  <a:srgbClr val="800000"/>
                </a:solidFill>
              </a:rPr>
              <a:t>iframe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src</a:t>
            </a:r>
            <a:r>
              <a:rPr lang="en-US" sz="2800" smtClean="0">
                <a:solidFill>
                  <a:srgbClr val="0000FF"/>
                </a:solidFill>
              </a:rPr>
              <a:t>="http://google.com"&gt;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00FF"/>
                </a:solidFill>
              </a:rPr>
              <a:t>&lt;/</a:t>
            </a:r>
            <a:r>
              <a:rPr lang="en-US" sz="2800" smtClean="0">
                <a:solidFill>
                  <a:srgbClr val="800000"/>
                </a:solidFill>
              </a:rPr>
              <a:t>iframe</a:t>
            </a:r>
            <a:r>
              <a:rPr lang="en-US" sz="2800" smtClean="0">
                <a:solidFill>
                  <a:srgbClr val="0000FF"/>
                </a:solidFill>
              </a:rPr>
              <a:t>&gt;</a:t>
            </a: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alert(frames[0].contentDocument.body); //throws error</a:t>
            </a:r>
            <a:endParaRPr lang="en-US" sz="28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u contenu 2"/>
          <p:cNvSpPr>
            <a:spLocks noGrp="1"/>
          </p:cNvSpPr>
          <p:nvPr>
            <p:ph idx="1"/>
          </p:nvPr>
        </p:nvSpPr>
        <p:spPr>
          <a:xfrm>
            <a:off x="508000" y="1771650"/>
            <a:ext cx="8288338" cy="5392738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宋体" pitchFamily="2" charset="-122"/>
              </a:rPr>
              <a:t>The &lt;</a:t>
            </a:r>
            <a:r>
              <a:rPr lang="en-US" dirty="0" err="1" smtClean="0">
                <a:ea typeface="宋体" pitchFamily="2" charset="-122"/>
              </a:rPr>
              <a:t>iframe</a:t>
            </a:r>
            <a:r>
              <a:rPr lang="en-US" dirty="0" smtClean="0">
                <a:ea typeface="宋体" pitchFamily="2" charset="-122"/>
              </a:rPr>
              <a:t>&gt; tag: code treated as external code (different origin).  The cross domain request is forbidden only before HTML5</a:t>
            </a:r>
          </a:p>
        </p:txBody>
      </p:sp>
      <p:sp>
        <p:nvSpPr>
          <p:cNvPr id="4403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same origin policy (SOP)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2275" y="3625850"/>
            <a:ext cx="2706688" cy="160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integrator’s code </a:t>
            </a:r>
          </a:p>
        </p:txBody>
      </p:sp>
      <p:sp>
        <p:nvSpPr>
          <p:cNvPr id="8" name="Accolade ouvrante 7"/>
          <p:cNvSpPr/>
          <p:nvPr/>
        </p:nvSpPr>
        <p:spPr>
          <a:xfrm>
            <a:off x="1268413" y="3457575"/>
            <a:ext cx="338137" cy="3457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4039" name="ZoneTexte 8"/>
          <p:cNvSpPr txBox="1">
            <a:spLocks noChangeArrowheads="1"/>
          </p:cNvSpPr>
          <p:nvPr/>
        </p:nvSpPr>
        <p:spPr bwMode="auto">
          <a:xfrm>
            <a:off x="84138" y="5143500"/>
            <a:ext cx="12700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>
                <a:latin typeface="Century Schoolbook" pitchFamily="18" charset="0"/>
              </a:rPr>
              <a:t>browser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05513" y="3625850"/>
            <a:ext cx="2706687" cy="160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server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05513" y="5397500"/>
            <a:ext cx="2706687" cy="16017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server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b.com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483100" y="6072188"/>
            <a:ext cx="1438275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92275" y="5229225"/>
            <a:ext cx="2706688" cy="16017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>
                <a:solidFill>
                  <a:prstClr val="white"/>
                </a:solidFill>
              </a:rPr>
              <a:t> http://</a:t>
            </a:r>
            <a:r>
              <a:rPr lang="en-US" dirty="0" smtClean="0">
                <a:solidFill>
                  <a:prstClr val="white"/>
                </a:solidFill>
              </a:rPr>
              <a:t>b.com/gadget.html </a:t>
            </a:r>
            <a:r>
              <a:rPr lang="en-US" dirty="0"/>
              <a:t>&gt;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</p:txBody>
      </p:sp>
      <p:cxnSp>
        <p:nvCxnSpPr>
          <p:cNvPr id="14" name="Connecteur droit avec flèche 12"/>
          <p:cNvCxnSpPr/>
          <p:nvPr/>
        </p:nvCxnSpPr>
        <p:spPr>
          <a:xfrm>
            <a:off x="4427165" y="4442991"/>
            <a:ext cx="1438275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2"/>
          <p:cNvCxnSpPr/>
          <p:nvPr/>
        </p:nvCxnSpPr>
        <p:spPr>
          <a:xfrm flipV="1">
            <a:off x="4499173" y="4659015"/>
            <a:ext cx="1440160" cy="936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4"/>
          <p:cNvCxnSpPr/>
          <p:nvPr/>
        </p:nvCxnSpPr>
        <p:spPr>
          <a:xfrm>
            <a:off x="5185221" y="5019055"/>
            <a:ext cx="106040" cy="3600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u contenu 2"/>
          <p:cNvSpPr>
            <a:spLocks noGrp="1"/>
          </p:cNvSpPr>
          <p:nvPr>
            <p:ph idx="1"/>
          </p:nvPr>
        </p:nvSpPr>
        <p:spPr>
          <a:xfrm>
            <a:off x="508000" y="1771650"/>
            <a:ext cx="8288338" cy="5392738"/>
          </a:xfrm>
        </p:spPr>
        <p:txBody>
          <a:bodyPr/>
          <a:lstStyle/>
          <a:p>
            <a:pPr eaLnBrk="1" hangingPunct="1"/>
            <a:r>
              <a:rPr lang="en-US" sz="2800" dirty="0" smtClean="0">
                <a:ea typeface="宋体" pitchFamily="2" charset="-122"/>
              </a:rPr>
              <a:t>The &lt;script&gt; tag permits to treat code as code from the same origin. The cross domain request is forbidden only before HTML5</a:t>
            </a:r>
          </a:p>
          <a:p>
            <a:pPr eaLnBrk="1" hangingPunct="1"/>
            <a:endParaRPr lang="en-US" dirty="0" smtClean="0">
              <a:ea typeface="宋体" pitchFamily="2" charset="-122"/>
            </a:endParaRPr>
          </a:p>
          <a:p>
            <a:pPr eaLnBrk="1" hangingPunct="1"/>
            <a:endParaRPr lang="en-US" dirty="0" smtClean="0">
              <a:ea typeface="宋体" pitchFamily="2" charset="-122"/>
            </a:endParaRPr>
          </a:p>
        </p:txBody>
      </p:sp>
      <p:sp>
        <p:nvSpPr>
          <p:cNvPr id="4403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same origin policy (SOP)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2275" y="3625850"/>
            <a:ext cx="2706688" cy="160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integrator’s code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2275" y="5229225"/>
            <a:ext cx="2706688" cy="16017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&lt;script  </a:t>
            </a:r>
            <a:r>
              <a:rPr lang="en-US" dirty="0" err="1"/>
              <a:t>src</a:t>
            </a:r>
            <a:r>
              <a:rPr lang="en-US" dirty="0"/>
              <a:t>=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http://b.com/gadget.js&gt;</a:t>
            </a:r>
          </a:p>
        </p:txBody>
      </p:sp>
      <p:sp>
        <p:nvSpPr>
          <p:cNvPr id="8" name="Accolade ouvrante 7"/>
          <p:cNvSpPr/>
          <p:nvPr/>
        </p:nvSpPr>
        <p:spPr>
          <a:xfrm>
            <a:off x="1268413" y="3457575"/>
            <a:ext cx="338137" cy="3457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4039" name="ZoneTexte 8"/>
          <p:cNvSpPr txBox="1">
            <a:spLocks noChangeArrowheads="1"/>
          </p:cNvSpPr>
          <p:nvPr/>
        </p:nvSpPr>
        <p:spPr bwMode="auto">
          <a:xfrm>
            <a:off x="84138" y="5143500"/>
            <a:ext cx="12700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>
                <a:latin typeface="Century Schoolbook" pitchFamily="18" charset="0"/>
              </a:rPr>
              <a:t>browser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05513" y="3625850"/>
            <a:ext cx="2706687" cy="160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server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05513" y="5397500"/>
            <a:ext cx="2706687" cy="16017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server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b.com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483100" y="6072188"/>
            <a:ext cx="1438275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5400000">
            <a:off x="4991100" y="5902326"/>
            <a:ext cx="422275" cy="25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2"/>
          <p:cNvCxnSpPr/>
          <p:nvPr/>
        </p:nvCxnSpPr>
        <p:spPr>
          <a:xfrm>
            <a:off x="4427165" y="4442991"/>
            <a:ext cx="1438275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2"/>
          <p:cNvCxnSpPr/>
          <p:nvPr/>
        </p:nvCxnSpPr>
        <p:spPr>
          <a:xfrm flipV="1">
            <a:off x="4499173" y="4659015"/>
            <a:ext cx="1440160" cy="936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wide design template">
  <a:themeElements>
    <a:clrScheme name="Office Them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Worldwide design template</Template>
  <TotalTime>74486</TotalTime>
  <Words>1189</Words>
  <Application>Microsoft Office PowerPoint</Application>
  <PresentationFormat>Custom</PresentationFormat>
  <Paragraphs>338</Paragraphs>
  <Slides>38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Worldwide design template</vt:lpstr>
      <vt:lpstr>Web Secure Programming</vt:lpstr>
      <vt:lpstr>Agenda</vt:lpstr>
      <vt:lpstr>Same Origin Policy (high level)</vt:lpstr>
      <vt:lpstr>Same origin policy:   “high level”</vt:lpstr>
      <vt:lpstr>Same Origin Policy for  DOM</vt:lpstr>
      <vt:lpstr>The same origin policy (SOP)</vt:lpstr>
      <vt:lpstr>Frame isolation</vt:lpstr>
      <vt:lpstr>The same origin policy (SOP)</vt:lpstr>
      <vt:lpstr>The same origin policy (SOP)</vt:lpstr>
      <vt:lpstr>The same origin policy (SOP)</vt:lpstr>
      <vt:lpstr>Security problems with SOP due to Frame Communication</vt:lpstr>
      <vt:lpstr>Frame isolation</vt:lpstr>
      <vt:lpstr>Guninski attack (permissive policy, 1999)</vt:lpstr>
      <vt:lpstr>Frame isolation</vt:lpstr>
      <vt:lpstr>Gadget Hijacking</vt:lpstr>
      <vt:lpstr>Gadget Hijacking</vt:lpstr>
      <vt:lpstr>Frame isolation</vt:lpstr>
      <vt:lpstr>Navigation policies</vt:lpstr>
      <vt:lpstr>Navigation policies</vt:lpstr>
      <vt:lpstr>Fragment Identifier Messaging</vt:lpstr>
      <vt:lpstr>HTML 5</vt:lpstr>
      <vt:lpstr>Reply Attack</vt:lpstr>
      <vt:lpstr>Fix: Improve the API (Standford)</vt:lpstr>
      <vt:lpstr>Example of PostMessage</vt:lpstr>
      <vt:lpstr>Security considerations postmessage</vt:lpstr>
      <vt:lpstr>Same origin policy for cookies</vt:lpstr>
      <vt:lpstr>Setting/deleting cookies by server</vt:lpstr>
      <vt:lpstr>Scope setting rules   (write SOP)</vt:lpstr>
      <vt:lpstr>Cookies are identified by  (name,domain,path)</vt:lpstr>
      <vt:lpstr>Reading cookies on server   (read SOP)</vt:lpstr>
      <vt:lpstr>Examples</vt:lpstr>
      <vt:lpstr>Client side read/write:     document.cookie</vt:lpstr>
      <vt:lpstr>Slide 33</vt:lpstr>
      <vt:lpstr>Viewing/deleting cookies in Browser UI</vt:lpstr>
      <vt:lpstr>Cookie protocol problems</vt:lpstr>
      <vt:lpstr>Example 1:  login server problems</vt:lpstr>
      <vt:lpstr>Example 2:   “secure” cookies are not secure</vt:lpstr>
      <vt:lpstr>Interaction with the DOM SOP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du Web Diffus</dc:title>
  <dc:creator>trezk</dc:creator>
  <cp:lastModifiedBy>trezk</cp:lastModifiedBy>
  <cp:revision>879</cp:revision>
  <cp:lastPrinted>1601-01-01T00:00:00Z</cp:lastPrinted>
  <dcterms:created xsi:type="dcterms:W3CDTF">2012-01-26T17:31:00Z</dcterms:created>
  <dcterms:modified xsi:type="dcterms:W3CDTF">2015-09-24T13:45:07Z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TC011813511033</vt:lpwstr>
  </property>
</Properties>
</file>