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9"/>
  </p:notesMasterIdLst>
  <p:sldIdLst>
    <p:sldId id="256" r:id="rId2"/>
    <p:sldId id="334" r:id="rId3"/>
    <p:sldId id="338" r:id="rId4"/>
    <p:sldId id="341" r:id="rId5"/>
    <p:sldId id="342" r:id="rId6"/>
    <p:sldId id="339" r:id="rId7"/>
    <p:sldId id="34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rislav Varadinov" initials="BV" lastIdx="1" clrIdx="0">
    <p:extLst>
      <p:ext uri="{19B8F6BF-5375-455C-9EA6-DF929625EA0E}">
        <p15:presenceInfo xmlns:p15="http://schemas.microsoft.com/office/powerpoint/2012/main" userId="aeafa21bd817e69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28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B11FB-9B80-4C19-B4A9-63E0706041E8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672C2-AF53-453E-A871-DF4BFE2F0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4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5077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777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51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211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16000"/>
            <a:lum/>
          </a:blip>
          <a:srcRect/>
          <a:stretch>
            <a:fillRect l="30000" t="41000" r="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894" y="205581"/>
            <a:ext cx="10560618" cy="802640"/>
          </a:xfrm>
        </p:spPr>
        <p:txBody>
          <a:bodyPr/>
          <a:lstStyle>
            <a:lvl1pPr>
              <a:defRPr>
                <a:latin typeface="Verdana Pro Cond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894" y="1208076"/>
            <a:ext cx="10560618" cy="5332424"/>
          </a:xfrm>
        </p:spPr>
        <p:txBody>
          <a:bodyPr/>
          <a:lstStyle>
            <a:lvl1pPr marL="182880" indent="-182880">
              <a:buClr>
                <a:srgbClr val="0070C0"/>
              </a:buClr>
              <a:buFont typeface="Wingdings 2" panose="05020102010507070707" pitchFamily="18" charset="2"/>
              <a:buChar char=""/>
              <a:defRPr>
                <a:latin typeface="Verdana Pro Cond" panose="020B0606030504040204" pitchFamily="34" charset="0"/>
              </a:defRPr>
            </a:lvl1pPr>
            <a:lvl2pPr marL="457200" indent="-182880">
              <a:buClr>
                <a:srgbClr val="00B050"/>
              </a:buClr>
              <a:buFont typeface="Wingdings 2" panose="05020102010507070707" pitchFamily="18" charset="2"/>
              <a:buChar char=""/>
              <a:defRPr>
                <a:latin typeface="Verdana Pro Cond Light" panose="020B0604020202020204" pitchFamily="34" charset="0"/>
              </a:defRPr>
            </a:lvl2pPr>
            <a:lvl3pPr>
              <a:defRPr>
                <a:latin typeface="Verdana Pro Cond Light" panose="020B0306030504040204" pitchFamily="34" charset="0"/>
              </a:defRPr>
            </a:lvl3pPr>
            <a:lvl4pPr>
              <a:defRPr>
                <a:latin typeface="Verdana Pro Cond Light" panose="020B0306030504040204" pitchFamily="34" charset="0"/>
              </a:defRPr>
            </a:lvl4pPr>
            <a:lvl5pPr>
              <a:defRPr>
                <a:latin typeface="Verdana Pro Cond Light" panose="020B0306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6871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894" y="205581"/>
            <a:ext cx="10560618" cy="802640"/>
          </a:xfrm>
        </p:spPr>
        <p:txBody>
          <a:bodyPr/>
          <a:lstStyle>
            <a:lvl1pPr>
              <a:defRPr>
                <a:latin typeface="Verdana Pro Cond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894" y="1208076"/>
            <a:ext cx="10560618" cy="5332424"/>
          </a:xfrm>
        </p:spPr>
        <p:txBody>
          <a:bodyPr/>
          <a:lstStyle>
            <a:lvl1pPr marL="182880" indent="-182880">
              <a:buClr>
                <a:srgbClr val="0070C0"/>
              </a:buClr>
              <a:buFont typeface="Wingdings 2" panose="05020102010507070707" pitchFamily="18" charset="2"/>
              <a:buChar char=""/>
              <a:defRPr>
                <a:latin typeface="Verdana Pro Cond" panose="020B0606030504040204" pitchFamily="34" charset="0"/>
              </a:defRPr>
            </a:lvl1pPr>
            <a:lvl2pPr marL="457200" indent="-182880">
              <a:buClr>
                <a:srgbClr val="00B050"/>
              </a:buClr>
              <a:buFont typeface="Wingdings 2" panose="05020102010507070707" pitchFamily="18" charset="2"/>
              <a:buChar char=""/>
              <a:defRPr>
                <a:latin typeface="Verdana Pro Cond Light" panose="020B0604020202020204" pitchFamily="34" charset="0"/>
              </a:defRPr>
            </a:lvl2pPr>
            <a:lvl3pPr>
              <a:defRPr>
                <a:latin typeface="Verdana Pro Cond Light" panose="020B0306030504040204" pitchFamily="34" charset="0"/>
              </a:defRPr>
            </a:lvl3pPr>
            <a:lvl4pPr>
              <a:defRPr>
                <a:latin typeface="Verdana Pro Cond Light" panose="020B0306030504040204" pitchFamily="34" charset="0"/>
              </a:defRPr>
            </a:lvl4pPr>
            <a:lvl5pPr>
              <a:defRPr>
                <a:latin typeface="Verdana Pro Cond Light" panose="020B0306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1412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627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89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18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905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577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9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826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45D40-1EFF-448F-BF37-2077EA323A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Terraform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B08140-004C-408A-A62B-CD4C358918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Infrastructure as Code tool by </a:t>
            </a:r>
            <a:r>
              <a:rPr lang="en-US" dirty="0" err="1"/>
              <a:t>HashiCorp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968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B836A-A9B5-4843-93FE-611951456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terraform?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DCF4D-93F8-4EE6-8A59-216803B7F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infrastructure as code using declarative configuration files</a:t>
            </a:r>
          </a:p>
          <a:p>
            <a:r>
              <a:rPr lang="en-US" dirty="0"/>
              <a:t>Developed by </a:t>
            </a:r>
            <a:r>
              <a:rPr lang="en-US" dirty="0" err="1"/>
              <a:t>HashiCorp</a:t>
            </a:r>
            <a:endParaRPr lang="en-US" dirty="0"/>
          </a:p>
          <a:p>
            <a:r>
              <a:rPr lang="en-US" dirty="0"/>
              <a:t>Uses </a:t>
            </a:r>
            <a:r>
              <a:rPr lang="en-US" dirty="0" err="1"/>
              <a:t>HashiCorp</a:t>
            </a:r>
            <a:r>
              <a:rPr lang="en-US" dirty="0"/>
              <a:t> Configuration Language (HCL)</a:t>
            </a:r>
          </a:p>
          <a:p>
            <a:r>
              <a:rPr lang="en-US" dirty="0"/>
              <a:t>Developed in Golang</a:t>
            </a:r>
          </a:p>
          <a:p>
            <a:r>
              <a:rPr lang="en-US" dirty="0"/>
              <a:t>Helps you to evolve infrastructure, safely and predictably</a:t>
            </a:r>
          </a:p>
          <a:p>
            <a:r>
              <a:rPr lang="en-US" dirty="0"/>
              <a:t>Open Source </a:t>
            </a:r>
          </a:p>
          <a:p>
            <a:r>
              <a:rPr lang="en-US" dirty="0"/>
              <a:t>Supports hundreds of cloud services and applications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98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76847-3904-4D7B-81B8-86F8317EE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is not cloud agnostic!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F10B4-73A9-473E-BF0A-19989FC7E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894" y="1108148"/>
            <a:ext cx="10560618" cy="5432352"/>
          </a:xfrm>
        </p:spPr>
        <p:txBody>
          <a:bodyPr/>
          <a:lstStyle/>
          <a:p>
            <a:r>
              <a:rPr lang="en-US" dirty="0"/>
              <a:t>It provides support for all major cloud platforms</a:t>
            </a:r>
          </a:p>
          <a:p>
            <a:r>
              <a:rPr lang="en-US" dirty="0"/>
              <a:t>It provides common language to keep your infrastructure in desired state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F26220-211B-4590-821C-61FF88A3E1D9}"/>
              </a:ext>
            </a:extLst>
          </p:cNvPr>
          <p:cNvSpPr txBox="1"/>
          <p:nvPr/>
        </p:nvSpPr>
        <p:spPr>
          <a:xfrm>
            <a:off x="393894" y="2028175"/>
            <a:ext cx="610339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effectLst/>
                <a:latin typeface="Consolas" panose="020B0609020204030204" pitchFamily="49" charset="0"/>
              </a:rPr>
              <a:t>resource "</a:t>
            </a:r>
            <a:r>
              <a:rPr lang="en-US" sz="1600" b="1" dirty="0" err="1">
                <a:effectLst/>
                <a:latin typeface="Consolas" panose="020B0609020204030204" pitchFamily="49" charset="0"/>
              </a:rPr>
              <a:t>aws_instance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"  "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vm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" {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ami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           = "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xyz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"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instance_type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 = "t3.micro"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  …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 tags = {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   Name = "HelloWorld"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FFE623-6E7A-426F-A44A-DD9486488F46}"/>
              </a:ext>
            </a:extLst>
          </p:cNvPr>
          <p:cNvSpPr txBox="1"/>
          <p:nvPr/>
        </p:nvSpPr>
        <p:spPr>
          <a:xfrm>
            <a:off x="393894" y="4190206"/>
            <a:ext cx="8302841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effectLst/>
                <a:latin typeface="Consolas" panose="020B0609020204030204" pitchFamily="49" charset="0"/>
              </a:rPr>
              <a:t>resource "</a:t>
            </a:r>
            <a:r>
              <a:rPr lang="en-US" sz="1400" b="1" dirty="0" err="1">
                <a:effectLst/>
                <a:latin typeface="Consolas" panose="020B0609020204030204" pitchFamily="49" charset="0"/>
              </a:rPr>
              <a:t>azurerm_linux_virtual_machine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"  "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vm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" {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   name                  = "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myVM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"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   size                  = "Standard_DS1_v2"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   ...</a:t>
            </a:r>
          </a:p>
          <a:p>
            <a:br>
              <a:rPr lang="en-US" sz="1400" b="0" dirty="0"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source_image_reference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       publisher = "Canonical"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       offer     = "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UbuntuServer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"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       version   = "latest"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   } 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1A39964-1702-47D9-9DB0-46ECF24DB954}"/>
              </a:ext>
            </a:extLst>
          </p:cNvPr>
          <p:cNvCxnSpPr/>
          <p:nvPr/>
        </p:nvCxnSpPr>
        <p:spPr>
          <a:xfrm>
            <a:off x="0" y="4090278"/>
            <a:ext cx="854919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Explosion: 8 Points 14">
            <a:extLst>
              <a:ext uri="{FF2B5EF4-FFF2-40B4-BE49-F238E27FC236}">
                <a16:creationId xmlns:a16="http://schemas.microsoft.com/office/drawing/2014/main" id="{F57E8FCD-A335-48E1-A942-59F955A28A7E}"/>
              </a:ext>
            </a:extLst>
          </p:cNvPr>
          <p:cNvSpPr/>
          <p:nvPr/>
        </p:nvSpPr>
        <p:spPr>
          <a:xfrm>
            <a:off x="4643021" y="2108339"/>
            <a:ext cx="3604334" cy="1709058"/>
          </a:xfrm>
          <a:prstGeom prst="irregularSeal1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AWS</a:t>
            </a:r>
          </a:p>
        </p:txBody>
      </p:sp>
      <p:sp>
        <p:nvSpPr>
          <p:cNvPr id="16" name="Explosion: 8 Points 15">
            <a:extLst>
              <a:ext uri="{FF2B5EF4-FFF2-40B4-BE49-F238E27FC236}">
                <a16:creationId xmlns:a16="http://schemas.microsoft.com/office/drawing/2014/main" id="{E67EC4DC-CCD4-4A60-B7E3-2942091117E0}"/>
              </a:ext>
            </a:extLst>
          </p:cNvPr>
          <p:cNvSpPr/>
          <p:nvPr/>
        </p:nvSpPr>
        <p:spPr>
          <a:xfrm>
            <a:off x="5092401" y="4697794"/>
            <a:ext cx="3604334" cy="1709058"/>
          </a:xfrm>
          <a:prstGeom prst="irregularSeal1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1144957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9EA7-D1A2-4C65-829E-B93063B2B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providers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45929-7C99-4F41-AA19-62FE1CDC1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than 130 providers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ECCD77-2E0A-4B2E-B889-CFE670750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84" y="2486167"/>
            <a:ext cx="7815587" cy="255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714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5108D-A598-4EC8-8266-16064EBEB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765B9-0AA8-413A-A5BC-C4CBA24CD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894" y="1008220"/>
            <a:ext cx="10560618" cy="58497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Terraform keeps track of your infrastructure using the state</a:t>
            </a:r>
          </a:p>
          <a:p>
            <a:pPr lvl="1"/>
            <a:r>
              <a:rPr lang="en-US" dirty="0"/>
              <a:t>State is required and terraform cannot work without it</a:t>
            </a:r>
          </a:p>
          <a:p>
            <a:endParaRPr lang="en-US" dirty="0"/>
          </a:p>
          <a:p>
            <a:r>
              <a:rPr lang="en-US" dirty="0"/>
              <a:t>The primary purpose </a:t>
            </a:r>
          </a:p>
          <a:p>
            <a:pPr lvl="1"/>
            <a:r>
              <a:rPr lang="en-US" dirty="0"/>
              <a:t>Keep bindings between objects in a remote system and resource instances declared in your configuration</a:t>
            </a:r>
          </a:p>
          <a:p>
            <a:pPr lvl="1"/>
            <a:r>
              <a:rPr lang="en-US" dirty="0"/>
              <a:t>Record the identity of the object, and then update or delete that object</a:t>
            </a:r>
          </a:p>
          <a:p>
            <a:endParaRPr lang="en-US" dirty="0"/>
          </a:p>
          <a:p>
            <a:r>
              <a:rPr lang="en-US" dirty="0"/>
              <a:t>The state is stored by default in a local file named "</a:t>
            </a:r>
            <a:r>
              <a:rPr lang="en-US" dirty="0" err="1"/>
              <a:t>terraform.tfstate</a:t>
            </a:r>
            <a:r>
              <a:rPr lang="en-US" dirty="0"/>
              <a:t>“</a:t>
            </a:r>
          </a:p>
          <a:p>
            <a:pPr lvl="1"/>
            <a:r>
              <a:rPr lang="en-US" dirty="0"/>
              <a:t>Good for local testing and simple setups</a:t>
            </a:r>
          </a:p>
          <a:p>
            <a:endParaRPr lang="en-US" dirty="0"/>
          </a:p>
          <a:p>
            <a:r>
              <a:rPr lang="en-US" dirty="0"/>
              <a:t>The state can also be stored remotely </a:t>
            </a:r>
          </a:p>
          <a:p>
            <a:pPr lvl="1"/>
            <a:r>
              <a:rPr lang="en-US" dirty="0"/>
              <a:t>Good for a team setup</a:t>
            </a:r>
          </a:p>
          <a:p>
            <a:pPr lvl="1"/>
            <a:r>
              <a:rPr lang="en-US" dirty="0"/>
              <a:t>Supports different backends (e.g. S3, GCS and etc.)</a:t>
            </a:r>
          </a:p>
          <a:p>
            <a:pPr lvl="1"/>
            <a:endParaRPr lang="en-US" dirty="0"/>
          </a:p>
          <a:p>
            <a:r>
              <a:rPr lang="en-US" dirty="0"/>
              <a:t>Terraform state is just a json file</a:t>
            </a:r>
          </a:p>
          <a:p>
            <a:pPr lvl="1"/>
            <a:r>
              <a:rPr lang="en-US" dirty="0"/>
              <a:t>Manual modifications of the state file are </a:t>
            </a:r>
            <a:r>
              <a:rPr lang="en-US" b="1" dirty="0"/>
              <a:t>discouraged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97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39008-7112-4151-B358-DA84BEBDD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6C435-125D-4D2F-8706-61B8C82F2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terraform </a:t>
            </a:r>
            <a:r>
              <a:rPr lang="en-US" dirty="0" err="1"/>
              <a:t>init</a:t>
            </a:r>
            <a:endParaRPr lang="en-US" dirty="0"/>
          </a:p>
          <a:p>
            <a:pPr lvl="1"/>
            <a:r>
              <a:rPr lang="en-US" dirty="0"/>
              <a:t>Syntax check</a:t>
            </a:r>
          </a:p>
          <a:p>
            <a:pPr lvl="1"/>
            <a:r>
              <a:rPr lang="en-US" dirty="0"/>
              <a:t>Download and install providers</a:t>
            </a:r>
          </a:p>
          <a:p>
            <a:pPr lvl="1"/>
            <a:r>
              <a:rPr lang="en-US" dirty="0"/>
              <a:t>Download and install modules</a:t>
            </a:r>
          </a:p>
          <a:p>
            <a:pPr lvl="1"/>
            <a:r>
              <a:rPr lang="en-US" dirty="0"/>
              <a:t>Load some configurations</a:t>
            </a:r>
          </a:p>
          <a:p>
            <a:r>
              <a:rPr lang="en-US" dirty="0"/>
              <a:t>terraform plan</a:t>
            </a:r>
          </a:p>
          <a:p>
            <a:pPr lvl="1"/>
            <a:r>
              <a:rPr lang="en-US" dirty="0"/>
              <a:t>Check terraform state</a:t>
            </a:r>
          </a:p>
          <a:p>
            <a:pPr lvl="1"/>
            <a:r>
              <a:rPr lang="en-US" dirty="0"/>
              <a:t>Check current infrastructure </a:t>
            </a:r>
          </a:p>
          <a:p>
            <a:pPr lvl="1"/>
            <a:r>
              <a:rPr lang="en-US" dirty="0"/>
              <a:t>Create diff between current infrastructure and desired state</a:t>
            </a:r>
          </a:p>
          <a:p>
            <a:r>
              <a:rPr lang="en-US" dirty="0"/>
              <a:t>terraform apply</a:t>
            </a:r>
          </a:p>
          <a:p>
            <a:pPr lvl="1"/>
            <a:r>
              <a:rPr lang="en-US" dirty="0"/>
              <a:t>Execute terraform plan as first step</a:t>
            </a:r>
          </a:p>
          <a:p>
            <a:pPr lvl="1"/>
            <a:r>
              <a:rPr lang="en-US" dirty="0"/>
              <a:t>Waits for approval</a:t>
            </a:r>
          </a:p>
          <a:p>
            <a:pPr lvl="1"/>
            <a:r>
              <a:rPr lang="en-US" dirty="0"/>
              <a:t>Apply all changes from the presented plan</a:t>
            </a:r>
          </a:p>
          <a:p>
            <a:r>
              <a:rPr lang="en-US" dirty="0"/>
              <a:t>terraform destroy </a:t>
            </a:r>
          </a:p>
          <a:p>
            <a:pPr lvl="1"/>
            <a:r>
              <a:rPr lang="en-US" dirty="0"/>
              <a:t>Execute plan as a first step</a:t>
            </a:r>
          </a:p>
          <a:p>
            <a:pPr lvl="1"/>
            <a:r>
              <a:rPr lang="en-US" dirty="0"/>
              <a:t>Waits for approval</a:t>
            </a:r>
          </a:p>
          <a:p>
            <a:pPr lvl="1"/>
            <a:r>
              <a:rPr lang="en-US" dirty="0"/>
              <a:t>Destroy all resources from the presented plan</a:t>
            </a:r>
          </a:p>
        </p:txBody>
      </p:sp>
    </p:spTree>
    <p:extLst>
      <p:ext uri="{BB962C8B-B14F-4D97-AF65-F5344CB8AC3E}">
        <p14:creationId xmlns:p14="http://schemas.microsoft.com/office/powerpoint/2010/main" val="2298127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64504-9041-4466-A5E8-E4DF970A5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ED9BB-4BC4-468D-8001-C7AD6870B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reuse</a:t>
            </a:r>
          </a:p>
          <a:p>
            <a:r>
              <a:rPr lang="en-US" dirty="0"/>
              <a:t>Easier testing</a:t>
            </a:r>
          </a:p>
          <a:p>
            <a:r>
              <a:rPr lang="en-US" dirty="0"/>
              <a:t>Apply versioning</a:t>
            </a:r>
          </a:p>
          <a:p>
            <a:r>
              <a:rPr lang="en-US" dirty="0"/>
              <a:t>Use version constraints</a:t>
            </a:r>
          </a:p>
          <a:p>
            <a:r>
              <a:rPr lang="en-US" dirty="0"/>
              <a:t>Use and contribute to the public Module Registry</a:t>
            </a:r>
          </a:p>
        </p:txBody>
      </p:sp>
    </p:spTree>
    <p:extLst>
      <p:ext uri="{BB962C8B-B14F-4D97-AF65-F5344CB8AC3E}">
        <p14:creationId xmlns:p14="http://schemas.microsoft.com/office/powerpoint/2010/main" val="81113521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14212</TotalTime>
  <Words>432</Words>
  <Application>Microsoft Office PowerPoint</Application>
  <PresentationFormat>Widescreen</PresentationFormat>
  <Paragraphs>78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Century Schoolbook</vt:lpstr>
      <vt:lpstr>Consolas</vt:lpstr>
      <vt:lpstr>Verdana Pro Cond</vt:lpstr>
      <vt:lpstr>Verdana Pro Cond Light</vt:lpstr>
      <vt:lpstr>Wingdings 2</vt:lpstr>
      <vt:lpstr>View</vt:lpstr>
      <vt:lpstr>Terraform</vt:lpstr>
      <vt:lpstr>What is terraform?</vt:lpstr>
      <vt:lpstr>Terraform is not cloud agnostic!</vt:lpstr>
      <vt:lpstr>Terraform providers</vt:lpstr>
      <vt:lpstr>Terraform state</vt:lpstr>
      <vt:lpstr>Terraform Workflow</vt:lpstr>
      <vt:lpstr>Terraform Modules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Borislav Varadinov</dc:creator>
  <cp:lastModifiedBy>Borislav Varadinov</cp:lastModifiedBy>
  <cp:revision>199</cp:revision>
  <dcterms:created xsi:type="dcterms:W3CDTF">2020-09-12T08:48:01Z</dcterms:created>
  <dcterms:modified xsi:type="dcterms:W3CDTF">2021-01-11T16:16:41Z</dcterms:modified>
</cp:coreProperties>
</file>