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84" r:id="rId2"/>
    <p:sldId id="287" r:id="rId3"/>
    <p:sldId id="288" r:id="rId4"/>
    <p:sldId id="262" r:id="rId5"/>
    <p:sldId id="283" r:id="rId6"/>
    <p:sldId id="259" r:id="rId7"/>
    <p:sldId id="285" r:id="rId8"/>
    <p:sldId id="270" r:id="rId9"/>
    <p:sldId id="260" r:id="rId10"/>
    <p:sldId id="261" r:id="rId11"/>
    <p:sldId id="286" r:id="rId12"/>
    <p:sldId id="263" r:id="rId13"/>
    <p:sldId id="265" r:id="rId14"/>
    <p:sldId id="278" r:id="rId15"/>
    <p:sldId id="266" r:id="rId16"/>
    <p:sldId id="267" r:id="rId17"/>
    <p:sldId id="268" r:id="rId18"/>
    <p:sldId id="269" r:id="rId19"/>
    <p:sldId id="271" r:id="rId20"/>
    <p:sldId id="276" r:id="rId21"/>
    <p:sldId id="273" r:id="rId22"/>
    <p:sldId id="274" r:id="rId23"/>
    <p:sldId id="289" r:id="rId24"/>
    <p:sldId id="275" r:id="rId25"/>
    <p:sldId id="277" r:id="rId26"/>
    <p:sldId id="290" r:id="rId27"/>
    <p:sldId id="279" r:id="rId28"/>
    <p:sldId id="264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1000 meters view…</a:t>
            </a:r>
          </a:p>
        </p:txBody>
      </p:sp>
    </p:spTree>
    <p:extLst>
      <p:ext uri="{BB962C8B-B14F-4D97-AF65-F5344CB8AC3E}">
        <p14:creationId xmlns:p14="http://schemas.microsoft.com/office/powerpoint/2010/main" val="160566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12F-470F-48FA-BC83-2B65643C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OS know which driver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AC96-8817-45D2-94F9-61190370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identification string</a:t>
            </a:r>
          </a:p>
          <a:p>
            <a:pPr lvl="1"/>
            <a:r>
              <a:rPr lang="en-US" dirty="0"/>
              <a:t>The computer devices have a set of registers that identify the vendor and the device model</a:t>
            </a:r>
          </a:p>
          <a:p>
            <a:pPr lvl="1"/>
            <a:r>
              <a:rPr lang="en-US" dirty="0"/>
              <a:t>The OS uses those IDs to identify the attached devices and to select the suitable drivers for them</a:t>
            </a:r>
          </a:p>
          <a:p>
            <a:r>
              <a:rPr lang="en-US" dirty="0"/>
              <a:t>Example of device identification string:</a:t>
            </a:r>
          </a:p>
          <a:p>
            <a:pPr lvl="1"/>
            <a:r>
              <a:rPr lang="en-US" dirty="0"/>
              <a:t>PCI\VEN_10E8&amp;DEV_4750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CD16-B758-409D-A443-006BBB60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4124B-42F5-48C4-883B-3322B04C386B}"/>
              </a:ext>
            </a:extLst>
          </p:cNvPr>
          <p:cNvSpPr/>
          <p:nvPr/>
        </p:nvSpPr>
        <p:spPr>
          <a:xfrm>
            <a:off x="764502" y="1550053"/>
            <a:ext cx="6467571" cy="1329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b="1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Virtualization</a:t>
            </a: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 is a term that refers to various techniques, methods or approaches of creating a virtual version of something.</a:t>
            </a:r>
          </a:p>
        </p:txBody>
      </p:sp>
    </p:spTree>
    <p:extLst>
      <p:ext uri="{BB962C8B-B14F-4D97-AF65-F5344CB8AC3E}">
        <p14:creationId xmlns:p14="http://schemas.microsoft.com/office/powerpoint/2010/main" val="1323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A9D4-E5DC-4563-9393-C4AF1BE5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CCC3-354A-448E-9C04-1D25109E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  <a:p>
            <a:r>
              <a:rPr lang="en-US" dirty="0"/>
              <a:t>Container Virtualization</a:t>
            </a:r>
          </a:p>
          <a:p>
            <a:r>
              <a:rPr lang="en-US" dirty="0"/>
              <a:t>Application Virtualization</a:t>
            </a:r>
          </a:p>
          <a:p>
            <a:r>
              <a:rPr lang="en-US" dirty="0"/>
              <a:t>Presentation Virtualization</a:t>
            </a:r>
          </a:p>
          <a:p>
            <a:r>
              <a:rPr lang="en-US" dirty="0"/>
              <a:t>More…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B0C12-2127-41EA-9105-AA4C5FBFA720}"/>
              </a:ext>
            </a:extLst>
          </p:cNvPr>
          <p:cNvSpPr/>
          <p:nvPr/>
        </p:nvSpPr>
        <p:spPr>
          <a:xfrm>
            <a:off x="4154908" y="1354110"/>
            <a:ext cx="4068755" cy="163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Nowadays you can see the term </a:t>
            </a:r>
            <a:r>
              <a:rPr lang="en-US" b="1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Virtualization</a:t>
            </a: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 everywhere. Most of the time this is just a marketing trick!</a:t>
            </a:r>
          </a:p>
        </p:txBody>
      </p:sp>
    </p:spTree>
    <p:extLst>
      <p:ext uri="{BB962C8B-B14F-4D97-AF65-F5344CB8AC3E}">
        <p14:creationId xmlns:p14="http://schemas.microsoft.com/office/powerpoint/2010/main" val="216094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16038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9611-8F71-41ED-9A09-6AEDF524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EC6F-AFBE-422B-AA3C-5FC87D79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(VM) acts like a real computer </a:t>
            </a:r>
          </a:p>
          <a:p>
            <a:pPr lvl="1"/>
            <a:r>
              <a:rPr lang="en-US" dirty="0"/>
              <a:t>operating system 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Hypervisor</a:t>
            </a:r>
          </a:p>
          <a:p>
            <a:pPr lvl="1"/>
            <a:r>
              <a:rPr lang="en-US" dirty="0"/>
              <a:t>The software that creates and manages the virtual machines</a:t>
            </a:r>
          </a:p>
          <a:p>
            <a:r>
              <a:rPr lang="en-US" dirty="0"/>
              <a:t>We also use the terms</a:t>
            </a:r>
          </a:p>
          <a:p>
            <a:pPr lvl="1"/>
            <a:r>
              <a:rPr lang="en-US" dirty="0"/>
              <a:t>Guest OS</a:t>
            </a:r>
          </a:p>
          <a:p>
            <a:pPr lvl="1"/>
            <a:r>
              <a:rPr lang="en-US" dirty="0"/>
              <a:t>Host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5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6BEB-D0A2-406B-901A-234AFB98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2DAC-CABE-49F9-BC43-9A926ADF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OS is not aware it is virtualized</a:t>
            </a:r>
          </a:p>
          <a:p>
            <a:r>
              <a:rPr lang="en-US" dirty="0"/>
              <a:t>Guest OS requires no modification</a:t>
            </a:r>
          </a:p>
          <a:p>
            <a:r>
              <a:rPr lang="en-US" dirty="0"/>
              <a:t>Virtual Machine has all standard components</a:t>
            </a:r>
          </a:p>
          <a:p>
            <a:pPr lvl="1"/>
            <a:r>
              <a:rPr lang="en-US" dirty="0"/>
              <a:t>Virtual processors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 Adapters</a:t>
            </a:r>
          </a:p>
          <a:p>
            <a:pPr lvl="1"/>
            <a:r>
              <a:rPr lang="en-US" dirty="0"/>
              <a:t>Virtual Disks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B252-3C87-4E13-BC62-D1A0E7DB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B6A5-3CE4-49DA-A368-C3487AC7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OS is modified</a:t>
            </a:r>
          </a:p>
          <a:p>
            <a:r>
              <a:rPr lang="en-US" dirty="0"/>
              <a:t>Guest OS is aware that it is running on a hypervisor </a:t>
            </a:r>
          </a:p>
          <a:p>
            <a:r>
              <a:rPr lang="en-US" dirty="0"/>
              <a:t>Guest OS does not communicate directly with the hardware, but with the </a:t>
            </a:r>
            <a:r>
              <a:rPr lang="en-US" dirty="0" err="1"/>
              <a:t>hypervisior</a:t>
            </a:r>
            <a:endParaRPr lang="en-US" dirty="0"/>
          </a:p>
          <a:p>
            <a:r>
              <a:rPr lang="en-US" dirty="0"/>
              <a:t>All privileged instructions are replaced with direct calls to the </a:t>
            </a:r>
            <a:r>
              <a:rPr lang="en-US" dirty="0" err="1"/>
              <a:t>hypervisior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0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we use today?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or Para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16741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A2B6C36-FCEF-4944-8D00-F1217E325C4E}"/>
              </a:ext>
            </a:extLst>
          </p:cNvPr>
          <p:cNvSpPr/>
          <p:nvPr/>
        </p:nvSpPr>
        <p:spPr>
          <a:xfrm>
            <a:off x="736270" y="3407154"/>
            <a:ext cx="4952011" cy="7755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7B58-DA53-48B7-8CFF-7534629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4DB7-EEEA-413A-8200-ED293AD3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that enables efficient </a:t>
            </a:r>
            <a:r>
              <a:rPr lang="en-US" b="1" dirty="0"/>
              <a:t>full virtualization </a:t>
            </a:r>
            <a:r>
              <a:rPr lang="en-US" dirty="0"/>
              <a:t>using help from hardware capabilities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06B756-8C15-4AAC-A237-7DD068F74B81}"/>
              </a:ext>
            </a:extLst>
          </p:cNvPr>
          <p:cNvGrpSpPr/>
          <p:nvPr/>
        </p:nvGrpSpPr>
        <p:grpSpPr>
          <a:xfrm>
            <a:off x="884201" y="2793083"/>
            <a:ext cx="3787565" cy="2082344"/>
            <a:chOff x="2755102" y="4506468"/>
            <a:chExt cx="3036098" cy="18219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B3A166-041A-4E21-9E65-98681731E720}"/>
                </a:ext>
              </a:extLst>
            </p:cNvPr>
            <p:cNvSpPr/>
            <p:nvPr/>
          </p:nvSpPr>
          <p:spPr>
            <a:xfrm>
              <a:off x="2755102" y="5775900"/>
              <a:ext cx="3036098" cy="55251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Hardware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AFE88A-F35B-474D-BBC6-B29051574775}"/>
                </a:ext>
              </a:extLst>
            </p:cNvPr>
            <p:cNvSpPr/>
            <p:nvPr/>
          </p:nvSpPr>
          <p:spPr>
            <a:xfrm>
              <a:off x="2755102" y="5109210"/>
              <a:ext cx="3036098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Hypervisor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B2C9F-1F8B-40A1-BE17-1BBFCA6ABB65}"/>
                </a:ext>
              </a:extLst>
            </p:cNvPr>
            <p:cNvSpPr/>
            <p:nvPr/>
          </p:nvSpPr>
          <p:spPr>
            <a:xfrm>
              <a:off x="2755103" y="4506468"/>
              <a:ext cx="777798" cy="489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Linux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3E8A4EF-8CB8-471E-B916-8470C1D9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98" y="4484350"/>
            <a:ext cx="609175" cy="5555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D315A92-6887-4C81-84A0-A24C5B13B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3" y="4384549"/>
            <a:ext cx="827058" cy="8270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2EE4B5-AE3F-4B5E-BE61-4B228CBD9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3333" l="117" r="96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69" y="4388254"/>
            <a:ext cx="641047" cy="8965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C41A13-31B2-4A94-ACAA-860392FAB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67" b="93867" l="70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67" y="4484350"/>
            <a:ext cx="898731" cy="6740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5561CA-5140-49B0-A02D-CAA7990DE95B}"/>
              </a:ext>
            </a:extLst>
          </p:cNvPr>
          <p:cNvSpPr/>
          <p:nvPr/>
        </p:nvSpPr>
        <p:spPr>
          <a:xfrm>
            <a:off x="1987388" y="2789306"/>
            <a:ext cx="932001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Windows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303873-D23E-4B31-ADA6-2D74BAB00E0F}"/>
              </a:ext>
            </a:extLst>
          </p:cNvPr>
          <p:cNvSpPr/>
          <p:nvPr/>
        </p:nvSpPr>
        <p:spPr>
          <a:xfrm>
            <a:off x="3052264" y="2800340"/>
            <a:ext cx="861763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BSD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76645-DDAF-416D-886A-8D247C4CAE5F}"/>
              </a:ext>
            </a:extLst>
          </p:cNvPr>
          <p:cNvSpPr/>
          <p:nvPr/>
        </p:nvSpPr>
        <p:spPr>
          <a:xfrm>
            <a:off x="4021846" y="2800340"/>
            <a:ext cx="649920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91B5C-DEFF-4C7C-B780-FF6870A76381}"/>
              </a:ext>
            </a:extLst>
          </p:cNvPr>
          <p:cNvSpPr/>
          <p:nvPr/>
        </p:nvSpPr>
        <p:spPr>
          <a:xfrm>
            <a:off x="884201" y="2113897"/>
            <a:ext cx="947471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BC042-D028-4FAC-87AD-6E3AA830F688}"/>
              </a:ext>
            </a:extLst>
          </p:cNvPr>
          <p:cNvSpPr/>
          <p:nvPr/>
        </p:nvSpPr>
        <p:spPr>
          <a:xfrm>
            <a:off x="1987387" y="2116267"/>
            <a:ext cx="947471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ACD2F2-2A46-42A0-8FB0-215094034FD3}"/>
              </a:ext>
            </a:extLst>
          </p:cNvPr>
          <p:cNvSpPr/>
          <p:nvPr/>
        </p:nvSpPr>
        <p:spPr>
          <a:xfrm>
            <a:off x="3052264" y="2113897"/>
            <a:ext cx="861763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C48C44-4F55-4767-9A26-ABA5ECDB63DE}"/>
              </a:ext>
            </a:extLst>
          </p:cNvPr>
          <p:cNvSpPr/>
          <p:nvPr/>
        </p:nvSpPr>
        <p:spPr>
          <a:xfrm>
            <a:off x="4021846" y="2111451"/>
            <a:ext cx="669389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+mj-lt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04E41-A5DF-4EFD-B1DA-C440E50F56F9}"/>
              </a:ext>
            </a:extLst>
          </p:cNvPr>
          <p:cNvSpPr txBox="1"/>
          <p:nvPr/>
        </p:nvSpPr>
        <p:spPr>
          <a:xfrm>
            <a:off x="4793576" y="2237378"/>
            <a:ext cx="69281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Ring 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B7AEE-E42B-49D4-8EB2-6B540E782490}"/>
              </a:ext>
            </a:extLst>
          </p:cNvPr>
          <p:cNvSpPr txBox="1"/>
          <p:nvPr/>
        </p:nvSpPr>
        <p:spPr>
          <a:xfrm>
            <a:off x="4779361" y="3623222"/>
            <a:ext cx="75252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Ring - 1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52E4B5-1BE9-452C-9D1E-C17A7898ED96}"/>
              </a:ext>
            </a:extLst>
          </p:cNvPr>
          <p:cNvSpPr txBox="1"/>
          <p:nvPr/>
        </p:nvSpPr>
        <p:spPr>
          <a:xfrm>
            <a:off x="4793577" y="2930300"/>
            <a:ext cx="72409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Ring  0</a:t>
            </a:r>
          </a:p>
        </p:txBody>
      </p:sp>
    </p:spTree>
    <p:extLst>
      <p:ext uri="{BB962C8B-B14F-4D97-AF65-F5344CB8AC3E}">
        <p14:creationId xmlns:p14="http://schemas.microsoft.com/office/powerpoint/2010/main" val="33855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0D44-5933-424D-91CF-6DA83856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96CB-9A91-464F-9D0A-939E0B77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hardware resources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 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Developer point of view</a:t>
            </a:r>
          </a:p>
          <a:p>
            <a:pPr lvl="1"/>
            <a:r>
              <a:rPr lang="en-US" dirty="0"/>
              <a:t>Provides application programing interfaces</a:t>
            </a:r>
          </a:p>
          <a:p>
            <a:pPr lvl="1"/>
            <a:r>
              <a:rPr lang="en-US" dirty="0"/>
              <a:t>Provides common services</a:t>
            </a:r>
          </a:p>
          <a:p>
            <a:r>
              <a:rPr lang="en-US" dirty="0"/>
              <a:t>User point of view</a:t>
            </a:r>
          </a:p>
          <a:p>
            <a:pPr lvl="1"/>
            <a:r>
              <a:rPr lang="en-US" dirty="0"/>
              <a:t>Operating system is there to execute programs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CA9D2-C109-455B-A259-6BA25DED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72" y="1475999"/>
            <a:ext cx="609175" cy="555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C0EEF-DB30-4CD7-BE54-FE1D3DB80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36" y="1855043"/>
            <a:ext cx="827058" cy="827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12AA38-CB0B-4929-8EEB-F5B4F9659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3333" l="117" r="96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59" y="1627994"/>
            <a:ext cx="641047" cy="896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7265C-2569-495B-9BF6-E7EAF5DFA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67" b="93867" l="70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39" y="1402230"/>
            <a:ext cx="898731" cy="6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9107-37EE-4984-BF90-060D7DD9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A729-1414-454E-8C13-66D4D1B3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modern CPU’s include hardware assisted virtualization </a:t>
            </a:r>
          </a:p>
          <a:p>
            <a:pPr lvl="1"/>
            <a:r>
              <a:rPr lang="en-US" dirty="0"/>
              <a:t>Intel-VT </a:t>
            </a:r>
          </a:p>
          <a:p>
            <a:pPr lvl="1"/>
            <a:r>
              <a:rPr lang="en-US" dirty="0"/>
              <a:t>AMD-V</a:t>
            </a:r>
          </a:p>
          <a:p>
            <a:r>
              <a:rPr lang="en-US" dirty="0"/>
              <a:t>Introduced first in 2005 (Intel-VT)</a:t>
            </a:r>
          </a:p>
          <a:p>
            <a:r>
              <a:rPr lang="en-US" dirty="0"/>
              <a:t>Makes it possible to support unmodified guests </a:t>
            </a:r>
          </a:p>
          <a:p>
            <a:pPr lvl="1"/>
            <a:r>
              <a:rPr lang="en-US" dirty="0"/>
              <a:t>No emulation </a:t>
            </a:r>
          </a:p>
          <a:p>
            <a:pPr lvl="1"/>
            <a:r>
              <a:rPr lang="en-US" dirty="0"/>
              <a:t>No instructions translation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6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333B-A799-49A9-9AF5-A3EAE4B7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0156-252B-44F8-AFB1-58AEC6A4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Level Address Translation (SLAT)</a:t>
            </a:r>
          </a:p>
          <a:p>
            <a:pPr lvl="1"/>
            <a:r>
              <a:rPr lang="en-US" dirty="0"/>
              <a:t>Intel VT Extended Page Tables (NPT)</a:t>
            </a:r>
          </a:p>
          <a:p>
            <a:pPr lvl="1"/>
            <a:r>
              <a:rPr lang="en-US" dirty="0"/>
              <a:t>AMD-V Rapid Virtualization Indexing (RVI)</a:t>
            </a:r>
          </a:p>
        </p:txBody>
      </p:sp>
    </p:spTree>
    <p:extLst>
      <p:ext uri="{BB962C8B-B14F-4D97-AF65-F5344CB8AC3E}">
        <p14:creationId xmlns:p14="http://schemas.microsoft.com/office/powerpoint/2010/main" val="423052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650C-AC1F-4B41-A746-C06E2D3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2F63-D87B-47AC-B33A-C6D8DECD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Virtualization?</a:t>
            </a:r>
          </a:p>
          <a:p>
            <a:r>
              <a:rPr lang="en-US" dirty="0"/>
              <a:t>PCI Express Virtualization?</a:t>
            </a:r>
          </a:p>
          <a:p>
            <a:pPr lvl="1"/>
            <a:r>
              <a:rPr lang="en-US" dirty="0"/>
              <a:t>Makes one device “look” like multiple devices</a:t>
            </a:r>
          </a:p>
          <a:p>
            <a:pPr lvl="1"/>
            <a:r>
              <a:rPr lang="en-US" dirty="0"/>
              <a:t>Virtual devices appear completely independent </a:t>
            </a:r>
          </a:p>
        </p:txBody>
      </p:sp>
    </p:spTree>
    <p:extLst>
      <p:ext uri="{BB962C8B-B14F-4D97-AF65-F5344CB8AC3E}">
        <p14:creationId xmlns:p14="http://schemas.microsoft.com/office/powerpoint/2010/main" val="86307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F250-17DC-4629-91A4-2653FDCC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we use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9A1-D327-4CCF-B955-3512F256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assisted virtualization!</a:t>
            </a:r>
          </a:p>
          <a:p>
            <a:r>
              <a:rPr lang="en-US" dirty="0"/>
              <a:t>But wait! That’s not all.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We also use para-virtualized devices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Para-virtualized devices are optimized virtual devices designed for Virtualization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Decrease I/O latency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Increase I/O throughput 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Provide near bare-metal performance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Needs special device drivers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Conclusion – The Virtualization today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-apple-system"/>
              </a:rPr>
              <a:t>We use combination of full and para virtualization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OS is not modified since we use the effective hardware assisted virtualization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CPU and Isolation rings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Memory Management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We use special para-virtualized devices and drivers to provide effective I/O performance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Storage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Networking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Etc.</a:t>
            </a:r>
          </a:p>
          <a:p>
            <a:pPr lvl="1"/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6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8543-D02F-48BF-BCF3-0090AF14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Hypervisors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50AB-9CB3-49A1-9B45-D5A9A0D8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dirty="0" err="1"/>
              <a:t>ESXi</a:t>
            </a:r>
            <a:endParaRPr lang="en-US" dirty="0"/>
          </a:p>
          <a:p>
            <a:r>
              <a:rPr lang="en-US" dirty="0"/>
              <a:t>Hyper-V</a:t>
            </a:r>
          </a:p>
          <a:p>
            <a:r>
              <a:rPr lang="en-US" dirty="0"/>
              <a:t>KVM</a:t>
            </a:r>
          </a:p>
          <a:p>
            <a:r>
              <a:rPr lang="en-US" dirty="0"/>
              <a:t>XEN</a:t>
            </a:r>
          </a:p>
          <a:p>
            <a:r>
              <a:rPr lang="en-US" dirty="0"/>
              <a:t>VirtualBox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5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a.k.a. OS-Level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12673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66C9-BB8A-4291-B07B-74FE418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9F0B-C861-42D1-8F45-EE7EB08E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of operating system virtualization</a:t>
            </a:r>
          </a:p>
          <a:p>
            <a:r>
              <a:rPr lang="en-US" dirty="0"/>
              <a:t>OS Kernel creates multiple isolated </a:t>
            </a:r>
            <a:r>
              <a:rPr lang="en-US" b="1" dirty="0"/>
              <a:t>user space</a:t>
            </a:r>
            <a:r>
              <a:rPr lang="en-US" dirty="0"/>
              <a:t> instances</a:t>
            </a:r>
          </a:p>
          <a:p>
            <a:pPr lvl="1"/>
            <a:r>
              <a:rPr lang="en-US" dirty="0"/>
              <a:t>Process from one user space sees only it’s space</a:t>
            </a:r>
          </a:p>
          <a:p>
            <a:pPr lvl="1"/>
            <a:r>
              <a:rPr lang="en-US" dirty="0"/>
              <a:t>Process from one user space “cannot” affect process of another user space</a:t>
            </a:r>
          </a:p>
          <a:p>
            <a:r>
              <a:rPr lang="en-US" dirty="0"/>
              <a:t>This makes them more lightweight and portable than VMs</a:t>
            </a:r>
          </a:p>
          <a:p>
            <a:r>
              <a:rPr lang="en-US" dirty="0"/>
              <a:t>The “de facto” standard for modern microservices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64383-9DB4-4A98-9246-14A8979E3CB5}"/>
              </a:ext>
            </a:extLst>
          </p:cNvPr>
          <p:cNvSpPr/>
          <p:nvPr/>
        </p:nvSpPr>
        <p:spPr>
          <a:xfrm>
            <a:off x="1963910" y="4985067"/>
            <a:ext cx="6538822" cy="1391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Serios vulnerabilities have been reported many times with container isolation mechanisms. There is always a risks of container escape vulnerability. This makes then less secure then virtual machines and not preferred approach for some use cases.</a:t>
            </a:r>
          </a:p>
        </p:txBody>
      </p:sp>
    </p:spTree>
    <p:extLst>
      <p:ext uri="{BB962C8B-B14F-4D97-AF65-F5344CB8AC3E}">
        <p14:creationId xmlns:p14="http://schemas.microsoft.com/office/powerpoint/2010/main" val="422118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7AB9-905F-4EAE-97AE-E92C52BE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F30C-4E81-499D-B391-2FFCBBD1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 isolation</a:t>
            </a:r>
          </a:p>
          <a:p>
            <a:pPr lvl="1"/>
            <a:r>
              <a:rPr lang="en-US" dirty="0"/>
              <a:t>Process tree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User IDs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r>
              <a:rPr lang="en-US" dirty="0"/>
              <a:t>IPC</a:t>
            </a:r>
          </a:p>
          <a:p>
            <a:endParaRPr lang="en-US" dirty="0"/>
          </a:p>
          <a:p>
            <a:r>
              <a:rPr lang="en-US" dirty="0"/>
              <a:t>Resource limitation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Network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E88BBE-F9BE-4AE2-AF6B-9AEA5C80F951}"/>
              </a:ext>
            </a:extLst>
          </p:cNvPr>
          <p:cNvGrpSpPr/>
          <p:nvPr/>
        </p:nvGrpSpPr>
        <p:grpSpPr>
          <a:xfrm>
            <a:off x="3610099" y="1163781"/>
            <a:ext cx="4342363" cy="3820630"/>
            <a:chOff x="2915246" y="1672683"/>
            <a:chExt cx="5470471" cy="4690241"/>
          </a:xfrm>
        </p:grpSpPr>
        <p:sp>
          <p:nvSpPr>
            <p:cNvPr id="5" name="Rounded Rectangle 31">
              <a:extLst>
                <a:ext uri="{FF2B5EF4-FFF2-40B4-BE49-F238E27FC236}">
                  <a16:creationId xmlns:a16="http://schemas.microsoft.com/office/drawing/2014/main" id="{359873B8-A39D-490C-91CF-4710A624AEA6}"/>
                </a:ext>
              </a:extLst>
            </p:cNvPr>
            <p:cNvSpPr/>
            <p:nvPr/>
          </p:nvSpPr>
          <p:spPr>
            <a:xfrm>
              <a:off x="2915246" y="1672683"/>
              <a:ext cx="5470471" cy="4690241"/>
            </a:xfrm>
            <a:prstGeom prst="roundRect">
              <a:avLst>
                <a:gd name="adj" fmla="val 7966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6" name="Rounded Rectangle 33">
              <a:extLst>
                <a:ext uri="{FF2B5EF4-FFF2-40B4-BE49-F238E27FC236}">
                  <a16:creationId xmlns:a16="http://schemas.microsoft.com/office/drawing/2014/main" id="{A9EFCD1C-B6C8-45A3-8AAC-1E2172720C38}"/>
                </a:ext>
              </a:extLst>
            </p:cNvPr>
            <p:cNvSpPr/>
            <p:nvPr/>
          </p:nvSpPr>
          <p:spPr>
            <a:xfrm>
              <a:off x="3286319" y="4310958"/>
              <a:ext cx="4745807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Operating System</a:t>
              </a:r>
            </a:p>
          </p:txBody>
        </p:sp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29467032-2FEA-45A2-A320-02B87E741A48}"/>
                </a:ext>
              </a:extLst>
            </p:cNvPr>
            <p:cNvSpPr/>
            <p:nvPr/>
          </p:nvSpPr>
          <p:spPr>
            <a:xfrm>
              <a:off x="3278458" y="1963022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8" name="Rounded Rectangle 32">
              <a:extLst>
                <a:ext uri="{FF2B5EF4-FFF2-40B4-BE49-F238E27FC236}">
                  <a16:creationId xmlns:a16="http://schemas.microsoft.com/office/drawing/2014/main" id="{B1892DB1-B330-4DE5-B5CE-1B5D1906CFF0}"/>
                </a:ext>
              </a:extLst>
            </p:cNvPr>
            <p:cNvSpPr/>
            <p:nvPr/>
          </p:nvSpPr>
          <p:spPr>
            <a:xfrm>
              <a:off x="3286320" y="5297439"/>
              <a:ext cx="4745805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Hardware</a:t>
              </a:r>
            </a:p>
          </p:txBody>
        </p:sp>
        <p:sp>
          <p:nvSpPr>
            <p:cNvPr id="9" name="Rounded Rectangle 43">
              <a:extLst>
                <a:ext uri="{FF2B5EF4-FFF2-40B4-BE49-F238E27FC236}">
                  <a16:creationId xmlns:a16="http://schemas.microsoft.com/office/drawing/2014/main" id="{BE2FF9A7-66F6-4707-8C2E-6B50AF3623CC}"/>
                </a:ext>
              </a:extLst>
            </p:cNvPr>
            <p:cNvSpPr/>
            <p:nvPr/>
          </p:nvSpPr>
          <p:spPr>
            <a:xfrm>
              <a:off x="3363717" y="2917056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0" name="Rounded Rectangle 44">
              <a:extLst>
                <a:ext uri="{FF2B5EF4-FFF2-40B4-BE49-F238E27FC236}">
                  <a16:creationId xmlns:a16="http://schemas.microsoft.com/office/drawing/2014/main" id="{FB6B5AC1-2992-46E9-9EB7-5874D2F6B95E}"/>
                </a:ext>
              </a:extLst>
            </p:cNvPr>
            <p:cNvSpPr/>
            <p:nvPr/>
          </p:nvSpPr>
          <p:spPr>
            <a:xfrm>
              <a:off x="3364378" y="2048316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A</a:t>
              </a:r>
            </a:p>
          </p:txBody>
        </p:sp>
        <p:sp>
          <p:nvSpPr>
            <p:cNvPr id="11" name="Rounded Rectangle 52">
              <a:extLst>
                <a:ext uri="{FF2B5EF4-FFF2-40B4-BE49-F238E27FC236}">
                  <a16:creationId xmlns:a16="http://schemas.microsoft.com/office/drawing/2014/main" id="{E88CE56D-8F19-495A-923E-38577B4CA2D6}"/>
                </a:ext>
              </a:extLst>
            </p:cNvPr>
            <p:cNvSpPr/>
            <p:nvPr/>
          </p:nvSpPr>
          <p:spPr>
            <a:xfrm>
              <a:off x="4891434" y="1941530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12" name="Rounded Rectangle 53">
              <a:extLst>
                <a:ext uri="{FF2B5EF4-FFF2-40B4-BE49-F238E27FC236}">
                  <a16:creationId xmlns:a16="http://schemas.microsoft.com/office/drawing/2014/main" id="{E386754C-3050-4BA8-B986-AF72F39D42F2}"/>
                </a:ext>
              </a:extLst>
            </p:cNvPr>
            <p:cNvSpPr/>
            <p:nvPr/>
          </p:nvSpPr>
          <p:spPr>
            <a:xfrm>
              <a:off x="4976693" y="289556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3" name="Rounded Rectangle 54">
              <a:extLst>
                <a:ext uri="{FF2B5EF4-FFF2-40B4-BE49-F238E27FC236}">
                  <a16:creationId xmlns:a16="http://schemas.microsoft.com/office/drawing/2014/main" id="{A851280B-98F7-4A78-897D-09AA70330694}"/>
                </a:ext>
              </a:extLst>
            </p:cNvPr>
            <p:cNvSpPr/>
            <p:nvPr/>
          </p:nvSpPr>
          <p:spPr>
            <a:xfrm>
              <a:off x="4977354" y="202682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B</a:t>
              </a:r>
            </a:p>
          </p:txBody>
        </p:sp>
        <p:sp>
          <p:nvSpPr>
            <p:cNvPr id="14" name="Rounded Rectangle 55">
              <a:extLst>
                <a:ext uri="{FF2B5EF4-FFF2-40B4-BE49-F238E27FC236}">
                  <a16:creationId xmlns:a16="http://schemas.microsoft.com/office/drawing/2014/main" id="{7269D2F0-7335-4B6B-B8FE-1B754819294C}"/>
                </a:ext>
              </a:extLst>
            </p:cNvPr>
            <p:cNvSpPr/>
            <p:nvPr/>
          </p:nvSpPr>
          <p:spPr>
            <a:xfrm>
              <a:off x="6504410" y="1941530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15" name="Rounded Rectangle 56">
              <a:extLst>
                <a:ext uri="{FF2B5EF4-FFF2-40B4-BE49-F238E27FC236}">
                  <a16:creationId xmlns:a16="http://schemas.microsoft.com/office/drawing/2014/main" id="{0F702528-E2A5-4357-A14C-0A6574E60CEE}"/>
                </a:ext>
              </a:extLst>
            </p:cNvPr>
            <p:cNvSpPr/>
            <p:nvPr/>
          </p:nvSpPr>
          <p:spPr>
            <a:xfrm>
              <a:off x="6589669" y="289556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6" name="Rounded Rectangle 57">
              <a:extLst>
                <a:ext uri="{FF2B5EF4-FFF2-40B4-BE49-F238E27FC236}">
                  <a16:creationId xmlns:a16="http://schemas.microsoft.com/office/drawing/2014/main" id="{0F11CCD6-E774-415C-B694-AB25EA64148A}"/>
                </a:ext>
              </a:extLst>
            </p:cNvPr>
            <p:cNvSpPr/>
            <p:nvPr/>
          </p:nvSpPr>
          <p:spPr>
            <a:xfrm>
              <a:off x="6590330" y="202682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787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C3A8-DAB5-4CAC-894C-B69AEC0F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85DD-6FB8-4B7A-9300-A32155EE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1979 - Chroot</a:t>
            </a:r>
          </a:p>
          <a:p>
            <a:r>
              <a:rPr lang="en-US" dirty="0"/>
              <a:t>2000 - FreeBSD Jails</a:t>
            </a:r>
          </a:p>
          <a:p>
            <a:r>
              <a:rPr lang="en-US" dirty="0"/>
              <a:t>2001 - Linux </a:t>
            </a:r>
            <a:r>
              <a:rPr lang="en-US" dirty="0" err="1"/>
              <a:t>VServer</a:t>
            </a:r>
            <a:endParaRPr lang="en-US" dirty="0"/>
          </a:p>
          <a:p>
            <a:r>
              <a:rPr lang="en-US" dirty="0"/>
              <a:t>2004 - Solaris Containers</a:t>
            </a:r>
          </a:p>
          <a:p>
            <a:r>
              <a:rPr lang="en-US" dirty="0"/>
              <a:t>2005 - Open VZ (Open </a:t>
            </a:r>
            <a:r>
              <a:rPr lang="en-US" dirty="0" err="1"/>
              <a:t>Virtuozzo</a:t>
            </a:r>
            <a:r>
              <a:rPr lang="en-US" dirty="0"/>
              <a:t>)</a:t>
            </a:r>
          </a:p>
          <a:p>
            <a:r>
              <a:rPr lang="en-US" dirty="0"/>
              <a:t>2007 - Control groups (</a:t>
            </a:r>
            <a:r>
              <a:rPr lang="en-US" dirty="0" err="1"/>
              <a:t>cgroups</a:t>
            </a:r>
            <a:r>
              <a:rPr lang="en-US" dirty="0"/>
              <a:t>) </a:t>
            </a:r>
          </a:p>
          <a:p>
            <a:r>
              <a:rPr lang="en-US" dirty="0"/>
              <a:t>2008 - LXC (</a:t>
            </a:r>
            <a:r>
              <a:rPr lang="en-US" dirty="0" err="1"/>
              <a:t>LinuX</a:t>
            </a:r>
            <a:r>
              <a:rPr lang="en-US" dirty="0"/>
              <a:t> Containers)</a:t>
            </a:r>
          </a:p>
          <a:p>
            <a:r>
              <a:rPr lang="en-US" dirty="0"/>
              <a:t>2013 – Docker</a:t>
            </a:r>
          </a:p>
          <a:p>
            <a:r>
              <a:rPr lang="en-US" dirty="0"/>
              <a:t>2015 – Kubernetes</a:t>
            </a:r>
          </a:p>
          <a:p>
            <a:r>
              <a:rPr lang="en-US" dirty="0"/>
              <a:t>2016 – Windows Native Containers</a:t>
            </a:r>
          </a:p>
          <a:p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9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CF9C-9A48-4605-8E53-A8930728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29AC-DA17-4B8D-B2EF-7718D859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Standardized packaging for software </a:t>
            </a:r>
          </a:p>
          <a:p>
            <a:r>
              <a:rPr lang="en-US" sz="1800" dirty="0"/>
              <a:t>Simplify building, shipping, running apps</a:t>
            </a:r>
          </a:p>
          <a:p>
            <a:r>
              <a:rPr lang="en-US" sz="1800" dirty="0"/>
              <a:t>Isolate apps from each other</a:t>
            </a:r>
          </a:p>
          <a:p>
            <a:r>
              <a:rPr lang="en-US" sz="1800" dirty="0"/>
              <a:t>Share the same OS kernel</a:t>
            </a:r>
          </a:p>
          <a:p>
            <a:r>
              <a:rPr lang="en-US" sz="1800" dirty="0"/>
              <a:t>Works for all major Linux distributions</a:t>
            </a:r>
          </a:p>
          <a:p>
            <a:r>
              <a:rPr lang="en-US" sz="1800" dirty="0"/>
              <a:t>Open Source platform</a:t>
            </a:r>
          </a:p>
          <a:p>
            <a:endParaRPr lang="en-US" sz="1800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F549B-E383-47FE-B66A-BEFECF214B1E}"/>
              </a:ext>
            </a:extLst>
          </p:cNvPr>
          <p:cNvGrpSpPr/>
          <p:nvPr/>
        </p:nvGrpSpPr>
        <p:grpSpPr>
          <a:xfrm>
            <a:off x="4955535" y="1264817"/>
            <a:ext cx="3155312" cy="3449688"/>
            <a:chOff x="3999571" y="1247003"/>
            <a:chExt cx="4192858" cy="4363995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156B348-F450-4BBF-80F4-68848BC832A7}"/>
                </a:ext>
              </a:extLst>
            </p:cNvPr>
            <p:cNvSpPr/>
            <p:nvPr/>
          </p:nvSpPr>
          <p:spPr>
            <a:xfrm rot="5400000">
              <a:off x="5592856" y="3282437"/>
              <a:ext cx="1013661" cy="3643462"/>
            </a:xfrm>
            <a:prstGeom prst="flowChartDelay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C77E96-E8CD-4461-9C06-102B4C7E06C8}"/>
                </a:ext>
              </a:extLst>
            </p:cNvPr>
            <p:cNvGrpSpPr/>
            <p:nvPr/>
          </p:nvGrpSpPr>
          <p:grpSpPr>
            <a:xfrm>
              <a:off x="3999571" y="1247003"/>
              <a:ext cx="4192858" cy="3367670"/>
              <a:chOff x="2915246" y="1672683"/>
              <a:chExt cx="5470471" cy="4690241"/>
            </a:xfrm>
          </p:grpSpPr>
          <p:sp>
            <p:nvSpPr>
              <p:cNvPr id="7" name="Rounded Rectangle 7">
                <a:extLst>
                  <a:ext uri="{FF2B5EF4-FFF2-40B4-BE49-F238E27FC236}">
                    <a16:creationId xmlns:a16="http://schemas.microsoft.com/office/drawing/2014/main" id="{D0669C12-7F8C-4634-A9E6-E7C1C7743558}"/>
                  </a:ext>
                </a:extLst>
              </p:cNvPr>
              <p:cNvSpPr/>
              <p:nvPr/>
            </p:nvSpPr>
            <p:spPr>
              <a:xfrm>
                <a:off x="2915246" y="1672683"/>
                <a:ext cx="5470471" cy="4690241"/>
              </a:xfrm>
              <a:prstGeom prst="roundRect">
                <a:avLst>
                  <a:gd name="adj" fmla="val 7966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9345B612-4CCE-4FF2-8C50-5951BBCD14DD}"/>
                  </a:ext>
                </a:extLst>
              </p:cNvPr>
              <p:cNvSpPr/>
              <p:nvPr/>
            </p:nvSpPr>
            <p:spPr>
              <a:xfrm>
                <a:off x="3286319" y="4310958"/>
                <a:ext cx="4745807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Operating System</a:t>
                </a:r>
              </a:p>
            </p:txBody>
          </p:sp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8B2059BF-D63C-4DD6-A276-E6EF39078B4A}"/>
                  </a:ext>
                </a:extLst>
              </p:cNvPr>
              <p:cNvSpPr/>
              <p:nvPr/>
            </p:nvSpPr>
            <p:spPr>
              <a:xfrm>
                <a:off x="3278458" y="1963022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F766D578-2001-44F7-A326-1C7E327ED371}"/>
                  </a:ext>
                </a:extLst>
              </p:cNvPr>
              <p:cNvSpPr/>
              <p:nvPr/>
            </p:nvSpPr>
            <p:spPr>
              <a:xfrm>
                <a:off x="3286320" y="5297439"/>
                <a:ext cx="4745805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Hardware</a:t>
                </a:r>
              </a:p>
            </p:txBody>
          </p:sp>
          <p:sp>
            <p:nvSpPr>
              <p:cNvPr id="11" name="Rounded Rectangle 11">
                <a:extLst>
                  <a:ext uri="{FF2B5EF4-FFF2-40B4-BE49-F238E27FC236}">
                    <a16:creationId xmlns:a16="http://schemas.microsoft.com/office/drawing/2014/main" id="{881D3775-A7CF-4542-A0DA-DE03F25558DE}"/>
                  </a:ext>
                </a:extLst>
              </p:cNvPr>
              <p:cNvSpPr/>
              <p:nvPr/>
            </p:nvSpPr>
            <p:spPr>
              <a:xfrm>
                <a:off x="3363717" y="2917056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2" name="Rounded Rectangle 12">
                <a:extLst>
                  <a:ext uri="{FF2B5EF4-FFF2-40B4-BE49-F238E27FC236}">
                    <a16:creationId xmlns:a16="http://schemas.microsoft.com/office/drawing/2014/main" id="{E4FD436A-9C4A-4212-9110-55297318819F}"/>
                  </a:ext>
                </a:extLst>
              </p:cNvPr>
              <p:cNvSpPr/>
              <p:nvPr/>
            </p:nvSpPr>
            <p:spPr>
              <a:xfrm>
                <a:off x="3364378" y="2048316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SQL</a:t>
                </a:r>
              </a:p>
            </p:txBody>
          </p:sp>
          <p:sp>
            <p:nvSpPr>
              <p:cNvPr id="13" name="Rounded Rectangle 13">
                <a:extLst>
                  <a:ext uri="{FF2B5EF4-FFF2-40B4-BE49-F238E27FC236}">
                    <a16:creationId xmlns:a16="http://schemas.microsoft.com/office/drawing/2014/main" id="{C17CA350-BC14-4170-8283-6CA14DFD045E}"/>
                  </a:ext>
                </a:extLst>
              </p:cNvPr>
              <p:cNvSpPr/>
              <p:nvPr/>
            </p:nvSpPr>
            <p:spPr>
              <a:xfrm>
                <a:off x="4891434" y="1941530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EA8C9B4B-469C-4610-8B36-02F330EC1C7E}"/>
                  </a:ext>
                </a:extLst>
              </p:cNvPr>
              <p:cNvSpPr/>
              <p:nvPr/>
            </p:nvSpPr>
            <p:spPr>
              <a:xfrm>
                <a:off x="4976693" y="289556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948FC819-A28D-47C8-8808-802159054BA7}"/>
                  </a:ext>
                </a:extLst>
              </p:cNvPr>
              <p:cNvSpPr/>
              <p:nvPr/>
            </p:nvSpPr>
            <p:spPr>
              <a:xfrm>
                <a:off x="4977354" y="202682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 err="1"/>
                  <a:t>WebApp</a:t>
                </a:r>
                <a:endParaRPr lang="en-US" sz="1000" dirty="0"/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7EFEEFFF-1926-47B3-AD71-7DAAB3055FB5}"/>
                  </a:ext>
                </a:extLst>
              </p:cNvPr>
              <p:cNvSpPr/>
              <p:nvPr/>
            </p:nvSpPr>
            <p:spPr>
              <a:xfrm>
                <a:off x="6504410" y="1941530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7" name="Rounded Rectangle 17">
                <a:extLst>
                  <a:ext uri="{FF2B5EF4-FFF2-40B4-BE49-F238E27FC236}">
                    <a16:creationId xmlns:a16="http://schemas.microsoft.com/office/drawing/2014/main" id="{7763A1FD-4483-4D27-8CD0-6B7C49241B8E}"/>
                  </a:ext>
                </a:extLst>
              </p:cNvPr>
              <p:cNvSpPr/>
              <p:nvPr/>
            </p:nvSpPr>
            <p:spPr>
              <a:xfrm>
                <a:off x="6589669" y="289556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8" name="Rounded Rectangle 18">
                <a:extLst>
                  <a:ext uri="{FF2B5EF4-FFF2-40B4-BE49-F238E27FC236}">
                    <a16:creationId xmlns:a16="http://schemas.microsoft.com/office/drawing/2014/main" id="{1A8D6D93-28F8-4F44-86BE-6A180C0349D4}"/>
                  </a:ext>
                </a:extLst>
              </p:cNvPr>
              <p:cNvSpPr/>
              <p:nvPr/>
            </p:nvSpPr>
            <p:spPr>
              <a:xfrm>
                <a:off x="6590330" y="202682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Rest Service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80D01A-45EB-48D4-9C8D-A72AE6BE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73" y="4614673"/>
              <a:ext cx="1229074" cy="918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438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9E86-55D8-4740-A870-DDE7750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8AFD-FFDA-41E5-852C-ACE5A6CBA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2994765" cy="5332424"/>
          </a:xfrm>
        </p:spPr>
        <p:txBody>
          <a:bodyPr/>
          <a:lstStyle/>
          <a:p>
            <a:r>
              <a:rPr lang="en-US" dirty="0"/>
              <a:t>Desktop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Unix – BSD, AIX, HPUX..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Mobile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More…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D9D341-5676-490B-AAF4-15979B576B7B}"/>
              </a:ext>
            </a:extLst>
          </p:cNvPr>
          <p:cNvSpPr txBox="1">
            <a:spLocks/>
          </p:cNvSpPr>
          <p:nvPr/>
        </p:nvSpPr>
        <p:spPr>
          <a:xfrm>
            <a:off x="4176820" y="1208076"/>
            <a:ext cx="2994765" cy="533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 2" panose="05020102010507070707" pitchFamily="18" charset="2"/>
              <a:buChar char=""/>
              <a:defRPr sz="1800" kern="1200" spc="10" baseline="0">
                <a:solidFill>
                  <a:schemeClr val="tx1"/>
                </a:solidFill>
                <a:latin typeface="Verdana Pro Cond" panose="020B060603050404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panose="05020102010507070707" pitchFamily="18" charset="2"/>
              <a:buChar char="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Embedded</a:t>
            </a:r>
          </a:p>
          <a:p>
            <a:pPr lvl="1"/>
            <a:r>
              <a:rPr lang="en-US" dirty="0"/>
              <a:t>Windows CE</a:t>
            </a:r>
          </a:p>
          <a:p>
            <a:pPr lvl="1"/>
            <a:r>
              <a:rPr lang="en-US" dirty="0" err="1"/>
              <a:t>Minix</a:t>
            </a:r>
            <a:endParaRPr lang="en-US" dirty="0"/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Real-time (RTOS)</a:t>
            </a:r>
          </a:p>
          <a:p>
            <a:pPr lvl="1"/>
            <a:r>
              <a:rPr lang="en-US" dirty="0"/>
              <a:t>QNX</a:t>
            </a:r>
          </a:p>
          <a:p>
            <a:pPr lvl="1"/>
            <a:r>
              <a:rPr lang="en-US" dirty="0" err="1"/>
              <a:t>RTLinux</a:t>
            </a:r>
            <a:endParaRPr lang="en-US" dirty="0"/>
          </a:p>
          <a:p>
            <a:pPr lvl="1"/>
            <a:r>
              <a:rPr lang="en-US" dirty="0"/>
              <a:t>Windows CE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27132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F73-200F-4580-AA49-41839398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234A-B41B-4F03-A77B-9DD5CCC3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412" y="1208076"/>
            <a:ext cx="9565099" cy="5332424"/>
          </a:xfrm>
        </p:spPr>
        <p:txBody>
          <a:bodyPr/>
          <a:lstStyle/>
          <a:p>
            <a:pPr marL="12700">
              <a:spcBef>
                <a:spcPts val="640"/>
              </a:spcBef>
            </a:pPr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Image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The basis of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Docker </a:t>
            </a:r>
            <a:r>
              <a:rPr lang="en-US" dirty="0">
                <a:latin typeface="Arial"/>
                <a:cs typeface="Arial"/>
              </a:rPr>
              <a:t>container. </a:t>
            </a:r>
            <a:r>
              <a:rPr lang="en-US" spc="-5" dirty="0">
                <a:latin typeface="Arial"/>
                <a:cs typeface="Arial"/>
              </a:rPr>
              <a:t>Represents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full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application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Container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standard </a:t>
            </a:r>
            <a:r>
              <a:rPr lang="en-US" spc="-5" dirty="0">
                <a:latin typeface="Arial"/>
                <a:cs typeface="Arial"/>
              </a:rPr>
              <a:t>unit in which the application </a:t>
            </a:r>
            <a:r>
              <a:rPr lang="en-US" dirty="0">
                <a:latin typeface="Arial"/>
                <a:cs typeface="Arial"/>
              </a:rPr>
              <a:t>service </a:t>
            </a:r>
            <a:r>
              <a:rPr lang="en-US" spc="-5" dirty="0">
                <a:latin typeface="Arial"/>
                <a:cs typeface="Arial"/>
              </a:rPr>
              <a:t>resides and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executes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Engine</a:t>
            </a:r>
            <a:endParaRPr lang="en-US" dirty="0">
              <a:latin typeface="Arial"/>
              <a:cs typeface="Arial"/>
            </a:endParaRPr>
          </a:p>
          <a:p>
            <a:pPr marL="0" marR="67310" indent="0">
              <a:lnSpc>
                <a:spcPts val="1950"/>
              </a:lnSpc>
              <a:spcBef>
                <a:spcPts val="780"/>
              </a:spcBef>
              <a:buNone/>
            </a:pPr>
            <a:r>
              <a:rPr lang="en-US" spc="-5" dirty="0">
                <a:latin typeface="Arial"/>
                <a:cs typeface="Arial"/>
              </a:rPr>
              <a:t>Creates, </a:t>
            </a:r>
            <a:r>
              <a:rPr lang="en-US" dirty="0">
                <a:latin typeface="Arial"/>
                <a:cs typeface="Arial"/>
              </a:rPr>
              <a:t>ships </a:t>
            </a:r>
            <a:r>
              <a:rPr lang="en-US" spc="-5" dirty="0">
                <a:latin typeface="Arial"/>
                <a:cs typeface="Arial"/>
              </a:rPr>
              <a:t>and runs Docker </a:t>
            </a:r>
            <a:r>
              <a:rPr lang="en-US" dirty="0">
                <a:latin typeface="Arial"/>
                <a:cs typeface="Arial"/>
              </a:rPr>
              <a:t>containers on </a:t>
            </a:r>
            <a:r>
              <a:rPr lang="en-US" spc="-5" dirty="0">
                <a:latin typeface="Arial"/>
                <a:cs typeface="Arial"/>
              </a:rPr>
              <a:t>physical or </a:t>
            </a:r>
            <a:r>
              <a:rPr lang="en-US" dirty="0">
                <a:latin typeface="Arial"/>
                <a:cs typeface="Arial"/>
              </a:rPr>
              <a:t>virtual</a:t>
            </a:r>
          </a:p>
          <a:p>
            <a:pPr>
              <a:spcBef>
                <a:spcPts val="4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Registry Service (Docker Hub(Public) or Docker Trusted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Registry(Private))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Cloud or </a:t>
            </a:r>
            <a:r>
              <a:rPr lang="en-US" dirty="0">
                <a:latin typeface="Arial"/>
                <a:cs typeface="Arial"/>
              </a:rPr>
              <a:t>server-based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storage </a:t>
            </a:r>
            <a:r>
              <a:rPr lang="en-US" spc="-5" dirty="0">
                <a:latin typeface="Arial"/>
                <a:cs typeface="Arial"/>
              </a:rPr>
              <a:t>and distribution </a:t>
            </a:r>
            <a:r>
              <a:rPr lang="en-US" dirty="0">
                <a:latin typeface="Arial"/>
                <a:cs typeface="Arial"/>
              </a:rPr>
              <a:t>service </a:t>
            </a:r>
            <a:r>
              <a:rPr lang="en-US" spc="-5" dirty="0">
                <a:latin typeface="Arial"/>
                <a:cs typeface="Arial"/>
              </a:rPr>
              <a:t>for </a:t>
            </a:r>
            <a:r>
              <a:rPr lang="en-US" dirty="0">
                <a:latin typeface="Arial"/>
                <a:cs typeface="Arial"/>
              </a:rPr>
              <a:t>your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images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456C319-CC1E-440E-8C10-D2E3C3A1E19C}"/>
              </a:ext>
            </a:extLst>
          </p:cNvPr>
          <p:cNvSpPr/>
          <p:nvPr/>
        </p:nvSpPr>
        <p:spPr>
          <a:xfrm>
            <a:off x="625019" y="2471971"/>
            <a:ext cx="764393" cy="764393"/>
          </a:xfrm>
          <a:prstGeom prst="rect">
            <a:avLst/>
          </a:prstGeom>
          <a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BD553AA-9FE1-454F-BA2C-23E5832F4B5E}"/>
              </a:ext>
            </a:extLst>
          </p:cNvPr>
          <p:cNvSpPr/>
          <p:nvPr/>
        </p:nvSpPr>
        <p:spPr>
          <a:xfrm>
            <a:off x="598332" y="1208076"/>
            <a:ext cx="764393" cy="764393"/>
          </a:xfrm>
          <a:prstGeom prst="rect">
            <a:avLst/>
          </a:prstGeom>
          <a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4DFC145-373B-4648-974C-3F5CA64C793D}"/>
              </a:ext>
            </a:extLst>
          </p:cNvPr>
          <p:cNvSpPr/>
          <p:nvPr/>
        </p:nvSpPr>
        <p:spPr>
          <a:xfrm>
            <a:off x="619932" y="3734702"/>
            <a:ext cx="764393" cy="764393"/>
          </a:xfrm>
          <a:prstGeom prst="rect">
            <a:avLst/>
          </a:prstGeom>
          <a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E8B886B-48D8-42BB-B680-8BFFBB51C7C1}"/>
              </a:ext>
            </a:extLst>
          </p:cNvPr>
          <p:cNvSpPr/>
          <p:nvPr/>
        </p:nvSpPr>
        <p:spPr>
          <a:xfrm>
            <a:off x="655851" y="4997433"/>
            <a:ext cx="731018" cy="731018"/>
          </a:xfrm>
          <a:prstGeom prst="rect">
            <a:avLst/>
          </a:prstGeom>
          <a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0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041D-DD0F-4864-8414-74E7E39F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OS High Level Design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D944C7-DD93-4465-95F2-53C30F324706}"/>
              </a:ext>
            </a:extLst>
          </p:cNvPr>
          <p:cNvGrpSpPr/>
          <p:nvPr/>
        </p:nvGrpSpPr>
        <p:grpSpPr>
          <a:xfrm>
            <a:off x="393894" y="1162051"/>
            <a:ext cx="7455696" cy="4894366"/>
            <a:chOff x="393894" y="1162050"/>
            <a:chExt cx="8382000" cy="5320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63E2B-6AC9-412E-91DE-0B7C32995CB9}"/>
                </a:ext>
              </a:extLst>
            </p:cNvPr>
            <p:cNvSpPr/>
            <p:nvPr/>
          </p:nvSpPr>
          <p:spPr>
            <a:xfrm>
              <a:off x="393894" y="3089060"/>
              <a:ext cx="8382000" cy="27075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Kernel</a:t>
              </a:r>
            </a:p>
            <a:p>
              <a:r>
                <a:rPr lang="en-US" sz="1400" b="1" dirty="0"/>
                <a:t>Space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343409-A94E-449B-88C2-258094A6F916}"/>
                </a:ext>
              </a:extLst>
            </p:cNvPr>
            <p:cNvSpPr/>
            <p:nvPr/>
          </p:nvSpPr>
          <p:spPr>
            <a:xfrm>
              <a:off x="393894" y="5872843"/>
              <a:ext cx="8381999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Hardware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01275A-B308-48B3-8C28-010149D51CDD}"/>
                </a:ext>
              </a:extLst>
            </p:cNvPr>
            <p:cNvSpPr/>
            <p:nvPr/>
          </p:nvSpPr>
          <p:spPr>
            <a:xfrm>
              <a:off x="1494341" y="3382974"/>
              <a:ext cx="3120242" cy="22209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OS Kernel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7BB0FB-ECEE-4F44-8D2B-DE93A0045D9A}"/>
                </a:ext>
              </a:extLst>
            </p:cNvPr>
            <p:cNvSpPr/>
            <p:nvPr/>
          </p:nvSpPr>
          <p:spPr>
            <a:xfrm>
              <a:off x="5182618" y="3382974"/>
              <a:ext cx="3419103" cy="22209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Kernel Modules / Drivers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11853E-0C7D-4413-8D44-51392C0EB4F4}"/>
                </a:ext>
              </a:extLst>
            </p:cNvPr>
            <p:cNvSpPr/>
            <p:nvPr/>
          </p:nvSpPr>
          <p:spPr>
            <a:xfrm>
              <a:off x="393894" y="1162050"/>
              <a:ext cx="8382000" cy="186281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User</a:t>
              </a:r>
            </a:p>
            <a:p>
              <a:r>
                <a:rPr lang="en-US" sz="1400" b="1" dirty="0"/>
                <a:t>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84C5E0-029D-4D0F-9940-CF7FFE78E953}"/>
                </a:ext>
              </a:extLst>
            </p:cNvPr>
            <p:cNvSpPr/>
            <p:nvPr/>
          </p:nvSpPr>
          <p:spPr>
            <a:xfrm>
              <a:off x="1623980" y="2103663"/>
              <a:ext cx="6977742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Core Libraries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01FDF1-5226-4E64-9C57-A5C4D947A88B}"/>
                </a:ext>
              </a:extLst>
            </p:cNvPr>
            <p:cNvSpPr/>
            <p:nvPr/>
          </p:nvSpPr>
          <p:spPr>
            <a:xfrm>
              <a:off x="1613092" y="1270906"/>
              <a:ext cx="3369625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User Applications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9022C6-195F-4248-B020-5ABE439CC98F}"/>
                </a:ext>
              </a:extLst>
            </p:cNvPr>
            <p:cNvSpPr/>
            <p:nvPr/>
          </p:nvSpPr>
          <p:spPr>
            <a:xfrm>
              <a:off x="5371273" y="3573799"/>
              <a:ext cx="91471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Filesystems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0C04F8-B9E8-4AC8-9354-F513BC0D3BC1}"/>
                </a:ext>
              </a:extLst>
            </p:cNvPr>
            <p:cNvSpPr/>
            <p:nvPr/>
          </p:nvSpPr>
          <p:spPr>
            <a:xfrm>
              <a:off x="1622991" y="3555641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Memory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F80A81-45AB-4065-8AC3-0BAC4A684A65}"/>
                </a:ext>
              </a:extLst>
            </p:cNvPr>
            <p:cNvSpPr/>
            <p:nvPr/>
          </p:nvSpPr>
          <p:spPr>
            <a:xfrm>
              <a:off x="2619841" y="5026736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I/O Manager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350E66-132F-4B2E-AD30-0693E2DAE161}"/>
                </a:ext>
              </a:extLst>
            </p:cNvPr>
            <p:cNvSpPr/>
            <p:nvPr/>
          </p:nvSpPr>
          <p:spPr>
            <a:xfrm>
              <a:off x="3600546" y="5034835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Process</a:t>
              </a:r>
            </a:p>
            <a:p>
              <a:pPr algn="ctr"/>
              <a:r>
                <a:rPr lang="en-US" sz="900" dirty="0"/>
                <a:t>Scheduler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E3278D-DB42-41D4-ABC1-03398C049E72}"/>
                </a:ext>
              </a:extLst>
            </p:cNvPr>
            <p:cNvSpPr/>
            <p:nvPr/>
          </p:nvSpPr>
          <p:spPr>
            <a:xfrm>
              <a:off x="1615209" y="5035919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Network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158281-21C4-44BD-A63A-A38E3559CF6D}"/>
                </a:ext>
              </a:extLst>
            </p:cNvPr>
            <p:cNvSpPr/>
            <p:nvPr/>
          </p:nvSpPr>
          <p:spPr>
            <a:xfrm>
              <a:off x="3580593" y="3546828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VFS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CC10F4-9744-4509-B6BF-A29E6D05E9E6}"/>
                </a:ext>
              </a:extLst>
            </p:cNvPr>
            <p:cNvSpPr/>
            <p:nvPr/>
          </p:nvSpPr>
          <p:spPr>
            <a:xfrm>
              <a:off x="2612240" y="3546829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Syscall</a:t>
              </a:r>
              <a:endParaRPr lang="en-US" sz="900" dirty="0"/>
            </a:p>
            <a:p>
              <a:pPr algn="ctr"/>
              <a:r>
                <a:rPr lang="en-US" sz="900" dirty="0"/>
                <a:t>Handler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71B687-95AB-4EB7-9D05-6B12046F03FF}"/>
                </a:ext>
              </a:extLst>
            </p:cNvPr>
            <p:cNvSpPr/>
            <p:nvPr/>
          </p:nvSpPr>
          <p:spPr>
            <a:xfrm>
              <a:off x="6464427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Network Devices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EB3858-BBFD-4E30-B3A0-E993BE9C09DE}"/>
                </a:ext>
              </a:extLst>
            </p:cNvPr>
            <p:cNvSpPr/>
            <p:nvPr/>
          </p:nvSpPr>
          <p:spPr>
            <a:xfrm>
              <a:off x="5371273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Storage</a:t>
              </a:r>
            </a:p>
            <a:p>
              <a:pPr algn="ctr"/>
              <a:r>
                <a:rPr lang="en-US" sz="900" dirty="0"/>
                <a:t>Devices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69A69A-55DE-4535-821C-E152AAAEE6E3}"/>
                </a:ext>
              </a:extLst>
            </p:cNvPr>
            <p:cNvSpPr/>
            <p:nvPr/>
          </p:nvSpPr>
          <p:spPr>
            <a:xfrm>
              <a:off x="5089596" y="1270905"/>
              <a:ext cx="3512127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Operating System</a:t>
              </a:r>
            </a:p>
            <a:p>
              <a:pPr algn="ctr"/>
              <a:r>
                <a:rPr lang="en-US" sz="1400" dirty="0"/>
                <a:t>Services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52FBFC-1513-4360-B4B6-333206798F91}"/>
                </a:ext>
              </a:extLst>
            </p:cNvPr>
            <p:cNvSpPr/>
            <p:nvPr/>
          </p:nvSpPr>
          <p:spPr>
            <a:xfrm>
              <a:off x="6409554" y="3573799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Video Devices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321BA8-92FA-4B28-BC6A-4BEBD45BE45F}"/>
                </a:ext>
              </a:extLst>
            </p:cNvPr>
            <p:cNvSpPr/>
            <p:nvPr/>
          </p:nvSpPr>
          <p:spPr>
            <a:xfrm>
              <a:off x="7516974" y="3573799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Keyboard and Mouse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C338DF7-2121-44C8-AA15-B8E241392D59}"/>
                </a:ext>
              </a:extLst>
            </p:cNvPr>
            <p:cNvSpPr/>
            <p:nvPr/>
          </p:nvSpPr>
          <p:spPr>
            <a:xfrm>
              <a:off x="7577840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USB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28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826-C4DE-48C5-A8A7-ABA84837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4DF0-0056-4D29-B080-FE915A1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instance of a running program</a:t>
            </a:r>
          </a:p>
          <a:p>
            <a:r>
              <a:rPr lang="en-US" dirty="0"/>
              <a:t>OS create a process to run a program</a:t>
            </a:r>
          </a:p>
          <a:p>
            <a:r>
              <a:rPr lang="en-US" dirty="0"/>
              <a:t>Starting an application creates a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BA9B-3DF5-4E20-8C86-5D11396E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</a:t>
            </a:r>
            <a:r>
              <a:rPr lang="en-US" dirty="0" err="1">
                <a:effectLst/>
              </a:rPr>
              <a:t>Deamon</a:t>
            </a:r>
            <a:r>
              <a:rPr lang="en-US" dirty="0">
                <a:effectLst/>
              </a:rPr>
              <a:t> or Service?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D83F-4A02-4EB0-BBA9-8FF22908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Deamon</a:t>
            </a:r>
            <a:r>
              <a:rPr lang="en-US" dirty="0"/>
              <a:t> is a long running process that operates in the background</a:t>
            </a:r>
          </a:p>
          <a:p>
            <a:pPr lvl="1"/>
            <a:r>
              <a:rPr lang="en-US" dirty="0"/>
              <a:t>Provides specific function that is designed to require no user intervention</a:t>
            </a:r>
          </a:p>
          <a:p>
            <a:pPr lvl="1"/>
            <a:r>
              <a:rPr lang="en-US" dirty="0"/>
              <a:t>Can be configured to start when the operating system is started</a:t>
            </a:r>
          </a:p>
          <a:p>
            <a:pPr lvl="1"/>
            <a:r>
              <a:rPr lang="en-US" dirty="0"/>
              <a:t>Also known as Service in Windows</a:t>
            </a:r>
          </a:p>
          <a:p>
            <a:pPr lvl="1"/>
            <a:endParaRPr lang="en-US" dirty="0"/>
          </a:p>
          <a:p>
            <a:r>
              <a:rPr lang="en-US" dirty="0"/>
              <a:t>Example of </a:t>
            </a:r>
            <a:r>
              <a:rPr lang="en-US" dirty="0" err="1"/>
              <a:t>deamons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Server (Apache, Nginx, IIS)</a:t>
            </a:r>
          </a:p>
          <a:p>
            <a:pPr lvl="1"/>
            <a:r>
              <a:rPr lang="en-US" dirty="0"/>
              <a:t>Database Server (</a:t>
            </a:r>
            <a:r>
              <a:rPr lang="en-US" dirty="0" err="1"/>
              <a:t>MySql</a:t>
            </a:r>
            <a:r>
              <a:rPr lang="en-US" dirty="0"/>
              <a:t>, MongoDB, MSSQL)</a:t>
            </a:r>
          </a:p>
          <a:p>
            <a:pPr lvl="1"/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2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8F20-517A-4ECB-BAA2-C6026FBA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4FC6-FC40-49B0-8B70-BE720B0F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7711015" cy="5332424"/>
          </a:xfrm>
        </p:spPr>
        <p:txBody>
          <a:bodyPr/>
          <a:lstStyle/>
          <a:p>
            <a:r>
              <a:rPr lang="en-US" dirty="0"/>
              <a:t>CPU Core == Single Task</a:t>
            </a:r>
          </a:p>
          <a:p>
            <a:pPr lvl="1"/>
            <a:r>
              <a:rPr lang="en-US" dirty="0"/>
              <a:t>Only one process can be executing at any one time on a single CPU core</a:t>
            </a:r>
          </a:p>
          <a:p>
            <a:r>
              <a:rPr lang="en-US" dirty="0"/>
              <a:t>What is Multitasking</a:t>
            </a:r>
          </a:p>
          <a:p>
            <a:pPr lvl="1"/>
            <a:r>
              <a:rPr lang="en-US" dirty="0"/>
              <a:t>Allow multiple processes to share same CPU and other system resources</a:t>
            </a:r>
          </a:p>
          <a:p>
            <a:r>
              <a:rPr lang="en-US" dirty="0"/>
              <a:t> Multitasking operating system </a:t>
            </a:r>
          </a:p>
          <a:p>
            <a:pPr lvl="1"/>
            <a:r>
              <a:rPr lang="en-US" dirty="0"/>
              <a:t>OS switches between processes to give the appearance of many processes executing simultaneously</a:t>
            </a:r>
          </a:p>
          <a:p>
            <a:r>
              <a:rPr lang="en-US" dirty="0"/>
              <a:t>Cooperative vs Preemptive</a:t>
            </a:r>
          </a:p>
          <a:p>
            <a:pPr lvl="1"/>
            <a:r>
              <a:rPr lang="en-US" dirty="0"/>
              <a:t>cooperative multitasking</a:t>
            </a:r>
          </a:p>
          <a:p>
            <a:pPr lvl="2"/>
            <a:r>
              <a:rPr lang="en-US" dirty="0"/>
              <a:t>processes decide for how long it keeps the CPU</a:t>
            </a:r>
          </a:p>
          <a:p>
            <a:pPr lvl="1"/>
            <a:r>
              <a:rPr lang="en-US" dirty="0"/>
              <a:t>preemptive multitasking </a:t>
            </a:r>
          </a:p>
          <a:p>
            <a:pPr lvl="2"/>
            <a:r>
              <a:rPr lang="en-US" dirty="0"/>
              <a:t>processes are not in control for how long they are going to use the CPU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2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AFE6FCD-5CC1-4D4E-AACC-53B203F1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537108"/>
          </a:xfrm>
        </p:spPr>
        <p:txBody>
          <a:bodyPr/>
          <a:lstStyle/>
          <a:p>
            <a:r>
              <a:rPr lang="en-US" dirty="0"/>
              <a:t>Protects data and functionality from faults</a:t>
            </a:r>
          </a:p>
          <a:p>
            <a:r>
              <a:rPr lang="en-US" dirty="0"/>
              <a:t>Hardware-enforced by CPU</a:t>
            </a:r>
          </a:p>
          <a:p>
            <a:r>
              <a:rPr lang="en-US" dirty="0"/>
              <a:t>CPU microcode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B0349-F1C8-4B8C-8904-B70AD197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Rings (a.k.a. Isolation Rings)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0FF17-00A3-482A-8E14-8BCC943264A8}"/>
              </a:ext>
            </a:extLst>
          </p:cNvPr>
          <p:cNvGrpSpPr/>
          <p:nvPr/>
        </p:nvGrpSpPr>
        <p:grpSpPr>
          <a:xfrm>
            <a:off x="5791447" y="3629502"/>
            <a:ext cx="2686050" cy="2600691"/>
            <a:chOff x="5416561" y="3535939"/>
            <a:chExt cx="3029447" cy="30172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8E1F67-73BA-45A0-8264-A47E3BD40FEC}"/>
                </a:ext>
              </a:extLst>
            </p:cNvPr>
            <p:cNvGrpSpPr/>
            <p:nvPr/>
          </p:nvGrpSpPr>
          <p:grpSpPr>
            <a:xfrm>
              <a:off x="5416561" y="3579412"/>
              <a:ext cx="3029447" cy="2973788"/>
              <a:chOff x="3037398" y="691763"/>
              <a:chExt cx="3029447" cy="297378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8DD103-C13D-4510-87C7-5239EBC1A8EF}"/>
                  </a:ext>
                </a:extLst>
              </p:cNvPr>
              <p:cNvSpPr/>
              <p:nvPr/>
            </p:nvSpPr>
            <p:spPr>
              <a:xfrm>
                <a:off x="3037398" y="691763"/>
                <a:ext cx="3029447" cy="29737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D20EB3-0951-40DE-AC4B-6BD01E3CB805}"/>
                  </a:ext>
                </a:extLst>
              </p:cNvPr>
              <p:cNvSpPr/>
              <p:nvPr/>
            </p:nvSpPr>
            <p:spPr>
              <a:xfrm>
                <a:off x="3292502" y="965027"/>
                <a:ext cx="2480146" cy="243018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2C8E64-F5CD-45B8-BED9-A9E8E5D698DE}"/>
                  </a:ext>
                </a:extLst>
              </p:cNvPr>
              <p:cNvSpPr/>
              <p:nvPr/>
            </p:nvSpPr>
            <p:spPr>
              <a:xfrm>
                <a:off x="3583056" y="1210720"/>
                <a:ext cx="1895394" cy="193004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108FA4-5EFF-40D6-83E2-FB261228E22F}"/>
                  </a:ext>
                </a:extLst>
              </p:cNvPr>
              <p:cNvSpPr/>
              <p:nvPr/>
            </p:nvSpPr>
            <p:spPr>
              <a:xfrm>
                <a:off x="3878083" y="1534054"/>
                <a:ext cx="1305340" cy="1283377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OS Kernel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7C68AB-5EB9-4259-A69C-8A270917CC48}"/>
                </a:ext>
              </a:extLst>
            </p:cNvPr>
            <p:cNvSpPr txBox="1"/>
            <p:nvPr/>
          </p:nvSpPr>
          <p:spPr>
            <a:xfrm>
              <a:off x="6766727" y="4427577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2AED18-AA7B-4A80-909A-4E9D0A7FE1A5}"/>
                </a:ext>
              </a:extLst>
            </p:cNvPr>
            <p:cNvSpPr txBox="1"/>
            <p:nvPr/>
          </p:nvSpPr>
          <p:spPr>
            <a:xfrm>
              <a:off x="6759168" y="4096829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07ED9-B240-4C7F-B92E-9248DB0F90A4}"/>
                </a:ext>
              </a:extLst>
            </p:cNvPr>
            <p:cNvSpPr txBox="1"/>
            <p:nvPr/>
          </p:nvSpPr>
          <p:spPr>
            <a:xfrm>
              <a:off x="6762007" y="3807622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412F9A-1451-4F2A-AEDE-40D1C11DF49E}"/>
                </a:ext>
              </a:extLst>
            </p:cNvPr>
            <p:cNvSpPr txBox="1"/>
            <p:nvPr/>
          </p:nvSpPr>
          <p:spPr>
            <a:xfrm>
              <a:off x="6761887" y="3535939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3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3150E2B-963C-4431-BEFA-FA5660EDF294}"/>
              </a:ext>
            </a:extLst>
          </p:cNvPr>
          <p:cNvSpPr/>
          <p:nvPr/>
        </p:nvSpPr>
        <p:spPr>
          <a:xfrm rot="1318479">
            <a:off x="4089434" y="3616427"/>
            <a:ext cx="1952617" cy="993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Applications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3B28A9B-B7DD-4A4B-9EEF-6E1C07172EA3}"/>
              </a:ext>
            </a:extLst>
          </p:cNvPr>
          <p:cNvSpPr/>
          <p:nvPr/>
        </p:nvSpPr>
        <p:spPr>
          <a:xfrm rot="5400000">
            <a:off x="6870316" y="3908318"/>
            <a:ext cx="1049419" cy="383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Isolation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2EAC01-B26C-426F-8D3C-211D06D2DD56}"/>
              </a:ext>
            </a:extLst>
          </p:cNvPr>
          <p:cNvSpPr/>
          <p:nvPr/>
        </p:nvSpPr>
        <p:spPr>
          <a:xfrm>
            <a:off x="3639595" y="4413036"/>
            <a:ext cx="1395339" cy="11532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D36621-6F34-40F9-B69F-088107CDEFB9}"/>
              </a:ext>
            </a:extLst>
          </p:cNvPr>
          <p:cNvSpPr/>
          <p:nvPr/>
        </p:nvSpPr>
        <p:spPr>
          <a:xfrm>
            <a:off x="4563129" y="5499166"/>
            <a:ext cx="1395339" cy="11532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27640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EB33-8C7B-4A57-9872-ECF2796F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Module or Driver?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99E2-A4DE-4F7F-9B8E-E1C7EAAC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Device</a:t>
            </a:r>
          </a:p>
          <a:p>
            <a:pPr lvl="1"/>
            <a:r>
              <a:rPr lang="en-US" dirty="0">
                <a:effectLst/>
              </a:rPr>
              <a:t>A device is a unit of hardware that performs a special function and is attached to a computer.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Kernel module or Device Driver</a:t>
            </a:r>
          </a:p>
          <a:p>
            <a:pPr lvl="1"/>
            <a:r>
              <a:rPr lang="en-US" dirty="0">
                <a:effectLst/>
              </a:rPr>
              <a:t>A device driver is a small software program that operates or controls a particular type of device that is attached to a computer.</a:t>
            </a:r>
          </a:p>
          <a:p>
            <a:pPr marL="274320" lvl="1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E6DD-8206-4F07-BF9C-7585CEA5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2000" l="4667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7" y="1603169"/>
            <a:ext cx="2412670" cy="24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9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12929</TotalTime>
  <Words>1158</Words>
  <Application>Microsoft Office PowerPoint</Application>
  <PresentationFormat>Widescreen</PresentationFormat>
  <Paragraphs>292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Arial Black</vt:lpstr>
      <vt:lpstr>Century Schoolbook</vt:lpstr>
      <vt:lpstr>Times New Roman</vt:lpstr>
      <vt:lpstr>Verdana Pro Cond</vt:lpstr>
      <vt:lpstr>Verdana Pro Cond Light</vt:lpstr>
      <vt:lpstr>Wingdings 2</vt:lpstr>
      <vt:lpstr>View</vt:lpstr>
      <vt:lpstr>Operating System Architecture</vt:lpstr>
      <vt:lpstr>Operating System</vt:lpstr>
      <vt:lpstr>Operating System Categories</vt:lpstr>
      <vt:lpstr>Modern OS High Level Design</vt:lpstr>
      <vt:lpstr>What is a Process</vt:lpstr>
      <vt:lpstr>What is a Deamon or Service? </vt:lpstr>
      <vt:lpstr>Multitasking</vt:lpstr>
      <vt:lpstr>Protection Rings (a.k.a. Isolation Rings)</vt:lpstr>
      <vt:lpstr>What is a Module or Driver?</vt:lpstr>
      <vt:lpstr>How does the OS know which driver to use?</vt:lpstr>
      <vt:lpstr>Virtualization</vt:lpstr>
      <vt:lpstr>Virtualization</vt:lpstr>
      <vt:lpstr>Virtualization Types</vt:lpstr>
      <vt:lpstr>Hardware Virtualization</vt:lpstr>
      <vt:lpstr>Hardware Virtualization</vt:lpstr>
      <vt:lpstr>Full Virtualization</vt:lpstr>
      <vt:lpstr>Para virtualization</vt:lpstr>
      <vt:lpstr>What we use today?</vt:lpstr>
      <vt:lpstr>Hardware assisted virtualization</vt:lpstr>
      <vt:lpstr>Hardware assisted virtualization G1</vt:lpstr>
      <vt:lpstr>Hardware assisted virtualization G2</vt:lpstr>
      <vt:lpstr>Hardware assisted virtualization G3</vt:lpstr>
      <vt:lpstr>So what we use today?</vt:lpstr>
      <vt:lpstr>Example of Hypervisors</vt:lpstr>
      <vt:lpstr>Containers</vt:lpstr>
      <vt:lpstr>Containers</vt:lpstr>
      <vt:lpstr>Containers</vt:lpstr>
      <vt:lpstr>Brief History of Containers</vt:lpstr>
      <vt:lpstr>Docker</vt:lpstr>
      <vt:lpstr>Docker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96</cp:revision>
  <dcterms:created xsi:type="dcterms:W3CDTF">2020-09-12T08:48:01Z</dcterms:created>
  <dcterms:modified xsi:type="dcterms:W3CDTF">2020-10-20T05:48:27Z</dcterms:modified>
</cp:coreProperties>
</file>