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269" r:id="rId10"/>
    <p:sldId id="383" r:id="rId11"/>
    <p:sldId id="384" r:id="rId12"/>
    <p:sldId id="386" r:id="rId13"/>
    <p:sldId id="387" r:id="rId14"/>
    <p:sldId id="388" r:id="rId15"/>
    <p:sldId id="3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840B-1ABE-4A46-8A0D-2291A74C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D764-FE5F-4240-AEB0-639457AA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Self-Service</a:t>
            </a:r>
          </a:p>
          <a:p>
            <a:r>
              <a:rPr lang="en-US" dirty="0"/>
              <a:t>API automation</a:t>
            </a:r>
          </a:p>
          <a:p>
            <a:r>
              <a:rPr lang="en-US" dirty="0"/>
              <a:t>Flexible billing model</a:t>
            </a:r>
          </a:p>
          <a:p>
            <a:r>
              <a:rPr lang="en-US" dirty="0"/>
              <a:t>Flexible billing reporting</a:t>
            </a:r>
          </a:p>
          <a:p>
            <a:r>
              <a:rPr lang="en-US" dirty="0"/>
              <a:t>Dynamic workload balancing</a:t>
            </a:r>
          </a:p>
          <a:p>
            <a:r>
              <a:rPr lang="en-US" dirty="0"/>
              <a:t>Provisioning services</a:t>
            </a:r>
          </a:p>
          <a:p>
            <a:r>
              <a:rPr lang="en-US" dirty="0"/>
              <a:t>Role-based administration</a:t>
            </a:r>
          </a:p>
          <a:p>
            <a:r>
              <a:rPr lang="en-US" dirty="0"/>
              <a:t>Monitoring and Reporting</a:t>
            </a:r>
          </a:p>
          <a:p>
            <a:r>
              <a:rPr lang="en-US" dirty="0"/>
              <a:t>Integration with other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5617-F1CE-473A-B91D-72D31390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2295-AFB4-4D61-BF21-BA215036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Q3</a:t>
            </a:r>
          </a:p>
          <a:p>
            <a:pPr lvl="1"/>
            <a:r>
              <a:rPr lang="en-US" dirty="0"/>
              <a:t>AWS – 32%</a:t>
            </a:r>
          </a:p>
          <a:p>
            <a:pPr lvl="1"/>
            <a:r>
              <a:rPr lang="en-US" dirty="0"/>
              <a:t>Azure – 19%</a:t>
            </a:r>
          </a:p>
          <a:p>
            <a:pPr lvl="1"/>
            <a:r>
              <a:rPr lang="en-US" dirty="0"/>
              <a:t>Google Cloud – 7%</a:t>
            </a:r>
          </a:p>
          <a:p>
            <a:pPr lvl="1"/>
            <a:r>
              <a:rPr lang="en-US" dirty="0"/>
              <a:t>Alibaba – 6%</a:t>
            </a:r>
          </a:p>
          <a:p>
            <a:pPr lvl="1"/>
            <a:r>
              <a:rPr lang="en-US" dirty="0"/>
              <a:t>Others – 37%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1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20C6-2563-4247-96CB-0002D91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D38F-3A47-4835-BC29-CC1B0B00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vendors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IBM and RedHat</a:t>
            </a:r>
          </a:p>
          <a:p>
            <a:pPr lvl="1"/>
            <a:r>
              <a:rPr lang="en-US" dirty="0"/>
              <a:t>DELL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BMC</a:t>
            </a:r>
          </a:p>
          <a:p>
            <a:pPr lvl="1"/>
            <a:r>
              <a:rPr lang="en-US" dirty="0"/>
              <a:t>Citrix</a:t>
            </a:r>
          </a:p>
          <a:p>
            <a:pPr lvl="1"/>
            <a:r>
              <a:rPr lang="en-US" dirty="0"/>
              <a:t>HP</a:t>
            </a:r>
          </a:p>
          <a:p>
            <a:pPr lvl="1"/>
            <a:r>
              <a:rPr lang="en-US" dirty="0"/>
              <a:t>Cisco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What is the problem with those platforms</a:t>
            </a:r>
          </a:p>
          <a:p>
            <a:pPr lvl="1"/>
            <a:r>
              <a:rPr lang="en-US" dirty="0"/>
              <a:t>Mainly focused on Virtual Machines (IaaS)</a:t>
            </a:r>
          </a:p>
          <a:p>
            <a:pPr lvl="1"/>
            <a:r>
              <a:rPr lang="en-US" dirty="0"/>
              <a:t>Do not provide real cloud native experience</a:t>
            </a:r>
          </a:p>
          <a:p>
            <a:pPr lvl="1"/>
            <a:r>
              <a:rPr lang="en-US" dirty="0"/>
              <a:t>Very hard to maintain and support</a:t>
            </a:r>
          </a:p>
          <a:p>
            <a:pPr lvl="1"/>
            <a:r>
              <a:rPr lang="en-US" dirty="0"/>
              <a:t>Not so good APIs</a:t>
            </a:r>
          </a:p>
          <a:p>
            <a:pPr lvl="1"/>
            <a:r>
              <a:rPr lang="en-US" dirty="0"/>
              <a:t>Missing and or bad support for tools like terraform, </a:t>
            </a:r>
            <a:r>
              <a:rPr lang="en-US" dirty="0" err="1"/>
              <a:t>cdk</a:t>
            </a:r>
            <a:r>
              <a:rPr lang="en-US" dirty="0"/>
              <a:t>, ansible and etc.</a:t>
            </a:r>
          </a:p>
        </p:txBody>
      </p:sp>
    </p:spTree>
    <p:extLst>
      <p:ext uri="{BB962C8B-B14F-4D97-AF65-F5344CB8AC3E}">
        <p14:creationId xmlns:p14="http://schemas.microsoft.com/office/powerpoint/2010/main" val="387382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731-02FF-4EEC-BAE4-BE9B21E6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3A5-877C-4A75-B67B-C5CDC18E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Outposts</a:t>
            </a:r>
          </a:p>
          <a:p>
            <a:r>
              <a:rPr lang="en-US" dirty="0"/>
              <a:t>Azure Stack</a:t>
            </a:r>
          </a:p>
          <a:p>
            <a:r>
              <a:rPr lang="en-US" dirty="0"/>
              <a:t>Google Anthos</a:t>
            </a:r>
          </a:p>
          <a:p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2171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ABD-0722-4516-8901-BD240AF2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vs Traditional Workloads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8A5AC-F0C2-49F6-9119-90301DF4727B}"/>
              </a:ext>
            </a:extLst>
          </p:cNvPr>
          <p:cNvSpPr/>
          <p:nvPr/>
        </p:nvSpPr>
        <p:spPr>
          <a:xfrm>
            <a:off x="807868" y="5273336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7986-1AB3-4A47-B69E-3CBE26591FDA}"/>
              </a:ext>
            </a:extLst>
          </p:cNvPr>
          <p:cNvSpPr/>
          <p:nvPr/>
        </p:nvSpPr>
        <p:spPr>
          <a:xfrm>
            <a:off x="807868" y="3429000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1FD48-64BF-4CA4-8127-5DEBF6E1F7D3}"/>
              </a:ext>
            </a:extLst>
          </p:cNvPr>
          <p:cNvSpPr/>
          <p:nvPr/>
        </p:nvSpPr>
        <p:spPr>
          <a:xfrm>
            <a:off x="807868" y="2509767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Management</a:t>
            </a:r>
          </a:p>
          <a:p>
            <a:pPr algn="ctr"/>
            <a:r>
              <a:rPr lang="en-US" dirty="0"/>
              <a:t>Monitoring, Backup,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73EC1-F182-42C9-BAC6-FC5A1D86E856}"/>
              </a:ext>
            </a:extLst>
          </p:cNvPr>
          <p:cNvSpPr/>
          <p:nvPr/>
        </p:nvSpPr>
        <p:spPr>
          <a:xfrm>
            <a:off x="807868" y="1590534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(e.g. Database, Object Storage)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819A1-E0B5-4D06-8C82-76A620C30979}"/>
              </a:ext>
            </a:extLst>
          </p:cNvPr>
          <p:cNvSpPr/>
          <p:nvPr/>
        </p:nvSpPr>
        <p:spPr>
          <a:xfrm>
            <a:off x="4814658" y="5273336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2D44A-A2C6-43B6-BD9B-1AA6D4E9B1D2}"/>
              </a:ext>
            </a:extLst>
          </p:cNvPr>
          <p:cNvSpPr/>
          <p:nvPr/>
        </p:nvSpPr>
        <p:spPr>
          <a:xfrm>
            <a:off x="4814658" y="3429000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F7BB7D-93D0-41F4-97B0-C868BC25C3C8}"/>
              </a:ext>
            </a:extLst>
          </p:cNvPr>
          <p:cNvSpPr/>
          <p:nvPr/>
        </p:nvSpPr>
        <p:spPr>
          <a:xfrm>
            <a:off x="4814658" y="2509767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Management</a:t>
            </a:r>
          </a:p>
          <a:p>
            <a:pPr algn="ctr"/>
            <a:r>
              <a:rPr lang="en-US" dirty="0"/>
              <a:t>Monitoring, Backup,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F844B-08FC-4820-B564-B9C1325115E7}"/>
              </a:ext>
            </a:extLst>
          </p:cNvPr>
          <p:cNvSpPr/>
          <p:nvPr/>
        </p:nvSpPr>
        <p:spPr>
          <a:xfrm>
            <a:off x="4814658" y="1590534"/>
            <a:ext cx="3284738" cy="802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(e.g. Database, Object Storage)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9358F-8C2F-4CA8-A5C9-BF998DE4FB6D}"/>
              </a:ext>
            </a:extLst>
          </p:cNvPr>
          <p:cNvSpPr/>
          <p:nvPr/>
        </p:nvSpPr>
        <p:spPr>
          <a:xfrm>
            <a:off x="807868" y="4354103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AC0A9-2346-4033-BA36-9F51ADCA7C35}"/>
              </a:ext>
            </a:extLst>
          </p:cNvPr>
          <p:cNvSpPr/>
          <p:nvPr/>
        </p:nvSpPr>
        <p:spPr>
          <a:xfrm>
            <a:off x="4814658" y="4348233"/>
            <a:ext cx="3284738" cy="802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66212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Free Tier Demo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4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1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cloud computing?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5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7C9-713B-419A-A901-B011B5B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classic datacenters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ED2-6592-4D19-8A6F-9BAB829F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centers capacity</a:t>
            </a:r>
          </a:p>
          <a:p>
            <a:r>
              <a:rPr lang="en-US" dirty="0"/>
              <a:t>Hardware is not utilized efficiently</a:t>
            </a:r>
          </a:p>
          <a:p>
            <a:r>
              <a:rPr lang="en-US" dirty="0"/>
              <a:t>Legacy hardware and systems </a:t>
            </a:r>
          </a:p>
          <a:p>
            <a:r>
              <a:rPr lang="en-US" dirty="0"/>
              <a:t>Application compatibility issues</a:t>
            </a:r>
          </a:p>
          <a:p>
            <a:r>
              <a:rPr lang="en-US" dirty="0"/>
              <a:t>Cross vendor interoperability</a:t>
            </a:r>
          </a:p>
          <a:p>
            <a:r>
              <a:rPr lang="en-US" dirty="0"/>
              <a:t>Complex processes and management</a:t>
            </a:r>
          </a:p>
          <a:p>
            <a:r>
              <a:rPr lang="en-US" dirty="0"/>
              <a:t>A lot of experts are required (e.g. Network, Storage, Backup, OS)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F840-638A-4E79-8714-47C9DB9D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Era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AFA-7189-4DB6-9709-0752E7D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resources provided as a service</a:t>
            </a:r>
          </a:p>
          <a:p>
            <a:r>
              <a:rPr lang="en-US" dirty="0"/>
              <a:t>Natural evolution and adoption of</a:t>
            </a:r>
          </a:p>
          <a:p>
            <a:pPr lvl="1"/>
            <a:r>
              <a:rPr lang="en-US" dirty="0"/>
              <a:t>Existing technologies </a:t>
            </a:r>
          </a:p>
          <a:p>
            <a:pPr lvl="1"/>
            <a:r>
              <a:rPr lang="en-US" dirty="0"/>
              <a:t>Existing paradigms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E94-2552-4946-A918-14ED2511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760"/>
            <a:ext cx="4835635" cy="1805940"/>
          </a:xfrm>
        </p:spPr>
        <p:txBody>
          <a:bodyPr>
            <a:normAutofit/>
          </a:bodyPr>
          <a:lstStyle/>
          <a:p>
            <a:r>
              <a:rPr lang="en-US" sz="4000"/>
              <a:t>Utility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CE2A-9AD7-4156-83AE-4640056B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14575"/>
            <a:ext cx="4824603" cy="3865562"/>
          </a:xfrm>
        </p:spPr>
        <p:txBody>
          <a:bodyPr>
            <a:normAutofit/>
          </a:bodyPr>
          <a:lstStyle/>
          <a:p>
            <a:r>
              <a:rPr lang="en-US" dirty="0"/>
              <a:t>Available to the customer as needed</a:t>
            </a:r>
          </a:p>
          <a:p>
            <a:r>
              <a:rPr lang="en-US" dirty="0"/>
              <a:t>Charges for specific usage  </a:t>
            </a:r>
          </a:p>
          <a:p>
            <a:r>
              <a:rPr lang="en-US" dirty="0"/>
              <a:t>Maximize the efficient use of resources</a:t>
            </a:r>
          </a:p>
          <a:p>
            <a:r>
              <a:rPr lang="en-US" dirty="0"/>
              <a:t>Minimize associated costs</a:t>
            </a:r>
          </a:p>
          <a:p>
            <a:r>
              <a:rPr lang="en-US" dirty="0"/>
              <a:t>Billing 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BE02-E2E1-438E-BAE2-19C1FE1F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r="7074" b="-2"/>
          <a:stretch/>
        </p:blipFill>
        <p:spPr>
          <a:xfrm>
            <a:off x="6095999" y="10"/>
            <a:ext cx="5075239" cy="3355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BDDDD-EA28-453E-848D-0FC3E86A25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r="-1" b="-1"/>
          <a:stretch/>
        </p:blipFill>
        <p:spPr>
          <a:xfrm>
            <a:off x="6095999" y="3476625"/>
            <a:ext cx="5075238" cy="3381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5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56E-498E-4B42-84B6-1A9F4077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Cloud Computing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599E-7B2F-40FE-8295-592897A2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Server consolidation</a:t>
            </a:r>
          </a:p>
          <a:p>
            <a:r>
              <a:rPr lang="en-US" dirty="0"/>
              <a:t>Service or application isolation</a:t>
            </a:r>
          </a:p>
          <a:p>
            <a:r>
              <a:rPr lang="en-US" dirty="0"/>
              <a:t>Simplified service deployment</a:t>
            </a:r>
          </a:p>
          <a:p>
            <a:r>
              <a:rPr lang="en-US" dirty="0"/>
              <a:t>Simplified service management</a:t>
            </a:r>
          </a:p>
          <a:p>
            <a:r>
              <a:rPr lang="en-US" dirty="0"/>
              <a:t>Increased service and application availability</a:t>
            </a:r>
          </a:p>
          <a:p>
            <a:r>
              <a:rPr lang="en-US" dirty="0"/>
              <a:t>Hybrid technologies can run on one consistent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08CF-B5AE-4F8A-AECE-0D29C3E5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43-3D19-424E-9F1D-4C203B7C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Infrastructure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Management stacks</a:t>
            </a:r>
          </a:p>
          <a:p>
            <a:r>
              <a:rPr lang="en-US" dirty="0"/>
              <a:t>Automation stacks</a:t>
            </a:r>
          </a:p>
          <a:p>
            <a:r>
              <a:rPr lang="en-US" dirty="0"/>
              <a:t>Programing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BFEA-C6FA-4FF6-B607-B7025F5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Classifications and 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365-8575-491B-BAC3-A53A917C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Hybrid</a:t>
            </a:r>
          </a:p>
          <a:p>
            <a:endParaRPr lang="en-US" dirty="0"/>
          </a:p>
          <a:p>
            <a:r>
              <a:rPr lang="en-US" dirty="0"/>
              <a:t>Service Models</a:t>
            </a:r>
          </a:p>
          <a:p>
            <a:pPr lvl="1"/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2914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BC33-6647-4DD0-9F8A-BE04FD32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C40-E343-4FD6-9C59-2D03031A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66" y="1550188"/>
            <a:ext cx="6045084" cy="2723362"/>
          </a:xfrm>
        </p:spPr>
        <p:txBody>
          <a:bodyPr/>
          <a:lstStyle/>
          <a:p>
            <a:r>
              <a:rPr lang="en-US" dirty="0"/>
              <a:t>Cloud Computing has reached a maturity that leads it into a productive phase​</a:t>
            </a:r>
          </a:p>
          <a:p>
            <a:r>
              <a:rPr lang="en-US" dirty="0"/>
              <a:t>Nowadays Cloud Computing is integral concept in IT​</a:t>
            </a:r>
          </a:p>
          <a:p>
            <a:r>
              <a:rPr lang="en-US" dirty="0"/>
              <a:t>More innovations because of Cloud​</a:t>
            </a:r>
          </a:p>
          <a:p>
            <a:r>
              <a:rPr lang="en-US" dirty="0"/>
              <a:t>Increased development for the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ACAD6-7B50-4EF9-98DB-9B4324B0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4" y="1135063"/>
            <a:ext cx="3181272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29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401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Cloud Computing</vt:lpstr>
      <vt:lpstr>PowerPoint Presentation</vt:lpstr>
      <vt:lpstr>Problems with classic datacenters</vt:lpstr>
      <vt:lpstr>The Era of Cloud Computing</vt:lpstr>
      <vt:lpstr>Utility Services</vt:lpstr>
      <vt:lpstr>How Cloud Computing can help?</vt:lpstr>
      <vt:lpstr>Behind The Scene</vt:lpstr>
      <vt:lpstr>Cloud Classifications and Service Models</vt:lpstr>
      <vt:lpstr>Cloud Computing Today</vt:lpstr>
      <vt:lpstr>Good Cloud Platform</vt:lpstr>
      <vt:lpstr>Public Cloud Platforms</vt:lpstr>
      <vt:lpstr>Private Cloud Platforms</vt:lpstr>
      <vt:lpstr>Hybrid Cloud Platforms</vt:lpstr>
      <vt:lpstr>Cloud Native vs Traditional Workloads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Borislav Varadinov</dc:creator>
  <cp:lastModifiedBy>Borislav Varadinov</cp:lastModifiedBy>
  <cp:revision>5</cp:revision>
  <dcterms:created xsi:type="dcterms:W3CDTF">2020-12-14T11:04:51Z</dcterms:created>
  <dcterms:modified xsi:type="dcterms:W3CDTF">2020-12-21T12:46:51Z</dcterms:modified>
</cp:coreProperties>
</file>