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1"/>
  </p:notesMasterIdLst>
  <p:handoutMasterIdLst>
    <p:handoutMasterId r:id="rId62"/>
  </p:handoutMasterIdLst>
  <p:sldIdLst>
    <p:sldId id="256" r:id="rId2"/>
    <p:sldId id="354" r:id="rId3"/>
    <p:sldId id="307" r:id="rId4"/>
    <p:sldId id="382" r:id="rId5"/>
    <p:sldId id="355" r:id="rId6"/>
    <p:sldId id="376" r:id="rId7"/>
    <p:sldId id="308" r:id="rId8"/>
    <p:sldId id="265" r:id="rId9"/>
    <p:sldId id="314" r:id="rId10"/>
    <p:sldId id="321" r:id="rId11"/>
    <p:sldId id="379" r:id="rId12"/>
    <p:sldId id="380" r:id="rId13"/>
    <p:sldId id="319" r:id="rId14"/>
    <p:sldId id="318" r:id="rId15"/>
    <p:sldId id="328" r:id="rId16"/>
    <p:sldId id="310" r:id="rId17"/>
    <p:sldId id="326" r:id="rId18"/>
    <p:sldId id="274" r:id="rId19"/>
    <p:sldId id="291" r:id="rId20"/>
    <p:sldId id="333" r:id="rId21"/>
    <p:sldId id="392" r:id="rId22"/>
    <p:sldId id="375" r:id="rId23"/>
    <p:sldId id="367" r:id="rId24"/>
    <p:sldId id="296" r:id="rId25"/>
    <p:sldId id="334" r:id="rId26"/>
    <p:sldId id="335" r:id="rId27"/>
    <p:sldId id="297" r:id="rId28"/>
    <p:sldId id="289" r:id="rId29"/>
    <p:sldId id="364" r:id="rId30"/>
    <p:sldId id="373" r:id="rId31"/>
    <p:sldId id="372" r:id="rId32"/>
    <p:sldId id="381" r:id="rId33"/>
    <p:sldId id="298" r:id="rId34"/>
    <p:sldId id="377" r:id="rId35"/>
    <p:sldId id="336" r:id="rId36"/>
    <p:sldId id="337" r:id="rId37"/>
    <p:sldId id="338" r:id="rId38"/>
    <p:sldId id="277" r:id="rId39"/>
    <p:sldId id="278" r:id="rId40"/>
    <p:sldId id="293" r:id="rId41"/>
    <p:sldId id="349" r:id="rId42"/>
    <p:sldId id="393" r:id="rId43"/>
    <p:sldId id="368" r:id="rId44"/>
    <p:sldId id="350" r:id="rId45"/>
    <p:sldId id="352" r:id="rId46"/>
    <p:sldId id="351" r:id="rId47"/>
    <p:sldId id="353" r:id="rId48"/>
    <p:sldId id="281" r:id="rId49"/>
    <p:sldId id="348" r:id="rId50"/>
    <p:sldId id="370" r:id="rId51"/>
    <p:sldId id="369" r:id="rId52"/>
    <p:sldId id="365" r:id="rId53"/>
    <p:sldId id="384" r:id="rId54"/>
    <p:sldId id="366" r:id="rId55"/>
    <p:sldId id="313" r:id="rId56"/>
    <p:sldId id="330" r:id="rId57"/>
    <p:sldId id="342" r:id="rId58"/>
    <p:sldId id="343" r:id="rId59"/>
    <p:sldId id="282" r:id="rId60"/>
  </p:sldIdLst>
  <p:sldSz cx="9144000" cy="6858000" type="screen4x3"/>
  <p:notesSz cx="6858000" cy="9144000"/>
  <p:embeddedFontLst>
    <p:embeddedFont>
      <p:font typeface="Calibri" pitchFamily="34" charset="0"/>
      <p:regular r:id="rId63"/>
      <p:bold r:id="rId64"/>
      <p:italic r:id="rId65"/>
      <p:boldItalic r:id="rId66"/>
    </p:embeddedFont>
    <p:embeddedFont>
      <p:font typeface="cmsy10" pitchFamily="34" charset="0"/>
      <p:regular r:id="rId67"/>
    </p:embeddedFont>
  </p:embeddedFontLst>
  <p:custDataLst>
    <p:tags r:id="rId68"/>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1"/>
  <p:showPr showNarration="1" useTimings="0">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217" autoAdjust="0"/>
    <p:restoredTop sz="86335" autoAdjust="0"/>
  </p:normalViewPr>
  <p:slideViewPr>
    <p:cSldViewPr>
      <p:cViewPr varScale="1">
        <p:scale>
          <a:sx n="43" d="100"/>
          <a:sy n="43" d="100"/>
        </p:scale>
        <p:origin x="-1229" y="-62"/>
      </p:cViewPr>
      <p:guideLst>
        <p:guide orient="horz" pos="2160"/>
        <p:guide pos="2880"/>
      </p:guideLst>
    </p:cSldViewPr>
  </p:slideViewPr>
  <p:outlineViewPr>
    <p:cViewPr>
      <p:scale>
        <a:sx n="33" d="100"/>
        <a:sy n="33" d="100"/>
      </p:scale>
      <p:origin x="14"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8" d="100"/>
          <a:sy n="38" d="100"/>
        </p:scale>
        <p:origin x="-2246" y="-67"/>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1.fntdata"/><Relationship Id="rId68"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725F39-6B29-4DC0-9490-A1C13D094C64}" type="datetimeFigureOut">
              <a:rPr lang="ru-RU" smtClean="0"/>
              <a:pPr/>
              <a:t>07.12.2010</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6CBB90-099E-4763-B79E-0912DA25B7C2}" type="slidenum">
              <a:rPr lang="ru-RU" smtClean="0"/>
              <a:pPr/>
              <a:t>‹#›</a:t>
            </a:fld>
            <a:endParaRPr lang="ru-RU"/>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CFBDF1-FE29-414B-A3C3-D9B798706D65}" type="datetimeFigureOut">
              <a:rPr lang="ru-RU" smtClean="0"/>
              <a:pPr/>
              <a:t>07.12.2010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1B3221-932A-4737-8257-085CA8188303}"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What</a:t>
            </a:r>
            <a:r>
              <a:rPr lang="en-US" baseline="0" dirty="0" smtClean="0"/>
              <a:t> I’m going to present today is an example of useful integration of different types of large-scale biological data, more precisely, interaction networks and quantitative trait loci.</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1</a:t>
            </a:fld>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And in this</a:t>
            </a:r>
            <a:r>
              <a:rPr lang="en-US" baseline="0" dirty="0" smtClean="0"/>
              <a:t> manner we do the analysis for each pair, fill the whole table with p-values. [data details appear] </a:t>
            </a:r>
            <a:r>
              <a:rPr lang="en-US" dirty="0" smtClean="0"/>
              <a:t>For example, in the data</a:t>
            </a:r>
            <a:r>
              <a:rPr lang="en-US" baseline="0" dirty="0" smtClean="0"/>
              <a:t> I have, there are 112 individuals with gene expression measured in more than 5000 genes, this is basically all yeast genes, and genotyped in almost 3000 markers distributed across the whole genome. Thus we do about 16 million statistical tests. [example appears] And for example, at the level 1e-4, we have about 84 thousand pairs that linked.</a:t>
            </a:r>
          </a:p>
          <a:p>
            <a:endParaRPr lang="en-US" baseline="0" dirty="0" smtClean="0"/>
          </a:p>
          <a:p>
            <a:r>
              <a:rPr lang="en-US" baseline="0" dirty="0" smtClean="0"/>
              <a:t>With this many tests, we need to correct for multiple testing. Or in other words, we need to decide how significant each p-value level is.</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10</a:t>
            </a:fld>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For this, we repeat</a:t>
            </a:r>
            <a:r>
              <a:rPr lang="en-US" baseline="0" dirty="0" smtClean="0"/>
              <a:t> all the analysis for randomized data. We randomly shuffle the expression values for each individual and repeat the whole procedure. For example, for some pair of M and G, in real data you could get this very small p-value, and for shuffled data you could get this much higher p-value that doesn’t actually correspond to anything real. </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11</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However, still for so</a:t>
            </a:r>
            <a:r>
              <a:rPr lang="en-US" baseline="0" dirty="0" smtClean="0"/>
              <a:t> many tests you’ll get some “false” linkages even on low p-value thresholds. Suppose we got </a:t>
            </a:r>
            <a:r>
              <a:rPr lang="en-US" baseline="0" dirty="0" err="1" smtClean="0"/>
              <a:t>L_p</a:t>
            </a:r>
            <a:r>
              <a:rPr lang="en-US" baseline="0" dirty="0" smtClean="0"/>
              <a:t> real linkages for threshold p. Suppose we got </a:t>
            </a:r>
            <a:r>
              <a:rPr lang="en-US" baseline="0" dirty="0" err="1" smtClean="0"/>
              <a:t>F_p</a:t>
            </a:r>
            <a:r>
              <a:rPr lang="en-US" baseline="0" dirty="0" smtClean="0"/>
              <a:t> “false” linkages for the same threshold, from randomized. Then you can say that you expect </a:t>
            </a:r>
            <a:r>
              <a:rPr lang="en-US" baseline="0" dirty="0" err="1" smtClean="0"/>
              <a:t>F_p</a:t>
            </a:r>
            <a:r>
              <a:rPr lang="en-US" baseline="0" dirty="0" smtClean="0"/>
              <a:t> “false” linkages when having </a:t>
            </a:r>
            <a:r>
              <a:rPr lang="en-US" baseline="0" dirty="0" err="1" smtClean="0"/>
              <a:t>L_p</a:t>
            </a:r>
            <a:r>
              <a:rPr lang="en-US" baseline="0" dirty="0" smtClean="0"/>
              <a:t> real linkages, or in other words, your false discovery rate is the ratio of </a:t>
            </a:r>
            <a:r>
              <a:rPr lang="en-US" baseline="0" dirty="0" err="1" smtClean="0"/>
              <a:t>F_p</a:t>
            </a:r>
            <a:r>
              <a:rPr lang="en-US" baseline="0" dirty="0" smtClean="0"/>
              <a:t> over </a:t>
            </a:r>
            <a:r>
              <a:rPr lang="en-US" baseline="0" dirty="0" err="1" smtClean="0"/>
              <a:t>L_p</a:t>
            </a:r>
            <a:r>
              <a:rPr lang="en-US" baseline="0" dirty="0" smtClean="0"/>
              <a:t>.</a:t>
            </a:r>
          </a:p>
          <a:p>
            <a:endParaRPr lang="en-US" baseline="0" dirty="0" smtClean="0"/>
          </a:p>
          <a:p>
            <a:r>
              <a:rPr lang="en-US" baseline="0" dirty="0" smtClean="0"/>
              <a:t>[example appears] For example, at p-value level of 1e-4, we get about 84 thousand real linkages and 2400 linkages on randomized data. This means that at this level our false discovery rate is 2.9%.</a:t>
            </a:r>
          </a:p>
          <a:p>
            <a:endParaRPr lang="en-US" baseline="0" dirty="0" smtClean="0"/>
          </a:p>
          <a:p>
            <a:r>
              <a:rPr lang="en-US" baseline="0" dirty="0" smtClean="0"/>
              <a:t>[plot appears] Here is the plot of the number of real and false linkages. Blue curve is real linkages and green curve is linkages from randomized data. You read the number of linkages on left. Red curve is the ratio of these two, it represents false discovery rate, you read it on right. And the point 1e-4 from the example is here.</a:t>
            </a:r>
          </a:p>
          <a:p>
            <a:endParaRPr lang="en-US" baseline="0" dirty="0" smtClean="0"/>
          </a:p>
          <a:p>
            <a:r>
              <a:rPr lang="en-US" baseline="0" dirty="0" smtClean="0"/>
              <a:t>Is it clear how the experiment and analysis works? It’s important for the rest, so please ask me to repeat if it’s not clear. [repeat if necessary]</a:t>
            </a:r>
          </a:p>
          <a:p>
            <a:endParaRPr lang="en-US" baseline="0" dirty="0" smtClean="0"/>
          </a:p>
          <a:p>
            <a:r>
              <a:rPr lang="en-US" baseline="0" dirty="0" smtClean="0"/>
              <a:t>[12 min]</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12</a:t>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Microarrays</a:t>
            </a:r>
            <a:r>
              <a:rPr lang="en-US" baseline="0" dirty="0" smtClean="0"/>
              <a:t> for measuring transcript expression are widely used. But with some new technology and a new bioinformatics method for analysis of the experiment using this technology, proteome data can be obtained. However, the analysis is more difficult, and the data is available for only about 1000 proteins. For this data, we can do exactly the same analysis and obtain protein QTLs.</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13</a:t>
            </a:fld>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Let’s summarize</a:t>
            </a:r>
            <a:r>
              <a:rPr lang="en-US" baseline="0" dirty="0" smtClean="0"/>
              <a:t>. With the data I described, we obtain this many linkages for </a:t>
            </a:r>
            <a:r>
              <a:rPr lang="en-US" baseline="0" dirty="0" err="1" smtClean="0"/>
              <a:t>eQTLs</a:t>
            </a:r>
            <a:r>
              <a:rPr lang="en-US" baseline="0" dirty="0" smtClean="0"/>
              <a:t> and </a:t>
            </a:r>
            <a:r>
              <a:rPr lang="en-US" baseline="0" dirty="0" err="1" smtClean="0"/>
              <a:t>pQTLs</a:t>
            </a:r>
            <a:r>
              <a:rPr lang="en-US" baseline="0" dirty="0" smtClean="0"/>
              <a:t>, for </a:t>
            </a:r>
            <a:r>
              <a:rPr lang="en-US" baseline="0" dirty="0" err="1" smtClean="0"/>
              <a:t>differrent</a:t>
            </a:r>
            <a:r>
              <a:rPr lang="en-US" baseline="0" dirty="0" smtClean="0"/>
              <a:t> false discovery rates. For instance, at false discovery rate of 5% we get about 100000 linkages with transcript traits and about 16000 with protein levels. It’s remarkable that the intersection is only about 3500 linkages, very little. It’s little even if we consider only those transcripts for which we have corresponding protein abundance level, remember this is about 1000 genes. [middle part appears] We have about 21000 such </a:t>
            </a:r>
            <a:r>
              <a:rPr lang="en-US" baseline="0" dirty="0" err="1" smtClean="0"/>
              <a:t>eQTL</a:t>
            </a:r>
            <a:r>
              <a:rPr lang="en-US" baseline="0" dirty="0" smtClean="0"/>
              <a:t> linkages and about 16000 linkages, with intersection of about 3500. This little intersection can be caused by many reasons. First, transcript and protein levels can indeed behave differently. Second, there may be noise in the data: in genotypes, in expression, and of course in protein levels. And finally, there should be noise in the analysis. However, it seems that the main reason is extreme underestimation of the number of linkages we obtain in this analysis, mostly due to moderate number of individuals in the study. Actually, what I’ll show you later is how to improve the analysis and to find more linkages.</a:t>
            </a:r>
          </a:p>
          <a:p>
            <a:endParaRPr lang="en-US" baseline="0" dirty="0" smtClean="0"/>
          </a:p>
          <a:p>
            <a:r>
              <a:rPr lang="en-US" baseline="0" dirty="0" smtClean="0"/>
              <a:t>Anyway, for any fixed FDR, we can represent the results of </a:t>
            </a:r>
            <a:r>
              <a:rPr lang="en-US" baseline="0" dirty="0" err="1" smtClean="0"/>
              <a:t>eQTL</a:t>
            </a:r>
            <a:r>
              <a:rPr lang="en-US" baseline="0" dirty="0" smtClean="0"/>
              <a:t> or </a:t>
            </a:r>
            <a:r>
              <a:rPr lang="en-US" baseline="0" dirty="0" err="1" smtClean="0"/>
              <a:t>pQTL</a:t>
            </a:r>
            <a:r>
              <a:rPr lang="en-US" baseline="0" dirty="0" smtClean="0"/>
              <a:t> analysis as a network with edges between markers and genes. [last part appears]</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14</a:t>
            </a:fld>
            <a:endParaRPr 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000" dirty="0" smtClean="0"/>
              <a:t>After this kind of analysis was first published in 2002</a:t>
            </a:r>
            <a:r>
              <a:rPr lang="en-US" sz="1000" baseline="0" dirty="0" smtClean="0"/>
              <a:t>, it generated a lot of research, a whole new field of genetics of global gene expression, here gene expression meaning activation of genes in general. The experiment is very natural and let’s even say straightforward. It’s very natural to consider gene expression traits, as any phenotype, that is, any collection of traits of any organisms, is developing through gene expression. However, the analysis of the results of such experiment is not easy.</a:t>
            </a:r>
          </a:p>
          <a:p>
            <a:endParaRPr lang="en-US" sz="1000" baseline="0" dirty="0" smtClean="0"/>
          </a:p>
          <a:p>
            <a:r>
              <a:rPr lang="en-US" sz="1000" baseline="0" dirty="0" smtClean="0"/>
              <a:t>Still something interesting was observed. From the very beginning it was observed that linkages have so-called hotspots, regions that have many more linkages than you would expect by chance if throwing them to genome uniformly at random. Here are the pictures of hotspots for </a:t>
            </a:r>
            <a:r>
              <a:rPr lang="en-US" sz="1000" baseline="0" dirty="0" err="1" smtClean="0"/>
              <a:t>eQTLs</a:t>
            </a:r>
            <a:r>
              <a:rPr lang="en-US" sz="1000" baseline="0" dirty="0" smtClean="0"/>
              <a:t> and </a:t>
            </a:r>
            <a:r>
              <a:rPr lang="en-US" sz="1000" baseline="0" dirty="0" err="1" smtClean="0"/>
              <a:t>pQTLs</a:t>
            </a:r>
            <a:r>
              <a:rPr lang="en-US" sz="1000" baseline="0" dirty="0" smtClean="0"/>
              <a:t>. Here is the genome, all chromosomes of yeast. We divide it into bins and plot the number of linkages in each bin, actually for this pictures also corrected with the number of markers in the bin, because they are not uniformly distributed. These are hotspots. [hotspots with arrows appear] These I plotted after I repeated the analysis from the initial papers, though you can compare it with analogous plots from the papers and see they are about the same. A natural explanation for hotspots is responsibility for regulation of large groups of genes, often called “master regulator”. This was mostly confirmed, though other possibilities were reported, for example, an extreme case: mutation in an essential gene would reduce expression of every gene to zero, thus causing a hotspot.</a:t>
            </a:r>
          </a:p>
          <a:p>
            <a:endParaRPr lang="en-US" sz="1000" baseline="0" dirty="0" smtClean="0"/>
          </a:p>
          <a:p>
            <a:r>
              <a:rPr lang="en-US" sz="1000" baseline="0" dirty="0" smtClean="0"/>
              <a:t>For QTLs in general, there are even more possibilities. We can classify QTLs roughly as local and distant. Here you see several examples of possible explanations for both classes. Of course, it would be very useful to associate with each linkage a particular gene causing this linkage, you may think this should be the first thing to do. However, this turns out to be also difficult, as no transcription factors are reported to be overrepresented near QTLs, and QTLs are not enriched for any particular class of molecular function.</a:t>
            </a:r>
          </a:p>
          <a:p>
            <a:endParaRPr lang="en-US" sz="1000" baseline="0" dirty="0" smtClean="0"/>
          </a:p>
          <a:p>
            <a:r>
              <a:rPr lang="en-US" sz="1000" baseline="0" dirty="0" smtClean="0"/>
              <a:t>You can see a clear difference here between </a:t>
            </a:r>
            <a:r>
              <a:rPr lang="en-US" sz="1000" baseline="0" dirty="0" err="1" smtClean="0"/>
              <a:t>eQTL</a:t>
            </a:r>
            <a:r>
              <a:rPr lang="en-US" sz="1000" baseline="0" dirty="0" smtClean="0"/>
              <a:t> and </a:t>
            </a:r>
            <a:r>
              <a:rPr lang="en-US" sz="1000" baseline="0" dirty="0" err="1" smtClean="0"/>
              <a:t>pQTL</a:t>
            </a:r>
            <a:r>
              <a:rPr lang="en-US" sz="1000" baseline="0" dirty="0" smtClean="0"/>
              <a:t> hotspots. This is of course mostly due to the fact that we have protein levels for only 1000 proteins out of 6000. That’s why it’s more important that we do the analysis for the existing ones better, and this what I’m going to show you later.</a:t>
            </a:r>
          </a:p>
          <a:p>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Generally, currently, for understanding QTLs better, you need to do more biological experiments and do them more targeted. However, computationally, we could improve the analysis itself, and that’s what I’ll show later. I’ll be using interaction networks for that. </a:t>
            </a:r>
            <a:r>
              <a:rPr kumimoji="0" lang="en-US" sz="1000" b="0" i="0" u="none" strike="noStrike" kern="1200" cap="none" spc="0" normalizeH="0" baseline="0" noProof="0" dirty="0" smtClean="0">
                <a:ln>
                  <a:noFill/>
                </a:ln>
                <a:solidFill>
                  <a:schemeClr val="tx1"/>
                </a:solidFill>
                <a:effectLst/>
                <a:uLnTx/>
                <a:uFillTx/>
                <a:latin typeface="+mn-lt"/>
                <a:ea typeface="+mn-ea"/>
                <a:cs typeface="+mn-cs"/>
              </a:rPr>
              <a:t>So let’s talk about networks a little.</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smtClean="0">
              <a:ln>
                <a:noFill/>
              </a:ln>
              <a:solidFill>
                <a:schemeClr val="tx1"/>
              </a:solidFill>
              <a:effectLst/>
              <a:uLnTx/>
              <a:uFillTx/>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[18 min]</a:t>
            </a:r>
          </a:p>
        </p:txBody>
      </p:sp>
      <p:sp>
        <p:nvSpPr>
          <p:cNvPr id="4" name="Номер слайда 3"/>
          <p:cNvSpPr>
            <a:spLocks noGrp="1"/>
          </p:cNvSpPr>
          <p:nvPr>
            <p:ph type="sldNum" sz="quarter" idx="10"/>
          </p:nvPr>
        </p:nvSpPr>
        <p:spPr/>
        <p:txBody>
          <a:bodyPr/>
          <a:lstStyle/>
          <a:p>
            <a:fld id="{E11B3221-932A-4737-8257-085CA8188303}" type="slidenum">
              <a:rPr lang="ru-RU" smtClean="0"/>
              <a:pPr/>
              <a:t>15</a:t>
            </a:fld>
            <a:endParaRPr 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kumimoji="0" lang="en-US" sz="1200" b="0" i="0" u="none" strike="noStrike" kern="1200" cap="none" spc="0" normalizeH="0" baseline="0" noProof="0" dirty="0" smtClean="0">
                <a:ln>
                  <a:noFill/>
                </a:ln>
                <a:solidFill>
                  <a:schemeClr val="tx1"/>
                </a:solidFill>
                <a:effectLst/>
                <a:uLnTx/>
                <a:uFillTx/>
                <a:latin typeface="+mn-lt"/>
                <a:ea typeface="+mn-ea"/>
                <a:cs typeface="+mn-cs"/>
              </a:rPr>
              <a:t>Two major achievements of the last decade have made possible construction of large biological networks of different types, with several examples on this picture. One achievement is the development of new technologies, in particular, high-throughput</a:t>
            </a:r>
            <a:r>
              <a:rPr kumimoji="0" lang="en-US" sz="1200" b="0" i="0" u="none" strike="noStrike" kern="1200" cap="none" spc="0" normalizeH="0" noProof="0" dirty="0" smtClean="0">
                <a:ln>
                  <a:noFill/>
                </a:ln>
                <a:solidFill>
                  <a:schemeClr val="tx1"/>
                </a:solidFill>
                <a:effectLst/>
                <a:uLnTx/>
                <a:uFillTx/>
                <a:latin typeface="+mn-lt"/>
                <a:ea typeface="+mn-ea"/>
                <a:cs typeface="+mn-cs"/>
              </a:rPr>
              <a:t> screening methods. Another</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one is the development of large databases that made possible aggregation of data from hundreds and thousands of papers with both high-throughput and small-scale experiments. Usually for simplicity in such networks genes and corresponding transcripts and proteins are represented in a unified node, that’s also what we’ll be doing. Interactions of many types are being considered: physical, genetic, transcriptional,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phosphorylation</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metabolic interactions. These are more or less from direct experiments. We can also consider interactions by association, for example, co-expression and co-regulation interactions.</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16</a:t>
            </a:fld>
            <a:endParaRPr 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Interaction networks have been extensively</a:t>
            </a:r>
            <a:r>
              <a:rPr lang="en-US" baseline="0" dirty="0" smtClean="0"/>
              <a:t> studied. Their different topological properties were studied, such as degree distribution, clustering coefficient, </a:t>
            </a:r>
            <a:r>
              <a:rPr lang="en-US" baseline="0" dirty="0" err="1" smtClean="0"/>
              <a:t>betweenness</a:t>
            </a:r>
            <a:r>
              <a:rPr lang="en-US" baseline="0" dirty="0" smtClean="0"/>
              <a:t>, average path length, diameter, and others. They were shown to be modular, so that you can find interesting clusters and community-like structures in them. These networks are enriched with some small </a:t>
            </a:r>
            <a:r>
              <a:rPr lang="en-US" baseline="0" dirty="0" err="1" smtClean="0"/>
              <a:t>subnetworks</a:t>
            </a:r>
            <a:r>
              <a:rPr lang="en-US" baseline="0" dirty="0" smtClean="0"/>
              <a:t> called network motifs when compared with randomized networks. You can do the analysis for networks separately, but also for several networks together. You can also integrate networks with other kinds of data, like gene expression, sequence data. Using networks, you can answer interesting biological question: reveal pathways of different kinds, consider functional annotation and do functional prediction, extract protein complexes and functional modules. Usually by integrating with other data, you can argue about network dynamics and evolution.</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17</a:t>
            </a:fld>
            <a:endParaRPr 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Here</a:t>
            </a:r>
            <a:r>
              <a:rPr lang="en-US" baseline="0" dirty="0" smtClean="0"/>
              <a:t> are the details about the networks that are available for yeast that I’m using. I take networks for physical and genetic interactions from the </a:t>
            </a:r>
            <a:r>
              <a:rPr lang="en-US" baseline="0" dirty="0" err="1" smtClean="0"/>
              <a:t>biogrid</a:t>
            </a:r>
            <a:r>
              <a:rPr lang="en-US" baseline="0" dirty="0" smtClean="0"/>
              <a:t> database that aggregates yeast interactions from more than 11000 publications. For regulatory network, I take the </a:t>
            </a:r>
            <a:r>
              <a:rPr lang="en-US" baseline="0" dirty="0" err="1" smtClean="0"/>
              <a:t>Yeastract</a:t>
            </a:r>
            <a:r>
              <a:rPr lang="en-US" baseline="0" dirty="0" smtClean="0"/>
              <a:t> database that aggregates more than 1000 publications, and I also add interactions from two publications. Also, I find it useful to build the co-regulation network. [co-regulation appears] I say that two genes are co-regulated if they have similar sets of regulators, with </a:t>
            </a:r>
            <a:r>
              <a:rPr lang="en-US" baseline="0" dirty="0" err="1" smtClean="0"/>
              <a:t>Jaccard</a:t>
            </a:r>
            <a:r>
              <a:rPr lang="en-US" baseline="0" dirty="0" smtClean="0"/>
              <a:t> coefficient of similarity of these sets at least 30%. Note that all these networks cover more or less the whole set of genes and proteins: yeast genome is reported to consist of about 6000 genes.</a:t>
            </a:r>
          </a:p>
          <a:p>
            <a:endParaRPr lang="en-US" baseline="0" dirty="0" smtClean="0"/>
          </a:p>
          <a:p>
            <a:r>
              <a:rPr lang="en-US" baseline="0" dirty="0" smtClean="0"/>
              <a:t>[22 min]</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18</a:t>
            </a:fld>
            <a:endParaRPr 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Now let</a:t>
            </a:r>
            <a:r>
              <a:rPr lang="en-US" baseline="0" dirty="0" smtClean="0"/>
              <a:t> me start talking about observations I made.</a:t>
            </a:r>
            <a:r>
              <a:rPr lang="en-US" dirty="0" smtClean="0"/>
              <a:t> Consider</a:t>
            </a:r>
            <a:r>
              <a:rPr lang="en-US" baseline="0" dirty="0" smtClean="0"/>
              <a:t> the following experiment. For every pair of genes, we can compute how similar the sets of loci linking to these genes are. Here by similarity I mean </a:t>
            </a:r>
            <a:r>
              <a:rPr lang="en-US" baseline="0" dirty="0" err="1" smtClean="0"/>
              <a:t>Jaccard</a:t>
            </a:r>
            <a:r>
              <a:rPr lang="en-US" baseline="0" dirty="0" smtClean="0"/>
              <a:t> coefficient. Suppose we have two genes, black on this picture. Look at all markers linking to them, blue on the picture. They share some markers. Similarity is the ratio of the number of shared markers to the number of all markers here. For example, here it is 2 over 8, that is, 0.25.</a:t>
            </a:r>
          </a:p>
          <a:p>
            <a:endParaRPr lang="en-US" baseline="0" dirty="0" smtClean="0"/>
          </a:p>
          <a:p>
            <a:r>
              <a:rPr lang="en-US" baseline="0" dirty="0" smtClean="0"/>
              <a:t>We could compute this measure for any pair of genes. Let’s do it for all interacting genes and for the same number of randomly chosen pairs. Randomly chosen genes are usually non-interacting, since interaction graphs are sparse. For different linkage thresholds we’ll be obtaining different results.</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19</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Let’s look at it more closely. We</a:t>
            </a:r>
            <a:r>
              <a:rPr lang="en-US" baseline="0" dirty="0" smtClean="0"/>
              <a:t> have a diverse population, for example, here are some representatives of human population. We all have different traits: different skin color, different height, hair texture, eye color, and so on. Note that most traits are quantitative, that is, they are measured on a continuous scale. Also, it is known that most traits of interest are complex, that is, controlled by two or often many more genes, at different proportions. At the same time, in this example, the difference of our genomes is only about 0.1%. This raises the question: can we capture the dependence of trait variation with genome variation and explain how it works?</a:t>
            </a:r>
            <a:endParaRPr lang="en-US" dirty="0" smtClean="0"/>
          </a:p>
        </p:txBody>
      </p:sp>
      <p:sp>
        <p:nvSpPr>
          <p:cNvPr id="4" name="Номер слайда 3"/>
          <p:cNvSpPr>
            <a:spLocks noGrp="1"/>
          </p:cNvSpPr>
          <p:nvPr>
            <p:ph type="sldNum" sz="quarter" idx="10"/>
          </p:nvPr>
        </p:nvSpPr>
        <p:spPr/>
        <p:txBody>
          <a:bodyPr/>
          <a:lstStyle/>
          <a:p>
            <a:fld id="{E11B3221-932A-4737-8257-085CA8188303}" type="slidenum">
              <a:rPr lang="ru-RU" smtClean="0"/>
              <a:pPr/>
              <a:t>2</a:t>
            </a:fld>
            <a:endParaRPr 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aseline="0" dirty="0" smtClean="0"/>
              <a:t>On this left plot, blue curve is the average of linkage similarity for physically interacting genes, for different linkage p-value thresholds. Green curve is average linkage similarity for randomly chosen pairs of genes in the same network. We choose the same amount of random pairs as we have interactions. You can read similarity values on left. Red dashed curve is p-value for the difference of similarity value distributions on edges and on random pairs, you can read it on right. Is it clear what is pictured on these plots?</a:t>
            </a:r>
          </a:p>
          <a:p>
            <a:endParaRPr lang="en-US" baseline="0" dirty="0" smtClean="0"/>
          </a:p>
          <a:p>
            <a:r>
              <a:rPr lang="en-US" dirty="0" smtClean="0"/>
              <a:t>What you can observe from this plot is that physical</a:t>
            </a:r>
            <a:r>
              <a:rPr lang="en-US" baseline="0" dirty="0" smtClean="0"/>
              <a:t>ly interacting genes tend to share linkages. On the right picture, the same results are plotted for the network of genetic interactions. Genetically interacting genes don’t show much difference with random pairs, though the distributions of similarity values show difference on high threshold values.</a:t>
            </a:r>
          </a:p>
          <a:p>
            <a:endParaRPr lang="en-US" baseline="0" dirty="0" smtClean="0"/>
          </a:p>
          <a:p>
            <a:r>
              <a:rPr lang="en-US" baseline="0" dirty="0" smtClean="0"/>
              <a:t>Below you can see how many edges had non-zero similarity for each network. Most edges have zero similarity, though there are many with positive value.</a:t>
            </a:r>
          </a:p>
        </p:txBody>
      </p:sp>
      <p:sp>
        <p:nvSpPr>
          <p:cNvPr id="4" name="Номер слайда 3"/>
          <p:cNvSpPr>
            <a:spLocks noGrp="1"/>
          </p:cNvSpPr>
          <p:nvPr>
            <p:ph type="sldNum" sz="quarter" idx="10"/>
          </p:nvPr>
        </p:nvSpPr>
        <p:spPr/>
        <p:txBody>
          <a:bodyPr/>
          <a:lstStyle/>
          <a:p>
            <a:fld id="{E11B3221-932A-4737-8257-085CA8188303}" type="slidenum">
              <a:rPr lang="ru-RU" smtClean="0"/>
              <a:pPr/>
              <a:t>20</a:t>
            </a:fld>
            <a:endParaRPr 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aseline="0" dirty="0" smtClean="0"/>
              <a:t>On this left plot, blue curve is the average of linkage similarity for physically interacting genes, for different linkage p-value thresholds. Green curve is average linkage similarity for randomly chosen pairs of genes in the same network. We choose the same amount of random pairs as we have interactions. You can read similarity values on left. Red dashed curve is p-value for the difference of similarity value distributions on edges and on random pairs, you can read it on right. Is it clear what is pictured on these plots?</a:t>
            </a:r>
          </a:p>
          <a:p>
            <a:endParaRPr lang="en-US" baseline="0" dirty="0" smtClean="0"/>
          </a:p>
          <a:p>
            <a:r>
              <a:rPr lang="en-US" dirty="0" smtClean="0"/>
              <a:t>What you can observe from this plot is that physical</a:t>
            </a:r>
            <a:r>
              <a:rPr lang="en-US" baseline="0" dirty="0" smtClean="0"/>
              <a:t>ly interacting genes tend to share linkages. On the right picture, the same results are plotted for the network of genetic interactions. Genetically interacting genes don’t show much difference with random pairs, though the distributions of similarity values show difference on high threshold values.</a:t>
            </a:r>
          </a:p>
          <a:p>
            <a:endParaRPr lang="en-US" baseline="0" dirty="0" smtClean="0"/>
          </a:p>
          <a:p>
            <a:r>
              <a:rPr lang="en-US" baseline="0" dirty="0" smtClean="0"/>
              <a:t>Below you can see how many edges had non-zero similarity for each network. Most edges have zero similarity, though there are many with positive value.</a:t>
            </a:r>
          </a:p>
        </p:txBody>
      </p:sp>
      <p:sp>
        <p:nvSpPr>
          <p:cNvPr id="4" name="Номер слайда 3"/>
          <p:cNvSpPr>
            <a:spLocks noGrp="1"/>
          </p:cNvSpPr>
          <p:nvPr>
            <p:ph type="sldNum" sz="quarter" idx="10"/>
          </p:nvPr>
        </p:nvSpPr>
        <p:spPr/>
        <p:txBody>
          <a:bodyPr/>
          <a:lstStyle/>
          <a:p>
            <a:fld id="{E11B3221-932A-4737-8257-085CA8188303}" type="slidenum">
              <a:rPr lang="ru-RU" smtClean="0"/>
              <a:pPr/>
              <a:t>21</a:t>
            </a:fld>
            <a:endParaRPr lang="ru-R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aseline="0" dirty="0" smtClean="0"/>
              <a:t>On this left plot, blue curve is the average of linkage similarity for physically interacting genes, for different linkage p-value thresholds. Green curve is average linkage similarity for randomly chosen pairs of genes in the same network. We choose the same amount of random pairs as we have interactions. You can read similarity values on left. Red dashed curve is p-value for the difference of similarity value distributions on edges and on random pairs, you can read it on right. Is it clear what is pictured on these plots?</a:t>
            </a:r>
          </a:p>
          <a:p>
            <a:endParaRPr lang="en-US" baseline="0" dirty="0" smtClean="0"/>
          </a:p>
          <a:p>
            <a:r>
              <a:rPr lang="en-US" dirty="0" smtClean="0"/>
              <a:t>What you can observe from this plot is that physical</a:t>
            </a:r>
            <a:r>
              <a:rPr lang="en-US" baseline="0" dirty="0" smtClean="0"/>
              <a:t>ly interacting genes tend to share linkages. On the right picture, the same results are plotted for the network of genetic interactions. Genetically interacting genes don’t show much difference with random pairs, though the distributions of similarity values show difference on high threshold values.</a:t>
            </a:r>
          </a:p>
          <a:p>
            <a:endParaRPr lang="en-US" baseline="0" dirty="0" smtClean="0"/>
          </a:p>
          <a:p>
            <a:r>
              <a:rPr lang="en-US" baseline="0" dirty="0" smtClean="0"/>
              <a:t>Below you can see how many edges had non-zero similarity for each network. Most edges have zero similarity, though there are many with positive value.</a:t>
            </a:r>
          </a:p>
        </p:txBody>
      </p:sp>
      <p:sp>
        <p:nvSpPr>
          <p:cNvPr id="4" name="Номер слайда 3"/>
          <p:cNvSpPr>
            <a:spLocks noGrp="1"/>
          </p:cNvSpPr>
          <p:nvPr>
            <p:ph type="sldNum" sz="quarter" idx="10"/>
          </p:nvPr>
        </p:nvSpPr>
        <p:spPr/>
        <p:txBody>
          <a:bodyPr/>
          <a:lstStyle/>
          <a:p>
            <a:fld id="{E11B3221-932A-4737-8257-085CA8188303}" type="slidenum">
              <a:rPr lang="ru-RU" smtClean="0"/>
              <a:pPr/>
              <a:t>22</a:t>
            </a:fld>
            <a:endParaRPr lang="ru-R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aseline="0" dirty="0" smtClean="0"/>
              <a:t>On this left plot, blue curve is the average of linkage similarity for physically interacting genes, for different linkage p-value thresholds. Green curve is average linkage similarity for randomly chosen pairs of genes in the same network. We choose the same amount of random pairs as we have interactions. You can read similarity values on left. Red dashed curve is p-value for the difference of similarity value distributions on edges and on random pairs, you can read it on right. Is it clear what is pictured on these plots?</a:t>
            </a:r>
          </a:p>
          <a:p>
            <a:endParaRPr lang="en-US" baseline="0" dirty="0" smtClean="0"/>
          </a:p>
          <a:p>
            <a:r>
              <a:rPr lang="en-US" dirty="0" smtClean="0"/>
              <a:t>What you can observe from this plot is that physical</a:t>
            </a:r>
            <a:r>
              <a:rPr lang="en-US" baseline="0" dirty="0" smtClean="0"/>
              <a:t>ly interacting genes tend to share linkages. On the right picture, the same results are plotted for the network of genetic interactions. Genetically interacting genes don’t show much difference with random pairs, though the distributions of similarity values show difference on high threshold values.</a:t>
            </a:r>
          </a:p>
          <a:p>
            <a:endParaRPr lang="en-US" baseline="0" dirty="0" smtClean="0"/>
          </a:p>
          <a:p>
            <a:r>
              <a:rPr lang="en-US" baseline="0" dirty="0" smtClean="0"/>
              <a:t>Below you can see how many edges had non-zero similarity for each network. Most edges have zero similarity, though there are many with positive value.</a:t>
            </a:r>
          </a:p>
        </p:txBody>
      </p:sp>
      <p:sp>
        <p:nvSpPr>
          <p:cNvPr id="4" name="Номер слайда 3"/>
          <p:cNvSpPr>
            <a:spLocks noGrp="1"/>
          </p:cNvSpPr>
          <p:nvPr>
            <p:ph type="sldNum" sz="quarter" idx="10"/>
          </p:nvPr>
        </p:nvSpPr>
        <p:spPr/>
        <p:txBody>
          <a:bodyPr/>
          <a:lstStyle/>
          <a:p>
            <a:fld id="{E11B3221-932A-4737-8257-085CA8188303}" type="slidenum">
              <a:rPr lang="ru-RU" smtClean="0"/>
              <a:pPr/>
              <a:t>23</a:t>
            </a:fld>
            <a:endParaRPr lang="ru-R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Here</a:t>
            </a:r>
            <a:r>
              <a:rPr lang="en-US" baseline="0" dirty="0" smtClean="0"/>
              <a:t> are the same plots for regulatory interactions and for co-regulatory interactions. As you see, they both show that interacting genes tend to share linkages more than random pairs.</a:t>
            </a:r>
          </a:p>
          <a:p>
            <a:endParaRPr lang="en-US" baseline="0" dirty="0" smtClean="0"/>
          </a:p>
          <a:p>
            <a:r>
              <a:rPr lang="en-US" baseline="0" dirty="0" smtClean="0"/>
              <a:t>Also, quite many edges have positive similarity values in both cases. Note that in absolute values, co-regulatory network actually is the best. It has the largest fraction of edges with positive similarity, and also on average the similarity is larger than in the second best, physical interaction network.</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24</a:t>
            </a:fld>
            <a:endParaRPr lang="ru-R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And here are the same plots for </a:t>
            </a:r>
            <a:r>
              <a:rPr lang="en-US" dirty="0" err="1" smtClean="0"/>
              <a:t>pQTL</a:t>
            </a:r>
            <a:r>
              <a:rPr lang="en-US" baseline="0" dirty="0" smtClean="0"/>
              <a:t> linkage similarity. Here I restrict the networks to only those genes where corresponding proteins have known protein levels. This results in a smaller network, but the values for them seem to be better. Larger fraction of the networks have edges with positive similarity, and the difference when compared with random pairs of genes is higher. Now we can even see that genetic interactions in this case also have weak tendency for sharing linkages compared with random pairs.</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25</a:t>
            </a:fld>
            <a:endParaRPr lang="ru-R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And here are the plots for regulatory and co-regulatory interactions.</a:t>
            </a:r>
            <a:r>
              <a:rPr lang="en-US" baseline="0" dirty="0" smtClean="0"/>
              <a:t> Co-regulatory interactions are still good and even the best among all. However, here is an interesting thing with regulatory interactions: random pairs have higher values. But note that here we have only 400 edges, and the whole network has only 600 edges. Only 8 transcription factors, that is, source nodes in regulatory network, have known protein levels. So in this particular case, the data is probably not representative, which you can also see from absolute values of linkage similarity.</a:t>
            </a:r>
          </a:p>
          <a:p>
            <a:endParaRPr lang="en-US" baseline="0" dirty="0" smtClean="0"/>
          </a:p>
          <a:p>
            <a:r>
              <a:rPr lang="en-US" baseline="0" dirty="0" smtClean="0"/>
              <a:t>[29 min]</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26</a:t>
            </a:fld>
            <a:endParaRPr lang="ru-R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E11B3221-932A-4737-8257-085CA8188303}" type="slidenum">
              <a:rPr lang="ru-RU" smtClean="0"/>
              <a:pPr/>
              <a:t>27</a:t>
            </a:fld>
            <a:endParaRPr lang="ru-R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Another way of looking at the same thing is the following: for each marker, we can consider its</a:t>
            </a:r>
            <a:r>
              <a:rPr lang="en-US" baseline="0" dirty="0" smtClean="0"/>
              <a:t> targets in linkages, and look at the properties of the network induced by these targets. One of the key properties is the density which you can estimate with the z-score. Let me remind you that in order to compute z-score of the </a:t>
            </a:r>
            <a:r>
              <a:rPr lang="en-US" baseline="0" dirty="0" err="1" smtClean="0"/>
              <a:t>subnetwork</a:t>
            </a:r>
            <a:r>
              <a:rPr lang="en-US" baseline="0" dirty="0" smtClean="0"/>
              <a:t>, you compute the average number of edges of the </a:t>
            </a:r>
            <a:r>
              <a:rPr lang="en-US" baseline="0" dirty="0" err="1" smtClean="0"/>
              <a:t>subnetwork</a:t>
            </a:r>
            <a:r>
              <a:rPr lang="en-US" baseline="0" dirty="0" smtClean="0"/>
              <a:t> with n nodes in this graph </a:t>
            </a:r>
            <a:r>
              <a:rPr lang="en-US" baseline="0" dirty="0" err="1" smtClean="0"/>
              <a:t>e_n</a:t>
            </a:r>
            <a:r>
              <a:rPr lang="en-US" baseline="0" dirty="0" smtClean="0"/>
              <a:t> and compute standard deviation </a:t>
            </a:r>
            <a:r>
              <a:rPr lang="en-US" baseline="0" dirty="0" err="1" smtClean="0"/>
              <a:t>s_n</a:t>
            </a:r>
            <a:r>
              <a:rPr lang="en-US" baseline="0" dirty="0" smtClean="0"/>
              <a:t>. Then z-score is this ratio.</a:t>
            </a:r>
            <a:endParaRPr lang="en-US" dirty="0" smtClean="0"/>
          </a:p>
        </p:txBody>
      </p:sp>
      <p:sp>
        <p:nvSpPr>
          <p:cNvPr id="4" name="Номер слайда 3"/>
          <p:cNvSpPr>
            <a:spLocks noGrp="1"/>
          </p:cNvSpPr>
          <p:nvPr>
            <p:ph type="sldNum" sz="quarter" idx="10"/>
          </p:nvPr>
        </p:nvSpPr>
        <p:spPr/>
        <p:txBody>
          <a:bodyPr/>
          <a:lstStyle/>
          <a:p>
            <a:fld id="{E11B3221-932A-4737-8257-085CA8188303}" type="slidenum">
              <a:rPr lang="ru-RU" smtClean="0"/>
              <a:pPr/>
              <a:t>28</a:t>
            </a:fld>
            <a:endParaRPr lang="ru-R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Now</a:t>
            </a:r>
            <a:r>
              <a:rPr lang="en-US" baseline="0" dirty="0" smtClean="0"/>
              <a:t> for example for </a:t>
            </a:r>
            <a:r>
              <a:rPr lang="en-US" baseline="0" dirty="0" err="1" smtClean="0"/>
              <a:t>eQTLs</a:t>
            </a:r>
            <a:r>
              <a:rPr lang="en-US" baseline="0" dirty="0" smtClean="0"/>
              <a:t> at a certain false discovery rate, and for an interaction network, for each marker we can look at the </a:t>
            </a:r>
            <a:r>
              <a:rPr lang="en-US" baseline="0" dirty="0" err="1" smtClean="0"/>
              <a:t>subnetwork</a:t>
            </a:r>
            <a:r>
              <a:rPr lang="en-US" baseline="0" dirty="0" smtClean="0"/>
              <a:t> of its targets in this network and compute its z-score. Here we take integrated network of all interactions, and plot the distribution across all markers of density z-scores. </a:t>
            </a:r>
            <a:r>
              <a:rPr lang="en-US" baseline="0" dirty="0" err="1" smtClean="0"/>
              <a:t>eQTLs</a:t>
            </a:r>
            <a:r>
              <a:rPr lang="en-US" baseline="0" dirty="0" smtClean="0"/>
              <a:t> are on left, and </a:t>
            </a:r>
            <a:r>
              <a:rPr lang="en-US" baseline="0" dirty="0" err="1" smtClean="0"/>
              <a:t>pQTLs</a:t>
            </a:r>
            <a:r>
              <a:rPr lang="en-US" baseline="0" dirty="0" smtClean="0"/>
              <a:t> are on right. Here it’s for all markers with at least 20 linking genes, and here for at least 50 target genes, with average </a:t>
            </a:r>
            <a:r>
              <a:rPr lang="en-US" baseline="0" dirty="0" err="1" smtClean="0"/>
              <a:t>accross</a:t>
            </a:r>
            <a:r>
              <a:rPr lang="en-US" baseline="0" dirty="0" smtClean="0"/>
              <a:t> all </a:t>
            </a:r>
            <a:r>
              <a:rPr lang="en-US" baseline="0" dirty="0" err="1" smtClean="0"/>
              <a:t>eQTLs</a:t>
            </a:r>
            <a:r>
              <a:rPr lang="en-US" baseline="0" dirty="0" smtClean="0"/>
              <a:t> for this false discovery rate being 38. And for </a:t>
            </a:r>
            <a:r>
              <a:rPr lang="en-US" baseline="0" dirty="0" err="1" smtClean="0"/>
              <a:t>pQTLs</a:t>
            </a:r>
            <a:r>
              <a:rPr lang="en-US" baseline="0" dirty="0" smtClean="0"/>
              <a:t>, average is 11 targets per QTL, here plot for those with at least 5 targets, and here for those with at least 15 targets. What you can see from all of these plots that genes that share linkages, tend to interact between each other more than on average in the network. These heavy tails on right are responsible for that.</a:t>
            </a:r>
            <a:endParaRPr lang="en-US" dirty="0" smtClean="0"/>
          </a:p>
          <a:p>
            <a:endParaRPr lang="en-US" dirty="0" smtClean="0"/>
          </a:p>
          <a:p>
            <a:r>
              <a:rPr lang="en-US" dirty="0" smtClean="0"/>
              <a:t>[32 min]</a:t>
            </a:r>
          </a:p>
        </p:txBody>
      </p:sp>
      <p:sp>
        <p:nvSpPr>
          <p:cNvPr id="4" name="Номер слайда 3"/>
          <p:cNvSpPr>
            <a:spLocks noGrp="1"/>
          </p:cNvSpPr>
          <p:nvPr>
            <p:ph type="sldNum" sz="quarter" idx="10"/>
          </p:nvPr>
        </p:nvSpPr>
        <p:spPr/>
        <p:txBody>
          <a:bodyPr/>
          <a:lstStyle/>
          <a:p>
            <a:fld id="{E11B3221-932A-4737-8257-085CA8188303}" type="slidenum">
              <a:rPr lang="ru-RU" smtClean="0"/>
              <a:pPr/>
              <a:t>29</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For this, we</a:t>
            </a:r>
            <a:r>
              <a:rPr lang="en-US" baseline="0" dirty="0" smtClean="0"/>
              <a:t> can apply quantitative trait analysis. Let’s look at the following toy example. Suppose we have a group of people with different height.</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3</a:t>
            </a:fld>
            <a:endParaRPr lang="ru-RU"/>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Now</a:t>
            </a:r>
            <a:r>
              <a:rPr lang="en-US" baseline="0" dirty="0" smtClean="0"/>
              <a:t> for example for </a:t>
            </a:r>
            <a:r>
              <a:rPr lang="en-US" baseline="0" dirty="0" err="1" smtClean="0"/>
              <a:t>eQTLs</a:t>
            </a:r>
            <a:r>
              <a:rPr lang="en-US" baseline="0" dirty="0" smtClean="0"/>
              <a:t> at a certain false discovery rate, and for an interaction network, for each marker we can look at the </a:t>
            </a:r>
            <a:r>
              <a:rPr lang="en-US" baseline="0" dirty="0" err="1" smtClean="0"/>
              <a:t>subnetwork</a:t>
            </a:r>
            <a:r>
              <a:rPr lang="en-US" baseline="0" dirty="0" smtClean="0"/>
              <a:t> of its targets in this network and compute its z-score. Here we take integrated network of all interactions, and plot the distribution across all markers of density z-scores. </a:t>
            </a:r>
            <a:r>
              <a:rPr lang="en-US" baseline="0" dirty="0" err="1" smtClean="0"/>
              <a:t>eQTLs</a:t>
            </a:r>
            <a:r>
              <a:rPr lang="en-US" baseline="0" dirty="0" smtClean="0"/>
              <a:t> are on left, and </a:t>
            </a:r>
            <a:r>
              <a:rPr lang="en-US" baseline="0" dirty="0" err="1" smtClean="0"/>
              <a:t>pQTLs</a:t>
            </a:r>
            <a:r>
              <a:rPr lang="en-US" baseline="0" dirty="0" smtClean="0"/>
              <a:t> are on right. Here it’s for all markers with at least 20 linking genes, and here for at least 50 target genes, with average </a:t>
            </a:r>
            <a:r>
              <a:rPr lang="en-US" baseline="0" dirty="0" err="1" smtClean="0"/>
              <a:t>accross</a:t>
            </a:r>
            <a:r>
              <a:rPr lang="en-US" baseline="0" dirty="0" smtClean="0"/>
              <a:t> all </a:t>
            </a:r>
            <a:r>
              <a:rPr lang="en-US" baseline="0" dirty="0" err="1" smtClean="0"/>
              <a:t>eQTLs</a:t>
            </a:r>
            <a:r>
              <a:rPr lang="en-US" baseline="0" dirty="0" smtClean="0"/>
              <a:t> for this false discovery rate being 38. And for </a:t>
            </a:r>
            <a:r>
              <a:rPr lang="en-US" baseline="0" dirty="0" err="1" smtClean="0"/>
              <a:t>pQTLs</a:t>
            </a:r>
            <a:r>
              <a:rPr lang="en-US" baseline="0" dirty="0" smtClean="0"/>
              <a:t>, average is 11 targets per QTL, here plot for those with at least 5 targets, and here for those with at least 15 targets. What you can see from all of these plots that genes that share linkages, tend to interact between each other more than on average in the network. These heavy tails on right are responsible for that.</a:t>
            </a:r>
            <a:endParaRPr lang="en-US" dirty="0" smtClean="0"/>
          </a:p>
          <a:p>
            <a:endParaRPr lang="en-US" dirty="0" smtClean="0"/>
          </a:p>
          <a:p>
            <a:r>
              <a:rPr lang="en-US" dirty="0" smtClean="0"/>
              <a:t>[32 min]</a:t>
            </a:r>
          </a:p>
        </p:txBody>
      </p:sp>
      <p:sp>
        <p:nvSpPr>
          <p:cNvPr id="4" name="Номер слайда 3"/>
          <p:cNvSpPr>
            <a:spLocks noGrp="1"/>
          </p:cNvSpPr>
          <p:nvPr>
            <p:ph type="sldNum" sz="quarter" idx="10"/>
          </p:nvPr>
        </p:nvSpPr>
        <p:spPr/>
        <p:txBody>
          <a:bodyPr/>
          <a:lstStyle/>
          <a:p>
            <a:fld id="{E11B3221-932A-4737-8257-085CA8188303}" type="slidenum">
              <a:rPr lang="ru-RU" smtClean="0"/>
              <a:pPr/>
              <a:t>30</a:t>
            </a:fld>
            <a:endParaRPr lang="ru-R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Now</a:t>
            </a:r>
            <a:r>
              <a:rPr lang="en-US" baseline="0" dirty="0" smtClean="0"/>
              <a:t> for example for </a:t>
            </a:r>
            <a:r>
              <a:rPr lang="en-US" baseline="0" dirty="0" err="1" smtClean="0"/>
              <a:t>eQTLs</a:t>
            </a:r>
            <a:r>
              <a:rPr lang="en-US" baseline="0" dirty="0" smtClean="0"/>
              <a:t> at a certain false discovery rate, and for an interaction network, for each marker we can look at the </a:t>
            </a:r>
            <a:r>
              <a:rPr lang="en-US" baseline="0" dirty="0" err="1" smtClean="0"/>
              <a:t>subnetwork</a:t>
            </a:r>
            <a:r>
              <a:rPr lang="en-US" baseline="0" dirty="0" smtClean="0"/>
              <a:t> of its targets in this network and compute its z-score. Here we take integrated network of all interactions, and plot the distribution across all markers of density z-scores. </a:t>
            </a:r>
            <a:r>
              <a:rPr lang="en-US" baseline="0" dirty="0" err="1" smtClean="0"/>
              <a:t>eQTLs</a:t>
            </a:r>
            <a:r>
              <a:rPr lang="en-US" baseline="0" dirty="0" smtClean="0"/>
              <a:t> are on left, and </a:t>
            </a:r>
            <a:r>
              <a:rPr lang="en-US" baseline="0" dirty="0" err="1" smtClean="0"/>
              <a:t>pQTLs</a:t>
            </a:r>
            <a:r>
              <a:rPr lang="en-US" baseline="0" dirty="0" smtClean="0"/>
              <a:t> are on right. Here it’s for all markers with at least 20 linking genes, and here for at least 50 target genes, with average </a:t>
            </a:r>
            <a:r>
              <a:rPr lang="en-US" baseline="0" dirty="0" err="1" smtClean="0"/>
              <a:t>accross</a:t>
            </a:r>
            <a:r>
              <a:rPr lang="en-US" baseline="0" dirty="0" smtClean="0"/>
              <a:t> all </a:t>
            </a:r>
            <a:r>
              <a:rPr lang="en-US" baseline="0" dirty="0" err="1" smtClean="0"/>
              <a:t>eQTLs</a:t>
            </a:r>
            <a:r>
              <a:rPr lang="en-US" baseline="0" dirty="0" smtClean="0"/>
              <a:t> for this false discovery rate being 38. And for </a:t>
            </a:r>
            <a:r>
              <a:rPr lang="en-US" baseline="0" dirty="0" err="1" smtClean="0"/>
              <a:t>pQTLs</a:t>
            </a:r>
            <a:r>
              <a:rPr lang="en-US" baseline="0" dirty="0" smtClean="0"/>
              <a:t>, average is 11 targets per QTL, here plot for those with at least 5 targets, and here for those with at least 15 targets. What you can see from all of these plots that genes that share linkages, tend to interact between each other more than on average in the network. These heavy tails on right are responsible for that.</a:t>
            </a:r>
            <a:endParaRPr lang="en-US" dirty="0" smtClean="0"/>
          </a:p>
          <a:p>
            <a:endParaRPr lang="en-US" dirty="0" smtClean="0"/>
          </a:p>
          <a:p>
            <a:r>
              <a:rPr lang="en-US" dirty="0" smtClean="0"/>
              <a:t>[32 min]</a:t>
            </a:r>
          </a:p>
        </p:txBody>
      </p:sp>
      <p:sp>
        <p:nvSpPr>
          <p:cNvPr id="4" name="Номер слайда 3"/>
          <p:cNvSpPr>
            <a:spLocks noGrp="1"/>
          </p:cNvSpPr>
          <p:nvPr>
            <p:ph type="sldNum" sz="quarter" idx="10"/>
          </p:nvPr>
        </p:nvSpPr>
        <p:spPr/>
        <p:txBody>
          <a:bodyPr/>
          <a:lstStyle/>
          <a:p>
            <a:fld id="{E11B3221-932A-4737-8257-085CA8188303}" type="slidenum">
              <a:rPr lang="ru-RU" smtClean="0"/>
              <a:pPr/>
              <a:t>31</a:t>
            </a:fld>
            <a:endParaRPr lang="ru-R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aseline="0" dirty="0" smtClean="0"/>
              <a:t>On this left plot, blue curve is the average of linkage similarity for physically interacting genes, for different linkage p-value thresholds. Green curve is average linkage similarity for randomly chosen pairs of genes in the same network. We choose the same amount of random pairs as we have interactions. You can read similarity values on left. Red dashed curve is p-value for the difference of similarity value distributions on edges and on random pairs, you can read it on right. Is it clear what is pictured on these plots?</a:t>
            </a:r>
          </a:p>
          <a:p>
            <a:endParaRPr lang="en-US" baseline="0" dirty="0" smtClean="0"/>
          </a:p>
          <a:p>
            <a:r>
              <a:rPr lang="en-US" dirty="0" smtClean="0"/>
              <a:t>What you can observe from this plot is that physical</a:t>
            </a:r>
            <a:r>
              <a:rPr lang="en-US" baseline="0" dirty="0" smtClean="0"/>
              <a:t>ly interacting genes tend to share linkages. On the right picture, the same results are plotted for the network of genetic interactions. Genetically interacting genes don’t show much difference with random pairs, though the distributions of similarity values show difference on high threshold values.</a:t>
            </a:r>
          </a:p>
          <a:p>
            <a:endParaRPr lang="en-US" baseline="0" dirty="0" smtClean="0"/>
          </a:p>
          <a:p>
            <a:r>
              <a:rPr lang="en-US" baseline="0" dirty="0" smtClean="0"/>
              <a:t>Below you can see how many edges had non-zero similarity for each network. Most edges have zero similarity, though there are many with positive value.</a:t>
            </a:r>
          </a:p>
        </p:txBody>
      </p:sp>
      <p:sp>
        <p:nvSpPr>
          <p:cNvPr id="4" name="Номер слайда 3"/>
          <p:cNvSpPr>
            <a:spLocks noGrp="1"/>
          </p:cNvSpPr>
          <p:nvPr>
            <p:ph type="sldNum" sz="quarter" idx="10"/>
          </p:nvPr>
        </p:nvSpPr>
        <p:spPr/>
        <p:txBody>
          <a:bodyPr/>
          <a:lstStyle/>
          <a:p>
            <a:fld id="{E11B3221-932A-4737-8257-085CA8188303}" type="slidenum">
              <a:rPr lang="ru-RU" smtClean="0"/>
              <a:pPr/>
              <a:t>32</a:t>
            </a:fld>
            <a:endParaRPr lang="ru-RU"/>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E11B3221-932A-4737-8257-085CA8188303}" type="slidenum">
              <a:rPr lang="ru-RU" smtClean="0"/>
              <a:pPr/>
              <a:t>33</a:t>
            </a:fld>
            <a:endParaRPr lang="ru-RU"/>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For this, we repeat</a:t>
            </a:r>
            <a:r>
              <a:rPr lang="en-US" baseline="0" dirty="0" smtClean="0"/>
              <a:t> all the analysis for randomized data. We randomly shuffle the expression values for each individual and repeat the whole procedure. For example, for some pair of M and G, in real data you could get this very small p-value, and for shuffled data you could get this much higher p-value that doesn’t actually correspond to anything real. </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34</a:t>
            </a:fld>
            <a:endParaRPr lang="ru-RU"/>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Now I</a:t>
            </a:r>
            <a:r>
              <a:rPr lang="en-US" baseline="0" dirty="0" smtClean="0"/>
              <a:t> can show how we can improve the results of </a:t>
            </a:r>
            <a:r>
              <a:rPr lang="en-US" baseline="0" dirty="0" err="1" smtClean="0"/>
              <a:t>pQTL</a:t>
            </a:r>
            <a:r>
              <a:rPr lang="en-US" baseline="0" dirty="0" smtClean="0"/>
              <a:t> analysis. </a:t>
            </a:r>
            <a:r>
              <a:rPr lang="en-US" dirty="0" smtClean="0"/>
              <a:t>Recall</a:t>
            </a:r>
            <a:r>
              <a:rPr lang="en-US" baseline="0" dirty="0" smtClean="0"/>
              <a:t> how the analysis works. For each pair of marker and gene, that is, for each cell in this table, we compute p-value of linkage. We also do the same using randomized data. Then with a certain p-value threshold, false discovery rate is the ratio of the number of found linkages for real and randomized data. For example, for </a:t>
            </a:r>
            <a:r>
              <a:rPr lang="en-US" baseline="0" dirty="0" err="1" smtClean="0"/>
              <a:t>pQTLs</a:t>
            </a:r>
            <a:r>
              <a:rPr lang="en-US" baseline="0" dirty="0" smtClean="0"/>
              <a:t>, for this threshold, we obtain about 16000 real linkages and 812 false linkages, so that false discovery rate is 5%. </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35</a:t>
            </a:fld>
            <a:endParaRPr lang="ru-R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Pease</a:t>
            </a:r>
            <a:r>
              <a:rPr lang="en-US" baseline="0" dirty="0" smtClean="0"/>
              <a:t> note the following: from 3,000,000 pairs we test, only 16,000 link. Most pairs do not link. </a:t>
            </a:r>
            <a:r>
              <a:rPr lang="en-US" dirty="0" smtClean="0"/>
              <a:t>So that would be much better</a:t>
            </a:r>
            <a:r>
              <a:rPr lang="en-US" baseline="0" dirty="0" smtClean="0"/>
              <a:t> if we could avoid testing those pairs that we are sure will not link. The idea is the following: let’s filter out the table before any tests are applied, so that hopefully only pairs which we think could potentially link are left for testing.</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36</a:t>
            </a:fld>
            <a:endParaRPr lang="ru-RU"/>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So the goal of such filtering is</a:t>
            </a:r>
            <a:r>
              <a:rPr lang="en-US" baseline="0" dirty="0" smtClean="0"/>
              <a:t> to filter out pairs that will not link in the end. This is probably too optimistic, so we are ok if we could filter out more false linkages than real linkages.</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37</a:t>
            </a:fld>
            <a:endParaRPr lang="ru-RU"/>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a:t>
            </a:r>
            <a:r>
              <a:rPr lang="en-US" baseline="0" dirty="0" smtClean="0"/>
              <a:t>gain, the idea is to restrict the analysis to some trusted set of pairs marker-gene instead of conservatively testing all of them. In an ideal case, for a certain threshold, we will filter out most false linkages while preserving real linkages. This means for the same p-value threshold, we can decrease the false discovery rate. Or in other words, for the same false discovery rate, we can find more linkages.</a:t>
            </a:r>
          </a:p>
          <a:p>
            <a:endParaRPr lang="en-US" baseline="0" dirty="0" smtClean="0"/>
          </a:p>
          <a:p>
            <a:r>
              <a:rPr lang="en-US" baseline="0" dirty="0" smtClean="0"/>
              <a:t>With the approach I’m now going to show, we can find 34% more linkages at false discovery rate of 5%, though preserving 90% linkages found at false discovery rate 5% by the standard conservative approach. [last line appears] And the idea for this is to use </a:t>
            </a:r>
            <a:r>
              <a:rPr lang="en-US" baseline="0" dirty="0" err="1" smtClean="0"/>
              <a:t>eQTLs</a:t>
            </a:r>
            <a:r>
              <a:rPr lang="en-US" baseline="0" dirty="0" smtClean="0"/>
              <a:t> and interaction networks together.</a:t>
            </a:r>
          </a:p>
        </p:txBody>
      </p:sp>
      <p:sp>
        <p:nvSpPr>
          <p:cNvPr id="4" name="Номер слайда 3"/>
          <p:cNvSpPr>
            <a:spLocks noGrp="1"/>
          </p:cNvSpPr>
          <p:nvPr>
            <p:ph type="sldNum" sz="quarter" idx="10"/>
          </p:nvPr>
        </p:nvSpPr>
        <p:spPr/>
        <p:txBody>
          <a:bodyPr/>
          <a:lstStyle/>
          <a:p>
            <a:fld id="{E11B3221-932A-4737-8257-085CA8188303}" type="slidenum">
              <a:rPr lang="ru-RU" smtClean="0"/>
              <a:pPr/>
              <a:t>38</a:t>
            </a:fld>
            <a:endParaRPr lang="ru-RU"/>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We need to form</a:t>
            </a:r>
            <a:r>
              <a:rPr lang="en-US" baseline="0" dirty="0" smtClean="0"/>
              <a:t> some set of candidate pairs marker-gene for further testing. </a:t>
            </a:r>
            <a:r>
              <a:rPr lang="en-US" dirty="0" smtClean="0"/>
              <a:t>The first</a:t>
            </a:r>
            <a:r>
              <a:rPr lang="en-US" baseline="0" dirty="0" smtClean="0"/>
              <a:t> idea could be to take all </a:t>
            </a:r>
            <a:r>
              <a:rPr lang="en-US" baseline="0" dirty="0" err="1" smtClean="0"/>
              <a:t>eQTL</a:t>
            </a:r>
            <a:r>
              <a:rPr lang="en-US" baseline="0" dirty="0" smtClean="0"/>
              <a:t> linkages. However, you remember that the intersection of them with </a:t>
            </a:r>
            <a:r>
              <a:rPr lang="en-US" baseline="0" dirty="0" err="1" smtClean="0"/>
              <a:t>pQTLs</a:t>
            </a:r>
            <a:r>
              <a:rPr lang="en-US" baseline="0" dirty="0" smtClean="0"/>
              <a:t> is small. Therefore we need to extend this set. This is very simple and works as follows: take a </a:t>
            </a:r>
            <a:r>
              <a:rPr lang="en-US" baseline="0" dirty="0" err="1" smtClean="0"/>
              <a:t>eQTL</a:t>
            </a:r>
            <a:r>
              <a:rPr lang="en-US" baseline="0" dirty="0" smtClean="0"/>
              <a:t> linkage between markers and genes, blue and black here, and add it to the set of candidates, [interactions appear] then consider all interactions in which this gene is involved, [candidate arrows appear] and add all those pairs as candidates too. After this is done for all </a:t>
            </a:r>
            <a:r>
              <a:rPr lang="en-US" baseline="0" dirty="0" err="1" smtClean="0"/>
              <a:t>eQTL</a:t>
            </a:r>
            <a:r>
              <a:rPr lang="en-US" baseline="0" dirty="0" smtClean="0"/>
              <a:t> linkages, do the usual </a:t>
            </a:r>
            <a:r>
              <a:rPr lang="en-US" baseline="0" dirty="0" err="1" smtClean="0"/>
              <a:t>pQTL</a:t>
            </a:r>
            <a:r>
              <a:rPr lang="en-US" baseline="0" dirty="0" smtClean="0"/>
              <a:t> detection procedure for all candidates, instead of for all possible pairs of marker and gene.</a:t>
            </a:r>
          </a:p>
          <a:p>
            <a:endParaRPr lang="en-US" baseline="0" dirty="0" smtClean="0"/>
          </a:p>
          <a:p>
            <a:r>
              <a:rPr lang="en-US" baseline="0" dirty="0" smtClean="0"/>
              <a:t>[36 min]</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39</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aseline="0" dirty="0" smtClean="0"/>
              <a:t>Suppose we somehow managed to find that variation in height is strongly associated with variation in one letter of their DNA sequence [sequences appear]: those with A in this locus, that’s how you call regions of the genome, tend to be shorter, and those with G tend to be taller. Then you say you found quantitative trait locus for height. [variation comments appear] Note that you may find it through full sequencing, but also with easier and much cheaper procedure of genotyping, where you read only certain portions of the genome.</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4</a:t>
            </a:fld>
            <a:endParaRPr lang="ru-RU"/>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aseline="0" dirty="0" smtClean="0"/>
              <a:t>This is more or less the main slide of the presentation. Here I plot the number of linkages found by different procedures depending on false discovery rate. [explain all curves; if necessary, go back and repeat what we do] The first thing you notice that, as expected, using only </a:t>
            </a:r>
            <a:r>
              <a:rPr lang="en-US" baseline="0" dirty="0" err="1" smtClean="0"/>
              <a:t>eQTL</a:t>
            </a:r>
            <a:r>
              <a:rPr lang="en-US" baseline="0" dirty="0" smtClean="0"/>
              <a:t> linkages performs poorly. Note also that three networks perform on about the same level here: physical, genetic, and co-regulatory. Regulatory network doesn’t perform well, which is consistent with previous observations. The best is the </a:t>
            </a:r>
            <a:r>
              <a:rPr lang="en-US" baseline="0" dirty="0" err="1" smtClean="0"/>
              <a:t>intergrated</a:t>
            </a:r>
            <a:r>
              <a:rPr lang="en-US" baseline="0" dirty="0" smtClean="0"/>
              <a:t> network of all four types of interactions. It gets 32% more linkages at false discovery rate of 5%.</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40</a:t>
            </a:fld>
            <a:endParaRPr lang="ru-RU"/>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Now let’s look at how many</a:t>
            </a:r>
            <a:r>
              <a:rPr lang="en-US" baseline="0" dirty="0" smtClean="0"/>
              <a:t> linkages found in the standard, conservative analysis, are found with the new method. It’s plotted here. [explain curves] Again, you see that </a:t>
            </a:r>
            <a:r>
              <a:rPr lang="en-US" baseline="0" dirty="0" err="1" smtClean="0"/>
              <a:t>eQTL</a:t>
            </a:r>
            <a:r>
              <a:rPr lang="en-US" baseline="0" dirty="0" smtClean="0"/>
              <a:t> linkages alone have the worst coverage: as you remember, they have little intersection with </a:t>
            </a:r>
            <a:r>
              <a:rPr lang="en-US" baseline="0" dirty="0" err="1" smtClean="0"/>
              <a:t>pQTL</a:t>
            </a:r>
            <a:r>
              <a:rPr lang="en-US" baseline="0" dirty="0" smtClean="0"/>
              <a:t> linkages. Different networks work differently, and the best is again the </a:t>
            </a:r>
            <a:r>
              <a:rPr lang="en-US" baseline="0" dirty="0" err="1" smtClean="0"/>
              <a:t>intergrated</a:t>
            </a:r>
            <a:r>
              <a:rPr lang="en-US" baseline="0" dirty="0" smtClean="0"/>
              <a:t> network with all four kinds of interactions. It covers 90% of linkages at false discovery rate of 5% and even more than that at lower false discovery rate levels.</a:t>
            </a:r>
          </a:p>
          <a:p>
            <a:endParaRPr lang="en-US" baseline="0" dirty="0" smtClean="0"/>
          </a:p>
          <a:p>
            <a:r>
              <a:rPr lang="en-US" baseline="0" dirty="0" smtClean="0"/>
              <a:t>[39 min]</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41</a:t>
            </a:fld>
            <a:endParaRPr lang="ru-RU"/>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[comparison with methods</a:t>
            </a:r>
            <a:r>
              <a:rPr lang="en-US" baseline="0" dirty="0" smtClean="0"/>
              <a:t> using three networks only</a:t>
            </a:r>
            <a:r>
              <a:rPr lang="en-US" dirty="0" smtClean="0"/>
              <a:t>]</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42</a:t>
            </a:fld>
            <a:endParaRPr lang="ru-RU"/>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When</a:t>
            </a:r>
            <a:r>
              <a:rPr lang="en-US" baseline="0" dirty="0" smtClean="0"/>
              <a:t> applying randomization, as I said, it’s reasonable to preserve degree of the nodes in the network. For </a:t>
            </a:r>
            <a:r>
              <a:rPr lang="en-US" baseline="0" dirty="0" err="1" smtClean="0"/>
              <a:t>eQTL</a:t>
            </a:r>
            <a:r>
              <a:rPr lang="en-US" baseline="0" dirty="0" smtClean="0"/>
              <a:t> linkages, this means that hotspots, markers with many linkages, will have many fake linkages after randomization as well. Then, proportionally to that, these linkages are promoted further at higher rate when integrating even with randomized interaction network.</a:t>
            </a:r>
          </a:p>
          <a:p>
            <a:endParaRPr lang="en-US" baseline="0" dirty="0" smtClean="0"/>
          </a:p>
          <a:p>
            <a:r>
              <a:rPr lang="en-US" baseline="0" dirty="0" smtClean="0"/>
              <a:t>We can check that if we relax a little bit the randomization constraint and consider the randomization where only degree distribution should be preserved.</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43</a:t>
            </a:fld>
            <a:endParaRPr lang="ru-RU"/>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Here is</a:t>
            </a:r>
            <a:r>
              <a:rPr lang="en-US" baseline="0" dirty="0" smtClean="0"/>
              <a:t> the example </a:t>
            </a:r>
            <a:r>
              <a:rPr lang="en-US" dirty="0" smtClean="0"/>
              <a:t>for the network of physical interactions only. [explain curves;</a:t>
            </a:r>
            <a:r>
              <a:rPr lang="en-US" baseline="0" dirty="0" smtClean="0"/>
              <a:t> explain average and +-std and +-3*std curves for random runs</a:t>
            </a:r>
            <a:r>
              <a:rPr lang="en-US" dirty="0" smtClean="0"/>
              <a:t>] As you can see, both randomizations</a:t>
            </a:r>
            <a:r>
              <a:rPr lang="en-US" baseline="0" dirty="0" smtClean="0"/>
              <a:t> perform worse than the new approach and even worse than the standard approach. This is both in terms of the number of linkages found, and in terms of the number of linkages from standard approach covered.</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44</a:t>
            </a:fld>
            <a:endParaRPr lang="ru-RU"/>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And here is the same thing for</a:t>
            </a:r>
            <a:r>
              <a:rPr lang="en-US" baseline="0" dirty="0" smtClean="0"/>
              <a:t> integrated network of 4 types of interactions. Again, the real data performs better than randomized. But a strange thing here is that still the performance is too good: it’s better than for </a:t>
            </a:r>
            <a:r>
              <a:rPr lang="en-US" baseline="0" dirty="0" err="1" smtClean="0"/>
              <a:t>eQTL</a:t>
            </a:r>
            <a:r>
              <a:rPr lang="en-US" baseline="0" dirty="0" smtClean="0"/>
              <a:t> linkages only and even better than the standard approach. Note that we seemingly use absolutely random linkages and random interactions. So why is that? It turns out that this is because of hotspots.</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45</a:t>
            </a:fld>
            <a:endParaRPr lang="ru-RU"/>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When</a:t>
            </a:r>
            <a:r>
              <a:rPr lang="en-US" baseline="0" dirty="0" smtClean="0"/>
              <a:t> applying randomization, as I said, it’s reasonable to preserve degree of the nodes in the network. For </a:t>
            </a:r>
            <a:r>
              <a:rPr lang="en-US" baseline="0" dirty="0" err="1" smtClean="0"/>
              <a:t>eQTL</a:t>
            </a:r>
            <a:r>
              <a:rPr lang="en-US" baseline="0" dirty="0" smtClean="0"/>
              <a:t> linkages, this means that hotspots, markers with many linkages, will have many fake linkages after randomization as well. Then, proportionally to that, these linkages are promoted further at higher rate when integrating even with randomized interaction network.</a:t>
            </a:r>
          </a:p>
          <a:p>
            <a:endParaRPr lang="en-US" baseline="0" dirty="0" smtClean="0"/>
          </a:p>
          <a:p>
            <a:r>
              <a:rPr lang="en-US" baseline="0" dirty="0" smtClean="0"/>
              <a:t>We can check that if we relax a little bit the randomization constraint and consider the randomization where only degree distribution should be preserved.</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46</a:t>
            </a:fld>
            <a:endParaRPr lang="ru-RU"/>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If we add it to the previous picture, we’ll see what</a:t>
            </a:r>
            <a:r>
              <a:rPr lang="en-US" baseline="0" dirty="0" smtClean="0"/>
              <a:t> we expect. In terms of the number of linkages found, this randomization performs even worse than </a:t>
            </a:r>
            <a:r>
              <a:rPr lang="en-US" baseline="0" dirty="0" err="1" smtClean="0"/>
              <a:t>eQTLs</a:t>
            </a:r>
            <a:r>
              <a:rPr lang="en-US" baseline="0" dirty="0" smtClean="0"/>
              <a:t> only.</a:t>
            </a:r>
          </a:p>
          <a:p>
            <a:endParaRPr lang="en-US" baseline="0" dirty="0" smtClean="0"/>
          </a:p>
          <a:p>
            <a:r>
              <a:rPr lang="en-US" baseline="0" dirty="0" smtClean="0"/>
              <a:t>[43 min]</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47</a:t>
            </a:fld>
            <a:endParaRPr lang="ru-RU"/>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E11B3221-932A-4737-8257-085CA8188303}" type="slidenum">
              <a:rPr lang="ru-RU" smtClean="0"/>
              <a:pPr/>
              <a:t>48</a:t>
            </a:fld>
            <a:endParaRPr lang="ru-RU"/>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smtClean="0"/>
          </a:p>
          <a:p>
            <a:r>
              <a:rPr lang="en-US" dirty="0" smtClean="0"/>
              <a:t>[45 min]</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49</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 very prominent idea along these lines was proposed not so long time ago:</a:t>
            </a:r>
            <a:r>
              <a:rPr lang="en-US" baseline="0" dirty="0" smtClean="0"/>
              <a:t> let’s consider genome-wide gene activity itself as quantitative trait. This is very reasonable to find association with gene activity, because the development of any phenotype, that is, any collection of traits, starts from gene activation. As you know, when activated, gene is transcribed to mRNA, which in turn is translated to protein. [show on picture] Currently the most common technique for measuring gene activity is transcript expression using microarrays. It measures gene expression of all genes simultaneously. The analysis of expression quantitative trait loci tries for a population of organisms to map statistically genotypic variation to variation in transcript expression. [show on picture]</a:t>
            </a:r>
          </a:p>
          <a:p>
            <a:endParaRPr lang="en-US" baseline="0" dirty="0" smtClean="0"/>
          </a:p>
          <a:p>
            <a:r>
              <a:rPr lang="en-US" baseline="0" dirty="0" smtClean="0"/>
              <a:t>Of course, in order to get a better idea about QTLs, we would like to do the same analysis for gene activity in terms of protein abundance as well. Until recently is was not possible, but with some new technologies and methods for analysis of data they produce, we now can start doing it. Using proteome data, we can compute protein quantitative trait loci.</a:t>
            </a:r>
          </a:p>
          <a:p>
            <a:endParaRPr lang="en-US" baseline="0" dirty="0" smtClean="0"/>
          </a:p>
          <a:p>
            <a:r>
              <a:rPr lang="en-US" baseline="0" dirty="0" smtClean="0"/>
              <a:t>My talk is essentially devoted to QTL analysis, so you’ll see more details about that later.</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5</a:t>
            </a:fld>
            <a:endParaRPr lang="ru-RU"/>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E11B3221-932A-4737-8257-085CA8188303}" type="slidenum">
              <a:rPr lang="ru-RU" smtClean="0"/>
              <a:pPr/>
              <a:t>51</a:t>
            </a:fld>
            <a:endParaRPr lang="ru-RU"/>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In order to understand how</a:t>
            </a:r>
            <a:r>
              <a:rPr lang="en-US" baseline="0" dirty="0" smtClean="0"/>
              <a:t> genome functions, a lot of data is being collected: examples are DNA, RNA, and protein sequence data, microarray data measuring gene expression of the whole genome, protein and gene interaction data, and many others. Making use of all these kinds of data is not an easy task. For this, different scientific fields are uniting, and that’s what places like our Institute for Integrative Genomics are for. [institute appears]</a:t>
            </a:r>
            <a:endParaRPr lang="en-US" dirty="0" smtClean="0"/>
          </a:p>
        </p:txBody>
      </p:sp>
      <p:sp>
        <p:nvSpPr>
          <p:cNvPr id="4" name="Номер слайда 3"/>
          <p:cNvSpPr>
            <a:spLocks noGrp="1"/>
          </p:cNvSpPr>
          <p:nvPr>
            <p:ph type="sldNum" sz="quarter" idx="10"/>
          </p:nvPr>
        </p:nvSpPr>
        <p:spPr/>
        <p:txBody>
          <a:bodyPr/>
          <a:lstStyle/>
          <a:p>
            <a:fld id="{E11B3221-932A-4737-8257-085CA8188303}" type="slidenum">
              <a:rPr lang="ru-RU" smtClean="0"/>
              <a:pPr/>
              <a:t>52</a:t>
            </a:fld>
            <a:endParaRPr lang="ru-RU"/>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aseline="0" dirty="0" smtClean="0"/>
              <a:t>Suppose we somehow managed to find that variation in height is strongly associated with variation in one letter of their DNA sequence [sequences appear]: those with A in this locus, that’s how you call regions of the genome, tend to be shorter, and those with G tend to be taller. Then you say you found quantitative trait locus for height. [variation comments appear] Note that you may find it through full sequencing, but also with easier and much cheaper procedure of genotyping, where you read only certain portions of the genome.</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53</a:t>
            </a:fld>
            <a:endParaRPr lang="ru-RU"/>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000" dirty="0" smtClean="0"/>
              <a:t>After this kind of analysis was first published in 2002</a:t>
            </a:r>
            <a:r>
              <a:rPr lang="en-US" sz="1000" baseline="0" dirty="0" smtClean="0"/>
              <a:t>, it generated a lot of research, a whole new field of genetics of global gene expression, here gene expression meaning activation of genes in general. The experiment is very natural and let’s even say straightforward. It’s very natural to consider gene expression traits, as any phenotype, that is, any collection of traits of any organisms, is developing through gene expression. However, the analysis of the results of such experiment is not easy.</a:t>
            </a:r>
          </a:p>
          <a:p>
            <a:endParaRPr lang="en-US" sz="1000" baseline="0" dirty="0" smtClean="0"/>
          </a:p>
          <a:p>
            <a:r>
              <a:rPr lang="en-US" sz="1000" baseline="0" dirty="0" smtClean="0"/>
              <a:t>Still something interesting was observed. From the very beginning it was observed that linkages have so-called hotspots, regions that have many more linkages than you would expect by chance if throwing them to genome uniformly at random. Here are the pictures of hotspots for </a:t>
            </a:r>
            <a:r>
              <a:rPr lang="en-US" sz="1000" baseline="0" dirty="0" err="1" smtClean="0"/>
              <a:t>eQTLs</a:t>
            </a:r>
            <a:r>
              <a:rPr lang="en-US" sz="1000" baseline="0" dirty="0" smtClean="0"/>
              <a:t> and </a:t>
            </a:r>
            <a:r>
              <a:rPr lang="en-US" sz="1000" baseline="0" dirty="0" err="1" smtClean="0"/>
              <a:t>pQTLs</a:t>
            </a:r>
            <a:r>
              <a:rPr lang="en-US" sz="1000" baseline="0" dirty="0" smtClean="0"/>
              <a:t>. Here is the genome, all chromosomes of yeast. We divide it into bins and plot the number of linkages in each bin, actually for this pictures also corrected with the number of markers in the bin, because they are not uniformly distributed. These are hotspots. [hotspots with arrows appear] These I plotted after I repeated the analysis from the initial papers, though you can compare it with analogous plots from the papers and see they are about the same. A natural explanation for hotspots is responsibility for regulation of large groups of genes, often called “master regulator”. This was mostly confirmed, though other possibilities were reported, for example, an extreme case: mutation in an essential gene would reduce expression of every gene to zero, thus causing a hotspot.</a:t>
            </a:r>
          </a:p>
          <a:p>
            <a:endParaRPr lang="en-US" sz="1000" baseline="0" dirty="0" smtClean="0"/>
          </a:p>
          <a:p>
            <a:r>
              <a:rPr lang="en-US" sz="1000" baseline="0" dirty="0" smtClean="0"/>
              <a:t>For QTLs in general, there are even more possibilities. We can classify QTLs roughly as local and distant. Here you see several examples of possible explanations for both classes. Of course, it would be very useful to associate with each linkage a particular gene causing this linkage, you may think this should be the first thing to do. However, this turns out to be also difficult, as no transcription factors are reported to be overrepresented near QTLs, and QTLs are not enriched for any particular class of molecular function.</a:t>
            </a:r>
          </a:p>
          <a:p>
            <a:endParaRPr lang="en-US" sz="1000" baseline="0" dirty="0" smtClean="0"/>
          </a:p>
          <a:p>
            <a:r>
              <a:rPr lang="en-US" sz="1000" baseline="0" dirty="0" smtClean="0"/>
              <a:t>You can see a clear difference here between </a:t>
            </a:r>
            <a:r>
              <a:rPr lang="en-US" sz="1000" baseline="0" dirty="0" err="1" smtClean="0"/>
              <a:t>eQTL</a:t>
            </a:r>
            <a:r>
              <a:rPr lang="en-US" sz="1000" baseline="0" dirty="0" smtClean="0"/>
              <a:t> and </a:t>
            </a:r>
            <a:r>
              <a:rPr lang="en-US" sz="1000" baseline="0" dirty="0" err="1" smtClean="0"/>
              <a:t>pQTL</a:t>
            </a:r>
            <a:r>
              <a:rPr lang="en-US" sz="1000" baseline="0" dirty="0" smtClean="0"/>
              <a:t> hotspots. This is of course mostly due to the fact that we have protein levels for only 1000 proteins out of 6000. That’s why it’s more important that we do the analysis for the existing ones better, and this what I’m going to show you later.</a:t>
            </a:r>
          </a:p>
          <a:p>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Generally, currently, for understanding QTLs better, you need to do more biological experiments and do them more targeted. However, computationally, we could improve the analysis itself, and that’s what I’ll show later. I’ll be using interaction networks for that. </a:t>
            </a:r>
            <a:r>
              <a:rPr kumimoji="0" lang="en-US" sz="1000" b="0" i="0" u="none" strike="noStrike" kern="1200" cap="none" spc="0" normalizeH="0" baseline="0" noProof="0" dirty="0" smtClean="0">
                <a:ln>
                  <a:noFill/>
                </a:ln>
                <a:solidFill>
                  <a:schemeClr val="tx1"/>
                </a:solidFill>
                <a:effectLst/>
                <a:uLnTx/>
                <a:uFillTx/>
                <a:latin typeface="+mn-lt"/>
                <a:ea typeface="+mn-ea"/>
                <a:cs typeface="+mn-cs"/>
              </a:rPr>
              <a:t>So let’s talk about networks a little.</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smtClean="0">
              <a:ln>
                <a:noFill/>
              </a:ln>
              <a:solidFill>
                <a:schemeClr val="tx1"/>
              </a:solidFill>
              <a:effectLst/>
              <a:uLnTx/>
              <a:uFillTx/>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[18 min]</a:t>
            </a:r>
          </a:p>
        </p:txBody>
      </p:sp>
      <p:sp>
        <p:nvSpPr>
          <p:cNvPr id="4" name="Номер слайда 3"/>
          <p:cNvSpPr>
            <a:spLocks noGrp="1"/>
          </p:cNvSpPr>
          <p:nvPr>
            <p:ph type="sldNum" sz="quarter" idx="10"/>
          </p:nvPr>
        </p:nvSpPr>
        <p:spPr/>
        <p:txBody>
          <a:bodyPr/>
          <a:lstStyle/>
          <a:p>
            <a:fld id="{E11B3221-932A-4737-8257-085CA8188303}" type="slidenum">
              <a:rPr lang="ru-RU" smtClean="0"/>
              <a:pPr/>
              <a:t>54</a:t>
            </a:fld>
            <a:endParaRPr lang="ru-RU"/>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E11B3221-932A-4737-8257-085CA8188303}" type="slidenum">
              <a:rPr lang="ru-RU" smtClean="0"/>
              <a:pPr/>
              <a:t>55</a:t>
            </a:fld>
            <a:endParaRPr lang="ru-RU"/>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E11B3221-932A-4737-8257-085CA8188303}" type="slidenum">
              <a:rPr lang="ru-RU" smtClean="0"/>
              <a:pPr/>
              <a:t>57</a:t>
            </a:fld>
            <a:endParaRPr lang="ru-RU"/>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E11B3221-932A-4737-8257-085CA8188303}" type="slidenum">
              <a:rPr lang="ru-RU" smtClean="0"/>
              <a:pPr/>
              <a:t>58</a:t>
            </a:fld>
            <a:endParaRPr lang="ru-RU"/>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E11B3221-932A-4737-8257-085CA8188303}" type="slidenum">
              <a:rPr lang="ru-RU" smtClean="0"/>
              <a:pPr/>
              <a:t>59</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 very prominent idea along these lines was proposed not so long time ago:</a:t>
            </a:r>
            <a:r>
              <a:rPr lang="en-US" baseline="0" dirty="0" smtClean="0"/>
              <a:t> let’s consider genome-wide gene activity itself as quantitative trait. This is very reasonable to find association with gene activity, because the development of any phenotype, that is, any collection of traits, starts from gene activation. As you know, when activated, gene is transcribed to mRNA, which in turn is translated to protein. [show on picture] Currently the most common technique for measuring gene activity is transcript expression using microarrays. It measures gene expression of all genes simultaneously. The analysis of expression quantitative trait loci tries for a population of organisms to map statistically genotypic variation to variation in transcript expression. [show on picture]</a:t>
            </a:r>
          </a:p>
          <a:p>
            <a:endParaRPr lang="en-US" baseline="0" dirty="0" smtClean="0"/>
          </a:p>
          <a:p>
            <a:r>
              <a:rPr lang="en-US" baseline="0" dirty="0" smtClean="0"/>
              <a:t>Of course, in order to get a better idea about QTLs, we would like to do the same analysis for gene activity in terms of protein abundance as well. Until recently is was not possible, but with some new technologies and methods for analysis of data they produce, we now can start doing it. Using proteome data, we can compute protein quantitative trait loci.</a:t>
            </a:r>
          </a:p>
          <a:p>
            <a:endParaRPr lang="en-US" baseline="0" dirty="0" smtClean="0"/>
          </a:p>
          <a:p>
            <a:r>
              <a:rPr lang="en-US" baseline="0" dirty="0" smtClean="0"/>
              <a:t>My talk is essentially devoted to QTL analysis, so you’ll see more details about that later.</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6</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What I’m going to show you today is how we can integrate</a:t>
            </a:r>
            <a:r>
              <a:rPr lang="en-US" baseline="0" dirty="0" smtClean="0"/>
              <a:t> one kind of data I mentioned, interaction networks, with </a:t>
            </a:r>
            <a:r>
              <a:rPr lang="en-US" baseline="0" dirty="0" err="1" smtClean="0"/>
              <a:t>eQTL</a:t>
            </a:r>
            <a:r>
              <a:rPr lang="en-US" baseline="0" dirty="0" smtClean="0"/>
              <a:t> and </a:t>
            </a:r>
            <a:r>
              <a:rPr lang="en-US" baseline="0" dirty="0" err="1" smtClean="0"/>
              <a:t>pQTL</a:t>
            </a:r>
            <a:r>
              <a:rPr lang="en-US" baseline="0" dirty="0" smtClean="0"/>
              <a:t> analysis. I’ll show you some interesting properties of the integrated data. Then I’ll explain how using expression QTLs and interaction networks, we can improve protein QTLs analysis, let’s say get a better resolution with which we consider linkages. This could potentially lead to better understanding of quantitative traits via genome, their behavior and control.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r>
              <a:rPr lang="en-US" sz="1200" dirty="0" smtClean="0"/>
              <a:t>Could lead to better and more detailed explanation of quantitative trait behavior and regulation</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[6 min]</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7</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 me now explain more details of QTL analysis. As I already explained you briefly, the goal of </a:t>
            </a:r>
            <a:r>
              <a:rPr lang="en-US" baseline="0" dirty="0" err="1" smtClean="0"/>
              <a:t>eQTL</a:t>
            </a:r>
            <a:r>
              <a:rPr lang="en-US" baseline="0" dirty="0" smtClean="0"/>
              <a:t> analysis is to associate genome-wide genotypic variation with variation in gene expression. So let me describe the experiment in a little more detail. I will be using baker’s yeast, as one of the most common model organisms. We create an artificial population by crossing two very similar, but still clearly different organisms. These two strains of yeast, laboratory and wild, differ in only about 0.6% of their genome. We grow a number of children from this cross. They inherit genotype from two parents in about equal proportions. We genotype both parents and each individual extensively. We have many markers across whole genome, and in the end we can say about each individual how it inherited its genotype from parents. For each marker, or locus, we can say which parent it corresponds to. Also we measure gene expression for each individual in each gene.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Is it clear what data we collect? Two parents, many individuals, genotype them across whole genome, attribute each marker to one of the parents, measure gene expression genome-wide for each individual.</a:t>
            </a:r>
            <a:endParaRPr lang="ru-RU" dirty="0" smtClean="0"/>
          </a:p>
        </p:txBody>
      </p:sp>
      <p:sp>
        <p:nvSpPr>
          <p:cNvPr id="4" name="Номер слайда 3"/>
          <p:cNvSpPr>
            <a:spLocks noGrp="1"/>
          </p:cNvSpPr>
          <p:nvPr>
            <p:ph type="sldNum" sz="quarter" idx="10"/>
          </p:nvPr>
        </p:nvSpPr>
        <p:spPr/>
        <p:txBody>
          <a:bodyPr/>
          <a:lstStyle/>
          <a:p>
            <a:fld id="{E11B3221-932A-4737-8257-085CA8188303}" type="slidenum">
              <a:rPr lang="ru-RU" smtClean="0"/>
              <a:pPr/>
              <a:t>8</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After</a:t>
            </a:r>
            <a:r>
              <a:rPr lang="en-US" baseline="0" dirty="0" smtClean="0"/>
              <a:t> the data is collected, we do the analysis. For each marker M and for each gene G, we do the following. We divide all individuals to two groups, based on the genotype they inherit in marker M. It’s either RM or BY genotype, from one of the parents. For these two groups, we take expression values of gene G for these groups, and apply a statistical test to see how different the distributions are. We use </a:t>
            </a:r>
            <a:r>
              <a:rPr lang="en-US" baseline="0" dirty="0" err="1" smtClean="0"/>
              <a:t>Wilcoxon</a:t>
            </a:r>
            <a:r>
              <a:rPr lang="en-US" baseline="0" dirty="0" smtClean="0"/>
              <a:t>-Mann-Whitney test here. The test returns you p-value that you associate with the pair of M and G. The smaller p-value, the more likely variation in marker M affects variation in expression of gene G.</a:t>
            </a:r>
            <a:endParaRPr lang="ru-RU" dirty="0"/>
          </a:p>
        </p:txBody>
      </p:sp>
      <p:sp>
        <p:nvSpPr>
          <p:cNvPr id="4" name="Номер слайда 3"/>
          <p:cNvSpPr>
            <a:spLocks noGrp="1"/>
          </p:cNvSpPr>
          <p:nvPr>
            <p:ph type="sldNum" sz="quarter" idx="10"/>
          </p:nvPr>
        </p:nvSpPr>
        <p:spPr/>
        <p:txBody>
          <a:bodyPr/>
          <a:lstStyle/>
          <a:p>
            <a:fld id="{E11B3221-932A-4737-8257-085CA8188303}" type="slidenum">
              <a:rPr lang="ru-RU" smtClean="0"/>
              <a:pPr/>
              <a:t>9</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E2FEFE1-A2EA-47D5-82A6-9D4EADAD32D2}" type="datetimeFigureOut">
              <a:rPr lang="ru-RU" smtClean="0"/>
              <a:pPr/>
              <a:t>07.12.2010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5D950D3-74D2-4702-B741-EF178FEFBFAC}" type="slidenum">
              <a:rPr lang="ru-RU" smtClean="0"/>
              <a:pPr/>
              <a:t>‹#›</a:t>
            </a:fld>
            <a:endParaRPr lang="ru-RU"/>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E2FEFE1-A2EA-47D5-82A6-9D4EADAD32D2}" type="datetimeFigureOut">
              <a:rPr lang="ru-RU" smtClean="0"/>
              <a:pPr/>
              <a:t>07.12.2010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5D950D3-74D2-4702-B741-EF178FEFBFAC}" type="slidenum">
              <a:rPr lang="ru-RU" smtClean="0"/>
              <a:pPr/>
              <a:t>‹#›</a:t>
            </a:fld>
            <a:endParaRPr lang="ru-RU"/>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E2FEFE1-A2EA-47D5-82A6-9D4EADAD32D2}" type="datetimeFigureOut">
              <a:rPr lang="ru-RU" smtClean="0"/>
              <a:pPr/>
              <a:t>07.12.2010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5D950D3-74D2-4702-B741-EF178FEFBFAC}" type="slidenum">
              <a:rPr lang="ru-RU" smtClean="0"/>
              <a:pPr/>
              <a:t>‹#›</a:t>
            </a:fld>
            <a:endParaRPr lang="ru-RU"/>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E2FEFE1-A2EA-47D5-82A6-9D4EADAD32D2}" type="datetimeFigureOut">
              <a:rPr lang="ru-RU" smtClean="0"/>
              <a:pPr/>
              <a:t>07.12.2010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5D950D3-74D2-4702-B741-EF178FEFBFAC}" type="slidenum">
              <a:rPr lang="ru-RU" smtClean="0"/>
              <a:pPr/>
              <a:t>‹#›</a:t>
            </a:fld>
            <a:endParaRPr lang="ru-RU"/>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E2FEFE1-A2EA-47D5-82A6-9D4EADAD32D2}" type="datetimeFigureOut">
              <a:rPr lang="ru-RU" smtClean="0"/>
              <a:pPr/>
              <a:t>07.12.2010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5D950D3-74D2-4702-B741-EF178FEFBFAC}" type="slidenum">
              <a:rPr lang="ru-RU" smtClean="0"/>
              <a:pPr/>
              <a:t>‹#›</a:t>
            </a:fld>
            <a:endParaRPr lang="ru-RU"/>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E2FEFE1-A2EA-47D5-82A6-9D4EADAD32D2}" type="datetimeFigureOut">
              <a:rPr lang="ru-RU" smtClean="0"/>
              <a:pPr/>
              <a:t>07.12.2010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5D950D3-74D2-4702-B741-EF178FEFBFAC}" type="slidenum">
              <a:rPr lang="ru-RU" smtClean="0"/>
              <a:pPr/>
              <a:t>‹#›</a:t>
            </a:fld>
            <a:endParaRPr lang="ru-RU"/>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E2FEFE1-A2EA-47D5-82A6-9D4EADAD32D2}" type="datetimeFigureOut">
              <a:rPr lang="ru-RU" smtClean="0"/>
              <a:pPr/>
              <a:t>07.12.2010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5D950D3-74D2-4702-B741-EF178FEFBFAC}" type="slidenum">
              <a:rPr lang="ru-RU" smtClean="0"/>
              <a:pPr/>
              <a:t>‹#›</a:t>
            </a:fld>
            <a:endParaRPr lang="ru-RU"/>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E2FEFE1-A2EA-47D5-82A6-9D4EADAD32D2}" type="datetimeFigureOut">
              <a:rPr lang="ru-RU" smtClean="0"/>
              <a:pPr/>
              <a:t>07.12.2010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5D950D3-74D2-4702-B741-EF178FEFBFAC}" type="slidenum">
              <a:rPr lang="ru-RU" smtClean="0"/>
              <a:pPr/>
              <a:t>‹#›</a:t>
            </a:fld>
            <a:endParaRPr lang="ru-RU"/>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E2FEFE1-A2EA-47D5-82A6-9D4EADAD32D2}" type="datetimeFigureOut">
              <a:rPr lang="ru-RU" smtClean="0"/>
              <a:pPr/>
              <a:t>07.12.2010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5D950D3-74D2-4702-B741-EF178FEFBFAC}" type="slidenum">
              <a:rPr lang="ru-RU" smtClean="0"/>
              <a:pPr/>
              <a:t>‹#›</a:t>
            </a:fld>
            <a:endParaRPr lang="ru-RU"/>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6E2FEFE1-A2EA-47D5-82A6-9D4EADAD32D2}" type="datetimeFigureOut">
              <a:rPr lang="ru-RU" smtClean="0"/>
              <a:pPr/>
              <a:t>07.12.2010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5D950D3-74D2-4702-B741-EF178FEFBFAC}" type="slidenum">
              <a:rPr lang="ru-RU" smtClean="0"/>
              <a:pPr/>
              <a:t>‹#›</a:t>
            </a:fld>
            <a:endParaRPr lang="ru-RU"/>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6E2FEFE1-A2EA-47D5-82A6-9D4EADAD32D2}" type="datetimeFigureOut">
              <a:rPr lang="ru-RU" smtClean="0"/>
              <a:pPr/>
              <a:t>07.12.2010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5D950D3-74D2-4702-B741-EF178FEFBFAC}" type="slidenum">
              <a:rPr lang="ru-RU" smtClean="0"/>
              <a:pPr/>
              <a:t>‹#›</a:t>
            </a:fld>
            <a:endParaRPr lang="ru-RU"/>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2FEFE1-A2EA-47D5-82A6-9D4EADAD32D2}" type="datetimeFigureOut">
              <a:rPr lang="ru-RU" smtClean="0"/>
              <a:pPr/>
              <a:t>07.12.2010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950D3-74D2-4702-B741-EF178FEFBFAC}"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gi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3.png"/><Relationship Id="rId4" Type="http://schemas.openxmlformats.org/officeDocument/2006/relationships/image" Target="../media/image5.jpeg"/></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44.jpeg"/><Relationship Id="rId4" Type="http://schemas.openxmlformats.org/officeDocument/2006/relationships/image" Target="../media/image13.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00034" y="785794"/>
            <a:ext cx="8286808" cy="2457466"/>
          </a:xfrm>
        </p:spPr>
        <p:txBody>
          <a:bodyPr>
            <a:normAutofit/>
          </a:bodyPr>
          <a:lstStyle/>
          <a:p>
            <a:r>
              <a:rPr lang="en-US" sz="4000" dirty="0" smtClean="0">
                <a:solidFill>
                  <a:schemeClr val="accent3">
                    <a:lumMod val="75000"/>
                  </a:schemeClr>
                </a:solidFill>
              </a:rPr>
              <a:t>Mutual Analysis of Interaction Network and Quantitative Trait Loci for Yeast</a:t>
            </a:r>
            <a:endParaRPr lang="ru-RU" sz="4000" dirty="0"/>
          </a:p>
        </p:txBody>
      </p:sp>
      <p:sp>
        <p:nvSpPr>
          <p:cNvPr id="3" name="Подзаголовок 2"/>
          <p:cNvSpPr>
            <a:spLocks noGrp="1"/>
          </p:cNvSpPr>
          <p:nvPr>
            <p:ph type="subTitle" idx="1"/>
          </p:nvPr>
        </p:nvSpPr>
        <p:spPr/>
        <p:txBody>
          <a:bodyPr>
            <a:normAutofit/>
          </a:bodyPr>
          <a:lstStyle/>
          <a:p>
            <a:r>
              <a:rPr lang="en-US" sz="2400" dirty="0" smtClean="0"/>
              <a:t>Yuri </a:t>
            </a:r>
            <a:r>
              <a:rPr lang="en-US" sz="2400" dirty="0" err="1" smtClean="0"/>
              <a:t>Pritykin</a:t>
            </a:r>
            <a:endParaRPr lang="ru-RU" sz="24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err="1" smtClean="0">
                <a:solidFill>
                  <a:schemeClr val="accent3"/>
                </a:solidFill>
              </a:rPr>
              <a:t>eQTLs</a:t>
            </a:r>
            <a:endParaRPr lang="ru-RU" sz="3600" dirty="0">
              <a:solidFill>
                <a:schemeClr val="accent3"/>
              </a:solidFill>
            </a:endParaRPr>
          </a:p>
        </p:txBody>
      </p:sp>
      <p:sp>
        <p:nvSpPr>
          <p:cNvPr id="3" name="Содержимое 2"/>
          <p:cNvSpPr>
            <a:spLocks noGrp="1"/>
          </p:cNvSpPr>
          <p:nvPr>
            <p:ph idx="1"/>
          </p:nvPr>
        </p:nvSpPr>
        <p:spPr>
          <a:xfrm>
            <a:off x="571472" y="1000108"/>
            <a:ext cx="4929222" cy="5357850"/>
          </a:xfrm>
        </p:spPr>
        <p:txBody>
          <a:bodyPr>
            <a:normAutofit/>
          </a:bodyPr>
          <a:lstStyle/>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r>
              <a:rPr lang="en-US" sz="2800" dirty="0" smtClean="0"/>
              <a:t>Do multiple testing correction</a:t>
            </a:r>
          </a:p>
          <a:p>
            <a:pPr>
              <a:buNone/>
            </a:pPr>
            <a:r>
              <a:rPr lang="en-US" sz="2800" dirty="0" smtClean="0"/>
              <a:t>For a certain FDR get a graph of linkages between markers and genes</a:t>
            </a:r>
          </a:p>
          <a:p>
            <a:pPr>
              <a:buNone/>
            </a:pPr>
            <a:endParaRPr lang="en-US" sz="2800" dirty="0" smtClean="0"/>
          </a:p>
        </p:txBody>
      </p:sp>
      <p:graphicFrame>
        <p:nvGraphicFramePr>
          <p:cNvPr id="11" name="Таблица 10"/>
          <p:cNvGraphicFramePr>
            <a:graphicFrameLocks noGrp="1"/>
          </p:cNvGraphicFramePr>
          <p:nvPr/>
        </p:nvGraphicFramePr>
        <p:xfrm>
          <a:off x="500034" y="928670"/>
          <a:ext cx="2082800" cy="2560320"/>
        </p:xfrm>
        <a:graphic>
          <a:graphicData uri="http://schemas.openxmlformats.org/drawingml/2006/table">
            <a:tbl>
              <a:tblPr>
                <a:tableStyleId>{5C22544A-7EE6-4342-B048-85BDC9FD1C3A}</a:tableStyleId>
              </a:tblPr>
              <a:tblGrid>
                <a:gridCol w="208280"/>
                <a:gridCol w="208280"/>
                <a:gridCol w="208280"/>
                <a:gridCol w="208280"/>
                <a:gridCol w="208280"/>
                <a:gridCol w="208280"/>
                <a:gridCol w="208280"/>
                <a:gridCol w="208280"/>
                <a:gridCol w="208280"/>
                <a:gridCol w="208280"/>
              </a:tblGrid>
              <a:tr h="365760">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a:p>
                  </a:txBody>
                  <a:tcPr>
                    <a:solidFill>
                      <a:schemeClr val="accent6">
                        <a:lumMod val="60000"/>
                        <a:lumOff val="40000"/>
                      </a:schemeClr>
                    </a:solidFill>
                  </a:tcPr>
                </a:tc>
                <a:tc>
                  <a:txBody>
                    <a:bodyPr/>
                    <a:lstStyle/>
                    <a:p>
                      <a:endParaRPr lang="ru-RU"/>
                    </a:p>
                  </a:txBody>
                  <a:tcPr>
                    <a:solidFill>
                      <a:schemeClr val="accent6">
                        <a:lumMod val="60000"/>
                        <a:lumOff val="40000"/>
                      </a:schemeClr>
                    </a:solidFill>
                  </a:tcPr>
                </a:tc>
              </a:tr>
              <a:tr h="365760">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a:p>
                  </a:txBody>
                  <a:tcPr>
                    <a:solidFill>
                      <a:schemeClr val="accent6">
                        <a:lumMod val="60000"/>
                        <a:lumOff val="40000"/>
                      </a:schemeClr>
                    </a:solidFill>
                  </a:tcPr>
                </a:tc>
              </a:tr>
              <a:tr h="365760">
                <a:tc>
                  <a:txBody>
                    <a:bodyPr/>
                    <a:lstStyle/>
                    <a:p>
                      <a:endParaRPr lang="ru-RU"/>
                    </a:p>
                  </a:txBody>
                  <a:tcPr>
                    <a:solidFill>
                      <a:schemeClr val="accent6">
                        <a:lumMod val="60000"/>
                        <a:lumOff val="40000"/>
                      </a:schemeClr>
                    </a:solidFill>
                  </a:tcPr>
                </a:tc>
                <a:tc>
                  <a:txBody>
                    <a:bodyPr/>
                    <a:lstStyle/>
                    <a:p>
                      <a:endParaRPr lang="ru-RU"/>
                    </a:p>
                  </a:txBody>
                  <a:tcPr>
                    <a:solidFill>
                      <a:schemeClr val="accent6">
                        <a:lumMod val="60000"/>
                        <a:lumOff val="40000"/>
                      </a:schemeClr>
                    </a:solidFill>
                  </a:tcPr>
                </a:tc>
                <a:tc>
                  <a:txBody>
                    <a:bodyPr/>
                    <a:lstStyle/>
                    <a:p>
                      <a:endParaRPr lang="ru-RU"/>
                    </a:p>
                  </a:txBody>
                  <a:tcPr>
                    <a:solidFill>
                      <a:schemeClr val="accent6">
                        <a:lumMod val="60000"/>
                        <a:lumOff val="40000"/>
                      </a:schemeClr>
                    </a:solidFill>
                  </a:tcPr>
                </a:tc>
                <a:tc>
                  <a:txBody>
                    <a:bodyPr/>
                    <a:lstStyle/>
                    <a:p>
                      <a:endParaRPr lang="ru-RU"/>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r>
              <a:tr h="365760">
                <a:tc>
                  <a:txBody>
                    <a:bodyPr/>
                    <a:lstStyle/>
                    <a:p>
                      <a:endParaRPr lang="ru-RU"/>
                    </a:p>
                  </a:txBody>
                  <a:tcPr>
                    <a:solidFill>
                      <a:schemeClr val="accent6">
                        <a:lumMod val="60000"/>
                        <a:lumOff val="40000"/>
                      </a:schemeClr>
                    </a:solidFill>
                  </a:tcPr>
                </a:tc>
                <a:tc>
                  <a:txBody>
                    <a:bodyPr/>
                    <a:lstStyle/>
                    <a:p>
                      <a:endParaRPr lang="ru-RU"/>
                    </a:p>
                  </a:txBody>
                  <a:tcPr>
                    <a:solidFill>
                      <a:schemeClr val="accent6">
                        <a:lumMod val="60000"/>
                        <a:lumOff val="40000"/>
                      </a:schemeClr>
                    </a:solidFill>
                  </a:tcPr>
                </a:tc>
                <a:tc>
                  <a:txBody>
                    <a:bodyPr/>
                    <a:lstStyle/>
                    <a:p>
                      <a:endParaRPr lang="ru-RU"/>
                    </a:p>
                  </a:txBody>
                  <a:tcPr>
                    <a:solidFill>
                      <a:schemeClr val="accent6">
                        <a:lumMod val="60000"/>
                        <a:lumOff val="40000"/>
                      </a:schemeClr>
                    </a:solidFill>
                  </a:tcPr>
                </a:tc>
                <a:tc>
                  <a:txBody>
                    <a:bodyPr/>
                    <a:lstStyle/>
                    <a:p>
                      <a:endParaRPr lang="ru-RU"/>
                    </a:p>
                  </a:txBody>
                  <a:tcPr>
                    <a:solidFill>
                      <a:schemeClr val="accent6">
                        <a:lumMod val="60000"/>
                        <a:lumOff val="40000"/>
                      </a:schemeClr>
                    </a:solidFill>
                  </a:tcPr>
                </a:tc>
                <a:tc>
                  <a:txBody>
                    <a:bodyPr/>
                    <a:lstStyle/>
                    <a:p>
                      <a:endParaRPr lang="ru-RU"/>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r>
              <a:tr h="365760">
                <a:tc>
                  <a:txBody>
                    <a:bodyPr/>
                    <a:lstStyle/>
                    <a:p>
                      <a:endParaRPr lang="ru-RU"/>
                    </a:p>
                  </a:txBody>
                  <a:tcPr>
                    <a:solidFill>
                      <a:schemeClr val="accent6">
                        <a:lumMod val="60000"/>
                        <a:lumOff val="40000"/>
                      </a:schemeClr>
                    </a:solidFill>
                  </a:tcPr>
                </a:tc>
                <a:tc>
                  <a:txBody>
                    <a:bodyPr/>
                    <a:lstStyle/>
                    <a:p>
                      <a:endParaRPr lang="ru-RU"/>
                    </a:p>
                  </a:txBody>
                  <a:tcPr>
                    <a:solidFill>
                      <a:schemeClr val="accent6">
                        <a:lumMod val="60000"/>
                        <a:lumOff val="40000"/>
                      </a:schemeClr>
                    </a:solidFill>
                  </a:tcPr>
                </a:tc>
                <a:tc>
                  <a:txBody>
                    <a:bodyPr/>
                    <a:lstStyle/>
                    <a:p>
                      <a:endParaRPr lang="ru-RU"/>
                    </a:p>
                  </a:txBody>
                  <a:tcPr>
                    <a:solidFill>
                      <a:schemeClr val="accent6">
                        <a:lumMod val="60000"/>
                        <a:lumOff val="40000"/>
                      </a:schemeClr>
                    </a:solidFill>
                  </a:tcPr>
                </a:tc>
                <a:tc>
                  <a:txBody>
                    <a:bodyPr/>
                    <a:lstStyle/>
                    <a:p>
                      <a:endParaRPr lang="ru-RU"/>
                    </a:p>
                  </a:txBody>
                  <a:tcPr>
                    <a:solidFill>
                      <a:schemeClr val="accent6">
                        <a:lumMod val="60000"/>
                        <a:lumOff val="40000"/>
                      </a:schemeClr>
                    </a:solidFill>
                  </a:tcPr>
                </a:tc>
                <a:tc>
                  <a:txBody>
                    <a:bodyPr/>
                    <a:lstStyle/>
                    <a:p>
                      <a:endParaRPr lang="ru-RU"/>
                    </a:p>
                  </a:txBody>
                  <a:tcPr>
                    <a:solidFill>
                      <a:schemeClr val="accent6">
                        <a:lumMod val="60000"/>
                        <a:lumOff val="40000"/>
                      </a:schemeClr>
                    </a:solidFill>
                  </a:tcPr>
                </a:tc>
                <a:tc>
                  <a:txBody>
                    <a:bodyPr/>
                    <a:lstStyle/>
                    <a:p>
                      <a:endParaRPr lang="ru-RU"/>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r>
              <a:tr h="365760">
                <a:tc>
                  <a:txBody>
                    <a:bodyPr/>
                    <a:lstStyle/>
                    <a:p>
                      <a:endParaRPr lang="ru-RU" dirty="0"/>
                    </a:p>
                  </a:txBody>
                  <a:tcPr>
                    <a:solidFill>
                      <a:schemeClr val="accent6">
                        <a:lumMod val="60000"/>
                        <a:lumOff val="40000"/>
                      </a:schemeClr>
                    </a:solidFill>
                  </a:tcPr>
                </a:tc>
                <a:tc>
                  <a:txBody>
                    <a:bodyPr/>
                    <a:lstStyle/>
                    <a:p>
                      <a:endParaRPr lang="ru-RU"/>
                    </a:p>
                  </a:txBody>
                  <a:tcPr>
                    <a:solidFill>
                      <a:schemeClr val="accent6">
                        <a:lumMod val="60000"/>
                        <a:lumOff val="40000"/>
                      </a:schemeClr>
                    </a:solidFill>
                  </a:tcPr>
                </a:tc>
                <a:tc>
                  <a:txBody>
                    <a:bodyPr/>
                    <a:lstStyle/>
                    <a:p>
                      <a:endParaRPr lang="ru-RU"/>
                    </a:p>
                  </a:txBody>
                  <a:tcPr>
                    <a:solidFill>
                      <a:schemeClr val="accent6">
                        <a:lumMod val="60000"/>
                        <a:lumOff val="40000"/>
                      </a:schemeClr>
                    </a:solidFill>
                  </a:tcPr>
                </a:tc>
                <a:tc>
                  <a:txBody>
                    <a:bodyPr/>
                    <a:lstStyle/>
                    <a:p>
                      <a:endParaRPr lang="ru-RU"/>
                    </a:p>
                  </a:txBody>
                  <a:tcPr>
                    <a:solidFill>
                      <a:schemeClr val="accent6">
                        <a:lumMod val="60000"/>
                        <a:lumOff val="40000"/>
                      </a:schemeClr>
                    </a:solidFill>
                  </a:tcPr>
                </a:tc>
                <a:tc>
                  <a:txBody>
                    <a:bodyPr/>
                    <a:lstStyle/>
                    <a:p>
                      <a:endParaRPr lang="ru-RU"/>
                    </a:p>
                  </a:txBody>
                  <a:tcPr>
                    <a:solidFill>
                      <a:schemeClr val="accent6">
                        <a:lumMod val="60000"/>
                        <a:lumOff val="40000"/>
                      </a:schemeClr>
                    </a:solidFill>
                  </a:tcPr>
                </a:tc>
                <a:tc>
                  <a:txBody>
                    <a:bodyPr/>
                    <a:lstStyle/>
                    <a:p>
                      <a:endParaRPr lang="ru-RU"/>
                    </a:p>
                  </a:txBody>
                  <a:tcPr>
                    <a:solidFill>
                      <a:schemeClr val="accent6">
                        <a:lumMod val="60000"/>
                        <a:lumOff val="40000"/>
                      </a:schemeClr>
                    </a:solidFill>
                  </a:tcPr>
                </a:tc>
                <a:tc>
                  <a:txBody>
                    <a:bodyPr/>
                    <a:lstStyle/>
                    <a:p>
                      <a:endParaRPr lang="ru-RU"/>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r>
              <a:tr h="365760">
                <a:tc>
                  <a:txBody>
                    <a:bodyPr/>
                    <a:lstStyle/>
                    <a:p>
                      <a:endParaRPr lang="ru-RU"/>
                    </a:p>
                  </a:txBody>
                  <a:tcPr>
                    <a:solidFill>
                      <a:schemeClr val="accent6">
                        <a:lumMod val="60000"/>
                        <a:lumOff val="40000"/>
                      </a:schemeClr>
                    </a:solidFill>
                  </a:tcPr>
                </a:tc>
                <a:tc>
                  <a:txBody>
                    <a:bodyPr/>
                    <a:lstStyle/>
                    <a:p>
                      <a:endParaRPr lang="ru-RU"/>
                    </a:p>
                  </a:txBody>
                  <a:tcPr>
                    <a:solidFill>
                      <a:schemeClr val="accent6">
                        <a:lumMod val="60000"/>
                        <a:lumOff val="40000"/>
                      </a:schemeClr>
                    </a:solidFill>
                  </a:tcPr>
                </a:tc>
                <a:tc>
                  <a:txBody>
                    <a:bodyPr/>
                    <a:lstStyle/>
                    <a:p>
                      <a:endParaRPr lang="ru-RU"/>
                    </a:p>
                  </a:txBody>
                  <a:tcPr>
                    <a:solidFill>
                      <a:schemeClr val="accent6">
                        <a:lumMod val="60000"/>
                        <a:lumOff val="40000"/>
                      </a:schemeClr>
                    </a:solidFill>
                  </a:tcPr>
                </a:tc>
                <a:tc>
                  <a:txBody>
                    <a:bodyPr/>
                    <a:lstStyle/>
                    <a:p>
                      <a:endParaRPr lang="ru-RU"/>
                    </a:p>
                  </a:txBody>
                  <a:tcPr>
                    <a:solidFill>
                      <a:schemeClr val="accent6">
                        <a:lumMod val="60000"/>
                        <a:lumOff val="40000"/>
                      </a:schemeClr>
                    </a:solidFill>
                  </a:tcPr>
                </a:tc>
                <a:tc>
                  <a:txBody>
                    <a:bodyPr/>
                    <a:lstStyle/>
                    <a:p>
                      <a:endParaRPr lang="ru-RU"/>
                    </a:p>
                  </a:txBody>
                  <a:tcPr>
                    <a:solidFill>
                      <a:schemeClr val="accent6">
                        <a:lumMod val="60000"/>
                        <a:lumOff val="40000"/>
                      </a:schemeClr>
                    </a:solidFill>
                  </a:tcPr>
                </a:tc>
                <a:tc>
                  <a:txBody>
                    <a:bodyPr/>
                    <a:lstStyle/>
                    <a:p>
                      <a:endParaRPr lang="ru-RU"/>
                    </a:p>
                  </a:txBody>
                  <a:tcPr>
                    <a:solidFill>
                      <a:schemeClr val="accent6">
                        <a:lumMod val="60000"/>
                        <a:lumOff val="40000"/>
                      </a:schemeClr>
                    </a:solidFill>
                  </a:tcPr>
                </a:tc>
                <a:tc>
                  <a:txBody>
                    <a:bodyPr/>
                    <a:lstStyle/>
                    <a:p>
                      <a:endParaRPr lang="ru-RU"/>
                    </a:p>
                  </a:txBody>
                  <a:tcPr>
                    <a:solidFill>
                      <a:schemeClr val="accent6">
                        <a:lumMod val="60000"/>
                        <a:lumOff val="40000"/>
                      </a:schemeClr>
                    </a:solidFill>
                  </a:tcPr>
                </a:tc>
                <a:tc>
                  <a:txBody>
                    <a:bodyPr/>
                    <a:lstStyle/>
                    <a:p>
                      <a:endParaRPr lang="ru-RU"/>
                    </a:p>
                  </a:txBody>
                  <a:tcPr>
                    <a:solidFill>
                      <a:schemeClr val="accent6">
                        <a:lumMod val="60000"/>
                        <a:lumOff val="40000"/>
                      </a:schemeClr>
                    </a:solidFill>
                  </a:tcPr>
                </a:tc>
                <a:tc>
                  <a:txBody>
                    <a:bodyPr/>
                    <a:lstStyle/>
                    <a:p>
                      <a:endParaRPr lang="ru-RU"/>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r>
            </a:tbl>
          </a:graphicData>
        </a:graphic>
      </p:graphicFrame>
      <p:sp>
        <p:nvSpPr>
          <p:cNvPr id="36" name="TextBox 35"/>
          <p:cNvSpPr txBox="1"/>
          <p:nvPr/>
        </p:nvSpPr>
        <p:spPr>
          <a:xfrm>
            <a:off x="0" y="6519446"/>
            <a:ext cx="6429388" cy="338554"/>
          </a:xfrm>
          <a:prstGeom prst="rect">
            <a:avLst/>
          </a:prstGeom>
          <a:noFill/>
        </p:spPr>
        <p:txBody>
          <a:bodyPr wrap="square" rtlCol="0" anchor="t">
            <a:spAutoFit/>
          </a:bodyPr>
          <a:lstStyle/>
          <a:p>
            <a:r>
              <a:rPr lang="en-US" sz="1600" dirty="0" smtClean="0"/>
              <a:t>Data from: R</a:t>
            </a:r>
            <a:r>
              <a:rPr lang="en-US" sz="1600" dirty="0"/>
              <a:t>. B. </a:t>
            </a:r>
            <a:r>
              <a:rPr lang="en-US" sz="1600" dirty="0" err="1" smtClean="0"/>
              <a:t>Brem</a:t>
            </a:r>
            <a:r>
              <a:rPr lang="en-US" sz="1600" dirty="0" smtClean="0"/>
              <a:t> and L</a:t>
            </a:r>
            <a:r>
              <a:rPr lang="en-US" sz="1600" dirty="0"/>
              <a:t>. </a:t>
            </a:r>
            <a:r>
              <a:rPr lang="en-US" sz="1600" dirty="0" err="1"/>
              <a:t>Kruglyak</a:t>
            </a:r>
            <a:r>
              <a:rPr lang="en-US" sz="1600" dirty="0"/>
              <a:t>. </a:t>
            </a:r>
            <a:r>
              <a:rPr lang="en-US" sz="1600" i="1" dirty="0" smtClean="0"/>
              <a:t>PNAS USA</a:t>
            </a:r>
            <a:r>
              <a:rPr lang="en-US" sz="1600" dirty="0" smtClean="0"/>
              <a:t> </a:t>
            </a:r>
            <a:r>
              <a:rPr lang="en-US" sz="1600" dirty="0"/>
              <a:t>102 (5): 1572-7 (2005</a:t>
            </a:r>
            <a:r>
              <a:rPr lang="en-US" sz="1600" dirty="0" smtClean="0"/>
              <a:t>)</a:t>
            </a:r>
            <a:endParaRPr lang="en-US" sz="1600" dirty="0"/>
          </a:p>
        </p:txBody>
      </p:sp>
      <p:grpSp>
        <p:nvGrpSpPr>
          <p:cNvPr id="46" name="Группа 45"/>
          <p:cNvGrpSpPr/>
          <p:nvPr/>
        </p:nvGrpSpPr>
        <p:grpSpPr>
          <a:xfrm>
            <a:off x="170340" y="785794"/>
            <a:ext cx="8687940" cy="3021538"/>
            <a:chOff x="170340" y="785794"/>
            <a:chExt cx="8687940" cy="3021538"/>
          </a:xfrm>
        </p:grpSpPr>
        <p:sp>
          <p:nvSpPr>
            <p:cNvPr id="12" name="TextBox 11"/>
            <p:cNvSpPr txBox="1"/>
            <p:nvPr/>
          </p:nvSpPr>
          <p:spPr>
            <a:xfrm>
              <a:off x="428596" y="3420000"/>
              <a:ext cx="1285884" cy="369332"/>
            </a:xfrm>
            <a:prstGeom prst="rect">
              <a:avLst/>
            </a:prstGeom>
            <a:noFill/>
          </p:spPr>
          <p:txBody>
            <a:bodyPr wrap="square" rtlCol="0">
              <a:spAutoFit/>
            </a:bodyPr>
            <a:lstStyle/>
            <a:p>
              <a:r>
                <a:rPr lang="en-US" dirty="0" smtClean="0"/>
                <a:t>markers</a:t>
              </a:r>
              <a:endParaRPr lang="ru-RU" dirty="0"/>
            </a:p>
          </p:txBody>
        </p:sp>
        <p:sp>
          <p:nvSpPr>
            <p:cNvPr id="13" name="TextBox 12"/>
            <p:cNvSpPr txBox="1"/>
            <p:nvPr/>
          </p:nvSpPr>
          <p:spPr>
            <a:xfrm rot="16200000">
              <a:off x="-108000" y="2916000"/>
              <a:ext cx="926012" cy="369332"/>
            </a:xfrm>
            <a:prstGeom prst="rect">
              <a:avLst/>
            </a:prstGeom>
            <a:noFill/>
          </p:spPr>
          <p:txBody>
            <a:bodyPr wrap="square" rtlCol="0">
              <a:spAutoFit/>
            </a:bodyPr>
            <a:lstStyle/>
            <a:p>
              <a:r>
                <a:rPr lang="en-US" dirty="0" smtClean="0"/>
                <a:t>genes</a:t>
              </a:r>
              <a:endParaRPr lang="ru-RU" dirty="0"/>
            </a:p>
          </p:txBody>
        </p:sp>
        <p:cxnSp>
          <p:nvCxnSpPr>
            <p:cNvPr id="16" name="Прямая со стрелкой 15"/>
            <p:cNvCxnSpPr>
              <a:endCxn id="27" idx="1"/>
            </p:cNvCxnSpPr>
            <p:nvPr/>
          </p:nvCxnSpPr>
          <p:spPr>
            <a:xfrm flipV="1">
              <a:off x="1857356" y="1805848"/>
              <a:ext cx="2857520" cy="0"/>
            </a:xfrm>
            <a:prstGeom prst="straightConnector1">
              <a:avLst/>
            </a:prstGeom>
            <a:ln w="38100">
              <a:solidFill>
                <a:schemeClr val="accent4">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a:stCxn id="27" idx="3"/>
              <a:endCxn id="24" idx="1"/>
            </p:cNvCxnSpPr>
            <p:nvPr/>
          </p:nvCxnSpPr>
          <p:spPr>
            <a:xfrm>
              <a:off x="6272208" y="1805848"/>
              <a:ext cx="1514502" cy="0"/>
            </a:xfrm>
            <a:prstGeom prst="straightConnector1">
              <a:avLst/>
            </a:prstGeom>
            <a:ln w="38100">
              <a:solidFill>
                <a:schemeClr val="accent4">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786710" y="1620000"/>
              <a:ext cx="1071570" cy="400110"/>
            </a:xfrm>
            <a:prstGeom prst="rect">
              <a:avLst/>
            </a:prstGeom>
            <a:noFill/>
          </p:spPr>
          <p:txBody>
            <a:bodyPr wrap="square" rtlCol="0">
              <a:spAutoFit/>
            </a:bodyPr>
            <a:lstStyle/>
            <a:p>
              <a:r>
                <a:rPr lang="en-US" sz="2000" dirty="0" smtClean="0"/>
                <a:t>p-value</a:t>
              </a:r>
              <a:endParaRPr lang="ru-RU" sz="2000" dirty="0"/>
            </a:p>
          </p:txBody>
        </p:sp>
        <p:pic>
          <p:nvPicPr>
            <p:cNvPr id="27" name="Рисунок 26" descr="linkage2.jpg"/>
            <p:cNvPicPr>
              <a:picLocks noChangeAspect="1"/>
            </p:cNvPicPr>
            <p:nvPr/>
          </p:nvPicPr>
          <p:blipFill>
            <a:blip r:embed="rId3" cstate="print"/>
            <a:stretch>
              <a:fillRect/>
            </a:stretch>
          </p:blipFill>
          <p:spPr>
            <a:xfrm>
              <a:off x="4714876" y="785794"/>
              <a:ext cx="1557332" cy="2040107"/>
            </a:xfrm>
            <a:prstGeom prst="rect">
              <a:avLst/>
            </a:prstGeom>
          </p:spPr>
        </p:pic>
        <p:sp>
          <p:nvSpPr>
            <p:cNvPr id="37" name="TextBox 36"/>
            <p:cNvSpPr txBox="1"/>
            <p:nvPr/>
          </p:nvSpPr>
          <p:spPr>
            <a:xfrm>
              <a:off x="6357950" y="2000240"/>
              <a:ext cx="1500198" cy="646331"/>
            </a:xfrm>
            <a:prstGeom prst="rect">
              <a:avLst/>
            </a:prstGeom>
            <a:noFill/>
          </p:spPr>
          <p:txBody>
            <a:bodyPr wrap="square" rtlCol="0">
              <a:spAutoFit/>
            </a:bodyPr>
            <a:lstStyle/>
            <a:p>
              <a:r>
                <a:rPr lang="en-US" dirty="0" smtClean="0"/>
                <a:t>apply WMW statistical test</a:t>
              </a:r>
              <a:endParaRPr lang="ru-RU" dirty="0"/>
            </a:p>
          </p:txBody>
        </p:sp>
        <p:sp>
          <p:nvSpPr>
            <p:cNvPr id="38" name="TextBox 37"/>
            <p:cNvSpPr txBox="1"/>
            <p:nvPr/>
          </p:nvSpPr>
          <p:spPr>
            <a:xfrm>
              <a:off x="2643174" y="1928802"/>
              <a:ext cx="1857388" cy="1200329"/>
            </a:xfrm>
            <a:prstGeom prst="rect">
              <a:avLst/>
            </a:prstGeom>
            <a:noFill/>
          </p:spPr>
          <p:txBody>
            <a:bodyPr wrap="square" rtlCol="0">
              <a:spAutoFit/>
            </a:bodyPr>
            <a:lstStyle/>
            <a:p>
              <a:r>
                <a:rPr lang="en-US" dirty="0" smtClean="0"/>
                <a:t>divide expression values  of individuals based on genotype </a:t>
              </a:r>
              <a:endParaRPr lang="ru-RU" dirty="0"/>
            </a:p>
          </p:txBody>
        </p:sp>
        <p:sp>
          <p:nvSpPr>
            <p:cNvPr id="44" name="TextBox 43"/>
            <p:cNvSpPr txBox="1"/>
            <p:nvPr/>
          </p:nvSpPr>
          <p:spPr>
            <a:xfrm>
              <a:off x="1674000" y="3438000"/>
              <a:ext cx="357190" cy="369332"/>
            </a:xfrm>
            <a:prstGeom prst="rect">
              <a:avLst/>
            </a:prstGeom>
            <a:noFill/>
          </p:spPr>
          <p:txBody>
            <a:bodyPr wrap="square" rtlCol="0">
              <a:spAutoFit/>
            </a:bodyPr>
            <a:lstStyle/>
            <a:p>
              <a:r>
                <a:rPr lang="en-US" i="1" dirty="0" smtClean="0"/>
                <a:t>M</a:t>
              </a:r>
              <a:endParaRPr lang="ru-RU" i="1" dirty="0"/>
            </a:p>
          </p:txBody>
        </p:sp>
        <p:sp>
          <p:nvSpPr>
            <p:cNvPr id="45" name="TextBox 44"/>
            <p:cNvSpPr txBox="1"/>
            <p:nvPr/>
          </p:nvSpPr>
          <p:spPr>
            <a:xfrm>
              <a:off x="214282" y="1643050"/>
              <a:ext cx="357158" cy="369332"/>
            </a:xfrm>
            <a:prstGeom prst="rect">
              <a:avLst/>
            </a:prstGeom>
            <a:noFill/>
          </p:spPr>
          <p:txBody>
            <a:bodyPr wrap="square" rtlCol="0">
              <a:spAutoFit/>
            </a:bodyPr>
            <a:lstStyle/>
            <a:p>
              <a:r>
                <a:rPr lang="en-US" i="1" dirty="0" smtClean="0"/>
                <a:t>G</a:t>
              </a:r>
              <a:endParaRPr lang="ru-RU" i="1" dirty="0"/>
            </a:p>
          </p:txBody>
        </p:sp>
      </p:grpSp>
      <p:grpSp>
        <p:nvGrpSpPr>
          <p:cNvPr id="17" name="Группа 16"/>
          <p:cNvGrpSpPr/>
          <p:nvPr/>
        </p:nvGrpSpPr>
        <p:grpSpPr>
          <a:xfrm>
            <a:off x="5929322" y="3786190"/>
            <a:ext cx="2786082" cy="2155282"/>
            <a:chOff x="5643570" y="4429132"/>
            <a:chExt cx="2786082" cy="2155282"/>
          </a:xfrm>
        </p:grpSpPr>
        <p:sp>
          <p:nvSpPr>
            <p:cNvPr id="18" name="TextBox 17"/>
            <p:cNvSpPr txBox="1"/>
            <p:nvPr/>
          </p:nvSpPr>
          <p:spPr>
            <a:xfrm>
              <a:off x="5643570" y="4429132"/>
              <a:ext cx="1071570" cy="346371"/>
            </a:xfrm>
            <a:prstGeom prst="rect">
              <a:avLst/>
            </a:prstGeom>
            <a:noFill/>
          </p:spPr>
          <p:txBody>
            <a:bodyPr wrap="square" rtlCol="0">
              <a:spAutoFit/>
            </a:bodyPr>
            <a:lstStyle/>
            <a:p>
              <a:r>
                <a:rPr lang="en-US" dirty="0" smtClean="0"/>
                <a:t>genes</a:t>
              </a:r>
              <a:endParaRPr lang="ru-RU" dirty="0"/>
            </a:p>
          </p:txBody>
        </p:sp>
        <p:sp>
          <p:nvSpPr>
            <p:cNvPr id="19" name="TextBox 18"/>
            <p:cNvSpPr txBox="1"/>
            <p:nvPr/>
          </p:nvSpPr>
          <p:spPr>
            <a:xfrm>
              <a:off x="5643570" y="6238043"/>
              <a:ext cx="1071570" cy="346371"/>
            </a:xfrm>
            <a:prstGeom prst="rect">
              <a:avLst/>
            </a:prstGeom>
            <a:noFill/>
          </p:spPr>
          <p:txBody>
            <a:bodyPr wrap="square" rtlCol="0">
              <a:spAutoFit/>
            </a:bodyPr>
            <a:lstStyle/>
            <a:p>
              <a:r>
                <a:rPr lang="en-US" dirty="0" smtClean="0"/>
                <a:t>markers</a:t>
              </a:r>
              <a:endParaRPr lang="ru-RU" dirty="0"/>
            </a:p>
          </p:txBody>
        </p:sp>
        <p:grpSp>
          <p:nvGrpSpPr>
            <p:cNvPr id="20" name="Группа 120"/>
            <p:cNvGrpSpPr/>
            <p:nvPr/>
          </p:nvGrpSpPr>
          <p:grpSpPr>
            <a:xfrm>
              <a:off x="5715004" y="4786324"/>
              <a:ext cx="2714632" cy="1467016"/>
              <a:chOff x="1500166" y="1500174"/>
              <a:chExt cx="5296536" cy="3610150"/>
            </a:xfrm>
          </p:grpSpPr>
          <p:sp>
            <p:nvSpPr>
              <p:cNvPr id="21" name="Овал 20"/>
              <p:cNvSpPr/>
              <p:nvPr/>
            </p:nvSpPr>
            <p:spPr>
              <a:xfrm>
                <a:off x="3571868" y="1500174"/>
                <a:ext cx="153000" cy="1483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23" name="Овал 22"/>
              <p:cNvSpPr/>
              <p:nvPr/>
            </p:nvSpPr>
            <p:spPr>
              <a:xfrm flipH="1">
                <a:off x="5715007" y="1500174"/>
                <a:ext cx="153000" cy="1483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25" name="Овал 24"/>
              <p:cNvSpPr/>
              <p:nvPr/>
            </p:nvSpPr>
            <p:spPr>
              <a:xfrm>
                <a:off x="1569112" y="4993568"/>
                <a:ext cx="118836" cy="116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Овал 25"/>
              <p:cNvSpPr/>
              <p:nvPr/>
            </p:nvSpPr>
            <p:spPr>
              <a:xfrm>
                <a:off x="2842846" y="4993568"/>
                <a:ext cx="118836" cy="116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Овал 27"/>
              <p:cNvSpPr/>
              <p:nvPr/>
            </p:nvSpPr>
            <p:spPr>
              <a:xfrm>
                <a:off x="6026252" y="4993568"/>
                <a:ext cx="118836" cy="116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Овал 28"/>
              <p:cNvSpPr/>
              <p:nvPr/>
            </p:nvSpPr>
            <p:spPr>
              <a:xfrm>
                <a:off x="4116580" y="4993568"/>
                <a:ext cx="118836" cy="116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Овал 29"/>
              <p:cNvSpPr/>
              <p:nvPr/>
            </p:nvSpPr>
            <p:spPr>
              <a:xfrm>
                <a:off x="3479713" y="4993568"/>
                <a:ext cx="118836" cy="116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Овал 30"/>
              <p:cNvSpPr/>
              <p:nvPr/>
            </p:nvSpPr>
            <p:spPr>
              <a:xfrm>
                <a:off x="2205979" y="4993568"/>
                <a:ext cx="118836" cy="116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Овал 31"/>
              <p:cNvSpPr/>
              <p:nvPr/>
            </p:nvSpPr>
            <p:spPr>
              <a:xfrm>
                <a:off x="4753447" y="4993568"/>
                <a:ext cx="117907" cy="116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Овал 32"/>
              <p:cNvSpPr/>
              <p:nvPr/>
            </p:nvSpPr>
            <p:spPr>
              <a:xfrm>
                <a:off x="5389385" y="4993568"/>
                <a:ext cx="118836" cy="116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Овал 33"/>
              <p:cNvSpPr/>
              <p:nvPr/>
            </p:nvSpPr>
            <p:spPr>
              <a:xfrm>
                <a:off x="6663122" y="4993568"/>
                <a:ext cx="118836" cy="116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5" name="Прямая со стрелкой 34"/>
              <p:cNvCxnSpPr>
                <a:stCxn id="25" idx="0"/>
                <a:endCxn id="53" idx="4"/>
              </p:cNvCxnSpPr>
              <p:nvPr/>
            </p:nvCxnSpPr>
            <p:spPr>
              <a:xfrm rot="5400000" flipH="1" flipV="1">
                <a:off x="430149" y="2846919"/>
                <a:ext cx="3345030" cy="948268"/>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Прямая со стрелкой 38"/>
              <p:cNvCxnSpPr>
                <a:stCxn id="31" idx="0"/>
                <a:endCxn id="21" idx="4"/>
              </p:cNvCxnSpPr>
              <p:nvPr/>
            </p:nvCxnSpPr>
            <p:spPr>
              <a:xfrm rot="5400000" flipH="1" flipV="1">
                <a:off x="1284367" y="2629568"/>
                <a:ext cx="3345030" cy="1382971"/>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Прямая со стрелкой 39"/>
              <p:cNvCxnSpPr>
                <a:stCxn id="26" idx="0"/>
                <a:endCxn id="23" idx="4"/>
              </p:cNvCxnSpPr>
              <p:nvPr/>
            </p:nvCxnSpPr>
            <p:spPr>
              <a:xfrm rot="5400000" flipH="1" flipV="1">
                <a:off x="2674370" y="1876432"/>
                <a:ext cx="3345030" cy="2889243"/>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a:stCxn id="30" idx="0"/>
                <a:endCxn id="21" idx="4"/>
              </p:cNvCxnSpPr>
              <p:nvPr/>
            </p:nvCxnSpPr>
            <p:spPr>
              <a:xfrm rot="5400000" flipH="1" flipV="1">
                <a:off x="1921234" y="3266435"/>
                <a:ext cx="3345030" cy="109237"/>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29" idx="0"/>
                <a:endCxn id="53" idx="4"/>
              </p:cNvCxnSpPr>
              <p:nvPr/>
            </p:nvCxnSpPr>
            <p:spPr>
              <a:xfrm rot="16200000" flipV="1">
                <a:off x="1703883" y="2521453"/>
                <a:ext cx="3345030" cy="1599200"/>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Прямая со стрелкой 42"/>
              <p:cNvCxnSpPr>
                <a:stCxn id="30" idx="0"/>
                <a:endCxn id="52" idx="4"/>
              </p:cNvCxnSpPr>
              <p:nvPr/>
            </p:nvCxnSpPr>
            <p:spPr>
              <a:xfrm rot="5400000" flipH="1" flipV="1">
                <a:off x="2492738" y="2694931"/>
                <a:ext cx="3345030" cy="1252245"/>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Прямая со стрелкой 46"/>
              <p:cNvCxnSpPr>
                <a:stCxn id="29" idx="0"/>
                <a:endCxn id="23" idx="4"/>
              </p:cNvCxnSpPr>
              <p:nvPr/>
            </p:nvCxnSpPr>
            <p:spPr>
              <a:xfrm rot="5400000" flipH="1" flipV="1">
                <a:off x="3311237" y="2513299"/>
                <a:ext cx="3345030" cy="1615509"/>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Прямая со стрелкой 47"/>
              <p:cNvCxnSpPr>
                <a:stCxn id="32" idx="0"/>
                <a:endCxn id="52" idx="4"/>
              </p:cNvCxnSpPr>
              <p:nvPr/>
            </p:nvCxnSpPr>
            <p:spPr>
              <a:xfrm rot="16200000" flipV="1">
                <a:off x="3129374" y="3310540"/>
                <a:ext cx="3345030" cy="21025"/>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Прямая со стрелкой 48"/>
              <p:cNvCxnSpPr>
                <a:stCxn id="33" idx="0"/>
                <a:endCxn id="23" idx="4"/>
              </p:cNvCxnSpPr>
              <p:nvPr/>
            </p:nvCxnSpPr>
            <p:spPr>
              <a:xfrm rot="5400000" flipH="1" flipV="1">
                <a:off x="3947640" y="3149701"/>
                <a:ext cx="3345030" cy="342704"/>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p:cNvCxnSpPr>
                <a:stCxn id="28" idx="0"/>
                <a:endCxn id="23" idx="4"/>
              </p:cNvCxnSpPr>
              <p:nvPr/>
            </p:nvCxnSpPr>
            <p:spPr>
              <a:xfrm rot="16200000" flipV="1">
                <a:off x="4266074" y="3173971"/>
                <a:ext cx="3345030" cy="294163"/>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Прямая со стрелкой 50"/>
              <p:cNvCxnSpPr>
                <a:stCxn id="34" idx="0"/>
                <a:endCxn id="21" idx="4"/>
              </p:cNvCxnSpPr>
              <p:nvPr/>
            </p:nvCxnSpPr>
            <p:spPr>
              <a:xfrm rot="16200000" flipV="1">
                <a:off x="3512939" y="1783967"/>
                <a:ext cx="3345030" cy="3074172"/>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2" name="Овал 51"/>
              <p:cNvSpPr/>
              <p:nvPr/>
            </p:nvSpPr>
            <p:spPr>
              <a:xfrm flipH="1">
                <a:off x="4714876" y="1500174"/>
                <a:ext cx="153000" cy="1483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53" name="Овал 52"/>
              <p:cNvSpPr/>
              <p:nvPr/>
            </p:nvSpPr>
            <p:spPr>
              <a:xfrm flipH="1">
                <a:off x="2500298" y="1500174"/>
                <a:ext cx="153000" cy="1483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54" name="Овал 53"/>
              <p:cNvSpPr/>
              <p:nvPr/>
            </p:nvSpPr>
            <p:spPr>
              <a:xfrm flipH="1">
                <a:off x="1500166" y="1500174"/>
                <a:ext cx="153000" cy="1483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55" name="Овал 54"/>
              <p:cNvSpPr/>
              <p:nvPr/>
            </p:nvSpPr>
            <p:spPr>
              <a:xfrm flipH="1">
                <a:off x="6643702" y="1500174"/>
                <a:ext cx="153000" cy="1483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56" name="Прямая со стрелкой 55"/>
              <p:cNvCxnSpPr>
                <a:stCxn id="33" idx="0"/>
                <a:endCxn id="55" idx="4"/>
              </p:cNvCxnSpPr>
              <p:nvPr/>
            </p:nvCxnSpPr>
            <p:spPr>
              <a:xfrm rot="5400000" flipH="1" flipV="1">
                <a:off x="4411987" y="2685354"/>
                <a:ext cx="3345030" cy="1271399"/>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7" name="Прямая со стрелкой 56"/>
              <p:cNvCxnSpPr>
                <a:stCxn id="26" idx="0"/>
                <a:endCxn id="54" idx="4"/>
              </p:cNvCxnSpPr>
              <p:nvPr/>
            </p:nvCxnSpPr>
            <p:spPr>
              <a:xfrm rot="16200000" flipV="1">
                <a:off x="566950" y="2658254"/>
                <a:ext cx="3345030" cy="1325598"/>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grpSp>
      <p:sp>
        <p:nvSpPr>
          <p:cNvPr id="58" name="TextBox 57"/>
          <p:cNvSpPr txBox="1"/>
          <p:nvPr/>
        </p:nvSpPr>
        <p:spPr>
          <a:xfrm>
            <a:off x="5357818" y="4643446"/>
            <a:ext cx="1143008" cy="369332"/>
          </a:xfrm>
          <a:prstGeom prst="rect">
            <a:avLst/>
          </a:prstGeom>
          <a:noFill/>
        </p:spPr>
        <p:txBody>
          <a:bodyPr wrap="square" rtlCol="0">
            <a:spAutoFit/>
          </a:bodyPr>
          <a:lstStyle/>
          <a:p>
            <a:r>
              <a:rPr lang="en-US" dirty="0" smtClean="0"/>
              <a:t>linkages</a:t>
            </a:r>
            <a:endParaRPr lang="ru-RU"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err="1" smtClean="0">
                <a:solidFill>
                  <a:schemeClr val="accent3"/>
                </a:solidFill>
              </a:rPr>
              <a:t>eQTLs</a:t>
            </a:r>
            <a:endParaRPr lang="ru-RU" sz="3600" dirty="0">
              <a:solidFill>
                <a:schemeClr val="accent3"/>
              </a:solidFill>
            </a:endParaRPr>
          </a:p>
        </p:txBody>
      </p:sp>
      <p:sp>
        <p:nvSpPr>
          <p:cNvPr id="3" name="Содержимое 2" hidden="1"/>
          <p:cNvSpPr>
            <a:spLocks noGrp="1"/>
          </p:cNvSpPr>
          <p:nvPr>
            <p:ph idx="1"/>
          </p:nvPr>
        </p:nvSpPr>
        <p:spPr>
          <a:xfrm>
            <a:off x="571472" y="1000108"/>
            <a:ext cx="8072494" cy="5357850"/>
          </a:xfrm>
        </p:spPr>
        <p:txBody>
          <a:bodyPr>
            <a:normAutofit/>
          </a:bodyPr>
          <a:lstStyle/>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p:txBody>
      </p:sp>
      <p:graphicFrame>
        <p:nvGraphicFramePr>
          <p:cNvPr id="11" name="Таблица 10"/>
          <p:cNvGraphicFramePr>
            <a:graphicFrameLocks noGrp="1"/>
          </p:cNvGraphicFramePr>
          <p:nvPr/>
        </p:nvGraphicFramePr>
        <p:xfrm>
          <a:off x="500034" y="928670"/>
          <a:ext cx="2082800" cy="2560320"/>
        </p:xfrm>
        <a:graphic>
          <a:graphicData uri="http://schemas.openxmlformats.org/drawingml/2006/table">
            <a:tbl>
              <a:tblPr>
                <a:tableStyleId>{5C22544A-7EE6-4342-B048-85BDC9FD1C3A}</a:tableStyleId>
              </a:tblPr>
              <a:tblGrid>
                <a:gridCol w="208280"/>
                <a:gridCol w="208280"/>
                <a:gridCol w="208280"/>
                <a:gridCol w="208280"/>
                <a:gridCol w="208280"/>
                <a:gridCol w="208280"/>
                <a:gridCol w="208280"/>
                <a:gridCol w="208280"/>
                <a:gridCol w="208280"/>
                <a:gridCol w="208280"/>
              </a:tblGrid>
              <a:tr h="365760">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36576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36576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a:p>
                  </a:txBody>
                  <a:tcPr/>
                </a:tc>
              </a:tr>
              <a:tr h="36576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36576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a:p>
                  </a:txBody>
                  <a:tcPr/>
                </a:tc>
                <a:tc>
                  <a:txBody>
                    <a:bodyPr/>
                    <a:lstStyle/>
                    <a:p>
                      <a:endParaRPr lang="ru-RU"/>
                    </a:p>
                  </a:txBody>
                  <a:tcPr/>
                </a:tc>
              </a:tr>
              <a:tr h="365760">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a:p>
                  </a:txBody>
                  <a:tcPr/>
                </a:tc>
              </a:tr>
              <a:tr h="36576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r>
            </a:tbl>
          </a:graphicData>
        </a:graphic>
      </p:graphicFrame>
      <p:grpSp>
        <p:nvGrpSpPr>
          <p:cNvPr id="4" name="Группа 55"/>
          <p:cNvGrpSpPr/>
          <p:nvPr/>
        </p:nvGrpSpPr>
        <p:grpSpPr>
          <a:xfrm>
            <a:off x="170340" y="714356"/>
            <a:ext cx="8259312" cy="3092976"/>
            <a:chOff x="170340" y="714356"/>
            <a:chExt cx="8259312" cy="3092976"/>
          </a:xfrm>
        </p:grpSpPr>
        <p:sp>
          <p:nvSpPr>
            <p:cNvPr id="57" name="TextBox 56"/>
            <p:cNvSpPr txBox="1"/>
            <p:nvPr/>
          </p:nvSpPr>
          <p:spPr>
            <a:xfrm>
              <a:off x="428596" y="3420000"/>
              <a:ext cx="1285884" cy="369332"/>
            </a:xfrm>
            <a:prstGeom prst="rect">
              <a:avLst/>
            </a:prstGeom>
            <a:noFill/>
          </p:spPr>
          <p:txBody>
            <a:bodyPr wrap="square" rtlCol="0">
              <a:spAutoFit/>
            </a:bodyPr>
            <a:lstStyle/>
            <a:p>
              <a:r>
                <a:rPr lang="en-US" dirty="0" smtClean="0"/>
                <a:t>markers</a:t>
              </a:r>
              <a:endParaRPr lang="ru-RU" dirty="0"/>
            </a:p>
          </p:txBody>
        </p:sp>
        <p:sp>
          <p:nvSpPr>
            <p:cNvPr id="58" name="TextBox 57"/>
            <p:cNvSpPr txBox="1"/>
            <p:nvPr/>
          </p:nvSpPr>
          <p:spPr>
            <a:xfrm rot="16200000">
              <a:off x="-108000" y="2916000"/>
              <a:ext cx="926012" cy="369332"/>
            </a:xfrm>
            <a:prstGeom prst="rect">
              <a:avLst/>
            </a:prstGeom>
            <a:noFill/>
          </p:spPr>
          <p:txBody>
            <a:bodyPr wrap="square" rtlCol="0">
              <a:spAutoFit/>
            </a:bodyPr>
            <a:lstStyle/>
            <a:p>
              <a:r>
                <a:rPr lang="en-US" dirty="0" smtClean="0"/>
                <a:t>genes</a:t>
              </a:r>
              <a:endParaRPr lang="ru-RU" dirty="0"/>
            </a:p>
          </p:txBody>
        </p:sp>
        <p:cxnSp>
          <p:nvCxnSpPr>
            <p:cNvPr id="59" name="Прямая со стрелкой 58"/>
            <p:cNvCxnSpPr>
              <a:endCxn id="62" idx="1"/>
            </p:cNvCxnSpPr>
            <p:nvPr/>
          </p:nvCxnSpPr>
          <p:spPr>
            <a:xfrm flipV="1">
              <a:off x="1857356" y="1743779"/>
              <a:ext cx="2071702" cy="113585"/>
            </a:xfrm>
            <a:prstGeom prst="straightConnector1">
              <a:avLst/>
            </a:prstGeom>
            <a:ln w="38100">
              <a:solidFill>
                <a:schemeClr val="accent4">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Прямая со стрелкой 59"/>
            <p:cNvCxnSpPr>
              <a:stCxn id="62" idx="3"/>
              <a:endCxn id="61" idx="1"/>
            </p:cNvCxnSpPr>
            <p:nvPr/>
          </p:nvCxnSpPr>
          <p:spPr>
            <a:xfrm>
              <a:off x="5500694" y="1743779"/>
              <a:ext cx="1857388" cy="4276"/>
            </a:xfrm>
            <a:prstGeom prst="straightConnector1">
              <a:avLst/>
            </a:prstGeom>
            <a:ln w="38100">
              <a:solidFill>
                <a:schemeClr val="accent4">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358082" y="1548000"/>
              <a:ext cx="1071570" cy="400110"/>
            </a:xfrm>
            <a:prstGeom prst="rect">
              <a:avLst/>
            </a:prstGeom>
            <a:noFill/>
          </p:spPr>
          <p:txBody>
            <a:bodyPr wrap="square" rtlCol="0">
              <a:spAutoFit/>
            </a:bodyPr>
            <a:lstStyle/>
            <a:p>
              <a:r>
                <a:rPr lang="en-US" sz="2000" dirty="0" smtClean="0"/>
                <a:t>p-value</a:t>
              </a:r>
              <a:endParaRPr lang="ru-RU" sz="2000" dirty="0"/>
            </a:p>
          </p:txBody>
        </p:sp>
        <p:pic>
          <p:nvPicPr>
            <p:cNvPr id="62" name="Рисунок 61" descr="linkage2.jpg"/>
            <p:cNvPicPr>
              <a:picLocks noChangeAspect="1"/>
            </p:cNvPicPr>
            <p:nvPr/>
          </p:nvPicPr>
          <p:blipFill>
            <a:blip r:embed="rId3" cstate="print"/>
            <a:stretch>
              <a:fillRect/>
            </a:stretch>
          </p:blipFill>
          <p:spPr>
            <a:xfrm>
              <a:off x="3929058" y="714356"/>
              <a:ext cx="1571636" cy="2058845"/>
            </a:xfrm>
            <a:prstGeom prst="rect">
              <a:avLst/>
            </a:prstGeom>
          </p:spPr>
        </p:pic>
        <p:sp>
          <p:nvSpPr>
            <p:cNvPr id="65" name="TextBox 64"/>
            <p:cNvSpPr txBox="1"/>
            <p:nvPr/>
          </p:nvSpPr>
          <p:spPr>
            <a:xfrm>
              <a:off x="1674000" y="3438000"/>
              <a:ext cx="357190" cy="369332"/>
            </a:xfrm>
            <a:prstGeom prst="rect">
              <a:avLst/>
            </a:prstGeom>
            <a:noFill/>
          </p:spPr>
          <p:txBody>
            <a:bodyPr wrap="square" rtlCol="0">
              <a:spAutoFit/>
            </a:bodyPr>
            <a:lstStyle/>
            <a:p>
              <a:r>
                <a:rPr lang="en-US" i="1" dirty="0" smtClean="0"/>
                <a:t>M</a:t>
              </a:r>
              <a:endParaRPr lang="ru-RU" i="1" dirty="0"/>
            </a:p>
          </p:txBody>
        </p:sp>
        <p:sp>
          <p:nvSpPr>
            <p:cNvPr id="66" name="TextBox 65"/>
            <p:cNvSpPr txBox="1"/>
            <p:nvPr/>
          </p:nvSpPr>
          <p:spPr>
            <a:xfrm>
              <a:off x="214282" y="1643050"/>
              <a:ext cx="357158" cy="369332"/>
            </a:xfrm>
            <a:prstGeom prst="rect">
              <a:avLst/>
            </a:prstGeom>
            <a:noFill/>
          </p:spPr>
          <p:txBody>
            <a:bodyPr wrap="square" rtlCol="0">
              <a:spAutoFit/>
            </a:bodyPr>
            <a:lstStyle/>
            <a:p>
              <a:r>
                <a:rPr lang="en-US" i="1" dirty="0" smtClean="0"/>
                <a:t>G</a:t>
              </a:r>
              <a:endParaRPr lang="ru-RU" i="1" dirty="0"/>
            </a:p>
          </p:txBody>
        </p:sp>
      </p:grpSp>
      <p:sp>
        <p:nvSpPr>
          <p:cNvPr id="17" name="TextBox 16"/>
          <p:cNvSpPr txBox="1"/>
          <p:nvPr/>
        </p:nvSpPr>
        <p:spPr>
          <a:xfrm>
            <a:off x="4143372" y="500042"/>
            <a:ext cx="1143008" cy="369332"/>
          </a:xfrm>
          <a:prstGeom prst="rect">
            <a:avLst/>
          </a:prstGeom>
          <a:noFill/>
        </p:spPr>
        <p:txBody>
          <a:bodyPr wrap="square" rtlCol="0">
            <a:spAutoFit/>
          </a:bodyPr>
          <a:lstStyle/>
          <a:p>
            <a:r>
              <a:rPr lang="en-US" dirty="0" smtClean="0"/>
              <a:t>real data</a:t>
            </a:r>
            <a:endParaRPr lang="ru-RU" dirty="0"/>
          </a:p>
        </p:txBody>
      </p:sp>
      <p:pic>
        <p:nvPicPr>
          <p:cNvPr id="18" name="Рисунок 17" descr="linkage4.png"/>
          <p:cNvPicPr>
            <a:picLocks noChangeAspect="1"/>
          </p:cNvPicPr>
          <p:nvPr/>
        </p:nvPicPr>
        <p:blipFill>
          <a:blip r:embed="rId4" cstate="print"/>
          <a:stretch>
            <a:fillRect/>
          </a:stretch>
        </p:blipFill>
        <p:spPr>
          <a:xfrm>
            <a:off x="4286248" y="3214686"/>
            <a:ext cx="1643074" cy="1990857"/>
          </a:xfrm>
          <a:prstGeom prst="rect">
            <a:avLst/>
          </a:prstGeom>
        </p:spPr>
      </p:pic>
      <p:sp>
        <p:nvSpPr>
          <p:cNvPr id="19" name="TextBox 18"/>
          <p:cNvSpPr txBox="1"/>
          <p:nvPr/>
        </p:nvSpPr>
        <p:spPr>
          <a:xfrm>
            <a:off x="4357686" y="3000372"/>
            <a:ext cx="1500198" cy="369332"/>
          </a:xfrm>
          <a:prstGeom prst="rect">
            <a:avLst/>
          </a:prstGeom>
          <a:noFill/>
        </p:spPr>
        <p:txBody>
          <a:bodyPr wrap="square" rtlCol="0">
            <a:spAutoFit/>
          </a:bodyPr>
          <a:lstStyle/>
          <a:p>
            <a:r>
              <a:rPr lang="en-US" dirty="0" smtClean="0"/>
              <a:t>shuffled data</a:t>
            </a:r>
            <a:endParaRPr lang="ru-RU" dirty="0"/>
          </a:p>
        </p:txBody>
      </p:sp>
      <p:cxnSp>
        <p:nvCxnSpPr>
          <p:cNvPr id="25" name="Прямая со стрелкой 24"/>
          <p:cNvCxnSpPr>
            <a:endCxn id="18" idx="1"/>
          </p:cNvCxnSpPr>
          <p:nvPr/>
        </p:nvCxnSpPr>
        <p:spPr>
          <a:xfrm>
            <a:off x="1857356" y="1857364"/>
            <a:ext cx="2428892" cy="2352751"/>
          </a:xfrm>
          <a:prstGeom prst="straightConnector1">
            <a:avLst/>
          </a:prstGeom>
          <a:ln w="38100">
            <a:solidFill>
              <a:schemeClr val="accent4">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p:cNvCxnSpPr>
            <a:stCxn id="18" idx="3"/>
            <a:endCxn id="31" idx="1"/>
          </p:cNvCxnSpPr>
          <p:nvPr/>
        </p:nvCxnSpPr>
        <p:spPr>
          <a:xfrm flipV="1">
            <a:off x="5929322" y="4200559"/>
            <a:ext cx="1571636" cy="9556"/>
          </a:xfrm>
          <a:prstGeom prst="straightConnector1">
            <a:avLst/>
          </a:prstGeom>
          <a:ln w="38100">
            <a:solidFill>
              <a:schemeClr val="accent4">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500958" y="4000504"/>
            <a:ext cx="1071570" cy="400110"/>
          </a:xfrm>
          <a:prstGeom prst="rect">
            <a:avLst/>
          </a:prstGeom>
          <a:noFill/>
        </p:spPr>
        <p:txBody>
          <a:bodyPr wrap="square" rtlCol="0">
            <a:spAutoFit/>
          </a:bodyPr>
          <a:lstStyle/>
          <a:p>
            <a:r>
              <a:rPr lang="en-US" sz="2000" dirty="0" smtClean="0"/>
              <a:t>p-value</a:t>
            </a:r>
            <a:endParaRPr lang="ru-RU" sz="2000" dirty="0"/>
          </a:p>
        </p:txBody>
      </p:sp>
      <p:sp>
        <p:nvSpPr>
          <p:cNvPr id="41" name="TextBox 40"/>
          <p:cNvSpPr txBox="1"/>
          <p:nvPr/>
        </p:nvSpPr>
        <p:spPr>
          <a:xfrm>
            <a:off x="7429520" y="2071678"/>
            <a:ext cx="785818" cy="369332"/>
          </a:xfrm>
          <a:prstGeom prst="rect">
            <a:avLst/>
          </a:prstGeom>
          <a:noFill/>
        </p:spPr>
        <p:txBody>
          <a:bodyPr wrap="square" rtlCol="0">
            <a:spAutoFit/>
          </a:bodyPr>
          <a:lstStyle/>
          <a:p>
            <a:r>
              <a:rPr lang="en-US" dirty="0" smtClean="0"/>
              <a:t>7e-15</a:t>
            </a:r>
            <a:endParaRPr lang="ru-RU" dirty="0"/>
          </a:p>
        </p:txBody>
      </p:sp>
      <p:sp>
        <p:nvSpPr>
          <p:cNvPr id="42" name="TextBox 41"/>
          <p:cNvSpPr txBox="1"/>
          <p:nvPr/>
        </p:nvSpPr>
        <p:spPr>
          <a:xfrm>
            <a:off x="7643834" y="4500570"/>
            <a:ext cx="714380" cy="369332"/>
          </a:xfrm>
          <a:prstGeom prst="rect">
            <a:avLst/>
          </a:prstGeom>
          <a:noFill/>
        </p:spPr>
        <p:txBody>
          <a:bodyPr wrap="square" rtlCol="0">
            <a:spAutoFit/>
          </a:bodyPr>
          <a:lstStyle/>
          <a:p>
            <a:r>
              <a:rPr lang="en-US" dirty="0" smtClean="0"/>
              <a:t>0.32</a:t>
            </a:r>
            <a:endParaRPr lang="ru-RU"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err="1" smtClean="0">
                <a:solidFill>
                  <a:schemeClr val="accent3"/>
                </a:solidFill>
              </a:rPr>
              <a:t>eQTLs</a:t>
            </a:r>
            <a:r>
              <a:rPr lang="en-US" sz="3600" dirty="0" smtClean="0">
                <a:solidFill>
                  <a:schemeClr val="accent3"/>
                </a:solidFill>
              </a:rPr>
              <a:t>: False Discovery Rate</a:t>
            </a:r>
            <a:endParaRPr lang="ru-RU" sz="3600" dirty="0">
              <a:solidFill>
                <a:schemeClr val="accent3"/>
              </a:solidFill>
            </a:endParaRPr>
          </a:p>
        </p:txBody>
      </p:sp>
      <p:sp>
        <p:nvSpPr>
          <p:cNvPr id="3" name="Содержимое 2" hidden="1"/>
          <p:cNvSpPr>
            <a:spLocks noGrp="1"/>
          </p:cNvSpPr>
          <p:nvPr>
            <p:ph idx="1"/>
          </p:nvPr>
        </p:nvSpPr>
        <p:spPr>
          <a:xfrm>
            <a:off x="571472" y="1000108"/>
            <a:ext cx="8072494" cy="5357850"/>
          </a:xfrm>
        </p:spPr>
        <p:txBody>
          <a:bodyPr>
            <a:normAutofit/>
          </a:bodyPr>
          <a:lstStyle/>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p:txBody>
      </p:sp>
      <p:grpSp>
        <p:nvGrpSpPr>
          <p:cNvPr id="4" name="Группа 55"/>
          <p:cNvGrpSpPr/>
          <p:nvPr/>
        </p:nvGrpSpPr>
        <p:grpSpPr>
          <a:xfrm>
            <a:off x="170340" y="2637660"/>
            <a:ext cx="1544140" cy="1151672"/>
            <a:chOff x="170340" y="2637660"/>
            <a:chExt cx="1544140" cy="1151672"/>
          </a:xfrm>
        </p:grpSpPr>
        <p:sp>
          <p:nvSpPr>
            <p:cNvPr id="57" name="TextBox 56"/>
            <p:cNvSpPr txBox="1"/>
            <p:nvPr/>
          </p:nvSpPr>
          <p:spPr>
            <a:xfrm>
              <a:off x="428596" y="3420000"/>
              <a:ext cx="1285884" cy="369332"/>
            </a:xfrm>
            <a:prstGeom prst="rect">
              <a:avLst/>
            </a:prstGeom>
            <a:noFill/>
          </p:spPr>
          <p:txBody>
            <a:bodyPr wrap="square" rtlCol="0">
              <a:spAutoFit/>
            </a:bodyPr>
            <a:lstStyle/>
            <a:p>
              <a:r>
                <a:rPr lang="en-US" dirty="0" smtClean="0"/>
                <a:t>markers</a:t>
              </a:r>
              <a:endParaRPr lang="ru-RU" dirty="0"/>
            </a:p>
          </p:txBody>
        </p:sp>
        <p:sp>
          <p:nvSpPr>
            <p:cNvPr id="58" name="TextBox 57"/>
            <p:cNvSpPr txBox="1"/>
            <p:nvPr/>
          </p:nvSpPr>
          <p:spPr>
            <a:xfrm rot="16200000">
              <a:off x="-108000" y="2916000"/>
              <a:ext cx="926012" cy="369332"/>
            </a:xfrm>
            <a:prstGeom prst="rect">
              <a:avLst/>
            </a:prstGeom>
            <a:noFill/>
          </p:spPr>
          <p:txBody>
            <a:bodyPr wrap="square" rtlCol="0">
              <a:spAutoFit/>
            </a:bodyPr>
            <a:lstStyle/>
            <a:p>
              <a:r>
                <a:rPr lang="en-US" dirty="0" smtClean="0"/>
                <a:t>genes</a:t>
              </a:r>
              <a:endParaRPr lang="ru-RU" dirty="0"/>
            </a:p>
          </p:txBody>
        </p:sp>
      </p:grpSp>
      <p:sp>
        <p:nvSpPr>
          <p:cNvPr id="43" name="TextBox 42"/>
          <p:cNvSpPr txBox="1"/>
          <p:nvPr/>
        </p:nvSpPr>
        <p:spPr>
          <a:xfrm>
            <a:off x="2643174" y="1071546"/>
            <a:ext cx="2071702" cy="1200329"/>
          </a:xfrm>
          <a:prstGeom prst="rect">
            <a:avLst/>
          </a:prstGeom>
          <a:noFill/>
        </p:spPr>
        <p:txBody>
          <a:bodyPr wrap="square" rtlCol="0">
            <a:spAutoFit/>
          </a:bodyPr>
          <a:lstStyle/>
          <a:p>
            <a:r>
              <a:rPr lang="en-US" sz="2400" dirty="0" smtClean="0"/>
              <a:t>Real data:</a:t>
            </a:r>
          </a:p>
          <a:p>
            <a:r>
              <a:rPr lang="en-US" sz="2400" i="1" dirty="0" err="1" smtClean="0"/>
              <a:t>L</a:t>
            </a:r>
            <a:r>
              <a:rPr lang="en-US" sz="2400" i="1" baseline="-25000" dirty="0" err="1" smtClean="0"/>
              <a:t>p</a:t>
            </a:r>
            <a:r>
              <a:rPr lang="en-US" sz="2400" dirty="0" smtClean="0"/>
              <a:t> real linkages</a:t>
            </a:r>
          </a:p>
          <a:p>
            <a:r>
              <a:rPr lang="en-US" sz="2400" dirty="0" smtClean="0"/>
              <a:t>at threshold </a:t>
            </a:r>
            <a:r>
              <a:rPr lang="en-US" sz="2400" i="1" dirty="0" smtClean="0"/>
              <a:t>p</a:t>
            </a:r>
            <a:endParaRPr lang="en-US" sz="2400" dirty="0" smtClean="0"/>
          </a:p>
        </p:txBody>
      </p:sp>
      <p:pic>
        <p:nvPicPr>
          <p:cNvPr id="52" name="Рисунок 51" descr="bremFDR.png"/>
          <p:cNvPicPr>
            <a:picLocks noChangeAspect="1"/>
          </p:cNvPicPr>
          <p:nvPr/>
        </p:nvPicPr>
        <p:blipFill>
          <a:blip r:embed="rId3"/>
          <a:stretch>
            <a:fillRect/>
          </a:stretch>
        </p:blipFill>
        <p:spPr>
          <a:xfrm>
            <a:off x="4499629" y="2786058"/>
            <a:ext cx="4644371" cy="3500438"/>
          </a:xfrm>
          <a:prstGeom prst="rect">
            <a:avLst/>
          </a:prstGeom>
        </p:spPr>
      </p:pic>
      <p:sp>
        <p:nvSpPr>
          <p:cNvPr id="29" name="TextBox 28"/>
          <p:cNvSpPr txBox="1"/>
          <p:nvPr/>
        </p:nvSpPr>
        <p:spPr>
          <a:xfrm>
            <a:off x="2643174" y="5357826"/>
            <a:ext cx="2214578" cy="1200329"/>
          </a:xfrm>
          <a:prstGeom prst="rect">
            <a:avLst/>
          </a:prstGeom>
          <a:noFill/>
        </p:spPr>
        <p:txBody>
          <a:bodyPr wrap="square" rtlCol="0">
            <a:spAutoFit/>
          </a:bodyPr>
          <a:lstStyle/>
          <a:p>
            <a:r>
              <a:rPr lang="en-US" sz="2400" dirty="0" smtClean="0"/>
              <a:t>Shuffled data:</a:t>
            </a:r>
          </a:p>
          <a:p>
            <a:r>
              <a:rPr lang="en-US" sz="2400" i="1" dirty="0" err="1" smtClean="0"/>
              <a:t>F</a:t>
            </a:r>
            <a:r>
              <a:rPr lang="en-US" sz="2400" i="1" baseline="-25000" dirty="0" err="1" smtClean="0"/>
              <a:t>p</a:t>
            </a:r>
            <a:r>
              <a:rPr lang="en-US" sz="2400" dirty="0" smtClean="0"/>
              <a:t>  false linkages </a:t>
            </a:r>
          </a:p>
          <a:p>
            <a:r>
              <a:rPr lang="en-US" sz="2400" dirty="0" smtClean="0"/>
              <a:t>at threshold </a:t>
            </a:r>
            <a:r>
              <a:rPr lang="en-US" sz="2400" i="1" dirty="0" smtClean="0"/>
              <a:t>p</a:t>
            </a:r>
            <a:endParaRPr lang="en-US" sz="2400" dirty="0" smtClean="0"/>
          </a:p>
        </p:txBody>
      </p:sp>
      <p:sp>
        <p:nvSpPr>
          <p:cNvPr id="30" name="TextBox 29"/>
          <p:cNvSpPr txBox="1"/>
          <p:nvPr/>
        </p:nvSpPr>
        <p:spPr>
          <a:xfrm>
            <a:off x="4857752" y="928670"/>
            <a:ext cx="3929090" cy="1938992"/>
          </a:xfrm>
          <a:prstGeom prst="rect">
            <a:avLst/>
          </a:prstGeom>
          <a:noFill/>
        </p:spPr>
        <p:txBody>
          <a:bodyPr wrap="square" rtlCol="0">
            <a:spAutoFit/>
          </a:bodyPr>
          <a:lstStyle/>
          <a:p>
            <a:r>
              <a:rPr lang="en-US" sz="2400" dirty="0" smtClean="0">
                <a:solidFill>
                  <a:schemeClr val="accent6">
                    <a:lumMod val="75000"/>
                  </a:schemeClr>
                </a:solidFill>
              </a:rPr>
              <a:t>Example: </a:t>
            </a:r>
            <a:r>
              <a:rPr lang="en-US" sz="2400" dirty="0" smtClean="0"/>
              <a:t>at level 1e-4:</a:t>
            </a:r>
          </a:p>
          <a:p>
            <a:r>
              <a:rPr lang="en-US" sz="2400" dirty="0" smtClean="0"/>
              <a:t>84,299 real linkages</a:t>
            </a:r>
          </a:p>
          <a:p>
            <a:r>
              <a:rPr lang="en-US" sz="2400" dirty="0" smtClean="0"/>
              <a:t>2,419 false “linkages”</a:t>
            </a:r>
          </a:p>
          <a:p>
            <a:r>
              <a:rPr lang="en-US" sz="2400" i="1" dirty="0" smtClean="0"/>
              <a:t>FDR</a:t>
            </a:r>
            <a:r>
              <a:rPr lang="en-US" sz="2400" i="1" baseline="-25000" dirty="0" smtClean="0"/>
              <a:t>1e-4</a:t>
            </a:r>
            <a:r>
              <a:rPr lang="en-US" sz="2400" i="1" dirty="0" smtClean="0"/>
              <a:t> = </a:t>
            </a:r>
            <a:r>
              <a:rPr lang="en-US" sz="2400" dirty="0" smtClean="0"/>
              <a:t>2.9%</a:t>
            </a:r>
          </a:p>
          <a:p>
            <a:endParaRPr lang="en-US" sz="2400" dirty="0" smtClean="0"/>
          </a:p>
        </p:txBody>
      </p:sp>
      <p:grpSp>
        <p:nvGrpSpPr>
          <p:cNvPr id="5" name="Группа 55"/>
          <p:cNvGrpSpPr/>
          <p:nvPr/>
        </p:nvGrpSpPr>
        <p:grpSpPr>
          <a:xfrm>
            <a:off x="180000" y="5616000"/>
            <a:ext cx="1544140" cy="1151672"/>
            <a:chOff x="170340" y="2637660"/>
            <a:chExt cx="1544140" cy="1151672"/>
          </a:xfrm>
        </p:grpSpPr>
        <p:sp>
          <p:nvSpPr>
            <p:cNvPr id="33" name="TextBox 32"/>
            <p:cNvSpPr txBox="1"/>
            <p:nvPr/>
          </p:nvSpPr>
          <p:spPr>
            <a:xfrm>
              <a:off x="428596" y="3420000"/>
              <a:ext cx="1285884" cy="369332"/>
            </a:xfrm>
            <a:prstGeom prst="rect">
              <a:avLst/>
            </a:prstGeom>
            <a:noFill/>
          </p:spPr>
          <p:txBody>
            <a:bodyPr wrap="square" rtlCol="0">
              <a:spAutoFit/>
            </a:bodyPr>
            <a:lstStyle/>
            <a:p>
              <a:r>
                <a:rPr lang="en-US" dirty="0" smtClean="0"/>
                <a:t>markers</a:t>
              </a:r>
              <a:endParaRPr lang="ru-RU" dirty="0"/>
            </a:p>
          </p:txBody>
        </p:sp>
        <p:sp>
          <p:nvSpPr>
            <p:cNvPr id="34" name="TextBox 33"/>
            <p:cNvSpPr txBox="1"/>
            <p:nvPr/>
          </p:nvSpPr>
          <p:spPr>
            <a:xfrm rot="16200000">
              <a:off x="-108000" y="2916000"/>
              <a:ext cx="926012" cy="369332"/>
            </a:xfrm>
            <a:prstGeom prst="rect">
              <a:avLst/>
            </a:prstGeom>
            <a:noFill/>
          </p:spPr>
          <p:txBody>
            <a:bodyPr wrap="square" rtlCol="0">
              <a:spAutoFit/>
            </a:bodyPr>
            <a:lstStyle/>
            <a:p>
              <a:r>
                <a:rPr lang="en-US" dirty="0" smtClean="0"/>
                <a:t>genes</a:t>
              </a:r>
              <a:endParaRPr lang="ru-RU" dirty="0"/>
            </a:p>
          </p:txBody>
        </p:sp>
      </p:grpSp>
      <p:sp>
        <p:nvSpPr>
          <p:cNvPr id="35" name="TextBox 34"/>
          <p:cNvSpPr txBox="1"/>
          <p:nvPr/>
        </p:nvSpPr>
        <p:spPr>
          <a:xfrm>
            <a:off x="2571736" y="3429000"/>
            <a:ext cx="2000264" cy="461665"/>
          </a:xfrm>
          <a:prstGeom prst="rect">
            <a:avLst/>
          </a:prstGeom>
          <a:noFill/>
        </p:spPr>
        <p:txBody>
          <a:bodyPr wrap="square" rtlCol="0">
            <a:spAutoFit/>
          </a:bodyPr>
          <a:lstStyle/>
          <a:p>
            <a:r>
              <a:rPr lang="en-US" sz="2400" i="1" dirty="0" err="1" smtClean="0"/>
              <a:t>FDR</a:t>
            </a:r>
            <a:r>
              <a:rPr lang="en-US" sz="2400" i="1" baseline="-25000" dirty="0" err="1" smtClean="0"/>
              <a:t>p</a:t>
            </a:r>
            <a:r>
              <a:rPr lang="en-US" sz="2400" i="1" dirty="0" smtClean="0"/>
              <a:t> = </a:t>
            </a:r>
            <a:r>
              <a:rPr lang="en-US" sz="2400" i="1" dirty="0" err="1" smtClean="0"/>
              <a:t>F</a:t>
            </a:r>
            <a:r>
              <a:rPr lang="en-US" sz="2400" i="1" baseline="-25000" dirty="0" err="1" smtClean="0"/>
              <a:t>p</a:t>
            </a:r>
            <a:r>
              <a:rPr lang="en-US" sz="2400" i="1" dirty="0" smtClean="0"/>
              <a:t> / </a:t>
            </a:r>
            <a:r>
              <a:rPr lang="en-US" sz="2400" i="1" dirty="0" err="1" smtClean="0"/>
              <a:t>L</a:t>
            </a:r>
            <a:r>
              <a:rPr lang="en-US" sz="2400" i="1" baseline="-25000" dirty="0" err="1" smtClean="0"/>
              <a:t>p</a:t>
            </a:r>
            <a:endParaRPr lang="en-US" sz="2400" i="1" baseline="-25000" dirty="0" smtClean="0"/>
          </a:p>
        </p:txBody>
      </p:sp>
      <p:graphicFrame>
        <p:nvGraphicFramePr>
          <p:cNvPr id="17" name="Таблица 16"/>
          <p:cNvGraphicFramePr>
            <a:graphicFrameLocks noGrp="1"/>
          </p:cNvGraphicFramePr>
          <p:nvPr/>
        </p:nvGraphicFramePr>
        <p:xfrm>
          <a:off x="500034" y="928670"/>
          <a:ext cx="2082800" cy="2560320"/>
        </p:xfrm>
        <a:graphic>
          <a:graphicData uri="http://schemas.openxmlformats.org/drawingml/2006/table">
            <a:tbl>
              <a:tblPr>
                <a:tableStyleId>{5C22544A-7EE6-4342-B048-85BDC9FD1C3A}</a:tableStyleId>
              </a:tblPr>
              <a:tblGrid>
                <a:gridCol w="208280"/>
                <a:gridCol w="208280"/>
                <a:gridCol w="208280"/>
                <a:gridCol w="208280"/>
                <a:gridCol w="208280"/>
                <a:gridCol w="208280"/>
                <a:gridCol w="208280"/>
                <a:gridCol w="208280"/>
                <a:gridCol w="208280"/>
                <a:gridCol w="208280"/>
              </a:tblGrid>
              <a:tr h="365760">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365760">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r>
              <a:tr h="365760">
                <a:tc>
                  <a:txBody>
                    <a:bodyPr/>
                    <a:lstStyle/>
                    <a:p>
                      <a:endParaRPr lang="ru-RU"/>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dirty="0"/>
                    </a:p>
                  </a:txBody>
                  <a:tcPr/>
                </a:tc>
              </a:tr>
              <a:tr h="365760">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r>
              <a:tr h="365760">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tc>
                <a:tc>
                  <a:txBody>
                    <a:bodyPr/>
                    <a:lstStyle/>
                    <a:p>
                      <a:endParaRPr lang="ru-RU"/>
                    </a:p>
                  </a:txBody>
                  <a:tcPr/>
                </a:tc>
                <a:tc>
                  <a:txBody>
                    <a:bodyPr/>
                    <a:lstStyle/>
                    <a:p>
                      <a:endParaRPr lang="ru-RU" dirty="0"/>
                    </a:p>
                  </a:txBody>
                  <a:tcPr>
                    <a:solidFill>
                      <a:schemeClr val="accent6">
                        <a:lumMod val="60000"/>
                        <a:lumOff val="40000"/>
                      </a:schemeClr>
                    </a:solidFill>
                  </a:tcPr>
                </a:tc>
              </a:tr>
              <a:tr h="365760">
                <a:tc>
                  <a:txBody>
                    <a:bodyPr/>
                    <a:lstStyle/>
                    <a:p>
                      <a:endParaRPr lang="ru-RU" dirty="0"/>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r>
              <a:tr h="365760">
                <a:tc>
                  <a:txBody>
                    <a:bodyPr/>
                    <a:lstStyle/>
                    <a:p>
                      <a:endParaRPr lang="ru-RU" dirty="0"/>
                    </a:p>
                  </a:txBody>
                  <a:tcPr>
                    <a:solidFill>
                      <a:schemeClr val="accent6">
                        <a:lumMod val="60000"/>
                        <a:lumOff val="40000"/>
                      </a:schemeClr>
                    </a:solidFill>
                  </a:tcPr>
                </a:tc>
                <a:tc>
                  <a:txBody>
                    <a:bodyPr/>
                    <a:lstStyle/>
                    <a:p>
                      <a:endParaRPr lang="ru-RU" dirty="0"/>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tc>
              </a:tr>
            </a:tbl>
          </a:graphicData>
        </a:graphic>
      </p:graphicFrame>
      <p:graphicFrame>
        <p:nvGraphicFramePr>
          <p:cNvPr id="18" name="Таблица 17"/>
          <p:cNvGraphicFramePr>
            <a:graphicFrameLocks noGrp="1"/>
          </p:cNvGraphicFramePr>
          <p:nvPr/>
        </p:nvGraphicFramePr>
        <p:xfrm>
          <a:off x="500034" y="3929066"/>
          <a:ext cx="2082800" cy="2560320"/>
        </p:xfrm>
        <a:graphic>
          <a:graphicData uri="http://schemas.openxmlformats.org/drawingml/2006/table">
            <a:tbl>
              <a:tblPr>
                <a:tableStyleId>{5C22544A-7EE6-4342-B048-85BDC9FD1C3A}</a:tableStyleId>
              </a:tblPr>
              <a:tblGrid>
                <a:gridCol w="208280"/>
                <a:gridCol w="208280"/>
                <a:gridCol w="208280"/>
                <a:gridCol w="208280"/>
                <a:gridCol w="208280"/>
                <a:gridCol w="208280"/>
                <a:gridCol w="208280"/>
                <a:gridCol w="208280"/>
                <a:gridCol w="208280"/>
                <a:gridCol w="208280"/>
              </a:tblGrid>
              <a:tr h="365760">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a:p>
                  </a:txBody>
                  <a:tcPr/>
                </a:tc>
              </a:tr>
              <a:tr h="365760">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dirty="0"/>
                    </a:p>
                  </a:txBody>
                  <a:tcPr/>
                </a:tc>
              </a:tr>
              <a:tr h="36576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a:p>
                  </a:txBody>
                  <a:tcPr/>
                </a:tc>
              </a:tr>
              <a:tr h="36576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36576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a:p>
                  </a:txBody>
                  <a:tcPr/>
                </a:tc>
                <a:tc>
                  <a:txBody>
                    <a:bodyPr/>
                    <a:lstStyle/>
                    <a:p>
                      <a:endParaRPr lang="ru-RU"/>
                    </a:p>
                  </a:txBody>
                  <a:tcPr/>
                </a:tc>
              </a:tr>
              <a:tr h="365760">
                <a:tc>
                  <a:txBody>
                    <a:bodyPr/>
                    <a:lstStyle/>
                    <a:p>
                      <a:endParaRPr lang="ru-RU" dirty="0"/>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tc>
                <a:tc>
                  <a:txBody>
                    <a:bodyPr/>
                    <a:lstStyle/>
                    <a:p>
                      <a:endParaRPr lang="ru-RU"/>
                    </a:p>
                  </a:txBody>
                  <a:tcPr/>
                </a:tc>
              </a:tr>
              <a:tr h="365760">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71472" y="1000108"/>
            <a:ext cx="8072494" cy="1928826"/>
          </a:xfrm>
        </p:spPr>
        <p:txBody>
          <a:bodyPr>
            <a:normAutofit/>
          </a:bodyPr>
          <a:lstStyle/>
          <a:p>
            <a:pPr>
              <a:buNone/>
            </a:pPr>
            <a:r>
              <a:rPr lang="en-US" sz="2800" dirty="0" smtClean="0"/>
              <a:t>Protein abundance data from LC-MS/MS scan</a:t>
            </a:r>
          </a:p>
        </p:txBody>
      </p:sp>
      <p:grpSp>
        <p:nvGrpSpPr>
          <p:cNvPr id="22" name="Группа 21"/>
          <p:cNvGrpSpPr/>
          <p:nvPr/>
        </p:nvGrpSpPr>
        <p:grpSpPr>
          <a:xfrm>
            <a:off x="714348" y="3571876"/>
            <a:ext cx="7858180" cy="1107996"/>
            <a:chOff x="714348" y="3714752"/>
            <a:chExt cx="7858180" cy="1107996"/>
          </a:xfrm>
        </p:grpSpPr>
        <p:sp>
          <p:nvSpPr>
            <p:cNvPr id="4" name="TextBox 3"/>
            <p:cNvSpPr txBox="1"/>
            <p:nvPr/>
          </p:nvSpPr>
          <p:spPr>
            <a:xfrm>
              <a:off x="714348" y="3714752"/>
              <a:ext cx="3643336" cy="830997"/>
            </a:xfrm>
            <a:prstGeom prst="rect">
              <a:avLst/>
            </a:prstGeom>
            <a:noFill/>
          </p:spPr>
          <p:txBody>
            <a:bodyPr wrap="square" rtlCol="0">
              <a:spAutoFit/>
            </a:bodyPr>
            <a:lstStyle/>
            <a:p>
              <a:r>
                <a:rPr lang="en-US" sz="1600" dirty="0"/>
                <a:t>E. J. Foss et al. Genetic basis of proteome variation in yeast.</a:t>
              </a:r>
              <a:r>
                <a:rPr lang="en-US" sz="1600" i="1" dirty="0"/>
                <a:t> Nature genetics </a:t>
              </a:r>
              <a:r>
                <a:rPr lang="en-US" sz="1600" dirty="0"/>
                <a:t>39 (11): 1369-75 (2007</a:t>
              </a:r>
              <a:r>
                <a:rPr lang="en-US" sz="1600" dirty="0" smtClean="0"/>
                <a:t>)</a:t>
              </a:r>
              <a:endParaRPr lang="en-US" sz="1600" dirty="0"/>
            </a:p>
          </p:txBody>
        </p:sp>
        <p:sp>
          <p:nvSpPr>
            <p:cNvPr id="5" name="TextBox 4"/>
            <p:cNvSpPr txBox="1"/>
            <p:nvPr/>
          </p:nvSpPr>
          <p:spPr>
            <a:xfrm>
              <a:off x="4572000" y="3714752"/>
              <a:ext cx="4000528" cy="1107996"/>
            </a:xfrm>
            <a:prstGeom prst="rect">
              <a:avLst/>
            </a:prstGeom>
            <a:noFill/>
          </p:spPr>
          <p:txBody>
            <a:bodyPr wrap="square" rtlCol="0">
              <a:spAutoFit/>
            </a:bodyPr>
            <a:lstStyle/>
            <a:p>
              <a:r>
                <a:rPr lang="en-US" sz="1600" dirty="0"/>
                <a:t>Z. Khan et al</a:t>
              </a:r>
              <a:r>
                <a:rPr lang="en-US" sz="1600" dirty="0" smtClean="0"/>
                <a:t>. </a:t>
              </a:r>
              <a:r>
                <a:rPr lang="en-US" sz="1600" dirty="0"/>
                <a:t>Protein quantification across hundreds of experimental conditions. </a:t>
              </a:r>
              <a:r>
                <a:rPr lang="en-US" sz="1600" i="1" dirty="0"/>
                <a:t>PNAS USA </a:t>
              </a:r>
              <a:r>
                <a:rPr lang="en-US" sz="1600" dirty="0" smtClean="0"/>
                <a:t>106 (</a:t>
              </a:r>
              <a:r>
                <a:rPr lang="en-US" sz="1600" dirty="0"/>
                <a:t>37): 15544-8 (2009</a:t>
              </a:r>
              <a:r>
                <a:rPr lang="en-US" sz="1600" dirty="0" smtClean="0"/>
                <a:t>)</a:t>
              </a:r>
              <a:endParaRPr lang="en-US" sz="1600" dirty="0"/>
            </a:p>
            <a:p>
              <a:endParaRPr lang="ru-RU" dirty="0"/>
            </a:p>
          </p:txBody>
        </p:sp>
      </p:grpSp>
      <p:sp>
        <p:nvSpPr>
          <p:cNvPr id="17" name="Заголовок 1"/>
          <p:cNvSpPr txBox="1">
            <a:spLocks/>
          </p:cNvSpPr>
          <p:nvPr/>
        </p:nvSpPr>
        <p:spPr>
          <a:xfrm>
            <a:off x="457200" y="274638"/>
            <a:ext cx="8229600" cy="654032"/>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dirty="0" smtClean="0">
                <a:solidFill>
                  <a:schemeClr val="accent3"/>
                </a:solidFill>
                <a:latin typeface="+mj-lt"/>
                <a:ea typeface="+mj-ea"/>
                <a:cs typeface="+mj-cs"/>
              </a:rPr>
              <a:t>p</a:t>
            </a:r>
            <a:r>
              <a:rPr kumimoji="0" lang="en-US" sz="3600" b="0" i="0" u="none" strike="noStrike" kern="1200" cap="none" spc="0" normalizeH="0" baseline="0" noProof="0" dirty="0" smtClean="0">
                <a:ln>
                  <a:noFill/>
                </a:ln>
                <a:solidFill>
                  <a:schemeClr val="accent3"/>
                </a:solidFill>
                <a:effectLst/>
                <a:uLnTx/>
                <a:uFillTx/>
                <a:latin typeface="+mj-lt"/>
                <a:ea typeface="+mj-ea"/>
                <a:cs typeface="+mj-cs"/>
              </a:rPr>
              <a:t>QTLs</a:t>
            </a:r>
            <a:endParaRPr kumimoji="0" lang="ru-RU" sz="3600" b="0" i="0" u="none" strike="noStrike" kern="1200" cap="none" spc="0" normalizeH="0" baseline="0" noProof="0" dirty="0">
              <a:ln>
                <a:noFill/>
              </a:ln>
              <a:solidFill>
                <a:schemeClr val="accent3"/>
              </a:solidFill>
              <a:effectLst/>
              <a:uLnTx/>
              <a:uFillTx/>
              <a:latin typeface="+mj-lt"/>
              <a:ea typeface="+mj-ea"/>
              <a:cs typeface="+mj-cs"/>
            </a:endParaRPr>
          </a:p>
        </p:txBody>
      </p:sp>
      <p:pic>
        <p:nvPicPr>
          <p:cNvPr id="18" name="Рисунок 17" descr="proteinabund.gif"/>
          <p:cNvPicPr>
            <a:picLocks noChangeAspect="1"/>
          </p:cNvPicPr>
          <p:nvPr/>
        </p:nvPicPr>
        <p:blipFill>
          <a:blip r:embed="rId3"/>
          <a:stretch>
            <a:fillRect/>
          </a:stretch>
        </p:blipFill>
        <p:spPr>
          <a:xfrm>
            <a:off x="4857752" y="1643050"/>
            <a:ext cx="2722043" cy="1849752"/>
          </a:xfrm>
          <a:prstGeom prst="rect">
            <a:avLst/>
          </a:prstGeom>
        </p:spPr>
      </p:pic>
      <p:sp>
        <p:nvSpPr>
          <p:cNvPr id="19" name="Содержимое 2"/>
          <p:cNvSpPr txBox="1">
            <a:spLocks/>
          </p:cNvSpPr>
          <p:nvPr/>
        </p:nvSpPr>
        <p:spPr>
          <a:xfrm>
            <a:off x="571472" y="5000636"/>
            <a:ext cx="8072494" cy="1285884"/>
          </a:xfrm>
          <a:prstGeom prst="rect">
            <a:avLst/>
          </a:prstGeom>
        </p:spPr>
        <p:txBody>
          <a:bodyPr vert="horz" lIns="91440" tIns="45720" rIns="91440" bIns="45720" rtlCol="0">
            <a:normAutofit/>
          </a:bodyPr>
          <a:lstStyle/>
          <a:p>
            <a:pPr marL="342900" indent="-342900">
              <a:spcBef>
                <a:spcPct val="20000"/>
              </a:spcBef>
            </a:pPr>
            <a:r>
              <a:rPr lang="en-US" sz="2800" dirty="0" smtClean="0"/>
              <a:t>1,073 protein abundance levels</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Detect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pQTLs</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in the same manner as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eQTLs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21" name="Рисунок 20" descr="proteinabund2.jpg"/>
          <p:cNvPicPr>
            <a:picLocks noChangeAspect="1"/>
          </p:cNvPicPr>
          <p:nvPr/>
        </p:nvPicPr>
        <p:blipFill>
          <a:blip r:embed="rId4" cstate="print"/>
          <a:stretch>
            <a:fillRect/>
          </a:stretch>
        </p:blipFill>
        <p:spPr>
          <a:xfrm>
            <a:off x="1428728" y="1714488"/>
            <a:ext cx="2672555" cy="1616110"/>
          </a:xfrm>
          <a:prstGeom prst="rect">
            <a:avLst/>
          </a:prstGeo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en-US" sz="3600" dirty="0" err="1" smtClean="0">
                <a:solidFill>
                  <a:schemeClr val="accent3"/>
                </a:solidFill>
              </a:rPr>
              <a:t>eQTLs</a:t>
            </a:r>
            <a:r>
              <a:rPr lang="en-US" sz="3600" dirty="0" smtClean="0">
                <a:solidFill>
                  <a:schemeClr val="accent3"/>
                </a:solidFill>
              </a:rPr>
              <a:t>            and           </a:t>
            </a:r>
            <a:r>
              <a:rPr lang="en-US" sz="3600" dirty="0" err="1" smtClean="0">
                <a:solidFill>
                  <a:schemeClr val="accent3"/>
                </a:solidFill>
              </a:rPr>
              <a:t>pQTLs</a:t>
            </a:r>
            <a:endParaRPr lang="ru-RU" sz="3600" dirty="0">
              <a:solidFill>
                <a:schemeClr val="accent3"/>
              </a:solidFill>
            </a:endParaRPr>
          </a:p>
        </p:txBody>
      </p:sp>
      <p:graphicFrame>
        <p:nvGraphicFramePr>
          <p:cNvPr id="4" name="Таблица 3"/>
          <p:cNvGraphicFramePr>
            <a:graphicFrameLocks noGrp="1"/>
          </p:cNvGraphicFramePr>
          <p:nvPr/>
        </p:nvGraphicFramePr>
        <p:xfrm>
          <a:off x="357158" y="3071809"/>
          <a:ext cx="2928958" cy="1723083"/>
        </p:xfrm>
        <a:graphic>
          <a:graphicData uri="http://schemas.openxmlformats.org/drawingml/2006/table">
            <a:tbl>
              <a:tblPr firstRow="1">
                <a:tableStyleId>{5C22544A-7EE6-4342-B048-85BDC9FD1C3A}</a:tableStyleId>
              </a:tblPr>
              <a:tblGrid>
                <a:gridCol w="887021"/>
                <a:gridCol w="875117"/>
                <a:gridCol w="1166820"/>
              </a:tblGrid>
              <a:tr h="309565">
                <a:tc>
                  <a:txBody>
                    <a:bodyPr/>
                    <a:lstStyle/>
                    <a:p>
                      <a:pPr algn="r"/>
                      <a:r>
                        <a:rPr lang="en-US" dirty="0" smtClean="0"/>
                        <a:t>p-value</a:t>
                      </a:r>
                      <a:endParaRPr lang="ru-RU" dirty="0"/>
                    </a:p>
                  </a:txBody>
                  <a:tcPr anchor="ctr"/>
                </a:tc>
                <a:tc>
                  <a:txBody>
                    <a:bodyPr/>
                    <a:lstStyle/>
                    <a:p>
                      <a:pPr algn="r"/>
                      <a:r>
                        <a:rPr lang="en-US" dirty="0" smtClean="0"/>
                        <a:t>FDR</a:t>
                      </a:r>
                      <a:endParaRPr lang="ru-RU" dirty="0"/>
                    </a:p>
                  </a:txBody>
                  <a:tcPr anchor="ctr"/>
                </a:tc>
                <a:tc>
                  <a:txBody>
                    <a:bodyPr/>
                    <a:lstStyle/>
                    <a:p>
                      <a:pPr algn="r"/>
                      <a:r>
                        <a:rPr lang="en-US" dirty="0" smtClean="0"/>
                        <a:t># linkages</a:t>
                      </a:r>
                      <a:endParaRPr lang="ru-RU" dirty="0"/>
                    </a:p>
                  </a:txBody>
                  <a:tcPr anchor="ctr"/>
                </a:tc>
              </a:tr>
              <a:tr h="452441">
                <a:tc>
                  <a:txBody>
                    <a:bodyPr/>
                    <a:lstStyle/>
                    <a:p>
                      <a:pPr algn="r"/>
                      <a:r>
                        <a:rPr lang="en-US" dirty="0" smtClean="0"/>
                        <a:t>2.0</a:t>
                      </a:r>
                      <a:r>
                        <a:rPr lang="en-US" sz="1800" dirty="0" smtClean="0"/>
                        <a:t>e-6</a:t>
                      </a:r>
                      <a:endParaRPr lang="ru-RU" dirty="0"/>
                    </a:p>
                  </a:txBody>
                  <a:tcPr anchor="ctr"/>
                </a:tc>
                <a:tc>
                  <a:txBody>
                    <a:bodyPr/>
                    <a:lstStyle/>
                    <a:p>
                      <a:pPr algn="r"/>
                      <a:r>
                        <a:rPr lang="en-US" dirty="0" smtClean="0"/>
                        <a:t>0.1%</a:t>
                      </a:r>
                      <a:endParaRPr lang="ru-RU" dirty="0"/>
                    </a:p>
                  </a:txBody>
                  <a:tcPr anchor="ctr"/>
                </a:tc>
                <a:tc>
                  <a:txBody>
                    <a:bodyPr/>
                    <a:lstStyle/>
                    <a:p>
                      <a:pPr algn="r"/>
                      <a:r>
                        <a:rPr lang="en-US" dirty="0" smtClean="0"/>
                        <a:t>31,311</a:t>
                      </a:r>
                      <a:endParaRPr lang="ru-RU" dirty="0"/>
                    </a:p>
                  </a:txBody>
                  <a:tcPr anchor="ctr"/>
                </a:tc>
              </a:tr>
              <a:tr h="452441">
                <a:tc>
                  <a:txBody>
                    <a:bodyPr/>
                    <a:lstStyle/>
                    <a:p>
                      <a:pPr algn="r"/>
                      <a:r>
                        <a:rPr lang="en-US" dirty="0" smtClean="0"/>
                        <a:t>2.6</a:t>
                      </a:r>
                      <a:r>
                        <a:rPr lang="en-US" sz="1800" dirty="0" smtClean="0"/>
                        <a:t>e-5</a:t>
                      </a:r>
                      <a:endParaRPr lang="ru-RU" dirty="0"/>
                    </a:p>
                  </a:txBody>
                  <a:tcPr anchor="ctr"/>
                </a:tc>
                <a:tc>
                  <a:txBody>
                    <a:bodyPr/>
                    <a:lstStyle/>
                    <a:p>
                      <a:pPr algn="r"/>
                      <a:r>
                        <a:rPr lang="en-US" dirty="0" smtClean="0"/>
                        <a:t>1%</a:t>
                      </a:r>
                      <a:endParaRPr lang="ru-RU" dirty="0"/>
                    </a:p>
                  </a:txBody>
                  <a:tcPr anchor="ctr"/>
                </a:tc>
                <a:tc>
                  <a:txBody>
                    <a:bodyPr/>
                    <a:lstStyle/>
                    <a:p>
                      <a:pPr algn="r"/>
                      <a:r>
                        <a:rPr lang="en-US" dirty="0" smtClean="0"/>
                        <a:t>57,056</a:t>
                      </a:r>
                      <a:endParaRPr lang="ru-RU" dirty="0"/>
                    </a:p>
                  </a:txBody>
                  <a:tcPr anchor="ctr"/>
                </a:tc>
              </a:tr>
              <a:tr h="452441">
                <a:tc>
                  <a:txBody>
                    <a:bodyPr/>
                    <a:lstStyle/>
                    <a:p>
                      <a:pPr algn="r"/>
                      <a:r>
                        <a:rPr lang="en-US" dirty="0" smtClean="0"/>
                        <a:t>2.1</a:t>
                      </a:r>
                      <a:r>
                        <a:rPr lang="en-US" sz="1800" dirty="0" smtClean="0"/>
                        <a:t>e-4</a:t>
                      </a:r>
                      <a:endParaRPr lang="ru-RU" dirty="0"/>
                    </a:p>
                  </a:txBody>
                  <a:tcPr anchor="ctr"/>
                </a:tc>
                <a:tc>
                  <a:txBody>
                    <a:bodyPr/>
                    <a:lstStyle/>
                    <a:p>
                      <a:pPr algn="r"/>
                      <a:r>
                        <a:rPr lang="en-US" dirty="0" smtClean="0"/>
                        <a:t>5%</a:t>
                      </a:r>
                      <a:endParaRPr lang="ru-RU" dirty="0"/>
                    </a:p>
                  </a:txBody>
                  <a:tcPr anchor="ctr"/>
                </a:tc>
                <a:tc>
                  <a:txBody>
                    <a:bodyPr/>
                    <a:lstStyle/>
                    <a:p>
                      <a:pPr algn="r"/>
                      <a:r>
                        <a:rPr lang="en-US" dirty="0" smtClean="0"/>
                        <a:t>109,200</a:t>
                      </a:r>
                      <a:endParaRPr lang="ru-RU" dirty="0"/>
                    </a:p>
                  </a:txBody>
                  <a:tcPr anchor="ctr"/>
                </a:tc>
              </a:tr>
            </a:tbl>
          </a:graphicData>
        </a:graphic>
      </p:graphicFrame>
      <p:graphicFrame>
        <p:nvGraphicFramePr>
          <p:cNvPr id="6" name="Таблица 5"/>
          <p:cNvGraphicFramePr>
            <a:graphicFrameLocks noGrp="1"/>
          </p:cNvGraphicFramePr>
          <p:nvPr/>
        </p:nvGraphicFramePr>
        <p:xfrm>
          <a:off x="5857884" y="3071810"/>
          <a:ext cx="2930400" cy="1723082"/>
        </p:xfrm>
        <a:graphic>
          <a:graphicData uri="http://schemas.openxmlformats.org/drawingml/2006/table">
            <a:tbl>
              <a:tblPr firstRow="1">
                <a:tableStyleId>{5C22544A-7EE6-4342-B048-85BDC9FD1C3A}</a:tableStyleId>
              </a:tblPr>
              <a:tblGrid>
                <a:gridCol w="952380"/>
                <a:gridCol w="830280"/>
                <a:gridCol w="1147740"/>
              </a:tblGrid>
              <a:tr h="380813">
                <a:tc>
                  <a:txBody>
                    <a:bodyPr/>
                    <a:lstStyle/>
                    <a:p>
                      <a:pPr algn="r"/>
                      <a:r>
                        <a:rPr lang="en-US" dirty="0" smtClean="0"/>
                        <a:t>p-value</a:t>
                      </a:r>
                      <a:endParaRPr lang="ru-RU" dirty="0"/>
                    </a:p>
                  </a:txBody>
                  <a:tcPr/>
                </a:tc>
                <a:tc>
                  <a:txBody>
                    <a:bodyPr/>
                    <a:lstStyle/>
                    <a:p>
                      <a:pPr algn="r"/>
                      <a:r>
                        <a:rPr lang="en-US" dirty="0" smtClean="0"/>
                        <a:t>FDR</a:t>
                      </a:r>
                      <a:endParaRPr lang="ru-RU" dirty="0"/>
                    </a:p>
                  </a:txBody>
                  <a:tcPr/>
                </a:tc>
                <a:tc>
                  <a:txBody>
                    <a:bodyPr/>
                    <a:lstStyle/>
                    <a:p>
                      <a:pPr algn="r"/>
                      <a:r>
                        <a:rPr lang="en-US" dirty="0" smtClean="0"/>
                        <a:t># linkages</a:t>
                      </a:r>
                      <a:endParaRPr lang="ru-RU" dirty="0"/>
                    </a:p>
                  </a:txBody>
                  <a:tcPr/>
                </a:tc>
              </a:tr>
              <a:tr h="447423">
                <a:tc>
                  <a:txBody>
                    <a:bodyPr/>
                    <a:lstStyle/>
                    <a:p>
                      <a:pPr algn="r"/>
                      <a:r>
                        <a:rPr lang="en-US" dirty="0" smtClean="0"/>
                        <a:t>1.1</a:t>
                      </a:r>
                      <a:r>
                        <a:rPr lang="en-US" sz="1800" dirty="0" smtClean="0"/>
                        <a:t>e-6</a:t>
                      </a:r>
                      <a:endParaRPr lang="ru-RU" dirty="0"/>
                    </a:p>
                  </a:txBody>
                  <a:tcPr anchor="ctr"/>
                </a:tc>
                <a:tc>
                  <a:txBody>
                    <a:bodyPr/>
                    <a:lstStyle/>
                    <a:p>
                      <a:pPr algn="r"/>
                      <a:r>
                        <a:rPr lang="en-US" dirty="0" smtClean="0"/>
                        <a:t>0.1%</a:t>
                      </a:r>
                      <a:endParaRPr lang="ru-RU" dirty="0"/>
                    </a:p>
                  </a:txBody>
                  <a:tcPr anchor="ctr"/>
                </a:tc>
                <a:tc>
                  <a:txBody>
                    <a:bodyPr/>
                    <a:lstStyle/>
                    <a:p>
                      <a:pPr algn="r"/>
                      <a:r>
                        <a:rPr lang="en-US" dirty="0" smtClean="0"/>
                        <a:t>4,637</a:t>
                      </a:r>
                      <a:endParaRPr lang="ru-RU" dirty="0"/>
                    </a:p>
                  </a:txBody>
                  <a:tcPr anchor="ctr"/>
                </a:tc>
              </a:tr>
              <a:tr h="447423">
                <a:tc>
                  <a:txBody>
                    <a:bodyPr/>
                    <a:lstStyle/>
                    <a:p>
                      <a:pPr algn="r"/>
                      <a:r>
                        <a:rPr lang="en-US" dirty="0" smtClean="0"/>
                        <a:t>2.5</a:t>
                      </a:r>
                      <a:r>
                        <a:rPr lang="en-US" sz="1800" dirty="0" smtClean="0"/>
                        <a:t>e-5</a:t>
                      </a:r>
                      <a:endParaRPr lang="ru-RU" dirty="0"/>
                    </a:p>
                  </a:txBody>
                  <a:tcPr anchor="ctr"/>
                </a:tc>
                <a:tc>
                  <a:txBody>
                    <a:bodyPr/>
                    <a:lstStyle/>
                    <a:p>
                      <a:pPr algn="r"/>
                      <a:r>
                        <a:rPr lang="en-US" dirty="0" smtClean="0"/>
                        <a:t>1%</a:t>
                      </a:r>
                      <a:endParaRPr lang="ru-RU" dirty="0"/>
                    </a:p>
                  </a:txBody>
                  <a:tcPr anchor="ctr"/>
                </a:tc>
                <a:tc>
                  <a:txBody>
                    <a:bodyPr/>
                    <a:lstStyle/>
                    <a:p>
                      <a:pPr algn="r"/>
                      <a:r>
                        <a:rPr lang="en-US" dirty="0" smtClean="0"/>
                        <a:t>9,513</a:t>
                      </a:r>
                      <a:endParaRPr lang="ru-RU" dirty="0"/>
                    </a:p>
                  </a:txBody>
                  <a:tcPr anchor="ctr"/>
                </a:tc>
              </a:tr>
              <a:tr h="447423">
                <a:tc>
                  <a:txBody>
                    <a:bodyPr/>
                    <a:lstStyle/>
                    <a:p>
                      <a:pPr algn="r"/>
                      <a:r>
                        <a:rPr lang="en-US" dirty="0" smtClean="0"/>
                        <a:t>1.6</a:t>
                      </a:r>
                      <a:r>
                        <a:rPr lang="en-US" sz="1800" dirty="0" smtClean="0"/>
                        <a:t>e-4</a:t>
                      </a:r>
                      <a:endParaRPr lang="ru-RU" dirty="0"/>
                    </a:p>
                  </a:txBody>
                  <a:tcPr anchor="ctr"/>
                </a:tc>
                <a:tc>
                  <a:txBody>
                    <a:bodyPr/>
                    <a:lstStyle/>
                    <a:p>
                      <a:pPr algn="r"/>
                      <a:r>
                        <a:rPr lang="en-US" dirty="0" smtClean="0"/>
                        <a:t>5%</a:t>
                      </a:r>
                      <a:endParaRPr lang="ru-RU" dirty="0"/>
                    </a:p>
                  </a:txBody>
                  <a:tcPr anchor="ctr"/>
                </a:tc>
                <a:tc>
                  <a:txBody>
                    <a:bodyPr/>
                    <a:lstStyle/>
                    <a:p>
                      <a:pPr algn="r"/>
                      <a:r>
                        <a:rPr lang="en-US" dirty="0" smtClean="0"/>
                        <a:t>16,133</a:t>
                      </a:r>
                      <a:endParaRPr lang="ru-RU" dirty="0"/>
                    </a:p>
                  </a:txBody>
                  <a:tcPr anchor="ctr"/>
                </a:tc>
              </a:tr>
            </a:tbl>
          </a:graphicData>
        </a:graphic>
      </p:graphicFrame>
      <p:sp>
        <p:nvSpPr>
          <p:cNvPr id="151" name="Овал 150"/>
          <p:cNvSpPr/>
          <p:nvPr/>
        </p:nvSpPr>
        <p:spPr>
          <a:xfrm>
            <a:off x="3286116" y="3857627"/>
            <a:ext cx="1714512" cy="150019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2" name="Овал 151"/>
          <p:cNvSpPr/>
          <p:nvPr/>
        </p:nvSpPr>
        <p:spPr>
          <a:xfrm>
            <a:off x="4286248" y="4214817"/>
            <a:ext cx="1500198" cy="78581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3" name="TextBox 152"/>
          <p:cNvSpPr txBox="1"/>
          <p:nvPr/>
        </p:nvSpPr>
        <p:spPr>
          <a:xfrm>
            <a:off x="4320000" y="4429131"/>
            <a:ext cx="714380" cy="369332"/>
          </a:xfrm>
          <a:prstGeom prst="rect">
            <a:avLst/>
          </a:prstGeom>
          <a:noFill/>
        </p:spPr>
        <p:txBody>
          <a:bodyPr wrap="square" rtlCol="0">
            <a:spAutoFit/>
          </a:bodyPr>
          <a:lstStyle/>
          <a:p>
            <a:r>
              <a:rPr lang="en-US" dirty="0" smtClean="0"/>
              <a:t>3,587</a:t>
            </a:r>
            <a:endParaRPr lang="ru-RU" dirty="0"/>
          </a:p>
        </p:txBody>
      </p:sp>
      <p:sp>
        <p:nvSpPr>
          <p:cNvPr id="156" name="Дуга 155"/>
          <p:cNvSpPr/>
          <p:nvPr/>
        </p:nvSpPr>
        <p:spPr>
          <a:xfrm>
            <a:off x="3714744" y="4160263"/>
            <a:ext cx="1500198" cy="910140"/>
          </a:xfrm>
          <a:prstGeom prst="arc">
            <a:avLst>
              <a:gd name="adj1" fmla="val 2670727"/>
              <a:gd name="adj2" fmla="val 1884752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57" name="TextBox 156"/>
          <p:cNvSpPr txBox="1"/>
          <p:nvPr/>
        </p:nvSpPr>
        <p:spPr>
          <a:xfrm>
            <a:off x="1142976" y="5643578"/>
            <a:ext cx="3786214" cy="646331"/>
          </a:xfrm>
          <a:prstGeom prst="rect">
            <a:avLst/>
          </a:prstGeom>
          <a:noFill/>
        </p:spPr>
        <p:txBody>
          <a:bodyPr wrap="square" rtlCol="0">
            <a:spAutoFit/>
          </a:bodyPr>
          <a:lstStyle/>
          <a:p>
            <a:r>
              <a:rPr lang="en-US" dirty="0" smtClean="0"/>
              <a:t>21,375, if only for genes with known protein abundance</a:t>
            </a:r>
            <a:endParaRPr lang="ru-RU" dirty="0"/>
          </a:p>
        </p:txBody>
      </p:sp>
      <p:cxnSp>
        <p:nvCxnSpPr>
          <p:cNvPr id="159" name="Прямая со стрелкой 158"/>
          <p:cNvCxnSpPr/>
          <p:nvPr/>
        </p:nvCxnSpPr>
        <p:spPr>
          <a:xfrm flipV="1">
            <a:off x="2214546" y="4714883"/>
            <a:ext cx="1643074" cy="857256"/>
          </a:xfrm>
          <a:prstGeom prst="straightConnector1">
            <a:avLst/>
          </a:prstGeom>
          <a:ln w="9525">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57158" y="1142984"/>
            <a:ext cx="3500462" cy="1631216"/>
          </a:xfrm>
          <a:prstGeom prst="rect">
            <a:avLst/>
          </a:prstGeom>
          <a:noFill/>
        </p:spPr>
        <p:txBody>
          <a:bodyPr wrap="square" rtlCol="0">
            <a:spAutoFit/>
          </a:bodyPr>
          <a:lstStyle/>
          <a:p>
            <a:r>
              <a:rPr lang="en-US" sz="2000" dirty="0" smtClean="0"/>
              <a:t>112 individuals</a:t>
            </a:r>
          </a:p>
          <a:p>
            <a:r>
              <a:rPr lang="en-US" sz="2000" dirty="0" smtClean="0"/>
              <a:t>5,610 transcript levels</a:t>
            </a:r>
          </a:p>
          <a:p>
            <a:r>
              <a:rPr lang="en-US" sz="2000" dirty="0" smtClean="0"/>
              <a:t>2,820 markers</a:t>
            </a:r>
          </a:p>
          <a:p>
            <a:endParaRPr lang="en-US" sz="2000" dirty="0" smtClean="0"/>
          </a:p>
          <a:p>
            <a:r>
              <a:rPr lang="en-US" sz="2000" dirty="0" smtClean="0"/>
              <a:t>2,820 ∙ 5,610 = 15,820,200 tests</a:t>
            </a:r>
            <a:endParaRPr lang="ru-RU" sz="2000" dirty="0"/>
          </a:p>
        </p:txBody>
      </p:sp>
      <p:sp>
        <p:nvSpPr>
          <p:cNvPr id="48" name="TextBox 47"/>
          <p:cNvSpPr txBox="1"/>
          <p:nvPr/>
        </p:nvSpPr>
        <p:spPr>
          <a:xfrm>
            <a:off x="5429256" y="1142984"/>
            <a:ext cx="3357586" cy="1631216"/>
          </a:xfrm>
          <a:prstGeom prst="rect">
            <a:avLst/>
          </a:prstGeom>
          <a:noFill/>
        </p:spPr>
        <p:txBody>
          <a:bodyPr wrap="square" rtlCol="0">
            <a:spAutoFit/>
          </a:bodyPr>
          <a:lstStyle/>
          <a:p>
            <a:r>
              <a:rPr lang="en-US" sz="2000" dirty="0" smtClean="0"/>
              <a:t>107 individuals</a:t>
            </a:r>
          </a:p>
          <a:p>
            <a:r>
              <a:rPr lang="en-US" sz="2000" dirty="0" smtClean="0"/>
              <a:t>1,073 protein levels</a:t>
            </a:r>
          </a:p>
          <a:p>
            <a:r>
              <a:rPr lang="en-US" sz="2000" dirty="0" smtClean="0"/>
              <a:t>2,820 markers</a:t>
            </a:r>
          </a:p>
          <a:p>
            <a:endParaRPr lang="en-US" sz="2000" dirty="0" smtClean="0"/>
          </a:p>
          <a:p>
            <a:r>
              <a:rPr lang="en-US" sz="2000" dirty="0" smtClean="0"/>
              <a:t>2,820 ∙ 1,073 = 3,025,860 tests</a:t>
            </a:r>
            <a:endParaRPr lang="ru-RU"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p:bldP spid="15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smtClean="0">
                <a:solidFill>
                  <a:schemeClr val="accent3"/>
                </a:solidFill>
              </a:rPr>
              <a:t>Genetics of Global Gene Expression</a:t>
            </a:r>
            <a:endParaRPr lang="ru-RU" sz="3600" dirty="0">
              <a:solidFill>
                <a:schemeClr val="accent3"/>
              </a:solidFill>
            </a:endParaRPr>
          </a:p>
        </p:txBody>
      </p:sp>
      <p:sp>
        <p:nvSpPr>
          <p:cNvPr id="3" name="Содержимое 2"/>
          <p:cNvSpPr>
            <a:spLocks noGrp="1"/>
          </p:cNvSpPr>
          <p:nvPr>
            <p:ph idx="1"/>
          </p:nvPr>
        </p:nvSpPr>
        <p:spPr>
          <a:xfrm>
            <a:off x="571472" y="1000108"/>
            <a:ext cx="5357850" cy="5357850"/>
          </a:xfrm>
        </p:spPr>
        <p:txBody>
          <a:bodyPr>
            <a:normAutofit/>
          </a:bodyPr>
          <a:lstStyle/>
          <a:p>
            <a:pPr>
              <a:buNone/>
            </a:pPr>
            <a:r>
              <a:rPr lang="en-US" sz="2800" dirty="0" smtClean="0"/>
              <a:t>Hotspots: genomic loci enriched with linkages</a:t>
            </a:r>
          </a:p>
          <a:p>
            <a:pPr>
              <a:buNone/>
            </a:pPr>
            <a:r>
              <a:rPr lang="en-US" sz="2800" dirty="0" smtClean="0"/>
              <a:t>Hard to find causal gene, hard to explain:</a:t>
            </a:r>
          </a:p>
          <a:p>
            <a:pPr lvl="1">
              <a:buNone/>
            </a:pPr>
            <a:r>
              <a:rPr lang="en-US" sz="2400" dirty="0" smtClean="0"/>
              <a:t>no enrichment with TFs or a particular function</a:t>
            </a:r>
            <a:endParaRPr lang="en-US" sz="2400" dirty="0"/>
          </a:p>
        </p:txBody>
      </p:sp>
      <p:grpSp>
        <p:nvGrpSpPr>
          <p:cNvPr id="7" name="Группа 6"/>
          <p:cNvGrpSpPr/>
          <p:nvPr/>
        </p:nvGrpSpPr>
        <p:grpSpPr>
          <a:xfrm>
            <a:off x="5429256" y="785794"/>
            <a:ext cx="3714744" cy="5585866"/>
            <a:chOff x="5429256" y="928670"/>
            <a:chExt cx="3714744" cy="5585866"/>
          </a:xfrm>
        </p:grpSpPr>
        <p:pic>
          <p:nvPicPr>
            <p:cNvPr id="8" name="Рисунок 7" descr="bremhotspots.png"/>
            <p:cNvPicPr>
              <a:picLocks noChangeAspect="1"/>
            </p:cNvPicPr>
            <p:nvPr/>
          </p:nvPicPr>
          <p:blipFill>
            <a:blip r:embed="rId3"/>
            <a:stretch>
              <a:fillRect/>
            </a:stretch>
          </p:blipFill>
          <p:spPr>
            <a:xfrm>
              <a:off x="5474982" y="928670"/>
              <a:ext cx="3669018" cy="2765319"/>
            </a:xfrm>
            <a:prstGeom prst="rect">
              <a:avLst/>
            </a:prstGeom>
          </p:spPr>
        </p:pic>
        <p:pic>
          <p:nvPicPr>
            <p:cNvPr id="6" name="Рисунок 5" descr="fosshotspots.png"/>
            <p:cNvPicPr>
              <a:picLocks noChangeAspect="1"/>
            </p:cNvPicPr>
            <p:nvPr/>
          </p:nvPicPr>
          <p:blipFill>
            <a:blip r:embed="rId4"/>
            <a:stretch>
              <a:fillRect/>
            </a:stretch>
          </p:blipFill>
          <p:spPr>
            <a:xfrm>
              <a:off x="5429256" y="3714752"/>
              <a:ext cx="3714744" cy="2799784"/>
            </a:xfrm>
            <a:prstGeom prst="rect">
              <a:avLst/>
            </a:prstGeom>
          </p:spPr>
        </p:pic>
      </p:grpSp>
      <p:grpSp>
        <p:nvGrpSpPr>
          <p:cNvPr id="22" name="Группа 21"/>
          <p:cNvGrpSpPr/>
          <p:nvPr/>
        </p:nvGrpSpPr>
        <p:grpSpPr>
          <a:xfrm>
            <a:off x="6143636" y="1357298"/>
            <a:ext cx="2000264" cy="1357321"/>
            <a:chOff x="6143636" y="1357298"/>
            <a:chExt cx="2000264" cy="1357321"/>
          </a:xfrm>
        </p:grpSpPr>
        <p:sp>
          <p:nvSpPr>
            <p:cNvPr id="11" name="TextBox 10"/>
            <p:cNvSpPr txBox="1"/>
            <p:nvPr/>
          </p:nvSpPr>
          <p:spPr>
            <a:xfrm>
              <a:off x="6572264" y="1357298"/>
              <a:ext cx="1000132" cy="338554"/>
            </a:xfrm>
            <a:prstGeom prst="rect">
              <a:avLst/>
            </a:prstGeom>
            <a:noFill/>
          </p:spPr>
          <p:txBody>
            <a:bodyPr wrap="square" rtlCol="0">
              <a:spAutoFit/>
            </a:bodyPr>
            <a:lstStyle/>
            <a:p>
              <a:r>
                <a:rPr lang="en-US" sz="1600" dirty="0" smtClean="0">
                  <a:solidFill>
                    <a:schemeClr val="tx1">
                      <a:lumMod val="65000"/>
                      <a:lumOff val="35000"/>
                    </a:schemeClr>
                  </a:solidFill>
                </a:rPr>
                <a:t>hotspots</a:t>
              </a:r>
              <a:endParaRPr lang="ru-RU" sz="1600" dirty="0">
                <a:solidFill>
                  <a:schemeClr val="tx1">
                    <a:lumMod val="65000"/>
                    <a:lumOff val="35000"/>
                  </a:schemeClr>
                </a:solidFill>
              </a:endParaRPr>
            </a:p>
          </p:txBody>
        </p:sp>
        <p:cxnSp>
          <p:nvCxnSpPr>
            <p:cNvPr id="13" name="Прямая со стрелкой 12"/>
            <p:cNvCxnSpPr/>
            <p:nvPr/>
          </p:nvCxnSpPr>
          <p:spPr>
            <a:xfrm flipV="1">
              <a:off x="7429520" y="1428737"/>
              <a:ext cx="714380" cy="71437"/>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stCxn id="11" idx="1"/>
            </p:cNvCxnSpPr>
            <p:nvPr/>
          </p:nvCxnSpPr>
          <p:spPr>
            <a:xfrm rot="10800000" flipV="1">
              <a:off x="6143636" y="1526574"/>
              <a:ext cx="428628" cy="45037"/>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p:nvPr/>
          </p:nvCxnSpPr>
          <p:spPr>
            <a:xfrm rot="5400000">
              <a:off x="6250796" y="2107398"/>
              <a:ext cx="1071567" cy="142875"/>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smtClean="0">
                <a:solidFill>
                  <a:schemeClr val="accent3"/>
                </a:solidFill>
              </a:rPr>
              <a:t>Cell </a:t>
            </a:r>
            <a:r>
              <a:rPr lang="en-US" sz="3600" dirty="0" err="1" smtClean="0">
                <a:solidFill>
                  <a:schemeClr val="accent3"/>
                </a:solidFill>
              </a:rPr>
              <a:t>Interactome</a:t>
            </a:r>
            <a:endParaRPr lang="ru-RU" sz="3600" dirty="0">
              <a:solidFill>
                <a:schemeClr val="accent3"/>
              </a:solidFill>
            </a:endParaRPr>
          </a:p>
        </p:txBody>
      </p:sp>
      <p:pic>
        <p:nvPicPr>
          <p:cNvPr id="4" name="Содержимое 3" descr="networks.jpg"/>
          <p:cNvPicPr>
            <a:picLocks noGrp="1" noChangeAspect="1"/>
          </p:cNvPicPr>
          <p:nvPr>
            <p:ph idx="1"/>
          </p:nvPr>
        </p:nvPicPr>
        <p:blipFill>
          <a:blip r:embed="rId3"/>
          <a:stretch>
            <a:fillRect/>
          </a:stretch>
        </p:blipFill>
        <p:spPr>
          <a:xfrm>
            <a:off x="3357554" y="1785926"/>
            <a:ext cx="5429288" cy="3783534"/>
          </a:xfrm>
        </p:spPr>
      </p:pic>
      <p:sp>
        <p:nvSpPr>
          <p:cNvPr id="5" name="TextBox 4"/>
          <p:cNvSpPr txBox="1"/>
          <p:nvPr/>
        </p:nvSpPr>
        <p:spPr>
          <a:xfrm>
            <a:off x="4286216" y="6519446"/>
            <a:ext cx="4857784" cy="338554"/>
          </a:xfrm>
          <a:prstGeom prst="rect">
            <a:avLst/>
          </a:prstGeom>
          <a:noFill/>
        </p:spPr>
        <p:txBody>
          <a:bodyPr wrap="square" rtlCol="0">
            <a:spAutoFit/>
          </a:bodyPr>
          <a:lstStyle/>
          <a:p>
            <a:r>
              <a:rPr lang="en-US" sz="1600" dirty="0" smtClean="0"/>
              <a:t>X. Zhu et al. </a:t>
            </a:r>
            <a:r>
              <a:rPr lang="en-US" sz="1600" i="1" dirty="0" smtClean="0"/>
              <a:t>Genes Development. </a:t>
            </a:r>
            <a:r>
              <a:rPr lang="en-US" sz="1600" dirty="0" smtClean="0"/>
              <a:t>21: 1010-1024 (2007)</a:t>
            </a:r>
            <a:endParaRPr lang="ru-RU" sz="1600" dirty="0"/>
          </a:p>
        </p:txBody>
      </p:sp>
      <p:sp>
        <p:nvSpPr>
          <p:cNvPr id="7" name="Содержимое 2"/>
          <p:cNvSpPr txBox="1">
            <a:spLocks/>
          </p:cNvSpPr>
          <p:nvPr/>
        </p:nvSpPr>
        <p:spPr>
          <a:xfrm>
            <a:off x="571472" y="1000108"/>
            <a:ext cx="8072494" cy="242889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ru-RU"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Содержимое 2"/>
          <p:cNvSpPr txBox="1">
            <a:spLocks/>
          </p:cNvSpPr>
          <p:nvPr/>
        </p:nvSpPr>
        <p:spPr>
          <a:xfrm>
            <a:off x="571472" y="1000108"/>
            <a:ext cx="8215370" cy="5214974"/>
          </a:xfrm>
          <a:prstGeom prst="rect">
            <a:avLst/>
          </a:prstGeom>
        </p:spPr>
        <p:txBody>
          <a:bodyPr vert="horz" lIns="91440" tIns="45720" rIns="91440" bIns="45720" rtlCol="0">
            <a:normAutofit/>
          </a:bodyPr>
          <a:lstStyle/>
          <a:p>
            <a:pPr>
              <a:lnSpc>
                <a:spcPct val="110000"/>
              </a:lnSpc>
            </a:pPr>
            <a:r>
              <a:rPr lang="en-US" sz="2800" dirty="0" err="1" smtClean="0"/>
              <a:t>Interactors</a:t>
            </a:r>
            <a:r>
              <a:rPr lang="en-US" sz="2800" dirty="0" smtClean="0"/>
              <a:t>: genes/transcripts/proteins</a:t>
            </a:r>
            <a:endParaRPr kumimoji="0" lang="en-US" sz="2800" b="0" i="0" u="none" strike="noStrike" kern="1200" cap="none" spc="0" normalizeH="0" noProof="0" dirty="0" smtClean="0">
              <a:ln>
                <a:noFill/>
              </a:ln>
              <a:solidFill>
                <a:schemeClr val="tx1"/>
              </a:solidFill>
              <a:effectLst/>
              <a:uLnTx/>
              <a:uFillTx/>
              <a:latin typeface="+mn-lt"/>
              <a:ea typeface="+mn-ea"/>
              <a:cs typeface="+mn-cs"/>
            </a:endParaRPr>
          </a:p>
          <a:p>
            <a:pPr>
              <a:lnSpc>
                <a:spcPct val="110000"/>
              </a:lnSpc>
              <a:buNone/>
            </a:pPr>
            <a:r>
              <a:rPr kumimoji="0" lang="en-US" sz="2800" b="0" i="0" u="none" strike="noStrike" kern="1200" cap="none" spc="0" normalizeH="0" noProof="0" dirty="0" smtClean="0">
                <a:ln>
                  <a:noFill/>
                </a:ln>
                <a:solidFill>
                  <a:schemeClr val="tx1"/>
                </a:solidFill>
                <a:effectLst/>
                <a:uLnTx/>
                <a:uFillTx/>
                <a:latin typeface="+mn-lt"/>
                <a:ea typeface="+mn-ea"/>
                <a:cs typeface="+mn-cs"/>
              </a:rPr>
              <a:t>Interactions:</a:t>
            </a:r>
          </a:p>
          <a:p>
            <a:pPr marL="800100" lvl="1" indent="-342900">
              <a:lnSpc>
                <a:spcPct val="110000"/>
              </a:lnSpc>
              <a:spcBef>
                <a:spcPct val="20000"/>
              </a:spcBef>
            </a:pPr>
            <a:r>
              <a:rPr lang="en-US" sz="2400" noProof="0" dirty="0" smtClean="0"/>
              <a:t>physical</a:t>
            </a:r>
          </a:p>
          <a:p>
            <a:pPr marL="800100" lvl="1" indent="-342900">
              <a:lnSpc>
                <a:spcPct val="110000"/>
              </a:lnSpc>
              <a:spcBef>
                <a:spcPct val="20000"/>
              </a:spcBef>
            </a:pPr>
            <a:r>
              <a:rPr kumimoji="0" lang="en-US" sz="2400" b="0" i="0" u="none" strike="noStrike" kern="1200" cap="none" spc="0" normalizeH="0" dirty="0" smtClean="0">
                <a:ln>
                  <a:noFill/>
                </a:ln>
                <a:solidFill>
                  <a:schemeClr val="tx1"/>
                </a:solidFill>
                <a:effectLst/>
                <a:uLnTx/>
                <a:uFillTx/>
                <a:latin typeface="+mn-lt"/>
                <a:ea typeface="+mn-ea"/>
                <a:cs typeface="+mn-cs"/>
              </a:rPr>
              <a:t>genetic</a:t>
            </a:r>
          </a:p>
          <a:p>
            <a:pPr marL="800100" lvl="1" indent="-342900">
              <a:lnSpc>
                <a:spcPct val="110000"/>
              </a:lnSpc>
              <a:spcBef>
                <a:spcPct val="20000"/>
              </a:spcBef>
            </a:pPr>
            <a:r>
              <a:rPr lang="en-US" sz="2400" noProof="0" dirty="0" smtClean="0"/>
              <a:t>transcriptional</a:t>
            </a:r>
          </a:p>
          <a:p>
            <a:pPr marL="800100" lvl="1" indent="-342900">
              <a:lnSpc>
                <a:spcPct val="110000"/>
              </a:lnSpc>
              <a:spcBef>
                <a:spcPct val="20000"/>
              </a:spcBef>
            </a:pPr>
            <a:r>
              <a:rPr lang="en-US" sz="2400" dirty="0" err="1" smtClean="0"/>
              <a:t>phosphorylation</a:t>
            </a:r>
            <a:endParaRPr lang="en-US" sz="2400" dirty="0" smtClean="0"/>
          </a:p>
          <a:p>
            <a:pPr marL="800100" lvl="1" indent="-342900">
              <a:lnSpc>
                <a:spcPct val="110000"/>
              </a:lnSpc>
              <a:spcBef>
                <a:spcPct val="20000"/>
              </a:spcBef>
            </a:pPr>
            <a:r>
              <a:rPr lang="en-US" sz="2400" noProof="0" dirty="0" smtClean="0"/>
              <a:t>metabolic</a:t>
            </a:r>
          </a:p>
          <a:p>
            <a:pPr marL="342900" indent="-342900">
              <a:lnSpc>
                <a:spcPct val="110000"/>
              </a:lnSpc>
              <a:spcBef>
                <a:spcPct val="20000"/>
              </a:spcBef>
            </a:pPr>
            <a:r>
              <a:rPr lang="en-US" sz="2800" dirty="0" smtClean="0"/>
              <a:t>By association:</a:t>
            </a:r>
            <a:endParaRPr lang="en-US" sz="2800" noProof="0" dirty="0" smtClean="0"/>
          </a:p>
          <a:p>
            <a:pPr marL="800100" lvl="1" indent="-342900">
              <a:lnSpc>
                <a:spcPct val="110000"/>
              </a:lnSpc>
              <a:spcBef>
                <a:spcPct val="20000"/>
              </a:spcBef>
            </a:pPr>
            <a:r>
              <a:rPr lang="en-US" sz="2400" dirty="0" smtClean="0"/>
              <a:t>co-regulation</a:t>
            </a:r>
          </a:p>
          <a:p>
            <a:pPr marL="800100" lvl="1" indent="-342900">
              <a:lnSpc>
                <a:spcPct val="110000"/>
              </a:lnSpc>
              <a:spcBef>
                <a:spcPct val="20000"/>
              </a:spcBef>
            </a:pPr>
            <a:r>
              <a:rPr lang="en-US" sz="2400" dirty="0" smtClean="0"/>
              <a:t>co-expression</a:t>
            </a:r>
            <a:endParaRPr lang="en-US" sz="280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smtClean="0">
                <a:solidFill>
                  <a:schemeClr val="accent3"/>
                </a:solidFill>
              </a:rPr>
              <a:t>Cell </a:t>
            </a:r>
            <a:r>
              <a:rPr lang="en-US" sz="3600" dirty="0" err="1" smtClean="0">
                <a:solidFill>
                  <a:schemeClr val="accent3"/>
                </a:solidFill>
              </a:rPr>
              <a:t>Interactome</a:t>
            </a:r>
            <a:endParaRPr lang="ru-RU" sz="3600" dirty="0">
              <a:solidFill>
                <a:schemeClr val="accent3"/>
              </a:solidFill>
            </a:endParaRPr>
          </a:p>
        </p:txBody>
      </p:sp>
      <p:sp>
        <p:nvSpPr>
          <p:cNvPr id="3" name="Содержимое 2"/>
          <p:cNvSpPr>
            <a:spLocks noGrp="1"/>
          </p:cNvSpPr>
          <p:nvPr>
            <p:ph idx="1"/>
          </p:nvPr>
        </p:nvSpPr>
        <p:spPr>
          <a:xfrm>
            <a:off x="571472" y="1000108"/>
            <a:ext cx="8072494" cy="5357850"/>
          </a:xfrm>
        </p:spPr>
        <p:txBody>
          <a:bodyPr>
            <a:normAutofit/>
          </a:bodyPr>
          <a:lstStyle/>
          <a:p>
            <a:pPr lvl="0">
              <a:buNone/>
              <a:defRPr/>
            </a:pPr>
            <a:r>
              <a:rPr lang="en-US" sz="2800" dirty="0" smtClean="0"/>
              <a:t>Extensively studied:</a:t>
            </a:r>
          </a:p>
          <a:p>
            <a:pPr marL="800100" lvl="1" indent="-342900">
              <a:buNone/>
            </a:pPr>
            <a:r>
              <a:rPr lang="en-US" sz="2400" dirty="0" smtClean="0"/>
              <a:t>topology</a:t>
            </a:r>
          </a:p>
          <a:p>
            <a:pPr marL="800100" lvl="1" indent="-342900">
              <a:buNone/>
            </a:pPr>
            <a:r>
              <a:rPr lang="en-US" sz="2400" dirty="0" smtClean="0"/>
              <a:t>modularity</a:t>
            </a:r>
          </a:p>
          <a:p>
            <a:pPr marL="800100" lvl="1" indent="-342900">
              <a:buNone/>
            </a:pPr>
            <a:r>
              <a:rPr lang="en-US" sz="2400" dirty="0" smtClean="0"/>
              <a:t>motifs</a:t>
            </a:r>
          </a:p>
          <a:p>
            <a:pPr marL="800100" lvl="1" indent="-342900">
              <a:buNone/>
            </a:pPr>
            <a:r>
              <a:rPr lang="en-US" sz="2400" dirty="0" smtClean="0"/>
              <a:t>network integration</a:t>
            </a:r>
          </a:p>
          <a:p>
            <a:pPr marL="800100" lvl="1" indent="-342900">
              <a:buNone/>
            </a:pPr>
            <a:r>
              <a:rPr lang="en-US" sz="2400" dirty="0" smtClean="0">
                <a:solidFill>
                  <a:schemeClr val="accent6">
                    <a:lumMod val="75000"/>
                  </a:schemeClr>
                </a:solidFill>
              </a:rPr>
              <a:t>data integration:</a:t>
            </a:r>
            <a:r>
              <a:rPr lang="en-US" sz="2400" dirty="0" smtClean="0"/>
              <a:t> gene expression, sequence data</a:t>
            </a:r>
          </a:p>
          <a:p>
            <a:pPr>
              <a:buNone/>
            </a:pPr>
            <a:r>
              <a:rPr lang="en-US" sz="2800" dirty="0" smtClean="0"/>
              <a:t>Perspectives:</a:t>
            </a:r>
          </a:p>
          <a:p>
            <a:pPr lvl="1">
              <a:buNone/>
            </a:pPr>
            <a:r>
              <a:rPr lang="en-US" sz="2400" dirty="0" smtClean="0"/>
              <a:t>revealing signaling, regulatory, metabolic pathways</a:t>
            </a:r>
          </a:p>
          <a:p>
            <a:pPr lvl="1">
              <a:buNone/>
            </a:pPr>
            <a:r>
              <a:rPr lang="en-US" sz="2400" dirty="0" smtClean="0"/>
              <a:t>functional association and prediction</a:t>
            </a:r>
          </a:p>
          <a:p>
            <a:pPr lvl="1">
              <a:buNone/>
            </a:pPr>
            <a:r>
              <a:rPr lang="en-US" sz="2400" dirty="0" smtClean="0"/>
              <a:t>protein complexes and functional modules</a:t>
            </a:r>
          </a:p>
          <a:p>
            <a:pPr lvl="1">
              <a:buNone/>
            </a:pPr>
            <a:r>
              <a:rPr lang="en-US" sz="2400" dirty="0" smtClean="0"/>
              <a:t>network dynamics</a:t>
            </a:r>
          </a:p>
        </p:txBody>
      </p:sp>
      <p:pic>
        <p:nvPicPr>
          <p:cNvPr id="4" name="Рисунок 3" descr="complexes.gif"/>
          <p:cNvPicPr>
            <a:picLocks noChangeAspect="1"/>
          </p:cNvPicPr>
          <p:nvPr/>
        </p:nvPicPr>
        <p:blipFill>
          <a:blip r:embed="rId3"/>
          <a:stretch>
            <a:fillRect/>
          </a:stretch>
        </p:blipFill>
        <p:spPr>
          <a:xfrm>
            <a:off x="5143504" y="285728"/>
            <a:ext cx="1928964" cy="1670308"/>
          </a:xfrm>
          <a:prstGeom prst="rect">
            <a:avLst/>
          </a:prstGeom>
        </p:spPr>
      </p:pic>
      <p:sp>
        <p:nvSpPr>
          <p:cNvPr id="5" name="TextBox 4"/>
          <p:cNvSpPr txBox="1"/>
          <p:nvPr/>
        </p:nvSpPr>
        <p:spPr>
          <a:xfrm>
            <a:off x="4214746" y="6519446"/>
            <a:ext cx="4929254" cy="338554"/>
          </a:xfrm>
          <a:prstGeom prst="rect">
            <a:avLst/>
          </a:prstGeom>
          <a:noFill/>
        </p:spPr>
        <p:txBody>
          <a:bodyPr wrap="square" rtlCol="0">
            <a:spAutoFit/>
          </a:bodyPr>
          <a:lstStyle/>
          <a:p>
            <a:r>
              <a:rPr lang="en-US" sz="1600" dirty="0" smtClean="0"/>
              <a:t>V. </a:t>
            </a:r>
            <a:r>
              <a:rPr lang="en-US" sz="1600" dirty="0" err="1" smtClean="0"/>
              <a:t>Spirin</a:t>
            </a:r>
            <a:r>
              <a:rPr lang="en-US" sz="1600" dirty="0" smtClean="0"/>
              <a:t> and L. </a:t>
            </a:r>
            <a:r>
              <a:rPr lang="en-US" sz="1600" dirty="0" err="1" smtClean="0"/>
              <a:t>Mirny</a:t>
            </a:r>
            <a:r>
              <a:rPr lang="en-US" sz="1600" dirty="0" smtClean="0"/>
              <a:t>. </a:t>
            </a:r>
            <a:r>
              <a:rPr lang="en-US" sz="1600" i="1" dirty="0" smtClean="0"/>
              <a:t>PNAS USA </a:t>
            </a:r>
            <a:r>
              <a:rPr lang="en-US" sz="1600" dirty="0" smtClean="0"/>
              <a:t>100 (21): 12123-8 (2003)</a:t>
            </a:r>
            <a:endParaRPr lang="ru-RU" sz="1600" dirty="0"/>
          </a:p>
        </p:txBody>
      </p:sp>
      <p:sp>
        <p:nvSpPr>
          <p:cNvPr id="6" name="TextBox 5"/>
          <p:cNvSpPr txBox="1"/>
          <p:nvPr/>
        </p:nvSpPr>
        <p:spPr>
          <a:xfrm>
            <a:off x="4429092" y="6215082"/>
            <a:ext cx="4714908" cy="338554"/>
          </a:xfrm>
          <a:prstGeom prst="rect">
            <a:avLst/>
          </a:prstGeom>
          <a:noFill/>
        </p:spPr>
        <p:txBody>
          <a:bodyPr wrap="square" rtlCol="0">
            <a:spAutoFit/>
          </a:bodyPr>
          <a:lstStyle/>
          <a:p>
            <a:r>
              <a:rPr lang="en-US" sz="1600" dirty="0" smtClean="0"/>
              <a:t>X. Zhu et al. </a:t>
            </a:r>
            <a:r>
              <a:rPr lang="en-US" sz="1600" i="1" dirty="0" smtClean="0"/>
              <a:t>Genes Development. </a:t>
            </a:r>
            <a:r>
              <a:rPr lang="en-US" sz="1600" dirty="0" smtClean="0"/>
              <a:t>21: 1010-1024 (2007)</a:t>
            </a:r>
            <a:endParaRPr lang="ru-RU" sz="1600" dirty="0"/>
          </a:p>
        </p:txBody>
      </p:sp>
      <p:pic>
        <p:nvPicPr>
          <p:cNvPr id="7" name="Рисунок 6" descr="motifs2.gif"/>
          <p:cNvPicPr>
            <a:picLocks noChangeAspect="1"/>
          </p:cNvPicPr>
          <p:nvPr/>
        </p:nvPicPr>
        <p:blipFill>
          <a:blip r:embed="rId4"/>
          <a:stretch>
            <a:fillRect/>
          </a:stretch>
        </p:blipFill>
        <p:spPr>
          <a:xfrm>
            <a:off x="4286248" y="2285992"/>
            <a:ext cx="2606040" cy="731520"/>
          </a:xfrm>
          <a:prstGeom prst="rect">
            <a:avLst/>
          </a:prstGeom>
        </p:spPr>
      </p:pic>
      <p:pic>
        <p:nvPicPr>
          <p:cNvPr id="8" name="Рисунок 7" descr="topology2.jpg"/>
          <p:cNvPicPr>
            <a:picLocks noChangeAspect="1"/>
          </p:cNvPicPr>
          <p:nvPr/>
        </p:nvPicPr>
        <p:blipFill>
          <a:blip r:embed="rId5"/>
          <a:stretch>
            <a:fillRect/>
          </a:stretch>
        </p:blipFill>
        <p:spPr>
          <a:xfrm>
            <a:off x="7429520" y="857232"/>
            <a:ext cx="1417320" cy="2659380"/>
          </a:xfrm>
          <a:prstGeom prst="rect">
            <a:avLst/>
          </a:prstGeom>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smtClean="0">
                <a:solidFill>
                  <a:schemeClr val="accent3"/>
                </a:solidFill>
              </a:rPr>
              <a:t>Cell </a:t>
            </a:r>
            <a:r>
              <a:rPr lang="en-US" sz="3600" dirty="0" err="1" smtClean="0">
                <a:solidFill>
                  <a:schemeClr val="accent3"/>
                </a:solidFill>
              </a:rPr>
              <a:t>Interactome</a:t>
            </a:r>
            <a:r>
              <a:rPr lang="en-US" sz="3600" dirty="0" smtClean="0">
                <a:solidFill>
                  <a:schemeClr val="accent3"/>
                </a:solidFill>
              </a:rPr>
              <a:t> for Yeast</a:t>
            </a:r>
            <a:endParaRPr lang="ru-RU" sz="3600" dirty="0">
              <a:solidFill>
                <a:schemeClr val="accent3"/>
              </a:solidFill>
            </a:endParaRPr>
          </a:p>
        </p:txBody>
      </p:sp>
      <p:graphicFrame>
        <p:nvGraphicFramePr>
          <p:cNvPr id="4" name="Содержимое 3"/>
          <p:cNvGraphicFramePr>
            <a:graphicFrameLocks noGrp="1"/>
          </p:cNvGraphicFramePr>
          <p:nvPr>
            <p:ph idx="1"/>
          </p:nvPr>
        </p:nvGraphicFramePr>
        <p:xfrm>
          <a:off x="1428728" y="1500174"/>
          <a:ext cx="6286544" cy="3500461"/>
        </p:xfrm>
        <a:graphic>
          <a:graphicData uri="http://schemas.openxmlformats.org/drawingml/2006/table">
            <a:tbl>
              <a:tblPr firstRow="1">
                <a:tableStyleId>{5C22544A-7EE6-4342-B048-85BDC9FD1C3A}</a:tableStyleId>
              </a:tblPr>
              <a:tblGrid>
                <a:gridCol w="2103716"/>
                <a:gridCol w="2050405"/>
                <a:gridCol w="2132423"/>
              </a:tblGrid>
              <a:tr h="453714">
                <a:tc>
                  <a:txBody>
                    <a:bodyPr/>
                    <a:lstStyle/>
                    <a:p>
                      <a:pPr algn="ctr"/>
                      <a:r>
                        <a:rPr lang="en-US" sz="2400" dirty="0" smtClean="0"/>
                        <a:t>type</a:t>
                      </a:r>
                      <a:endParaRPr lang="ru-RU" sz="2400" dirty="0"/>
                    </a:p>
                  </a:txBody>
                  <a:tcPr/>
                </a:tc>
                <a:tc>
                  <a:txBody>
                    <a:bodyPr/>
                    <a:lstStyle/>
                    <a:p>
                      <a:pPr algn="ctr"/>
                      <a:r>
                        <a:rPr lang="en-US" sz="2400" dirty="0" smtClean="0"/>
                        <a:t># vertices</a:t>
                      </a:r>
                      <a:endParaRPr lang="ru-RU" sz="2400" dirty="0"/>
                    </a:p>
                  </a:txBody>
                  <a:tcPr/>
                </a:tc>
                <a:tc>
                  <a:txBody>
                    <a:bodyPr/>
                    <a:lstStyle/>
                    <a:p>
                      <a:pPr algn="ctr"/>
                      <a:r>
                        <a:rPr lang="en-US" sz="2400" dirty="0" smtClean="0"/>
                        <a:t># edges</a:t>
                      </a:r>
                      <a:endParaRPr lang="ru-RU" sz="2400" dirty="0"/>
                    </a:p>
                  </a:txBody>
                  <a:tcPr/>
                </a:tc>
              </a:tr>
              <a:tr h="573092">
                <a:tc>
                  <a:txBody>
                    <a:bodyPr/>
                    <a:lstStyle/>
                    <a:p>
                      <a:r>
                        <a:rPr lang="en-US" sz="2400" dirty="0" smtClean="0"/>
                        <a:t>physical</a:t>
                      </a:r>
                      <a:endParaRPr lang="ru-RU" sz="2400" dirty="0"/>
                    </a:p>
                  </a:txBody>
                  <a:tcPr/>
                </a:tc>
                <a:tc>
                  <a:txBody>
                    <a:bodyPr/>
                    <a:lstStyle/>
                    <a:p>
                      <a:pPr algn="r"/>
                      <a:r>
                        <a:rPr lang="en-US" sz="2400" dirty="0" smtClean="0"/>
                        <a:t>5,624</a:t>
                      </a:r>
                      <a:endParaRPr lang="ru-RU" sz="2400" dirty="0"/>
                    </a:p>
                  </a:txBody>
                  <a:tcPr/>
                </a:tc>
                <a:tc>
                  <a:txBody>
                    <a:bodyPr/>
                    <a:lstStyle/>
                    <a:p>
                      <a:pPr algn="r"/>
                      <a:r>
                        <a:rPr lang="en-US" sz="2400" dirty="0" smtClean="0"/>
                        <a:t>56,154</a:t>
                      </a:r>
                      <a:endParaRPr lang="ru-RU" sz="2400" dirty="0"/>
                    </a:p>
                  </a:txBody>
                  <a:tcPr/>
                </a:tc>
              </a:tr>
              <a:tr h="599746">
                <a:tc>
                  <a:txBody>
                    <a:bodyPr/>
                    <a:lstStyle/>
                    <a:p>
                      <a:r>
                        <a:rPr lang="en-US" sz="2400" dirty="0" smtClean="0"/>
                        <a:t>genetic</a:t>
                      </a:r>
                      <a:endParaRPr lang="ru-RU" sz="2400" dirty="0"/>
                    </a:p>
                  </a:txBody>
                  <a:tcPr/>
                </a:tc>
                <a:tc>
                  <a:txBody>
                    <a:bodyPr/>
                    <a:lstStyle/>
                    <a:p>
                      <a:pPr algn="r"/>
                      <a:r>
                        <a:rPr lang="en-US" sz="2400" dirty="0" smtClean="0"/>
                        <a:t>5,314</a:t>
                      </a:r>
                      <a:endParaRPr lang="ru-RU" sz="2400" dirty="0"/>
                    </a:p>
                  </a:txBody>
                  <a:tcPr/>
                </a:tc>
                <a:tc>
                  <a:txBody>
                    <a:bodyPr/>
                    <a:lstStyle/>
                    <a:p>
                      <a:pPr algn="r"/>
                      <a:r>
                        <a:rPr lang="en-US" sz="2400" dirty="0" smtClean="0"/>
                        <a:t>108,699</a:t>
                      </a:r>
                      <a:endParaRPr lang="ru-RU" sz="2400" dirty="0"/>
                    </a:p>
                  </a:txBody>
                  <a:tcPr/>
                </a:tc>
              </a:tr>
              <a:tr h="1311430">
                <a:tc>
                  <a:txBody>
                    <a:bodyPr/>
                    <a:lstStyle/>
                    <a:p>
                      <a:pPr algn="l"/>
                      <a:r>
                        <a:rPr lang="en-US" sz="2400" dirty="0" smtClean="0"/>
                        <a:t>regulatory</a:t>
                      </a:r>
                      <a:endParaRPr lang="ru-RU" sz="2400" dirty="0"/>
                    </a:p>
                  </a:txBody>
                  <a:tcPr anchor="ctr"/>
                </a:tc>
                <a:tc>
                  <a:txBody>
                    <a:bodyPr/>
                    <a:lstStyle/>
                    <a:p>
                      <a:pPr algn="r"/>
                      <a:r>
                        <a:rPr lang="en-US" sz="2400" dirty="0" smtClean="0"/>
                        <a:t>5,974</a:t>
                      </a:r>
                    </a:p>
                    <a:p>
                      <a:pPr algn="r"/>
                      <a:r>
                        <a:rPr lang="en-US" sz="2400" dirty="0" smtClean="0"/>
                        <a:t>208 sources</a:t>
                      </a:r>
                    </a:p>
                    <a:p>
                      <a:pPr algn="r"/>
                      <a:r>
                        <a:rPr lang="en-US" sz="2400" dirty="0" smtClean="0"/>
                        <a:t>5,973 targets</a:t>
                      </a:r>
                      <a:endParaRPr lang="ru-RU" sz="2400" dirty="0"/>
                    </a:p>
                  </a:txBody>
                  <a:tcPr/>
                </a:tc>
                <a:tc>
                  <a:txBody>
                    <a:bodyPr/>
                    <a:lstStyle/>
                    <a:p>
                      <a:pPr algn="r"/>
                      <a:r>
                        <a:rPr lang="en-US" sz="2400" dirty="0" smtClean="0"/>
                        <a:t>46,359</a:t>
                      </a:r>
                      <a:endParaRPr lang="ru-RU" sz="2400" dirty="0"/>
                    </a:p>
                  </a:txBody>
                  <a:tcPr anchor="ctr"/>
                </a:tc>
              </a:tr>
              <a:tr h="558993">
                <a:tc>
                  <a:txBody>
                    <a:bodyPr/>
                    <a:lstStyle/>
                    <a:p>
                      <a:pPr algn="l"/>
                      <a:r>
                        <a:rPr lang="en-US" sz="2400" dirty="0" smtClean="0"/>
                        <a:t>co-regulation</a:t>
                      </a:r>
                      <a:endParaRPr lang="ru-RU" sz="2400" dirty="0"/>
                    </a:p>
                  </a:txBody>
                  <a:tcPr anchor="ctr"/>
                </a:tc>
                <a:tc>
                  <a:txBody>
                    <a:bodyPr/>
                    <a:lstStyle/>
                    <a:p>
                      <a:pPr algn="r"/>
                      <a:r>
                        <a:rPr lang="en-US" sz="2400" dirty="0" smtClean="0"/>
                        <a:t>5,397</a:t>
                      </a:r>
                      <a:endParaRPr lang="ru-RU" sz="2400" dirty="0"/>
                    </a:p>
                  </a:txBody>
                  <a:tcPr anchor="ctr"/>
                </a:tc>
                <a:tc>
                  <a:txBody>
                    <a:bodyPr/>
                    <a:lstStyle/>
                    <a:p>
                      <a:pPr algn="r"/>
                      <a:r>
                        <a:rPr lang="en-US" sz="2400" dirty="0" smtClean="0"/>
                        <a:t>49,992</a:t>
                      </a:r>
                      <a:endParaRPr lang="ru-RU" sz="2400" dirty="0"/>
                    </a:p>
                  </a:txBody>
                  <a:tcPr anchor="ctr"/>
                </a:tc>
              </a:tr>
            </a:tbl>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smtClean="0">
                <a:solidFill>
                  <a:schemeClr val="accent3"/>
                </a:solidFill>
              </a:rPr>
              <a:t>Interacting Genes Share Linkages</a:t>
            </a:r>
            <a:endParaRPr lang="ru-RU" sz="3600" dirty="0">
              <a:solidFill>
                <a:schemeClr val="accent3"/>
              </a:solidFill>
            </a:endParaRPr>
          </a:p>
        </p:txBody>
      </p:sp>
      <p:sp>
        <p:nvSpPr>
          <p:cNvPr id="3" name="Содержимое 2"/>
          <p:cNvSpPr>
            <a:spLocks noGrp="1"/>
          </p:cNvSpPr>
          <p:nvPr>
            <p:ph idx="1"/>
          </p:nvPr>
        </p:nvSpPr>
        <p:spPr>
          <a:xfrm>
            <a:off x="571472" y="1000108"/>
            <a:ext cx="8072494" cy="5857892"/>
          </a:xfrm>
        </p:spPr>
        <p:txBody>
          <a:bodyPr>
            <a:normAutofit/>
          </a:bodyPr>
          <a:lstStyle/>
          <a:p>
            <a:pPr>
              <a:buNone/>
            </a:pPr>
            <a:r>
              <a:rPr lang="en-US" sz="2800" dirty="0" smtClean="0"/>
              <a:t>Linkage similarity: </a:t>
            </a:r>
            <a:r>
              <a:rPr lang="en-US" sz="2800" dirty="0" err="1" smtClean="0"/>
              <a:t>Jaccard</a:t>
            </a:r>
            <a:r>
              <a:rPr lang="en-US" sz="2800" dirty="0" smtClean="0"/>
              <a:t> coefficient of sets of markers linking to the genes</a:t>
            </a:r>
          </a:p>
          <a:p>
            <a:pPr algn="ctr">
              <a:buNone/>
            </a:pPr>
            <a:r>
              <a:rPr lang="en-US" sz="2800" dirty="0" smtClean="0"/>
              <a:t>J(A, B) = #(A </a:t>
            </a:r>
            <a:r>
              <a:rPr lang="en-US" sz="2800" dirty="0" smtClean="0">
                <a:latin typeface="cmsy10"/>
              </a:rPr>
              <a:t>Å</a:t>
            </a:r>
            <a:r>
              <a:rPr lang="en-US" sz="2800" dirty="0" smtClean="0"/>
              <a:t> B) / #(A </a:t>
            </a:r>
            <a:r>
              <a:rPr lang="en-US" sz="2800" dirty="0" smtClean="0">
                <a:latin typeface="cmsy10"/>
              </a:rPr>
              <a:t>[</a:t>
            </a:r>
            <a:r>
              <a:rPr lang="en-US" sz="2800" dirty="0" smtClean="0"/>
              <a:t> B)</a:t>
            </a:r>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r>
              <a:rPr lang="en-US" sz="2800" dirty="0" smtClean="0"/>
              <a:t>Compute for interacting genes and for random pairs of genes</a:t>
            </a:r>
          </a:p>
        </p:txBody>
      </p:sp>
      <p:grpSp>
        <p:nvGrpSpPr>
          <p:cNvPr id="38" name="Группа 37"/>
          <p:cNvGrpSpPr/>
          <p:nvPr/>
        </p:nvGrpSpPr>
        <p:grpSpPr>
          <a:xfrm>
            <a:off x="1357290" y="2500306"/>
            <a:ext cx="5143536" cy="2928958"/>
            <a:chOff x="571472" y="2714620"/>
            <a:chExt cx="4857784" cy="2714644"/>
          </a:xfrm>
        </p:grpSpPr>
        <p:grpSp>
          <p:nvGrpSpPr>
            <p:cNvPr id="36" name="Группа 35"/>
            <p:cNvGrpSpPr/>
            <p:nvPr/>
          </p:nvGrpSpPr>
          <p:grpSpPr>
            <a:xfrm>
              <a:off x="1500166" y="3000372"/>
              <a:ext cx="3929090" cy="2428892"/>
              <a:chOff x="1500166" y="2571744"/>
              <a:chExt cx="4357718" cy="2857520"/>
            </a:xfrm>
          </p:grpSpPr>
          <p:sp>
            <p:nvSpPr>
              <p:cNvPr id="8" name="Овал 7"/>
              <p:cNvSpPr/>
              <p:nvPr/>
            </p:nvSpPr>
            <p:spPr>
              <a:xfrm>
                <a:off x="1500166" y="3526337"/>
                <a:ext cx="2634899" cy="1902927"/>
              </a:xfrm>
              <a:prstGeom prst="ellipse">
                <a:avLst/>
              </a:prstGeom>
              <a:noFill/>
              <a:ln>
                <a:solidFill>
                  <a:schemeClr val="accent1">
                    <a:shade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p:cNvSpPr/>
              <p:nvPr/>
            </p:nvSpPr>
            <p:spPr>
              <a:xfrm>
                <a:off x="3155424" y="2600607"/>
                <a:ext cx="109800" cy="989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0" name="Овал 9"/>
              <p:cNvSpPr/>
              <p:nvPr/>
            </p:nvSpPr>
            <p:spPr>
              <a:xfrm flipH="1">
                <a:off x="4627469" y="2571744"/>
                <a:ext cx="109800" cy="989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2" name="Овал 11"/>
              <p:cNvSpPr/>
              <p:nvPr/>
            </p:nvSpPr>
            <p:spPr>
              <a:xfrm>
                <a:off x="2727096" y="4266364"/>
                <a:ext cx="85282" cy="77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Овал 12"/>
              <p:cNvSpPr/>
              <p:nvPr/>
            </p:nvSpPr>
            <p:spPr>
              <a:xfrm>
                <a:off x="5047146" y="4900673"/>
                <a:ext cx="85282" cy="77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Овал 13"/>
              <p:cNvSpPr/>
              <p:nvPr/>
            </p:nvSpPr>
            <p:spPr>
              <a:xfrm>
                <a:off x="3742486" y="4583519"/>
                <a:ext cx="85282" cy="77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Овал 14"/>
              <p:cNvSpPr/>
              <p:nvPr/>
            </p:nvSpPr>
            <p:spPr>
              <a:xfrm>
                <a:off x="3425669" y="4372082"/>
                <a:ext cx="85282" cy="77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Овал 15"/>
              <p:cNvSpPr/>
              <p:nvPr/>
            </p:nvSpPr>
            <p:spPr>
              <a:xfrm>
                <a:off x="1928794" y="4500570"/>
                <a:ext cx="85282" cy="77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Овал 16"/>
              <p:cNvSpPr/>
              <p:nvPr/>
            </p:nvSpPr>
            <p:spPr>
              <a:xfrm>
                <a:off x="3324327" y="3526337"/>
                <a:ext cx="2533557" cy="1902927"/>
              </a:xfrm>
              <a:prstGeom prst="ellipse">
                <a:avLst/>
              </a:prstGeom>
              <a:noFill/>
              <a:ln>
                <a:solidFill>
                  <a:schemeClr val="accent1">
                    <a:shade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Овал 17"/>
              <p:cNvSpPr/>
              <p:nvPr/>
            </p:nvSpPr>
            <p:spPr>
              <a:xfrm>
                <a:off x="4334798" y="4054928"/>
                <a:ext cx="84616" cy="77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Овал 18"/>
              <p:cNvSpPr/>
              <p:nvPr/>
            </p:nvSpPr>
            <p:spPr>
              <a:xfrm>
                <a:off x="4461723" y="4583519"/>
                <a:ext cx="85282" cy="77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Овал 19"/>
              <p:cNvSpPr/>
              <p:nvPr/>
            </p:nvSpPr>
            <p:spPr>
              <a:xfrm>
                <a:off x="5307881" y="4266364"/>
                <a:ext cx="85282" cy="77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2" name="Прямая со стрелкой 21"/>
              <p:cNvCxnSpPr>
                <a:stCxn id="16" idx="0"/>
                <a:endCxn id="9" idx="4"/>
              </p:cNvCxnSpPr>
              <p:nvPr/>
            </p:nvCxnSpPr>
            <p:spPr>
              <a:xfrm rot="5400000" flipH="1" flipV="1">
                <a:off x="1690352" y="2980599"/>
                <a:ext cx="1801054" cy="1238889"/>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a:stCxn id="12" idx="0"/>
                <a:endCxn id="9" idx="4"/>
              </p:cNvCxnSpPr>
              <p:nvPr/>
            </p:nvCxnSpPr>
            <p:spPr>
              <a:xfrm rot="5400000" flipH="1" flipV="1">
                <a:off x="2206606" y="3262648"/>
                <a:ext cx="1566848" cy="440586"/>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p:cNvCxnSpPr>
                <a:stCxn id="15" idx="0"/>
                <a:endCxn id="9" idx="4"/>
              </p:cNvCxnSpPr>
              <p:nvPr/>
            </p:nvCxnSpPr>
            <p:spPr>
              <a:xfrm rot="16200000" flipV="1">
                <a:off x="2503034" y="3406806"/>
                <a:ext cx="1672566" cy="257987"/>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p:cNvCxnSpPr>
                <a:stCxn id="14" idx="0"/>
                <a:endCxn id="9" idx="4"/>
              </p:cNvCxnSpPr>
              <p:nvPr/>
            </p:nvCxnSpPr>
            <p:spPr>
              <a:xfrm rot="16200000" flipV="1">
                <a:off x="2555725" y="3354115"/>
                <a:ext cx="1884002" cy="574804"/>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a:stCxn id="15" idx="0"/>
                <a:endCxn id="10" idx="4"/>
              </p:cNvCxnSpPr>
              <p:nvPr/>
            </p:nvCxnSpPr>
            <p:spPr>
              <a:xfrm rot="5400000" flipH="1" flipV="1">
                <a:off x="3224625" y="2914338"/>
                <a:ext cx="1701429" cy="1214057"/>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p:cNvCxnSpPr>
                <a:stCxn id="14" idx="0"/>
                <a:endCxn id="10" idx="4"/>
              </p:cNvCxnSpPr>
              <p:nvPr/>
            </p:nvCxnSpPr>
            <p:spPr>
              <a:xfrm rot="5400000" flipH="1" flipV="1">
                <a:off x="3277315" y="3178465"/>
                <a:ext cx="1912865" cy="897240"/>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p:cNvCxnSpPr>
                <a:stCxn id="18" idx="0"/>
                <a:endCxn id="10" idx="4"/>
              </p:cNvCxnSpPr>
              <p:nvPr/>
            </p:nvCxnSpPr>
            <p:spPr>
              <a:xfrm rot="5400000" flipH="1" flipV="1">
                <a:off x="3837599" y="3210160"/>
                <a:ext cx="1384275" cy="305262"/>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Прямая со стрелкой 28"/>
              <p:cNvCxnSpPr>
                <a:stCxn id="19" idx="0"/>
                <a:endCxn id="10" idx="4"/>
              </p:cNvCxnSpPr>
              <p:nvPr/>
            </p:nvCxnSpPr>
            <p:spPr>
              <a:xfrm rot="5400000" flipH="1" flipV="1">
                <a:off x="3636934" y="3538084"/>
                <a:ext cx="1912865" cy="178005"/>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p:cNvCxnSpPr>
                <a:stCxn id="13" idx="0"/>
                <a:endCxn id="10" idx="4"/>
              </p:cNvCxnSpPr>
              <p:nvPr/>
            </p:nvCxnSpPr>
            <p:spPr>
              <a:xfrm rot="16200000" flipV="1">
                <a:off x="3771067" y="3581955"/>
                <a:ext cx="2230020" cy="407419"/>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p:cNvCxnSpPr>
                <a:stCxn id="20" idx="0"/>
                <a:endCxn id="10" idx="4"/>
              </p:cNvCxnSpPr>
              <p:nvPr/>
            </p:nvCxnSpPr>
            <p:spPr>
              <a:xfrm rot="16200000" flipV="1">
                <a:off x="4218590" y="3134432"/>
                <a:ext cx="1595711" cy="668153"/>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a:stCxn id="9" idx="6"/>
                <a:endCxn id="10" idx="6"/>
              </p:cNvCxnSpPr>
              <p:nvPr/>
            </p:nvCxnSpPr>
            <p:spPr>
              <a:xfrm flipV="1">
                <a:off x="3265224" y="2621198"/>
                <a:ext cx="1362245" cy="28863"/>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2214546" y="2714620"/>
              <a:ext cx="857256" cy="369332"/>
            </a:xfrm>
            <a:prstGeom prst="rect">
              <a:avLst/>
            </a:prstGeom>
            <a:noFill/>
          </p:spPr>
          <p:txBody>
            <a:bodyPr wrap="square" rtlCol="0">
              <a:spAutoFit/>
            </a:bodyPr>
            <a:lstStyle/>
            <a:p>
              <a:r>
                <a:rPr lang="en-US" dirty="0" smtClean="0"/>
                <a:t>genes</a:t>
              </a:r>
              <a:endParaRPr lang="ru-RU" dirty="0"/>
            </a:p>
          </p:txBody>
        </p:sp>
        <p:sp>
          <p:nvSpPr>
            <p:cNvPr id="35" name="TextBox 34"/>
            <p:cNvSpPr txBox="1"/>
            <p:nvPr/>
          </p:nvSpPr>
          <p:spPr>
            <a:xfrm>
              <a:off x="1785918" y="3429000"/>
              <a:ext cx="1143008" cy="369332"/>
            </a:xfrm>
            <a:prstGeom prst="rect">
              <a:avLst/>
            </a:prstGeom>
            <a:noFill/>
          </p:spPr>
          <p:txBody>
            <a:bodyPr wrap="square" rtlCol="0">
              <a:spAutoFit/>
            </a:bodyPr>
            <a:lstStyle/>
            <a:p>
              <a:r>
                <a:rPr lang="en-US" dirty="0" smtClean="0"/>
                <a:t>linkages</a:t>
              </a:r>
              <a:endParaRPr lang="ru-RU" dirty="0"/>
            </a:p>
          </p:txBody>
        </p:sp>
        <p:sp>
          <p:nvSpPr>
            <p:cNvPr id="37" name="TextBox 36"/>
            <p:cNvSpPr txBox="1"/>
            <p:nvPr/>
          </p:nvSpPr>
          <p:spPr>
            <a:xfrm>
              <a:off x="571472" y="4857760"/>
              <a:ext cx="1000132" cy="369332"/>
            </a:xfrm>
            <a:prstGeom prst="rect">
              <a:avLst/>
            </a:prstGeom>
            <a:noFill/>
          </p:spPr>
          <p:txBody>
            <a:bodyPr wrap="square" rtlCol="0">
              <a:spAutoFit/>
            </a:bodyPr>
            <a:lstStyle/>
            <a:p>
              <a:r>
                <a:rPr lang="en-US" dirty="0" smtClean="0"/>
                <a:t>markers</a:t>
              </a:r>
              <a:endParaRPr lang="ru-RU" dirty="0"/>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smtClean="0">
                <a:solidFill>
                  <a:schemeClr val="accent3"/>
                </a:solidFill>
              </a:rPr>
              <a:t>Quantitative Traits</a:t>
            </a:r>
            <a:endParaRPr lang="ru-RU" sz="3600" dirty="0">
              <a:solidFill>
                <a:schemeClr val="accent3"/>
              </a:solidFill>
            </a:endParaRPr>
          </a:p>
        </p:txBody>
      </p:sp>
      <p:sp>
        <p:nvSpPr>
          <p:cNvPr id="3" name="Содержимое 2"/>
          <p:cNvSpPr>
            <a:spLocks noGrp="1"/>
          </p:cNvSpPr>
          <p:nvPr>
            <p:ph idx="1"/>
          </p:nvPr>
        </p:nvSpPr>
        <p:spPr>
          <a:xfrm>
            <a:off x="571472" y="1000108"/>
            <a:ext cx="7715304" cy="5357850"/>
          </a:xfrm>
          <a:custGeom>
            <a:avLst/>
            <a:gdLst>
              <a:gd name="connsiteX0" fmla="*/ 0 w 8072494"/>
              <a:gd name="connsiteY0" fmla="*/ 0 h 5357850"/>
              <a:gd name="connsiteX1" fmla="*/ 8072494 w 8072494"/>
              <a:gd name="connsiteY1" fmla="*/ 0 h 5357850"/>
              <a:gd name="connsiteX2" fmla="*/ 8072494 w 8072494"/>
              <a:gd name="connsiteY2" fmla="*/ 5357850 h 5357850"/>
              <a:gd name="connsiteX3" fmla="*/ 0 w 8072494"/>
              <a:gd name="connsiteY3" fmla="*/ 5357850 h 5357850"/>
              <a:gd name="connsiteX4" fmla="*/ 0 w 8072494"/>
              <a:gd name="connsiteY4" fmla="*/ 0 h 5357850"/>
              <a:gd name="connsiteX0" fmla="*/ 0 w 8072494"/>
              <a:gd name="connsiteY0" fmla="*/ 0 h 5357850"/>
              <a:gd name="connsiteX1" fmla="*/ 8072494 w 8072494"/>
              <a:gd name="connsiteY1" fmla="*/ 0 h 5357850"/>
              <a:gd name="connsiteX2" fmla="*/ 8072494 w 8072494"/>
              <a:gd name="connsiteY2" fmla="*/ 5357850 h 5357850"/>
              <a:gd name="connsiteX3" fmla="*/ 0 w 8072494"/>
              <a:gd name="connsiteY3" fmla="*/ 5357850 h 5357850"/>
              <a:gd name="connsiteX4" fmla="*/ 0 w 8072494"/>
              <a:gd name="connsiteY4" fmla="*/ 0 h 5357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2494" h="5357850">
                <a:moveTo>
                  <a:pt x="0" y="0"/>
                </a:moveTo>
                <a:lnTo>
                  <a:pt x="8072494" y="0"/>
                </a:lnTo>
                <a:lnTo>
                  <a:pt x="8072494" y="5357850"/>
                </a:lnTo>
                <a:lnTo>
                  <a:pt x="0" y="5357850"/>
                </a:lnTo>
                <a:lnTo>
                  <a:pt x="0" y="0"/>
                </a:lnTo>
                <a:close/>
              </a:path>
            </a:pathLst>
          </a:custGeom>
        </p:spPr>
        <p:txBody>
          <a:bodyPr>
            <a:normAutofit/>
          </a:bodyPr>
          <a:lstStyle/>
          <a:p>
            <a:pPr>
              <a:buNone/>
            </a:pPr>
            <a:r>
              <a:rPr lang="en-US" sz="2800" dirty="0" smtClean="0"/>
              <a:t>Different traits:</a:t>
            </a:r>
          </a:p>
          <a:p>
            <a:pPr lvl="1">
              <a:buNone/>
            </a:pPr>
            <a:r>
              <a:rPr lang="en-US" sz="2400" dirty="0" smtClean="0"/>
              <a:t>hair texture</a:t>
            </a:r>
          </a:p>
          <a:p>
            <a:pPr lvl="1">
              <a:buNone/>
            </a:pPr>
            <a:r>
              <a:rPr lang="en-US" sz="2400" dirty="0" smtClean="0"/>
              <a:t>skin color</a:t>
            </a:r>
          </a:p>
          <a:p>
            <a:pPr lvl="1">
              <a:buNone/>
            </a:pPr>
            <a:r>
              <a:rPr lang="en-US" sz="2400" dirty="0" smtClean="0"/>
              <a:t>eye color</a:t>
            </a:r>
          </a:p>
          <a:p>
            <a:pPr lvl="1">
              <a:buNone/>
            </a:pPr>
            <a:r>
              <a:rPr lang="en-US" sz="2400" dirty="0" smtClean="0"/>
              <a:t>height</a:t>
            </a:r>
          </a:p>
          <a:p>
            <a:pPr>
              <a:buNone/>
            </a:pPr>
            <a:r>
              <a:rPr lang="en-US" sz="2800" dirty="0" smtClean="0"/>
              <a:t>Most traits are quantitative (not discrete) and complex (controlled by many genes)</a:t>
            </a:r>
          </a:p>
          <a:p>
            <a:pPr>
              <a:buNone/>
            </a:pPr>
            <a:r>
              <a:rPr lang="en-US" sz="2800" dirty="0" smtClean="0"/>
              <a:t>Difference in genome of about 0.05%-0.1% only</a:t>
            </a:r>
          </a:p>
          <a:p>
            <a:pPr>
              <a:buNone/>
            </a:pPr>
            <a:r>
              <a:rPr lang="en-US" sz="2800" dirty="0" smtClean="0"/>
              <a:t>How to explain traits via genome?</a:t>
            </a:r>
          </a:p>
        </p:txBody>
      </p:sp>
      <p:sp>
        <p:nvSpPr>
          <p:cNvPr id="20" name="TextBox 19"/>
          <p:cNvSpPr txBox="1"/>
          <p:nvPr/>
        </p:nvSpPr>
        <p:spPr>
          <a:xfrm>
            <a:off x="5072066" y="1500174"/>
            <a:ext cx="1643074" cy="369332"/>
          </a:xfrm>
          <a:prstGeom prst="rect">
            <a:avLst/>
          </a:prstGeom>
          <a:noFill/>
        </p:spPr>
        <p:txBody>
          <a:bodyPr wrap="square" rtlCol="0">
            <a:spAutoFit/>
          </a:bodyPr>
          <a:lstStyle/>
          <a:p>
            <a:endParaRPr lang="ru-RU"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smtClean="0">
                <a:solidFill>
                  <a:schemeClr val="accent3"/>
                </a:solidFill>
              </a:rPr>
              <a:t>Interacting Genes Share Linkages</a:t>
            </a:r>
            <a:endParaRPr lang="ru-RU" sz="3600" dirty="0">
              <a:solidFill>
                <a:schemeClr val="accent3"/>
              </a:solidFill>
            </a:endParaRPr>
          </a:p>
        </p:txBody>
      </p:sp>
      <p:sp>
        <p:nvSpPr>
          <p:cNvPr id="3" name="Содержимое 2"/>
          <p:cNvSpPr>
            <a:spLocks noGrp="1"/>
          </p:cNvSpPr>
          <p:nvPr>
            <p:ph idx="1"/>
          </p:nvPr>
        </p:nvSpPr>
        <p:spPr>
          <a:xfrm>
            <a:off x="571472" y="1000108"/>
            <a:ext cx="8072494" cy="5429288"/>
          </a:xfrm>
        </p:spPr>
        <p:txBody>
          <a:bodyPr>
            <a:normAutofit/>
          </a:bodyPr>
          <a:lstStyle/>
          <a:p>
            <a:pPr>
              <a:buNone/>
            </a:pPr>
            <a:r>
              <a:rPr lang="en-US" sz="2800" dirty="0" err="1" smtClean="0">
                <a:solidFill>
                  <a:schemeClr val="accent6">
                    <a:lumMod val="75000"/>
                  </a:schemeClr>
                </a:solidFill>
              </a:rPr>
              <a:t>eQTLs</a:t>
            </a:r>
            <a:r>
              <a:rPr lang="en-US" sz="2800" dirty="0" smtClean="0">
                <a:solidFill>
                  <a:schemeClr val="accent6">
                    <a:lumMod val="75000"/>
                  </a:schemeClr>
                </a:solidFill>
              </a:rPr>
              <a:t>:</a:t>
            </a:r>
          </a:p>
          <a:p>
            <a:pPr>
              <a:buNone/>
            </a:pPr>
            <a:r>
              <a:rPr lang="en-US" sz="2800" dirty="0" smtClean="0"/>
              <a:t>Physically interacting genes share linkages</a:t>
            </a:r>
          </a:p>
          <a:p>
            <a:pPr>
              <a:buNone/>
            </a:pPr>
            <a:r>
              <a:rPr lang="en-US" sz="2800" dirty="0" smtClean="0"/>
              <a:t>Take linkages at FDR 5%</a:t>
            </a:r>
          </a:p>
          <a:p>
            <a:pPr>
              <a:buNone/>
            </a:pPr>
            <a:r>
              <a:rPr lang="en-US" sz="2800" dirty="0" smtClean="0"/>
              <a:t>Compute for all 55,306 edges and for equal number of random pairs of genes</a:t>
            </a:r>
          </a:p>
          <a:p>
            <a:pPr>
              <a:buNone/>
            </a:pPr>
            <a:endParaRPr lang="en-US" sz="2800" dirty="0" smtClean="0"/>
          </a:p>
          <a:p>
            <a:pPr>
              <a:buNone/>
            </a:pPr>
            <a:endParaRPr lang="en-US" sz="2800" dirty="0" smtClean="0"/>
          </a:p>
          <a:p>
            <a:pPr>
              <a:buNone/>
            </a:pPr>
            <a:endParaRPr lang="en-US" sz="2400" dirty="0" smtClean="0"/>
          </a:p>
          <a:p>
            <a:pPr algn="ctr">
              <a:buNone/>
            </a:pPr>
            <a:r>
              <a:rPr lang="en-US" sz="2800" dirty="0" smtClean="0"/>
              <a:t>with reported p-value = 0 (WMW test)</a:t>
            </a:r>
          </a:p>
          <a:p>
            <a:pPr>
              <a:buNone/>
            </a:pPr>
            <a:r>
              <a:rPr lang="en-US" sz="2800" dirty="0" smtClean="0"/>
              <a:t>Interactions with positive similarity 16,582 (30%)</a:t>
            </a:r>
          </a:p>
        </p:txBody>
      </p:sp>
      <p:graphicFrame>
        <p:nvGraphicFramePr>
          <p:cNvPr id="13" name="Таблица 12"/>
          <p:cNvGraphicFramePr>
            <a:graphicFrameLocks noGrp="1"/>
          </p:cNvGraphicFramePr>
          <p:nvPr/>
        </p:nvGraphicFramePr>
        <p:xfrm>
          <a:off x="2500298" y="3500438"/>
          <a:ext cx="4214841" cy="1375721"/>
        </p:xfrm>
        <a:graphic>
          <a:graphicData uri="http://schemas.openxmlformats.org/drawingml/2006/table">
            <a:tbl>
              <a:tblPr firstRow="1" firstCol="1">
                <a:tableStyleId>{5C22544A-7EE6-4342-B048-85BDC9FD1C3A}</a:tableStyleId>
              </a:tblPr>
              <a:tblGrid>
                <a:gridCol w="1404947"/>
                <a:gridCol w="1404947"/>
                <a:gridCol w="1404947"/>
              </a:tblGrid>
              <a:tr h="539421">
                <a:tc>
                  <a:txBody>
                    <a:bodyPr/>
                    <a:lstStyle/>
                    <a:p>
                      <a:pPr algn="ctr"/>
                      <a:endParaRPr lang="ru-RU" sz="2400" dirty="0"/>
                    </a:p>
                  </a:txBody>
                  <a:tcPr anchor="ctr"/>
                </a:tc>
                <a:tc>
                  <a:txBody>
                    <a:bodyPr/>
                    <a:lstStyle/>
                    <a:p>
                      <a:pPr algn="ctr"/>
                      <a:r>
                        <a:rPr lang="en-US" sz="2400" dirty="0" smtClean="0"/>
                        <a:t>edges</a:t>
                      </a:r>
                      <a:endParaRPr lang="ru-RU" sz="2400" dirty="0"/>
                    </a:p>
                  </a:txBody>
                  <a:tcPr anchor="ctr"/>
                </a:tc>
                <a:tc>
                  <a:txBody>
                    <a:bodyPr/>
                    <a:lstStyle/>
                    <a:p>
                      <a:pPr algn="ctr"/>
                      <a:r>
                        <a:rPr lang="en-US" sz="2400" dirty="0" smtClean="0"/>
                        <a:t>random pairs</a:t>
                      </a:r>
                      <a:endParaRPr lang="ru-RU" sz="2400" dirty="0"/>
                    </a:p>
                  </a:txBody>
                  <a:tcPr anchor="ctr"/>
                </a:tc>
              </a:tr>
              <a:tr h="552761">
                <a:tc>
                  <a:txBody>
                    <a:bodyPr/>
                    <a:lstStyle/>
                    <a:p>
                      <a:pPr algn="ctr"/>
                      <a:r>
                        <a:rPr lang="en-US" sz="2400" dirty="0" smtClean="0"/>
                        <a:t>average</a:t>
                      </a:r>
                      <a:endParaRPr lang="ru-RU" sz="2400" dirty="0"/>
                    </a:p>
                  </a:txBody>
                  <a:tcPr anchor="ctr"/>
                </a:tc>
                <a:tc>
                  <a:txBody>
                    <a:bodyPr/>
                    <a:lstStyle/>
                    <a:p>
                      <a:pPr algn="ctr"/>
                      <a:r>
                        <a:rPr lang="en-US" sz="2400" dirty="0" smtClean="0"/>
                        <a:t>0.032</a:t>
                      </a:r>
                      <a:endParaRPr lang="ru-RU" sz="2400" dirty="0"/>
                    </a:p>
                  </a:txBody>
                  <a:tcPr anchor="ctr"/>
                </a:tc>
                <a:tc>
                  <a:txBody>
                    <a:bodyPr/>
                    <a:lstStyle/>
                    <a:p>
                      <a:pPr algn="ctr"/>
                      <a:r>
                        <a:rPr lang="en-US" sz="2400" dirty="0" smtClean="0"/>
                        <a:t>0.014</a:t>
                      </a:r>
                      <a:endParaRPr lang="ru-RU" sz="2400" dirty="0"/>
                    </a:p>
                  </a:txBody>
                  <a:tcPr anchor="ctr"/>
                </a:tc>
              </a:tr>
            </a:tbl>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brem-sim-ppi.png"/>
          <p:cNvPicPr>
            <a:picLocks noChangeAspect="1"/>
          </p:cNvPicPr>
          <p:nvPr/>
        </p:nvPicPr>
        <p:blipFill>
          <a:blip r:embed="rId3"/>
          <a:stretch>
            <a:fillRect/>
          </a:stretch>
        </p:blipFill>
        <p:spPr>
          <a:xfrm>
            <a:off x="1443903" y="1500174"/>
            <a:ext cx="6256193" cy="4715260"/>
          </a:xfrm>
          <a:prstGeom prst="rect">
            <a:avLst/>
          </a:prstGeom>
        </p:spPr>
      </p:pic>
      <p:sp>
        <p:nvSpPr>
          <p:cNvPr id="2" name="Заголовок 1"/>
          <p:cNvSpPr>
            <a:spLocks noGrp="1"/>
          </p:cNvSpPr>
          <p:nvPr>
            <p:ph type="title"/>
          </p:nvPr>
        </p:nvSpPr>
        <p:spPr>
          <a:xfrm>
            <a:off x="457200" y="274638"/>
            <a:ext cx="8229600" cy="654032"/>
          </a:xfrm>
        </p:spPr>
        <p:txBody>
          <a:bodyPr>
            <a:normAutofit/>
          </a:bodyPr>
          <a:lstStyle/>
          <a:p>
            <a:pPr algn="l"/>
            <a:r>
              <a:rPr lang="en-US" sz="3600" dirty="0" smtClean="0">
                <a:solidFill>
                  <a:schemeClr val="accent3"/>
                </a:solidFill>
              </a:rPr>
              <a:t>Interacting Genes Share Linkages</a:t>
            </a:r>
            <a:endParaRPr lang="ru-RU" sz="3600" dirty="0">
              <a:solidFill>
                <a:schemeClr val="accent3"/>
              </a:solidFill>
            </a:endParaRPr>
          </a:p>
        </p:txBody>
      </p:sp>
      <p:sp>
        <p:nvSpPr>
          <p:cNvPr id="3" name="Содержимое 2"/>
          <p:cNvSpPr>
            <a:spLocks noGrp="1"/>
          </p:cNvSpPr>
          <p:nvPr>
            <p:ph idx="1"/>
          </p:nvPr>
        </p:nvSpPr>
        <p:spPr>
          <a:xfrm>
            <a:off x="571472" y="1000108"/>
            <a:ext cx="8072494" cy="5429288"/>
          </a:xfrm>
        </p:spPr>
        <p:txBody>
          <a:bodyPr>
            <a:normAutofit/>
          </a:bodyPr>
          <a:lstStyle/>
          <a:p>
            <a:pPr>
              <a:buNone/>
            </a:pPr>
            <a:r>
              <a:rPr lang="en-US" sz="2800" dirty="0" err="1" smtClean="0">
                <a:solidFill>
                  <a:schemeClr val="accent6">
                    <a:lumMod val="75000"/>
                  </a:schemeClr>
                </a:solidFill>
              </a:rPr>
              <a:t>eQTLs</a:t>
            </a:r>
            <a:r>
              <a:rPr lang="en-US" sz="2800" dirty="0" smtClean="0">
                <a:solidFill>
                  <a:schemeClr val="accent6">
                    <a:lumMod val="75000"/>
                  </a:schemeClr>
                </a:solidFill>
              </a:rPr>
              <a:t>: </a:t>
            </a:r>
            <a:r>
              <a:rPr lang="en-US" sz="2800" dirty="0" smtClean="0"/>
              <a:t>Physically interacting genes share linkages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brem-sim-ppi.png"/>
          <p:cNvPicPr>
            <a:picLocks noChangeAspect="1"/>
          </p:cNvPicPr>
          <p:nvPr/>
        </p:nvPicPr>
        <p:blipFill>
          <a:blip r:embed="rId3"/>
          <a:stretch>
            <a:fillRect/>
          </a:stretch>
        </p:blipFill>
        <p:spPr>
          <a:xfrm>
            <a:off x="1423592" y="1469556"/>
            <a:ext cx="6296816" cy="4745877"/>
          </a:xfrm>
          <a:prstGeom prst="rect">
            <a:avLst/>
          </a:prstGeom>
        </p:spPr>
      </p:pic>
      <p:sp>
        <p:nvSpPr>
          <p:cNvPr id="2" name="Заголовок 1"/>
          <p:cNvSpPr>
            <a:spLocks noGrp="1"/>
          </p:cNvSpPr>
          <p:nvPr>
            <p:ph type="title"/>
          </p:nvPr>
        </p:nvSpPr>
        <p:spPr>
          <a:xfrm>
            <a:off x="457200" y="274638"/>
            <a:ext cx="8229600" cy="654032"/>
          </a:xfrm>
        </p:spPr>
        <p:txBody>
          <a:bodyPr>
            <a:normAutofit/>
          </a:bodyPr>
          <a:lstStyle/>
          <a:p>
            <a:pPr algn="l"/>
            <a:r>
              <a:rPr lang="en-US" sz="3600" dirty="0" smtClean="0">
                <a:solidFill>
                  <a:schemeClr val="accent3"/>
                </a:solidFill>
              </a:rPr>
              <a:t>Interacting Genes Share Linkages</a:t>
            </a:r>
            <a:endParaRPr lang="ru-RU" sz="3600" dirty="0">
              <a:solidFill>
                <a:schemeClr val="accent3"/>
              </a:solidFill>
            </a:endParaRPr>
          </a:p>
        </p:txBody>
      </p:sp>
      <p:sp>
        <p:nvSpPr>
          <p:cNvPr id="3" name="Содержимое 2"/>
          <p:cNvSpPr>
            <a:spLocks noGrp="1"/>
          </p:cNvSpPr>
          <p:nvPr>
            <p:ph idx="1"/>
          </p:nvPr>
        </p:nvSpPr>
        <p:spPr>
          <a:xfrm>
            <a:off x="571472" y="1000108"/>
            <a:ext cx="8072494" cy="5429288"/>
          </a:xfrm>
        </p:spPr>
        <p:txBody>
          <a:bodyPr>
            <a:normAutofit/>
          </a:bodyPr>
          <a:lstStyle/>
          <a:p>
            <a:pPr>
              <a:buNone/>
            </a:pPr>
            <a:r>
              <a:rPr lang="en-US" sz="2800" dirty="0" err="1" smtClean="0">
                <a:solidFill>
                  <a:schemeClr val="accent6">
                    <a:lumMod val="75000"/>
                  </a:schemeClr>
                </a:solidFill>
              </a:rPr>
              <a:t>pQTLs</a:t>
            </a:r>
            <a:r>
              <a:rPr lang="en-US" sz="2800" dirty="0" smtClean="0">
                <a:solidFill>
                  <a:schemeClr val="accent6">
                    <a:lumMod val="75000"/>
                  </a:schemeClr>
                </a:solidFill>
              </a:rPr>
              <a:t>: </a:t>
            </a:r>
            <a:r>
              <a:rPr lang="en-US" sz="2800" dirty="0" smtClean="0"/>
              <a:t>Co-regulatory interactions share linkages</a:t>
            </a:r>
          </a:p>
        </p:txBody>
      </p:sp>
      <p:sp>
        <p:nvSpPr>
          <p:cNvPr id="11" name="TextBox 10"/>
          <p:cNvSpPr txBox="1"/>
          <p:nvPr/>
        </p:nvSpPr>
        <p:spPr>
          <a:xfrm>
            <a:off x="714348" y="6088559"/>
            <a:ext cx="8001056" cy="769441"/>
          </a:xfrm>
          <a:prstGeom prst="rect">
            <a:avLst/>
          </a:prstGeom>
          <a:noFill/>
        </p:spPr>
        <p:txBody>
          <a:bodyPr wrap="square" rtlCol="0">
            <a:spAutoFit/>
          </a:bodyPr>
          <a:lstStyle/>
          <a:p>
            <a:r>
              <a:rPr lang="en-US" sz="2400" dirty="0" smtClean="0"/>
              <a:t>Interactions with positive similarity at FDR 5%: 5,654 (84%)</a:t>
            </a:r>
          </a:p>
          <a:p>
            <a:endParaRPr lang="ru-RU" sz="200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 name="Группа 5"/>
          <p:cNvGrpSpPr/>
          <p:nvPr/>
        </p:nvGrpSpPr>
        <p:grpSpPr>
          <a:xfrm>
            <a:off x="83362" y="2448000"/>
            <a:ext cx="8977276" cy="3418842"/>
            <a:chOff x="285719" y="2277069"/>
            <a:chExt cx="8977276" cy="3418842"/>
          </a:xfrm>
        </p:grpSpPr>
        <p:pic>
          <p:nvPicPr>
            <p:cNvPr id="5" name="Рисунок 4" descr="brem-sim-gen.png"/>
            <p:cNvPicPr>
              <a:picLocks noChangeAspect="1"/>
            </p:cNvPicPr>
            <p:nvPr/>
          </p:nvPicPr>
          <p:blipFill>
            <a:blip r:embed="rId3"/>
            <a:stretch>
              <a:fillRect/>
            </a:stretch>
          </p:blipFill>
          <p:spPr>
            <a:xfrm>
              <a:off x="4738724" y="2285992"/>
              <a:ext cx="4524271" cy="3409919"/>
            </a:xfrm>
            <a:prstGeom prst="rect">
              <a:avLst/>
            </a:prstGeom>
          </p:spPr>
        </p:pic>
        <p:pic>
          <p:nvPicPr>
            <p:cNvPr id="4" name="Рисунок 3" descr="brem-sim-ppi.png"/>
            <p:cNvPicPr>
              <a:picLocks noChangeAspect="1"/>
            </p:cNvPicPr>
            <p:nvPr/>
          </p:nvPicPr>
          <p:blipFill>
            <a:blip r:embed="rId4"/>
            <a:stretch>
              <a:fillRect/>
            </a:stretch>
          </p:blipFill>
          <p:spPr>
            <a:xfrm>
              <a:off x="285719" y="2277069"/>
              <a:ext cx="4500594" cy="3392073"/>
            </a:xfrm>
            <a:prstGeom prst="rect">
              <a:avLst/>
            </a:prstGeom>
          </p:spPr>
        </p:pic>
      </p:grpSp>
      <p:sp>
        <p:nvSpPr>
          <p:cNvPr id="2" name="Заголовок 1"/>
          <p:cNvSpPr>
            <a:spLocks noGrp="1"/>
          </p:cNvSpPr>
          <p:nvPr>
            <p:ph type="title"/>
          </p:nvPr>
        </p:nvSpPr>
        <p:spPr>
          <a:xfrm>
            <a:off x="457200" y="274638"/>
            <a:ext cx="8229600" cy="654032"/>
          </a:xfrm>
        </p:spPr>
        <p:txBody>
          <a:bodyPr>
            <a:normAutofit/>
          </a:bodyPr>
          <a:lstStyle/>
          <a:p>
            <a:pPr algn="l"/>
            <a:r>
              <a:rPr lang="en-US" sz="3600" dirty="0" smtClean="0">
                <a:solidFill>
                  <a:schemeClr val="accent3"/>
                </a:solidFill>
              </a:rPr>
              <a:t>Interacting Genes Share Linkages</a:t>
            </a:r>
            <a:endParaRPr lang="ru-RU" sz="3600" dirty="0">
              <a:solidFill>
                <a:schemeClr val="accent3"/>
              </a:solidFill>
            </a:endParaRPr>
          </a:p>
        </p:txBody>
      </p:sp>
      <p:sp>
        <p:nvSpPr>
          <p:cNvPr id="3" name="Содержимое 2"/>
          <p:cNvSpPr>
            <a:spLocks noGrp="1"/>
          </p:cNvSpPr>
          <p:nvPr>
            <p:ph idx="1"/>
          </p:nvPr>
        </p:nvSpPr>
        <p:spPr>
          <a:xfrm>
            <a:off x="571472" y="1000108"/>
            <a:ext cx="8072494" cy="5429288"/>
          </a:xfrm>
        </p:spPr>
        <p:txBody>
          <a:bodyPr>
            <a:normAutofit/>
          </a:bodyPr>
          <a:lstStyle/>
          <a:p>
            <a:pPr>
              <a:buNone/>
            </a:pPr>
            <a:r>
              <a:rPr lang="en-US" sz="2800" dirty="0" err="1" smtClean="0">
                <a:solidFill>
                  <a:schemeClr val="accent6">
                    <a:lumMod val="75000"/>
                  </a:schemeClr>
                </a:solidFill>
              </a:rPr>
              <a:t>eQTLs</a:t>
            </a:r>
            <a:r>
              <a:rPr lang="en-US" sz="2800" dirty="0" smtClean="0">
                <a:solidFill>
                  <a:schemeClr val="accent6">
                    <a:lumMod val="75000"/>
                  </a:schemeClr>
                </a:solidFill>
              </a:rPr>
              <a:t>:</a:t>
            </a:r>
          </a:p>
          <a:p>
            <a:pPr>
              <a:buNone/>
            </a:pPr>
            <a:r>
              <a:rPr lang="en-US" sz="2800" dirty="0" smtClean="0"/>
              <a:t>Physically interacting genes share linkages</a:t>
            </a:r>
          </a:p>
          <a:p>
            <a:pPr>
              <a:buNone/>
            </a:pPr>
            <a:r>
              <a:rPr lang="en-US" sz="2800" dirty="0" smtClean="0"/>
              <a:t>Genetically interacting genes less do so</a:t>
            </a:r>
          </a:p>
        </p:txBody>
      </p:sp>
      <p:grpSp>
        <p:nvGrpSpPr>
          <p:cNvPr id="7" name="Группа 11"/>
          <p:cNvGrpSpPr/>
          <p:nvPr/>
        </p:nvGrpSpPr>
        <p:grpSpPr>
          <a:xfrm>
            <a:off x="1000100" y="5832000"/>
            <a:ext cx="7286676" cy="783192"/>
            <a:chOff x="1000100" y="5832000"/>
            <a:chExt cx="7286676" cy="783192"/>
          </a:xfrm>
        </p:grpSpPr>
        <p:grpSp>
          <p:nvGrpSpPr>
            <p:cNvPr id="10" name="Группа 9"/>
            <p:cNvGrpSpPr/>
            <p:nvPr/>
          </p:nvGrpSpPr>
          <p:grpSpPr>
            <a:xfrm>
              <a:off x="1000100" y="6215082"/>
              <a:ext cx="7286676" cy="400110"/>
              <a:chOff x="1000100" y="6215082"/>
              <a:chExt cx="7286676" cy="400110"/>
            </a:xfrm>
          </p:grpSpPr>
          <p:sp>
            <p:nvSpPr>
              <p:cNvPr id="8" name="TextBox 7"/>
              <p:cNvSpPr txBox="1"/>
              <p:nvPr/>
            </p:nvSpPr>
            <p:spPr>
              <a:xfrm>
                <a:off x="1000100" y="6215082"/>
                <a:ext cx="1714512" cy="400110"/>
              </a:xfrm>
              <a:prstGeom prst="rect">
                <a:avLst/>
              </a:prstGeom>
              <a:noFill/>
            </p:spPr>
            <p:txBody>
              <a:bodyPr wrap="square" rtlCol="0">
                <a:spAutoFit/>
              </a:bodyPr>
              <a:lstStyle/>
              <a:p>
                <a:pPr>
                  <a:buNone/>
                </a:pPr>
                <a:r>
                  <a:rPr lang="en-US" sz="2000" dirty="0" smtClean="0"/>
                  <a:t>16,582 (30%)</a:t>
                </a:r>
              </a:p>
            </p:txBody>
          </p:sp>
          <p:sp>
            <p:nvSpPr>
              <p:cNvPr id="9" name="TextBox 8"/>
              <p:cNvSpPr txBox="1"/>
              <p:nvPr/>
            </p:nvSpPr>
            <p:spPr>
              <a:xfrm>
                <a:off x="6643702" y="6215082"/>
                <a:ext cx="1643074" cy="400110"/>
              </a:xfrm>
              <a:prstGeom prst="rect">
                <a:avLst/>
              </a:prstGeom>
              <a:noFill/>
            </p:spPr>
            <p:txBody>
              <a:bodyPr wrap="square" rtlCol="0">
                <a:spAutoFit/>
              </a:bodyPr>
              <a:lstStyle/>
              <a:p>
                <a:pPr>
                  <a:buNone/>
                </a:pPr>
                <a:r>
                  <a:rPr lang="en-US" sz="2000" dirty="0" smtClean="0"/>
                  <a:t>19,789 (18%)</a:t>
                </a:r>
              </a:p>
            </p:txBody>
          </p:sp>
        </p:grpSp>
        <p:sp>
          <p:nvSpPr>
            <p:cNvPr id="11" name="TextBox 10"/>
            <p:cNvSpPr txBox="1"/>
            <p:nvPr/>
          </p:nvSpPr>
          <p:spPr>
            <a:xfrm>
              <a:off x="2071670" y="5832000"/>
              <a:ext cx="5000660" cy="400110"/>
            </a:xfrm>
            <a:prstGeom prst="rect">
              <a:avLst/>
            </a:prstGeom>
            <a:noFill/>
          </p:spPr>
          <p:txBody>
            <a:bodyPr wrap="square" rtlCol="0">
              <a:spAutoFit/>
            </a:bodyPr>
            <a:lstStyle/>
            <a:p>
              <a:r>
                <a:rPr lang="en-US" sz="2000" dirty="0" smtClean="0"/>
                <a:t>Interactions with positive similarity at FDR 5%:</a:t>
              </a:r>
              <a:endParaRPr lang="ru-RU" sz="2000" dirty="0"/>
            </a:p>
          </p:txBody>
        </p:sp>
      </p:gr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 name="Группа 5"/>
          <p:cNvGrpSpPr/>
          <p:nvPr/>
        </p:nvGrpSpPr>
        <p:grpSpPr>
          <a:xfrm>
            <a:off x="83362" y="2448000"/>
            <a:ext cx="8977276" cy="3418841"/>
            <a:chOff x="285719" y="2277069"/>
            <a:chExt cx="8977276" cy="3418841"/>
          </a:xfrm>
        </p:grpSpPr>
        <p:pic>
          <p:nvPicPr>
            <p:cNvPr id="5" name="Рисунок 4" descr="brem-sim-gen.png"/>
            <p:cNvPicPr>
              <a:picLocks noChangeAspect="1"/>
            </p:cNvPicPr>
            <p:nvPr/>
          </p:nvPicPr>
          <p:blipFill>
            <a:blip r:embed="rId3"/>
            <a:stretch>
              <a:fillRect/>
            </a:stretch>
          </p:blipFill>
          <p:spPr>
            <a:xfrm>
              <a:off x="4738724" y="2285992"/>
              <a:ext cx="4524271" cy="3409918"/>
            </a:xfrm>
            <a:prstGeom prst="rect">
              <a:avLst/>
            </a:prstGeom>
          </p:spPr>
        </p:pic>
        <p:pic>
          <p:nvPicPr>
            <p:cNvPr id="4" name="Рисунок 3" descr="brem-sim-ppi.png"/>
            <p:cNvPicPr>
              <a:picLocks noChangeAspect="1"/>
            </p:cNvPicPr>
            <p:nvPr/>
          </p:nvPicPr>
          <p:blipFill>
            <a:blip r:embed="rId4"/>
            <a:stretch>
              <a:fillRect/>
            </a:stretch>
          </p:blipFill>
          <p:spPr>
            <a:xfrm>
              <a:off x="285719" y="2277069"/>
              <a:ext cx="4500594" cy="3392073"/>
            </a:xfrm>
            <a:prstGeom prst="rect">
              <a:avLst/>
            </a:prstGeom>
          </p:spPr>
        </p:pic>
      </p:grpSp>
      <p:sp>
        <p:nvSpPr>
          <p:cNvPr id="2" name="Заголовок 1"/>
          <p:cNvSpPr>
            <a:spLocks noGrp="1"/>
          </p:cNvSpPr>
          <p:nvPr>
            <p:ph type="title"/>
          </p:nvPr>
        </p:nvSpPr>
        <p:spPr>
          <a:xfrm>
            <a:off x="457200" y="274638"/>
            <a:ext cx="8229600" cy="654032"/>
          </a:xfrm>
        </p:spPr>
        <p:txBody>
          <a:bodyPr>
            <a:normAutofit/>
          </a:bodyPr>
          <a:lstStyle/>
          <a:p>
            <a:pPr algn="l"/>
            <a:r>
              <a:rPr lang="en-US" sz="3600" dirty="0" smtClean="0">
                <a:solidFill>
                  <a:schemeClr val="accent3"/>
                </a:solidFill>
              </a:rPr>
              <a:t>Interacting Genes Share Linkages</a:t>
            </a:r>
            <a:endParaRPr lang="ru-RU" sz="3600" dirty="0">
              <a:solidFill>
                <a:schemeClr val="accent3"/>
              </a:solidFill>
            </a:endParaRPr>
          </a:p>
        </p:txBody>
      </p:sp>
      <p:sp>
        <p:nvSpPr>
          <p:cNvPr id="3" name="Содержимое 2"/>
          <p:cNvSpPr>
            <a:spLocks noGrp="1"/>
          </p:cNvSpPr>
          <p:nvPr>
            <p:ph idx="1"/>
          </p:nvPr>
        </p:nvSpPr>
        <p:spPr>
          <a:xfrm>
            <a:off x="571472" y="1000108"/>
            <a:ext cx="8072494" cy="5357850"/>
          </a:xfrm>
        </p:spPr>
        <p:txBody>
          <a:bodyPr>
            <a:normAutofit/>
          </a:bodyPr>
          <a:lstStyle/>
          <a:p>
            <a:pPr>
              <a:buNone/>
            </a:pPr>
            <a:r>
              <a:rPr lang="en-US" sz="2800" dirty="0" err="1" smtClean="0">
                <a:solidFill>
                  <a:schemeClr val="accent6">
                    <a:lumMod val="75000"/>
                  </a:schemeClr>
                </a:solidFill>
              </a:rPr>
              <a:t>eQTLs</a:t>
            </a:r>
            <a:r>
              <a:rPr lang="en-US" sz="2800" dirty="0" smtClean="0">
                <a:solidFill>
                  <a:schemeClr val="accent6">
                    <a:lumMod val="75000"/>
                  </a:schemeClr>
                </a:solidFill>
              </a:rPr>
              <a:t>:</a:t>
            </a:r>
            <a:endParaRPr lang="en-US" sz="2800" dirty="0" smtClean="0"/>
          </a:p>
          <a:p>
            <a:pPr>
              <a:buNone/>
            </a:pPr>
            <a:r>
              <a:rPr lang="en-US" sz="2800" dirty="0" smtClean="0"/>
              <a:t>Regulatory interactions share linkages</a:t>
            </a:r>
          </a:p>
          <a:p>
            <a:pPr>
              <a:buNone/>
            </a:pPr>
            <a:r>
              <a:rPr lang="en-US" sz="2800" dirty="0" smtClean="0"/>
              <a:t>Co-regulatory interactions share linkages</a:t>
            </a:r>
          </a:p>
        </p:txBody>
      </p:sp>
      <p:grpSp>
        <p:nvGrpSpPr>
          <p:cNvPr id="7" name="Группа 6"/>
          <p:cNvGrpSpPr/>
          <p:nvPr/>
        </p:nvGrpSpPr>
        <p:grpSpPr>
          <a:xfrm>
            <a:off x="1000100" y="5832000"/>
            <a:ext cx="7286676" cy="783192"/>
            <a:chOff x="1000100" y="5832000"/>
            <a:chExt cx="7286676" cy="783192"/>
          </a:xfrm>
        </p:grpSpPr>
        <p:grpSp>
          <p:nvGrpSpPr>
            <p:cNvPr id="8" name="Группа 9"/>
            <p:cNvGrpSpPr/>
            <p:nvPr/>
          </p:nvGrpSpPr>
          <p:grpSpPr>
            <a:xfrm>
              <a:off x="1000100" y="6215082"/>
              <a:ext cx="7286676" cy="400110"/>
              <a:chOff x="1000100" y="6215082"/>
              <a:chExt cx="7286676" cy="400110"/>
            </a:xfrm>
          </p:grpSpPr>
          <p:sp>
            <p:nvSpPr>
              <p:cNvPr id="10" name="TextBox 9"/>
              <p:cNvSpPr txBox="1"/>
              <p:nvPr/>
            </p:nvSpPr>
            <p:spPr>
              <a:xfrm>
                <a:off x="1000100" y="6215082"/>
                <a:ext cx="1500198" cy="400110"/>
              </a:xfrm>
              <a:prstGeom prst="rect">
                <a:avLst/>
              </a:prstGeom>
              <a:noFill/>
            </p:spPr>
            <p:txBody>
              <a:bodyPr wrap="square" rtlCol="0">
                <a:spAutoFit/>
              </a:bodyPr>
              <a:lstStyle/>
              <a:p>
                <a:pPr>
                  <a:buNone/>
                </a:pPr>
                <a:r>
                  <a:rPr lang="en-US" sz="2000" dirty="0" smtClean="0"/>
                  <a:t>9,623 (22%)</a:t>
                </a:r>
              </a:p>
            </p:txBody>
          </p:sp>
          <p:sp>
            <p:nvSpPr>
              <p:cNvPr id="11" name="TextBox 10"/>
              <p:cNvSpPr txBox="1"/>
              <p:nvPr/>
            </p:nvSpPr>
            <p:spPr>
              <a:xfrm>
                <a:off x="6643702" y="6215082"/>
                <a:ext cx="1643074" cy="400110"/>
              </a:xfrm>
              <a:prstGeom prst="rect">
                <a:avLst/>
              </a:prstGeom>
              <a:noFill/>
            </p:spPr>
            <p:txBody>
              <a:bodyPr wrap="square" rtlCol="0">
                <a:spAutoFit/>
              </a:bodyPr>
              <a:lstStyle/>
              <a:p>
                <a:pPr>
                  <a:buNone/>
                </a:pPr>
                <a:r>
                  <a:rPr lang="en-US" sz="2000" dirty="0" smtClean="0"/>
                  <a:t>15,842 (35%)</a:t>
                </a:r>
              </a:p>
            </p:txBody>
          </p:sp>
        </p:grpSp>
        <p:sp>
          <p:nvSpPr>
            <p:cNvPr id="9" name="TextBox 8"/>
            <p:cNvSpPr txBox="1"/>
            <p:nvPr/>
          </p:nvSpPr>
          <p:spPr>
            <a:xfrm>
              <a:off x="2071670" y="5832000"/>
              <a:ext cx="5000660" cy="400110"/>
            </a:xfrm>
            <a:prstGeom prst="rect">
              <a:avLst/>
            </a:prstGeom>
            <a:noFill/>
          </p:spPr>
          <p:txBody>
            <a:bodyPr wrap="square" rtlCol="0">
              <a:spAutoFit/>
            </a:bodyPr>
            <a:lstStyle/>
            <a:p>
              <a:r>
                <a:rPr lang="en-US" sz="2000" dirty="0" smtClean="0"/>
                <a:t>Interactions with positive similarity at FDR 5%:</a:t>
              </a:r>
              <a:endParaRPr lang="ru-RU" sz="2000" dirty="0"/>
            </a:p>
          </p:txBody>
        </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 name="Группа 5"/>
          <p:cNvGrpSpPr/>
          <p:nvPr/>
        </p:nvGrpSpPr>
        <p:grpSpPr>
          <a:xfrm>
            <a:off x="83362" y="2448000"/>
            <a:ext cx="8977276" cy="3418842"/>
            <a:chOff x="285719" y="2277069"/>
            <a:chExt cx="8977276" cy="3418842"/>
          </a:xfrm>
        </p:grpSpPr>
        <p:pic>
          <p:nvPicPr>
            <p:cNvPr id="5" name="Рисунок 4" descr="brem-sim-gen.png"/>
            <p:cNvPicPr>
              <a:picLocks noChangeAspect="1"/>
            </p:cNvPicPr>
            <p:nvPr/>
          </p:nvPicPr>
          <p:blipFill>
            <a:blip r:embed="rId3"/>
            <a:stretch>
              <a:fillRect/>
            </a:stretch>
          </p:blipFill>
          <p:spPr>
            <a:xfrm>
              <a:off x="4738724" y="2285992"/>
              <a:ext cx="4524271" cy="3409919"/>
            </a:xfrm>
            <a:prstGeom prst="rect">
              <a:avLst/>
            </a:prstGeom>
          </p:spPr>
        </p:pic>
        <p:pic>
          <p:nvPicPr>
            <p:cNvPr id="4" name="Рисунок 3" descr="brem-sim-ppi.png"/>
            <p:cNvPicPr>
              <a:picLocks noChangeAspect="1"/>
            </p:cNvPicPr>
            <p:nvPr/>
          </p:nvPicPr>
          <p:blipFill>
            <a:blip r:embed="rId4"/>
            <a:stretch>
              <a:fillRect/>
            </a:stretch>
          </p:blipFill>
          <p:spPr>
            <a:xfrm>
              <a:off x="285719" y="2277069"/>
              <a:ext cx="4500594" cy="3392073"/>
            </a:xfrm>
            <a:prstGeom prst="rect">
              <a:avLst/>
            </a:prstGeom>
          </p:spPr>
        </p:pic>
      </p:grpSp>
      <p:sp>
        <p:nvSpPr>
          <p:cNvPr id="2" name="Заголовок 1"/>
          <p:cNvSpPr>
            <a:spLocks noGrp="1"/>
          </p:cNvSpPr>
          <p:nvPr>
            <p:ph type="title"/>
          </p:nvPr>
        </p:nvSpPr>
        <p:spPr>
          <a:xfrm>
            <a:off x="457200" y="274638"/>
            <a:ext cx="8229600" cy="654032"/>
          </a:xfrm>
        </p:spPr>
        <p:txBody>
          <a:bodyPr>
            <a:normAutofit/>
          </a:bodyPr>
          <a:lstStyle/>
          <a:p>
            <a:pPr algn="l"/>
            <a:r>
              <a:rPr lang="en-US" sz="3600" dirty="0" smtClean="0">
                <a:solidFill>
                  <a:schemeClr val="accent3"/>
                </a:solidFill>
              </a:rPr>
              <a:t>Interacting Genes Share Linkages</a:t>
            </a:r>
            <a:endParaRPr lang="ru-RU" sz="3600" dirty="0">
              <a:solidFill>
                <a:schemeClr val="accent3"/>
              </a:solidFill>
            </a:endParaRPr>
          </a:p>
        </p:txBody>
      </p:sp>
      <p:sp>
        <p:nvSpPr>
          <p:cNvPr id="3" name="Содержимое 2"/>
          <p:cNvSpPr>
            <a:spLocks noGrp="1"/>
          </p:cNvSpPr>
          <p:nvPr>
            <p:ph idx="1"/>
          </p:nvPr>
        </p:nvSpPr>
        <p:spPr>
          <a:xfrm>
            <a:off x="500034" y="1000108"/>
            <a:ext cx="8429684" cy="5357850"/>
          </a:xfrm>
        </p:spPr>
        <p:txBody>
          <a:bodyPr>
            <a:normAutofit/>
          </a:bodyPr>
          <a:lstStyle/>
          <a:p>
            <a:pPr>
              <a:buNone/>
            </a:pPr>
            <a:r>
              <a:rPr lang="en-US" sz="2800" dirty="0" smtClean="0"/>
              <a:t>Similar results for </a:t>
            </a:r>
            <a:r>
              <a:rPr lang="en-US" sz="2800" dirty="0" err="1" smtClean="0">
                <a:solidFill>
                  <a:schemeClr val="accent6">
                    <a:lumMod val="75000"/>
                  </a:schemeClr>
                </a:solidFill>
              </a:rPr>
              <a:t>pQTLs</a:t>
            </a:r>
            <a:r>
              <a:rPr lang="en-US" sz="2800" dirty="0" smtClean="0">
                <a:solidFill>
                  <a:schemeClr val="accent6">
                    <a:lumMod val="75000"/>
                  </a:schemeClr>
                </a:solidFill>
              </a:rPr>
              <a:t> </a:t>
            </a:r>
            <a:r>
              <a:rPr lang="en-US" sz="2800" dirty="0" smtClean="0"/>
              <a:t>(for proteins with known levels):</a:t>
            </a:r>
          </a:p>
          <a:p>
            <a:pPr>
              <a:buNone/>
            </a:pPr>
            <a:r>
              <a:rPr lang="en-US" sz="2800" dirty="0" smtClean="0"/>
              <a:t>Physical interactions share linkages</a:t>
            </a:r>
          </a:p>
          <a:p>
            <a:pPr>
              <a:buNone/>
            </a:pPr>
            <a:r>
              <a:rPr lang="en-US" sz="2800" dirty="0" smtClean="0"/>
              <a:t>Genetic interactions less do so</a:t>
            </a:r>
          </a:p>
        </p:txBody>
      </p:sp>
      <p:grpSp>
        <p:nvGrpSpPr>
          <p:cNvPr id="7" name="Группа 6"/>
          <p:cNvGrpSpPr/>
          <p:nvPr/>
        </p:nvGrpSpPr>
        <p:grpSpPr>
          <a:xfrm>
            <a:off x="1000100" y="5832000"/>
            <a:ext cx="7286676" cy="783192"/>
            <a:chOff x="1000100" y="5832000"/>
            <a:chExt cx="7286676" cy="783192"/>
          </a:xfrm>
        </p:grpSpPr>
        <p:grpSp>
          <p:nvGrpSpPr>
            <p:cNvPr id="8" name="Группа 9"/>
            <p:cNvGrpSpPr/>
            <p:nvPr/>
          </p:nvGrpSpPr>
          <p:grpSpPr>
            <a:xfrm>
              <a:off x="1000100" y="6215082"/>
              <a:ext cx="7286676" cy="400110"/>
              <a:chOff x="1000100" y="6215082"/>
              <a:chExt cx="7286676" cy="400110"/>
            </a:xfrm>
          </p:grpSpPr>
          <p:sp>
            <p:nvSpPr>
              <p:cNvPr id="10" name="TextBox 9"/>
              <p:cNvSpPr txBox="1"/>
              <p:nvPr/>
            </p:nvSpPr>
            <p:spPr>
              <a:xfrm>
                <a:off x="1000100" y="6215082"/>
                <a:ext cx="1500198" cy="400110"/>
              </a:xfrm>
              <a:prstGeom prst="rect">
                <a:avLst/>
              </a:prstGeom>
              <a:noFill/>
            </p:spPr>
            <p:txBody>
              <a:bodyPr wrap="square" rtlCol="0">
                <a:spAutoFit/>
              </a:bodyPr>
              <a:lstStyle/>
              <a:p>
                <a:pPr>
                  <a:buNone/>
                </a:pPr>
                <a:r>
                  <a:rPr lang="en-US" sz="2000" dirty="0" smtClean="0"/>
                  <a:t>4,846 (79%)</a:t>
                </a:r>
              </a:p>
            </p:txBody>
          </p:sp>
          <p:sp>
            <p:nvSpPr>
              <p:cNvPr id="11" name="TextBox 10"/>
              <p:cNvSpPr txBox="1"/>
              <p:nvPr/>
            </p:nvSpPr>
            <p:spPr>
              <a:xfrm>
                <a:off x="6858016" y="6215082"/>
                <a:ext cx="1428760" cy="400110"/>
              </a:xfrm>
              <a:prstGeom prst="rect">
                <a:avLst/>
              </a:prstGeom>
              <a:noFill/>
            </p:spPr>
            <p:txBody>
              <a:bodyPr wrap="square" rtlCol="0">
                <a:spAutoFit/>
              </a:bodyPr>
              <a:lstStyle/>
              <a:p>
                <a:pPr>
                  <a:buNone/>
                </a:pPr>
                <a:r>
                  <a:rPr lang="en-US" sz="2000" dirty="0" smtClean="0"/>
                  <a:t>3,606 (71%)</a:t>
                </a:r>
              </a:p>
            </p:txBody>
          </p:sp>
        </p:grpSp>
        <p:sp>
          <p:nvSpPr>
            <p:cNvPr id="9" name="TextBox 8"/>
            <p:cNvSpPr txBox="1"/>
            <p:nvPr/>
          </p:nvSpPr>
          <p:spPr>
            <a:xfrm>
              <a:off x="2071670" y="5832000"/>
              <a:ext cx="5000660" cy="400110"/>
            </a:xfrm>
            <a:prstGeom prst="rect">
              <a:avLst/>
            </a:prstGeom>
            <a:noFill/>
          </p:spPr>
          <p:txBody>
            <a:bodyPr wrap="square" rtlCol="0">
              <a:spAutoFit/>
            </a:bodyPr>
            <a:lstStyle/>
            <a:p>
              <a:r>
                <a:rPr lang="en-US" sz="2000" dirty="0" smtClean="0"/>
                <a:t>Interactions with positive similarity at FDR 5%:</a:t>
              </a:r>
              <a:endParaRPr lang="ru-RU" sz="2000" dirty="0"/>
            </a:p>
          </p:txBody>
        </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 name="Группа 5"/>
          <p:cNvGrpSpPr/>
          <p:nvPr/>
        </p:nvGrpSpPr>
        <p:grpSpPr>
          <a:xfrm>
            <a:off x="83362" y="2556000"/>
            <a:ext cx="8977275" cy="3418841"/>
            <a:chOff x="285719" y="2277069"/>
            <a:chExt cx="8977275" cy="3418841"/>
          </a:xfrm>
        </p:grpSpPr>
        <p:pic>
          <p:nvPicPr>
            <p:cNvPr id="5" name="Рисунок 4" descr="brem-sim-gen.png"/>
            <p:cNvPicPr>
              <a:picLocks noChangeAspect="1"/>
            </p:cNvPicPr>
            <p:nvPr/>
          </p:nvPicPr>
          <p:blipFill>
            <a:blip r:embed="rId3"/>
            <a:stretch>
              <a:fillRect/>
            </a:stretch>
          </p:blipFill>
          <p:spPr>
            <a:xfrm>
              <a:off x="4738725" y="2285992"/>
              <a:ext cx="4524269" cy="3409918"/>
            </a:xfrm>
            <a:prstGeom prst="rect">
              <a:avLst/>
            </a:prstGeom>
          </p:spPr>
        </p:pic>
        <p:pic>
          <p:nvPicPr>
            <p:cNvPr id="4" name="Рисунок 3" descr="brem-sim-ppi.png"/>
            <p:cNvPicPr>
              <a:picLocks noChangeAspect="1"/>
            </p:cNvPicPr>
            <p:nvPr/>
          </p:nvPicPr>
          <p:blipFill>
            <a:blip r:embed="rId4"/>
            <a:stretch>
              <a:fillRect/>
            </a:stretch>
          </p:blipFill>
          <p:spPr>
            <a:xfrm>
              <a:off x="285719" y="2277069"/>
              <a:ext cx="4500594" cy="3392073"/>
            </a:xfrm>
            <a:prstGeom prst="rect">
              <a:avLst/>
            </a:prstGeom>
          </p:spPr>
        </p:pic>
      </p:grpSp>
      <p:sp>
        <p:nvSpPr>
          <p:cNvPr id="2" name="Заголовок 1"/>
          <p:cNvSpPr>
            <a:spLocks noGrp="1"/>
          </p:cNvSpPr>
          <p:nvPr>
            <p:ph type="title"/>
          </p:nvPr>
        </p:nvSpPr>
        <p:spPr>
          <a:xfrm>
            <a:off x="457200" y="274638"/>
            <a:ext cx="8229600" cy="654032"/>
          </a:xfrm>
        </p:spPr>
        <p:txBody>
          <a:bodyPr>
            <a:normAutofit/>
          </a:bodyPr>
          <a:lstStyle/>
          <a:p>
            <a:pPr algn="l"/>
            <a:r>
              <a:rPr lang="en-US" sz="3600" dirty="0" smtClean="0">
                <a:solidFill>
                  <a:schemeClr val="accent3"/>
                </a:solidFill>
              </a:rPr>
              <a:t>Interacting Genes Share Linkages</a:t>
            </a:r>
            <a:endParaRPr lang="ru-RU" sz="3600" dirty="0">
              <a:solidFill>
                <a:schemeClr val="accent3"/>
              </a:solidFill>
            </a:endParaRPr>
          </a:p>
        </p:txBody>
      </p:sp>
      <p:sp>
        <p:nvSpPr>
          <p:cNvPr id="3" name="Содержимое 2"/>
          <p:cNvSpPr>
            <a:spLocks noGrp="1"/>
          </p:cNvSpPr>
          <p:nvPr>
            <p:ph idx="1"/>
          </p:nvPr>
        </p:nvSpPr>
        <p:spPr>
          <a:xfrm>
            <a:off x="571472" y="1000108"/>
            <a:ext cx="8072494" cy="5357850"/>
          </a:xfrm>
        </p:spPr>
        <p:txBody>
          <a:bodyPr>
            <a:normAutofit/>
          </a:bodyPr>
          <a:lstStyle/>
          <a:p>
            <a:pPr>
              <a:buNone/>
            </a:pPr>
            <a:r>
              <a:rPr lang="en-US" sz="2400" dirty="0" err="1" smtClean="0">
                <a:solidFill>
                  <a:schemeClr val="accent6">
                    <a:lumMod val="75000"/>
                  </a:schemeClr>
                </a:solidFill>
              </a:rPr>
              <a:t>pQTLs</a:t>
            </a:r>
            <a:r>
              <a:rPr lang="en-US" sz="2400" dirty="0" smtClean="0">
                <a:solidFill>
                  <a:schemeClr val="accent6">
                    <a:lumMod val="75000"/>
                  </a:schemeClr>
                </a:solidFill>
              </a:rPr>
              <a:t> </a:t>
            </a:r>
            <a:r>
              <a:rPr lang="en-US" sz="2400" dirty="0" smtClean="0"/>
              <a:t>(for proteins with known levels):</a:t>
            </a:r>
          </a:p>
          <a:p>
            <a:pPr>
              <a:buNone/>
            </a:pPr>
            <a:r>
              <a:rPr lang="en-US" sz="2400" dirty="0" smtClean="0"/>
              <a:t>Regulatory interactions do not seem to share linkages, though data is not representative</a:t>
            </a:r>
          </a:p>
          <a:p>
            <a:pPr>
              <a:buNone/>
            </a:pPr>
            <a:r>
              <a:rPr lang="en-US" sz="2400" dirty="0" smtClean="0"/>
              <a:t>Co-regulatory interactions share linkages</a:t>
            </a:r>
          </a:p>
        </p:txBody>
      </p:sp>
      <p:grpSp>
        <p:nvGrpSpPr>
          <p:cNvPr id="7" name="Группа 6"/>
          <p:cNvGrpSpPr/>
          <p:nvPr/>
        </p:nvGrpSpPr>
        <p:grpSpPr>
          <a:xfrm>
            <a:off x="1000100" y="5832000"/>
            <a:ext cx="7286676" cy="783192"/>
            <a:chOff x="1000100" y="5832000"/>
            <a:chExt cx="7286676" cy="783192"/>
          </a:xfrm>
        </p:grpSpPr>
        <p:grpSp>
          <p:nvGrpSpPr>
            <p:cNvPr id="8" name="Группа 9"/>
            <p:cNvGrpSpPr/>
            <p:nvPr/>
          </p:nvGrpSpPr>
          <p:grpSpPr>
            <a:xfrm>
              <a:off x="1000100" y="6215082"/>
              <a:ext cx="7286676" cy="400110"/>
              <a:chOff x="1000100" y="6215082"/>
              <a:chExt cx="7286676" cy="400110"/>
            </a:xfrm>
          </p:grpSpPr>
          <p:sp>
            <p:nvSpPr>
              <p:cNvPr id="10" name="TextBox 9"/>
              <p:cNvSpPr txBox="1"/>
              <p:nvPr/>
            </p:nvSpPr>
            <p:spPr>
              <a:xfrm>
                <a:off x="1000100" y="6215082"/>
                <a:ext cx="1500198" cy="400110"/>
              </a:xfrm>
              <a:prstGeom prst="rect">
                <a:avLst/>
              </a:prstGeom>
              <a:noFill/>
            </p:spPr>
            <p:txBody>
              <a:bodyPr wrap="square" rtlCol="0">
                <a:spAutoFit/>
              </a:bodyPr>
              <a:lstStyle/>
              <a:p>
                <a:pPr>
                  <a:buNone/>
                </a:pPr>
                <a:r>
                  <a:rPr lang="en-US" sz="2000" dirty="0" smtClean="0"/>
                  <a:t>419 (60%)</a:t>
                </a:r>
              </a:p>
            </p:txBody>
          </p:sp>
          <p:sp>
            <p:nvSpPr>
              <p:cNvPr id="11" name="TextBox 10"/>
              <p:cNvSpPr txBox="1"/>
              <p:nvPr/>
            </p:nvSpPr>
            <p:spPr>
              <a:xfrm>
                <a:off x="6858016" y="6215082"/>
                <a:ext cx="1428760" cy="400110"/>
              </a:xfrm>
              <a:prstGeom prst="rect">
                <a:avLst/>
              </a:prstGeom>
              <a:noFill/>
            </p:spPr>
            <p:txBody>
              <a:bodyPr wrap="square" rtlCol="0">
                <a:spAutoFit/>
              </a:bodyPr>
              <a:lstStyle/>
              <a:p>
                <a:pPr>
                  <a:buNone/>
                </a:pPr>
                <a:r>
                  <a:rPr lang="en-US" sz="2000" dirty="0" smtClean="0"/>
                  <a:t>5,654 (84%)</a:t>
                </a:r>
              </a:p>
            </p:txBody>
          </p:sp>
        </p:grpSp>
        <p:sp>
          <p:nvSpPr>
            <p:cNvPr id="9" name="TextBox 8"/>
            <p:cNvSpPr txBox="1"/>
            <p:nvPr/>
          </p:nvSpPr>
          <p:spPr>
            <a:xfrm>
              <a:off x="2071670" y="5832000"/>
              <a:ext cx="5000660" cy="400110"/>
            </a:xfrm>
            <a:prstGeom prst="rect">
              <a:avLst/>
            </a:prstGeom>
            <a:noFill/>
          </p:spPr>
          <p:txBody>
            <a:bodyPr wrap="square" rtlCol="0">
              <a:spAutoFit/>
            </a:bodyPr>
            <a:lstStyle/>
            <a:p>
              <a:r>
                <a:rPr lang="en-US" sz="2000" dirty="0" smtClean="0"/>
                <a:t>Interactions with positive similarity at FDR 5%:</a:t>
              </a:r>
              <a:endParaRPr lang="ru-RU" sz="2000" dirty="0"/>
            </a:p>
          </p:txBody>
        </p:sp>
      </p:grpSp>
      <p:sp>
        <p:nvSpPr>
          <p:cNvPr id="13" name="TextBox 12"/>
          <p:cNvSpPr txBox="1"/>
          <p:nvPr/>
        </p:nvSpPr>
        <p:spPr>
          <a:xfrm>
            <a:off x="2214546" y="3571876"/>
            <a:ext cx="1857388" cy="707886"/>
          </a:xfrm>
          <a:prstGeom prst="rect">
            <a:avLst/>
          </a:prstGeom>
          <a:noFill/>
        </p:spPr>
        <p:txBody>
          <a:bodyPr wrap="square" rtlCol="0">
            <a:spAutoFit/>
          </a:bodyPr>
          <a:lstStyle/>
          <a:p>
            <a:r>
              <a:rPr lang="en-US" sz="2000" dirty="0" smtClean="0">
                <a:solidFill>
                  <a:schemeClr val="accent6">
                    <a:lumMod val="75000"/>
                  </a:schemeClr>
                </a:solidFill>
              </a:rPr>
              <a:t>only 8 TFs have protein levels</a:t>
            </a:r>
            <a:endParaRPr lang="ru-RU" sz="2000" dirty="0">
              <a:solidFill>
                <a:schemeClr val="accent6">
                  <a:lumMod val="7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err="1" smtClean="0">
                <a:solidFill>
                  <a:schemeClr val="accent3"/>
                </a:solidFill>
              </a:rPr>
              <a:t>Subnetworks</a:t>
            </a:r>
            <a:r>
              <a:rPr lang="en-US" sz="3600" dirty="0" smtClean="0">
                <a:solidFill>
                  <a:schemeClr val="accent3"/>
                </a:solidFill>
              </a:rPr>
              <a:t> of Interaction Networks</a:t>
            </a:r>
            <a:endParaRPr lang="ru-RU" sz="3600" dirty="0">
              <a:solidFill>
                <a:schemeClr val="accent3"/>
              </a:solidFill>
            </a:endParaRPr>
          </a:p>
        </p:txBody>
      </p:sp>
      <p:sp>
        <p:nvSpPr>
          <p:cNvPr id="3" name="Содержимое 2"/>
          <p:cNvSpPr>
            <a:spLocks noGrp="1"/>
          </p:cNvSpPr>
          <p:nvPr>
            <p:ph idx="1"/>
          </p:nvPr>
        </p:nvSpPr>
        <p:spPr>
          <a:xfrm>
            <a:off x="571472" y="1000108"/>
            <a:ext cx="8072494" cy="5357850"/>
          </a:xfrm>
        </p:spPr>
        <p:txBody>
          <a:bodyPr>
            <a:normAutofit/>
          </a:bodyPr>
          <a:lstStyle/>
          <a:p>
            <a:pPr>
              <a:buNone/>
            </a:pPr>
            <a:r>
              <a:rPr lang="en-US" sz="2800" dirty="0" smtClean="0"/>
              <a:t>&lt;based on similarity of linkages&gt;</a:t>
            </a:r>
            <a:endParaRPr lang="ru-RU" sz="2800"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smtClean="0">
                <a:solidFill>
                  <a:schemeClr val="accent3"/>
                </a:solidFill>
              </a:rPr>
              <a:t>Dense QTL Target </a:t>
            </a:r>
            <a:r>
              <a:rPr lang="en-US" sz="3600" dirty="0" err="1" smtClean="0">
                <a:solidFill>
                  <a:schemeClr val="accent3"/>
                </a:solidFill>
              </a:rPr>
              <a:t>Subnetworks</a:t>
            </a:r>
            <a:endParaRPr lang="ru-RU" sz="3600" dirty="0">
              <a:solidFill>
                <a:schemeClr val="accent3"/>
              </a:solidFill>
            </a:endParaRPr>
          </a:p>
        </p:txBody>
      </p:sp>
      <p:sp>
        <p:nvSpPr>
          <p:cNvPr id="3" name="Содержимое 2"/>
          <p:cNvSpPr>
            <a:spLocks noGrp="1"/>
          </p:cNvSpPr>
          <p:nvPr>
            <p:ph idx="1"/>
          </p:nvPr>
        </p:nvSpPr>
        <p:spPr>
          <a:xfrm>
            <a:off x="571472" y="1000108"/>
            <a:ext cx="5072098" cy="5357850"/>
          </a:xfrm>
        </p:spPr>
        <p:txBody>
          <a:bodyPr>
            <a:normAutofit/>
          </a:bodyPr>
          <a:lstStyle/>
          <a:p>
            <a:pPr>
              <a:buNone/>
            </a:pPr>
            <a:r>
              <a:rPr lang="en-US" sz="2800" dirty="0" smtClean="0"/>
              <a:t>QTL target </a:t>
            </a:r>
            <a:r>
              <a:rPr lang="en-US" sz="2800" dirty="0" err="1" smtClean="0"/>
              <a:t>subnetwork</a:t>
            </a:r>
            <a:endParaRPr lang="en-US" sz="2800" dirty="0" smtClean="0"/>
          </a:p>
          <a:p>
            <a:pPr>
              <a:buNone/>
            </a:pPr>
            <a:r>
              <a:rPr lang="en-US" sz="2800" dirty="0" smtClean="0"/>
              <a:t>Density </a:t>
            </a:r>
            <a:r>
              <a:rPr lang="en-US" sz="2800" i="1" dirty="0" smtClean="0"/>
              <a:t>z</a:t>
            </a:r>
            <a:r>
              <a:rPr lang="en-US" sz="2800" dirty="0" smtClean="0"/>
              <a:t>-score of </a:t>
            </a:r>
            <a:r>
              <a:rPr lang="en-US" sz="2800" dirty="0" err="1" smtClean="0"/>
              <a:t>subnetwork</a:t>
            </a:r>
            <a:r>
              <a:rPr lang="en-US" sz="2800" dirty="0" smtClean="0"/>
              <a:t> with </a:t>
            </a:r>
            <a:r>
              <a:rPr lang="en-US" sz="2800" i="1" dirty="0" smtClean="0"/>
              <a:t>n</a:t>
            </a:r>
            <a:r>
              <a:rPr lang="en-US" sz="2800" dirty="0" smtClean="0"/>
              <a:t> nodes and </a:t>
            </a:r>
            <a:r>
              <a:rPr lang="en-US" sz="2800" i="1" dirty="0" smtClean="0"/>
              <a:t>m</a:t>
            </a:r>
            <a:r>
              <a:rPr lang="en-US" sz="2800" dirty="0" smtClean="0"/>
              <a:t> edges:</a:t>
            </a:r>
          </a:p>
          <a:p>
            <a:pPr algn="ctr">
              <a:buNone/>
            </a:pPr>
            <a:endParaRPr lang="en-US" sz="2800" dirty="0" smtClean="0"/>
          </a:p>
          <a:p>
            <a:pPr algn="ctr">
              <a:buNone/>
            </a:pPr>
            <a:r>
              <a:rPr lang="en-US" sz="2800" i="1" dirty="0" smtClean="0"/>
              <a:t>z </a:t>
            </a:r>
            <a:r>
              <a:rPr lang="en-US" sz="2800" dirty="0" smtClean="0"/>
              <a:t>= (</a:t>
            </a:r>
            <a:r>
              <a:rPr lang="en-US" sz="2800" i="1" dirty="0" smtClean="0"/>
              <a:t>m</a:t>
            </a:r>
            <a:r>
              <a:rPr lang="en-US" sz="2800" dirty="0" smtClean="0"/>
              <a:t> – </a:t>
            </a:r>
            <a:r>
              <a:rPr lang="en-US" sz="2800" i="1" dirty="0" smtClean="0">
                <a:latin typeface="Calibri"/>
              </a:rPr>
              <a:t>e</a:t>
            </a:r>
            <a:r>
              <a:rPr lang="en-US" sz="2800" i="1" baseline="-25000" dirty="0" smtClean="0">
                <a:latin typeface="Calibri"/>
              </a:rPr>
              <a:t>n</a:t>
            </a:r>
            <a:r>
              <a:rPr lang="en-US" sz="2800" dirty="0" smtClean="0"/>
              <a:t>) / </a:t>
            </a:r>
            <a:r>
              <a:rPr lang="en-US" sz="2800" i="1" dirty="0" err="1" smtClean="0">
                <a:latin typeface="Calibri"/>
              </a:rPr>
              <a:t>s</a:t>
            </a:r>
            <a:r>
              <a:rPr lang="en-US" sz="2800" i="1" baseline="-25000" dirty="0" err="1" smtClean="0">
                <a:latin typeface="Calibri"/>
              </a:rPr>
              <a:t>n</a:t>
            </a:r>
            <a:endParaRPr lang="en-US" sz="2800" i="1" baseline="-25000" dirty="0" smtClean="0">
              <a:latin typeface="Calibri"/>
            </a:endParaRPr>
          </a:p>
          <a:p>
            <a:pPr>
              <a:buNone/>
            </a:pPr>
            <a:endParaRPr lang="en-US" sz="2800" dirty="0" smtClean="0"/>
          </a:p>
          <a:p>
            <a:pPr>
              <a:buNone/>
            </a:pPr>
            <a:r>
              <a:rPr lang="en-US" sz="2800" i="1" dirty="0" smtClean="0"/>
              <a:t>e</a:t>
            </a:r>
            <a:r>
              <a:rPr lang="en-US" sz="2800" i="1" baseline="-25000" dirty="0" smtClean="0"/>
              <a:t>n</a:t>
            </a:r>
            <a:r>
              <a:rPr lang="en-US" sz="2800" baseline="-25000" dirty="0" smtClean="0"/>
              <a:t> </a:t>
            </a:r>
            <a:r>
              <a:rPr lang="en-US" sz="2800" dirty="0" smtClean="0"/>
              <a:t>= average number of edges on </a:t>
            </a:r>
            <a:r>
              <a:rPr lang="en-US" sz="2800" i="1" dirty="0" smtClean="0"/>
              <a:t>n</a:t>
            </a:r>
            <a:r>
              <a:rPr lang="en-US" sz="2800" dirty="0" smtClean="0"/>
              <a:t> nodes</a:t>
            </a:r>
          </a:p>
          <a:p>
            <a:pPr>
              <a:buNone/>
            </a:pPr>
            <a:r>
              <a:rPr lang="en-US" sz="2800" i="1" dirty="0" err="1" smtClean="0"/>
              <a:t>s</a:t>
            </a:r>
            <a:r>
              <a:rPr lang="en-US" sz="2800" i="1" baseline="-25000" dirty="0" err="1" smtClean="0"/>
              <a:t>n</a:t>
            </a:r>
            <a:r>
              <a:rPr lang="en-US" sz="2800" dirty="0" smtClean="0"/>
              <a:t> = standard deviation</a:t>
            </a:r>
          </a:p>
        </p:txBody>
      </p:sp>
      <p:grpSp>
        <p:nvGrpSpPr>
          <p:cNvPr id="35" name="Группа 34"/>
          <p:cNvGrpSpPr/>
          <p:nvPr/>
        </p:nvGrpSpPr>
        <p:grpSpPr>
          <a:xfrm>
            <a:off x="5500694" y="1214422"/>
            <a:ext cx="3143272" cy="3512604"/>
            <a:chOff x="5500694" y="1214422"/>
            <a:chExt cx="3143272" cy="3512604"/>
          </a:xfrm>
        </p:grpSpPr>
        <p:grpSp>
          <p:nvGrpSpPr>
            <p:cNvPr id="136" name="Группа 135"/>
            <p:cNvGrpSpPr/>
            <p:nvPr/>
          </p:nvGrpSpPr>
          <p:grpSpPr>
            <a:xfrm>
              <a:off x="5500694" y="1643050"/>
              <a:ext cx="3143272" cy="2747446"/>
              <a:chOff x="2071670" y="1928802"/>
              <a:chExt cx="5143536" cy="4015498"/>
            </a:xfrm>
          </p:grpSpPr>
          <p:sp>
            <p:nvSpPr>
              <p:cNvPr id="25" name="Овал 6"/>
              <p:cNvSpPr/>
              <p:nvPr/>
            </p:nvSpPr>
            <p:spPr>
              <a:xfrm>
                <a:off x="5143504" y="3143248"/>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26" name="Овал 25"/>
              <p:cNvSpPr/>
              <p:nvPr/>
            </p:nvSpPr>
            <p:spPr>
              <a:xfrm flipH="1">
                <a:off x="4429123" y="5786454"/>
                <a:ext cx="176727" cy="157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7" name="Прямая со стрелкой 26"/>
              <p:cNvCxnSpPr>
                <a:stCxn id="26" idx="0"/>
                <a:endCxn id="25" idx="4"/>
              </p:cNvCxnSpPr>
              <p:nvPr/>
            </p:nvCxnSpPr>
            <p:spPr>
              <a:xfrm rot="5400000" flipH="1" flipV="1">
                <a:off x="3631753" y="4187900"/>
                <a:ext cx="2484288" cy="712821"/>
              </a:xfrm>
              <a:prstGeom prst="straightConnector1">
                <a:avLst/>
              </a:prstGeom>
              <a:ln w="1905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Овал 14"/>
              <p:cNvSpPr/>
              <p:nvPr/>
            </p:nvSpPr>
            <p:spPr>
              <a:xfrm flipH="1">
                <a:off x="6641850" y="2761389"/>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16" name="Прямая соединительная линия 15"/>
              <p:cNvCxnSpPr>
                <a:stCxn id="25" idx="6"/>
                <a:endCxn id="15" idx="5"/>
              </p:cNvCxnSpPr>
              <p:nvPr/>
            </p:nvCxnSpPr>
            <p:spPr>
              <a:xfrm flipV="1">
                <a:off x="5317112" y="2897034"/>
                <a:ext cx="1350162" cy="325673"/>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Овал 16"/>
              <p:cNvSpPr/>
              <p:nvPr/>
            </p:nvSpPr>
            <p:spPr>
              <a:xfrm flipH="1">
                <a:off x="5857884" y="2357430"/>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8" name="Овал 17"/>
              <p:cNvSpPr/>
              <p:nvPr/>
            </p:nvSpPr>
            <p:spPr>
              <a:xfrm flipH="1">
                <a:off x="6641850" y="3679632"/>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9" name="Овал 18"/>
              <p:cNvSpPr/>
              <p:nvPr/>
            </p:nvSpPr>
            <p:spPr>
              <a:xfrm flipH="1">
                <a:off x="2914420" y="2761389"/>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20" name="Овал 19"/>
              <p:cNvSpPr/>
              <p:nvPr/>
            </p:nvSpPr>
            <p:spPr>
              <a:xfrm flipH="1">
                <a:off x="2571736" y="3643314"/>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21" name="Прямая соединительная линия 20"/>
              <p:cNvCxnSpPr>
                <a:stCxn id="25" idx="7"/>
                <a:endCxn id="17" idx="5"/>
              </p:cNvCxnSpPr>
              <p:nvPr/>
            </p:nvCxnSpPr>
            <p:spPr>
              <a:xfrm rot="5400000" flipH="1" flipV="1">
                <a:off x="5250775" y="2533988"/>
                <a:ext cx="673446" cy="59162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a:stCxn id="25" idx="5"/>
                <a:endCxn id="18" idx="6"/>
              </p:cNvCxnSpPr>
              <p:nvPr/>
            </p:nvCxnSpPr>
            <p:spPr>
              <a:xfrm rot="16200000" flipH="1">
                <a:off x="5726670" y="2843911"/>
                <a:ext cx="480198" cy="1350162"/>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a:stCxn id="25" idx="1"/>
                <a:endCxn id="19" idx="3"/>
              </p:cNvCxnSpPr>
              <p:nvPr/>
            </p:nvCxnSpPr>
            <p:spPr>
              <a:xfrm rot="16200000" flipV="1">
                <a:off x="3981023" y="1978616"/>
                <a:ext cx="269487" cy="2106324"/>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a:stCxn id="20" idx="2"/>
                <a:endCxn id="92" idx="7"/>
              </p:cNvCxnSpPr>
              <p:nvPr/>
            </p:nvCxnSpPr>
            <p:spPr>
              <a:xfrm>
                <a:off x="2745344" y="3722773"/>
                <a:ext cx="1423452" cy="301004"/>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p:cNvCxnSpPr>
                <a:stCxn id="26" idx="0"/>
                <a:endCxn id="15" idx="4"/>
              </p:cNvCxnSpPr>
              <p:nvPr/>
            </p:nvCxnSpPr>
            <p:spPr>
              <a:xfrm rot="5400000" flipH="1" flipV="1">
                <a:off x="4189996" y="3247797"/>
                <a:ext cx="2866147" cy="2211167"/>
              </a:xfrm>
              <a:prstGeom prst="straightConnector1">
                <a:avLst/>
              </a:prstGeom>
              <a:ln w="19050">
                <a:solidFill>
                  <a:schemeClr val="accent2">
                    <a:lumMod val="60000"/>
                    <a:lumOff val="4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a:stCxn id="26" idx="0"/>
                <a:endCxn id="18" idx="4"/>
              </p:cNvCxnSpPr>
              <p:nvPr/>
            </p:nvCxnSpPr>
            <p:spPr>
              <a:xfrm rot="5400000" flipH="1" flipV="1">
                <a:off x="4649118" y="3706919"/>
                <a:ext cx="1947905" cy="2211167"/>
              </a:xfrm>
              <a:prstGeom prst="straightConnector1">
                <a:avLst/>
              </a:prstGeom>
              <a:ln w="19050">
                <a:solidFill>
                  <a:schemeClr val="accent2">
                    <a:lumMod val="60000"/>
                    <a:lumOff val="4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a:stCxn id="26" idx="0"/>
                <a:endCxn id="17" idx="4"/>
              </p:cNvCxnSpPr>
              <p:nvPr/>
            </p:nvCxnSpPr>
            <p:spPr>
              <a:xfrm rot="5400000" flipH="1" flipV="1">
                <a:off x="3596035" y="3437801"/>
                <a:ext cx="3270106" cy="1427200"/>
              </a:xfrm>
              <a:prstGeom prst="straightConnector1">
                <a:avLst/>
              </a:prstGeom>
              <a:ln w="19050">
                <a:solidFill>
                  <a:schemeClr val="accent2">
                    <a:lumMod val="60000"/>
                    <a:lumOff val="4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26" idx="0"/>
                <a:endCxn id="19" idx="4"/>
              </p:cNvCxnSpPr>
              <p:nvPr/>
            </p:nvCxnSpPr>
            <p:spPr>
              <a:xfrm rot="16200000" flipV="1">
                <a:off x="2326283" y="3595248"/>
                <a:ext cx="2866147" cy="1516263"/>
              </a:xfrm>
              <a:prstGeom prst="straightConnector1">
                <a:avLst/>
              </a:prstGeom>
              <a:ln w="19050">
                <a:solidFill>
                  <a:schemeClr val="accent2">
                    <a:lumMod val="60000"/>
                    <a:lumOff val="4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a:stCxn id="26" idx="0"/>
                <a:endCxn id="20" idx="4"/>
              </p:cNvCxnSpPr>
              <p:nvPr/>
            </p:nvCxnSpPr>
            <p:spPr>
              <a:xfrm rot="16200000" flipV="1">
                <a:off x="2595903" y="3864868"/>
                <a:ext cx="1984223" cy="1858947"/>
              </a:xfrm>
              <a:prstGeom prst="straightConnector1">
                <a:avLst/>
              </a:prstGeom>
              <a:ln w="19050">
                <a:solidFill>
                  <a:schemeClr val="accent2">
                    <a:lumMod val="60000"/>
                    <a:lumOff val="4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 name="Овал 5"/>
              <p:cNvSpPr/>
              <p:nvPr/>
            </p:nvSpPr>
            <p:spPr>
              <a:xfrm>
                <a:off x="2071670" y="1928802"/>
                <a:ext cx="5143536" cy="28643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Овал 27"/>
              <p:cNvSpPr/>
              <p:nvPr/>
            </p:nvSpPr>
            <p:spPr>
              <a:xfrm flipH="1">
                <a:off x="4071934" y="2214554"/>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89" name="Прямая соединительная линия 88"/>
              <p:cNvCxnSpPr>
                <a:stCxn id="28" idx="2"/>
                <a:endCxn id="17" idx="5"/>
              </p:cNvCxnSpPr>
              <p:nvPr/>
            </p:nvCxnSpPr>
            <p:spPr>
              <a:xfrm>
                <a:off x="4245542" y="2294013"/>
                <a:ext cx="1637766" cy="199062"/>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Овал 91"/>
              <p:cNvSpPr/>
              <p:nvPr/>
            </p:nvSpPr>
            <p:spPr>
              <a:xfrm flipH="1">
                <a:off x="4143372" y="4000504"/>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93" name="Прямая со стрелкой 92"/>
              <p:cNvCxnSpPr>
                <a:stCxn id="26" idx="0"/>
                <a:endCxn id="28" idx="4"/>
              </p:cNvCxnSpPr>
              <p:nvPr/>
            </p:nvCxnSpPr>
            <p:spPr>
              <a:xfrm rot="16200000" flipV="1">
                <a:off x="2631623" y="3900588"/>
                <a:ext cx="3412982" cy="358748"/>
              </a:xfrm>
              <a:prstGeom prst="straightConnector1">
                <a:avLst/>
              </a:prstGeom>
              <a:ln w="19050">
                <a:solidFill>
                  <a:schemeClr val="accent2">
                    <a:lumMod val="60000"/>
                    <a:lumOff val="4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26" idx="0"/>
                <a:endCxn id="92" idx="4"/>
              </p:cNvCxnSpPr>
              <p:nvPr/>
            </p:nvCxnSpPr>
            <p:spPr>
              <a:xfrm rot="16200000" flipV="1">
                <a:off x="3560317" y="4829282"/>
                <a:ext cx="1627033" cy="287311"/>
              </a:xfrm>
              <a:prstGeom prst="straightConnector1">
                <a:avLst/>
              </a:prstGeom>
              <a:ln w="19050">
                <a:solidFill>
                  <a:schemeClr val="accent2">
                    <a:lumMod val="60000"/>
                    <a:lumOff val="4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7" name="Прямая соединительная линия 106"/>
              <p:cNvCxnSpPr>
                <a:stCxn id="92" idx="0"/>
                <a:endCxn id="19" idx="4"/>
              </p:cNvCxnSpPr>
              <p:nvPr/>
            </p:nvCxnSpPr>
            <p:spPr>
              <a:xfrm rot="16200000" flipV="1">
                <a:off x="3075602" y="2845930"/>
                <a:ext cx="1080197" cy="1228952"/>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Прямая соединительная линия 109"/>
              <p:cNvCxnSpPr>
                <a:stCxn id="92" idx="2"/>
                <a:endCxn id="18" idx="6"/>
              </p:cNvCxnSpPr>
              <p:nvPr/>
            </p:nvCxnSpPr>
            <p:spPr>
              <a:xfrm flipV="1">
                <a:off x="4316980" y="3759091"/>
                <a:ext cx="2324870" cy="320872"/>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Прямая соединительная линия 129"/>
              <p:cNvCxnSpPr>
                <a:stCxn id="28" idx="5"/>
                <a:endCxn id="19" idx="1"/>
              </p:cNvCxnSpPr>
              <p:nvPr/>
            </p:nvCxnSpPr>
            <p:spPr>
              <a:xfrm rot="5400000">
                <a:off x="3362750" y="2050053"/>
                <a:ext cx="434463" cy="1034754"/>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Прямая соединительная линия 132"/>
              <p:cNvCxnSpPr>
                <a:stCxn id="17" idx="5"/>
                <a:endCxn id="20" idx="1"/>
              </p:cNvCxnSpPr>
              <p:nvPr/>
            </p:nvCxnSpPr>
            <p:spPr>
              <a:xfrm rot="5400000">
                <a:off x="3714858" y="1498137"/>
                <a:ext cx="1173512" cy="316338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TextBox 136"/>
            <p:cNvSpPr txBox="1"/>
            <p:nvPr/>
          </p:nvSpPr>
          <p:spPr>
            <a:xfrm>
              <a:off x="7143768" y="4357694"/>
              <a:ext cx="928694" cy="369332"/>
            </a:xfrm>
            <a:prstGeom prst="rect">
              <a:avLst/>
            </a:prstGeom>
            <a:noFill/>
          </p:spPr>
          <p:txBody>
            <a:bodyPr wrap="square" rtlCol="0">
              <a:spAutoFit/>
            </a:bodyPr>
            <a:lstStyle/>
            <a:p>
              <a:r>
                <a:rPr lang="en-US" dirty="0" smtClean="0"/>
                <a:t>marker</a:t>
              </a:r>
              <a:endParaRPr lang="ru-RU" dirty="0"/>
            </a:p>
          </p:txBody>
        </p:sp>
        <p:sp>
          <p:nvSpPr>
            <p:cNvPr id="138" name="TextBox 137"/>
            <p:cNvSpPr txBox="1"/>
            <p:nvPr/>
          </p:nvSpPr>
          <p:spPr>
            <a:xfrm>
              <a:off x="6858016" y="1214422"/>
              <a:ext cx="1428760" cy="369332"/>
            </a:xfrm>
            <a:prstGeom prst="rect">
              <a:avLst/>
            </a:prstGeom>
            <a:noFill/>
          </p:spPr>
          <p:txBody>
            <a:bodyPr wrap="square" rtlCol="0">
              <a:spAutoFit/>
            </a:bodyPr>
            <a:lstStyle/>
            <a:p>
              <a:r>
                <a:rPr lang="en-US" dirty="0" smtClean="0"/>
                <a:t>target genes</a:t>
              </a:r>
              <a:endParaRPr lang="ru-RU" dirty="0"/>
            </a:p>
          </p:txBody>
        </p:sp>
      </p:gr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smtClean="0">
                <a:solidFill>
                  <a:schemeClr val="accent3"/>
                </a:solidFill>
              </a:rPr>
              <a:t>Dense QTL Target </a:t>
            </a:r>
            <a:r>
              <a:rPr lang="en-US" sz="3600" dirty="0" err="1" smtClean="0">
                <a:solidFill>
                  <a:schemeClr val="accent3"/>
                </a:solidFill>
              </a:rPr>
              <a:t>Subnetworks</a:t>
            </a:r>
            <a:endParaRPr lang="ru-RU" sz="3600" dirty="0">
              <a:solidFill>
                <a:schemeClr val="accent3"/>
              </a:solidFill>
            </a:endParaRPr>
          </a:p>
        </p:txBody>
      </p:sp>
      <p:pic>
        <p:nvPicPr>
          <p:cNvPr id="35" name="Содержимое 34" descr="brem-target-deg20.png"/>
          <p:cNvPicPr>
            <a:picLocks noGrp="1" noChangeAspect="1"/>
          </p:cNvPicPr>
          <p:nvPr>
            <p:ph idx="1"/>
          </p:nvPr>
        </p:nvPicPr>
        <p:blipFill>
          <a:blip r:embed="rId3"/>
          <a:stretch>
            <a:fillRect/>
          </a:stretch>
        </p:blipFill>
        <p:spPr>
          <a:xfrm>
            <a:off x="1428728" y="1573200"/>
            <a:ext cx="6286544" cy="4738134"/>
          </a:xfrm>
        </p:spPr>
      </p:pic>
      <p:sp>
        <p:nvSpPr>
          <p:cNvPr id="38" name="TextBox 37"/>
          <p:cNvSpPr txBox="1"/>
          <p:nvPr/>
        </p:nvSpPr>
        <p:spPr>
          <a:xfrm>
            <a:off x="785786" y="1000108"/>
            <a:ext cx="6357982" cy="523220"/>
          </a:xfrm>
          <a:prstGeom prst="rect">
            <a:avLst/>
          </a:prstGeom>
          <a:noFill/>
        </p:spPr>
        <p:txBody>
          <a:bodyPr wrap="square" rtlCol="0">
            <a:spAutoFit/>
          </a:bodyPr>
          <a:lstStyle/>
          <a:p>
            <a:r>
              <a:rPr lang="en-US" sz="2800" dirty="0" err="1" smtClean="0"/>
              <a:t>eQTLs</a:t>
            </a:r>
            <a:r>
              <a:rPr lang="en-US" sz="2800" dirty="0" smtClean="0"/>
              <a:t> (FDR 5%): 38 targets on average</a:t>
            </a:r>
            <a:endParaRPr lang="ru-RU" sz="28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smtClean="0">
                <a:solidFill>
                  <a:schemeClr val="accent3"/>
                </a:solidFill>
              </a:rPr>
              <a:t>Quantitative Trait </a:t>
            </a:r>
            <a:r>
              <a:rPr lang="en-US" sz="3600" dirty="0">
                <a:solidFill>
                  <a:schemeClr val="accent3"/>
                </a:solidFill>
              </a:rPr>
              <a:t>L</a:t>
            </a:r>
            <a:r>
              <a:rPr lang="en-US" sz="3600" dirty="0" smtClean="0">
                <a:solidFill>
                  <a:schemeClr val="accent3"/>
                </a:solidFill>
              </a:rPr>
              <a:t>oci</a:t>
            </a:r>
            <a:endParaRPr lang="ru-RU" sz="3600" dirty="0">
              <a:solidFill>
                <a:schemeClr val="accent3"/>
              </a:solidFill>
            </a:endParaRPr>
          </a:p>
        </p:txBody>
      </p:sp>
      <p:sp>
        <p:nvSpPr>
          <p:cNvPr id="3" name="Содержимое 2"/>
          <p:cNvSpPr>
            <a:spLocks noGrp="1"/>
          </p:cNvSpPr>
          <p:nvPr>
            <p:ph idx="1"/>
          </p:nvPr>
        </p:nvSpPr>
        <p:spPr>
          <a:xfrm>
            <a:off x="571472" y="1000108"/>
            <a:ext cx="8072494" cy="5357850"/>
          </a:xfrm>
        </p:spPr>
        <p:txBody>
          <a:bodyPr>
            <a:normAutofit/>
          </a:bodyPr>
          <a:lstStyle/>
          <a:p>
            <a:pPr>
              <a:buNone/>
            </a:pPr>
            <a:r>
              <a:rPr lang="en-US" sz="2800" dirty="0" smtClean="0"/>
              <a:t>Associate variation in trait with variation in genotype</a:t>
            </a:r>
          </a:p>
          <a:p>
            <a:pPr>
              <a:buNone/>
            </a:pPr>
            <a:r>
              <a:rPr lang="en-US" sz="2800" dirty="0" smtClean="0"/>
              <a:t>Toy example:</a:t>
            </a:r>
          </a:p>
        </p:txBody>
      </p:sp>
      <p:grpSp>
        <p:nvGrpSpPr>
          <p:cNvPr id="36" name="Группа 35"/>
          <p:cNvGrpSpPr/>
          <p:nvPr/>
        </p:nvGrpSpPr>
        <p:grpSpPr>
          <a:xfrm>
            <a:off x="322669" y="2500306"/>
            <a:ext cx="8498662" cy="2121408"/>
            <a:chOff x="359618" y="1609142"/>
            <a:chExt cx="8498662" cy="2121408"/>
          </a:xfrm>
        </p:grpSpPr>
        <p:pic>
          <p:nvPicPr>
            <p:cNvPr id="26" name="Рисунок 25" descr="body2.jpg"/>
            <p:cNvPicPr>
              <a:picLocks noChangeAspect="1"/>
            </p:cNvPicPr>
            <p:nvPr/>
          </p:nvPicPr>
          <p:blipFill>
            <a:blip r:embed="rId3"/>
            <a:stretch>
              <a:fillRect/>
            </a:stretch>
          </p:blipFill>
          <p:spPr>
            <a:xfrm>
              <a:off x="3929058" y="1785926"/>
              <a:ext cx="785818" cy="1944624"/>
            </a:xfrm>
            <a:prstGeom prst="rect">
              <a:avLst/>
            </a:prstGeom>
          </p:spPr>
        </p:pic>
        <p:pic>
          <p:nvPicPr>
            <p:cNvPr id="27" name="Рисунок 26" descr="body2.jpg"/>
            <p:cNvPicPr>
              <a:picLocks noChangeAspect="1"/>
            </p:cNvPicPr>
            <p:nvPr/>
          </p:nvPicPr>
          <p:blipFill>
            <a:blip r:embed="rId3"/>
            <a:stretch>
              <a:fillRect/>
            </a:stretch>
          </p:blipFill>
          <p:spPr>
            <a:xfrm>
              <a:off x="7037808" y="1714488"/>
              <a:ext cx="857256" cy="2016062"/>
            </a:xfrm>
            <a:prstGeom prst="rect">
              <a:avLst/>
            </a:prstGeom>
          </p:spPr>
        </p:pic>
        <p:pic>
          <p:nvPicPr>
            <p:cNvPr id="28" name="Рисунок 27" descr="body2.jpg"/>
            <p:cNvPicPr>
              <a:picLocks noChangeAspect="1"/>
            </p:cNvPicPr>
            <p:nvPr/>
          </p:nvPicPr>
          <p:blipFill>
            <a:blip r:embed="rId3"/>
            <a:stretch>
              <a:fillRect/>
            </a:stretch>
          </p:blipFill>
          <p:spPr>
            <a:xfrm>
              <a:off x="4965308" y="1785926"/>
              <a:ext cx="785818" cy="1944624"/>
            </a:xfrm>
            <a:prstGeom prst="rect">
              <a:avLst/>
            </a:prstGeom>
          </p:spPr>
        </p:pic>
        <p:pic>
          <p:nvPicPr>
            <p:cNvPr id="29" name="Рисунок 28" descr="body2.jpg"/>
            <p:cNvPicPr>
              <a:picLocks noChangeAspect="1"/>
            </p:cNvPicPr>
            <p:nvPr/>
          </p:nvPicPr>
          <p:blipFill>
            <a:blip r:embed="rId3"/>
            <a:stretch>
              <a:fillRect/>
            </a:stretch>
          </p:blipFill>
          <p:spPr>
            <a:xfrm>
              <a:off x="2000232" y="1609142"/>
              <a:ext cx="857256" cy="2121408"/>
            </a:xfrm>
            <a:prstGeom prst="rect">
              <a:avLst/>
            </a:prstGeom>
          </p:spPr>
        </p:pic>
        <p:pic>
          <p:nvPicPr>
            <p:cNvPr id="31" name="Рисунок 30" descr="body2.jpg"/>
            <p:cNvPicPr>
              <a:picLocks noChangeAspect="1"/>
            </p:cNvPicPr>
            <p:nvPr/>
          </p:nvPicPr>
          <p:blipFill>
            <a:blip r:embed="rId3"/>
            <a:stretch>
              <a:fillRect/>
            </a:stretch>
          </p:blipFill>
          <p:spPr>
            <a:xfrm>
              <a:off x="1181554" y="2149530"/>
              <a:ext cx="638886" cy="1581020"/>
            </a:xfrm>
            <a:prstGeom prst="rect">
              <a:avLst/>
            </a:prstGeom>
          </p:spPr>
        </p:pic>
        <p:pic>
          <p:nvPicPr>
            <p:cNvPr id="32" name="Рисунок 31" descr="body2.jpg"/>
            <p:cNvPicPr>
              <a:picLocks noChangeAspect="1"/>
            </p:cNvPicPr>
            <p:nvPr/>
          </p:nvPicPr>
          <p:blipFill>
            <a:blip r:embed="rId3"/>
            <a:stretch>
              <a:fillRect/>
            </a:stretch>
          </p:blipFill>
          <p:spPr>
            <a:xfrm>
              <a:off x="2964246" y="2214554"/>
              <a:ext cx="714380" cy="1515996"/>
            </a:xfrm>
            <a:prstGeom prst="rect">
              <a:avLst/>
            </a:prstGeom>
          </p:spPr>
        </p:pic>
        <p:pic>
          <p:nvPicPr>
            <p:cNvPr id="33" name="Рисунок 32" descr="body2.jpg"/>
            <p:cNvPicPr>
              <a:picLocks noChangeAspect="1"/>
            </p:cNvPicPr>
            <p:nvPr/>
          </p:nvPicPr>
          <p:blipFill>
            <a:blip r:embed="rId3"/>
            <a:stretch>
              <a:fillRect/>
            </a:stretch>
          </p:blipFill>
          <p:spPr>
            <a:xfrm>
              <a:off x="6001558" y="2214554"/>
              <a:ext cx="785818" cy="1515996"/>
            </a:xfrm>
            <a:prstGeom prst="rect">
              <a:avLst/>
            </a:prstGeom>
          </p:spPr>
        </p:pic>
        <p:pic>
          <p:nvPicPr>
            <p:cNvPr id="34" name="Рисунок 33" descr="body2.jpg"/>
            <p:cNvPicPr>
              <a:picLocks noChangeAspect="1"/>
            </p:cNvPicPr>
            <p:nvPr/>
          </p:nvPicPr>
          <p:blipFill>
            <a:blip r:embed="rId3"/>
            <a:stretch>
              <a:fillRect/>
            </a:stretch>
          </p:blipFill>
          <p:spPr>
            <a:xfrm>
              <a:off x="359618" y="2071678"/>
              <a:ext cx="571504" cy="1658872"/>
            </a:xfrm>
            <a:prstGeom prst="rect">
              <a:avLst/>
            </a:prstGeom>
          </p:spPr>
        </p:pic>
        <p:pic>
          <p:nvPicPr>
            <p:cNvPr id="35" name="Рисунок 34" descr="body2.jpg"/>
            <p:cNvPicPr>
              <a:picLocks noChangeAspect="1"/>
            </p:cNvPicPr>
            <p:nvPr/>
          </p:nvPicPr>
          <p:blipFill>
            <a:blip r:embed="rId3"/>
            <a:stretch>
              <a:fillRect/>
            </a:stretch>
          </p:blipFill>
          <p:spPr>
            <a:xfrm>
              <a:off x="8215338" y="2285992"/>
              <a:ext cx="642942" cy="1444558"/>
            </a:xfrm>
            <a:prstGeom prst="rect">
              <a:avLst/>
            </a:prstGeom>
          </p:spPr>
        </p:pic>
      </p:gr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smtClean="0">
                <a:solidFill>
                  <a:schemeClr val="accent3"/>
                </a:solidFill>
              </a:rPr>
              <a:t>Dense QTL Target </a:t>
            </a:r>
            <a:r>
              <a:rPr lang="en-US" sz="3600" dirty="0" err="1" smtClean="0">
                <a:solidFill>
                  <a:schemeClr val="accent3"/>
                </a:solidFill>
              </a:rPr>
              <a:t>Subnetworks</a:t>
            </a:r>
            <a:endParaRPr lang="ru-RU" sz="3600" dirty="0">
              <a:solidFill>
                <a:schemeClr val="accent3"/>
              </a:solidFill>
            </a:endParaRPr>
          </a:p>
        </p:txBody>
      </p:sp>
      <p:pic>
        <p:nvPicPr>
          <p:cNvPr id="35" name="Содержимое 34" descr="brem-target-deg20.png"/>
          <p:cNvPicPr>
            <a:picLocks noGrp="1" noChangeAspect="1"/>
          </p:cNvPicPr>
          <p:nvPr>
            <p:ph idx="1"/>
          </p:nvPr>
        </p:nvPicPr>
        <p:blipFill>
          <a:blip r:embed="rId3"/>
          <a:stretch>
            <a:fillRect/>
          </a:stretch>
        </p:blipFill>
        <p:spPr>
          <a:xfrm>
            <a:off x="1428728" y="1573200"/>
            <a:ext cx="6286543" cy="4738134"/>
          </a:xfrm>
        </p:spPr>
      </p:pic>
      <p:sp>
        <p:nvSpPr>
          <p:cNvPr id="38" name="TextBox 37"/>
          <p:cNvSpPr txBox="1"/>
          <p:nvPr/>
        </p:nvSpPr>
        <p:spPr>
          <a:xfrm>
            <a:off x="785786" y="1000108"/>
            <a:ext cx="6357982" cy="523220"/>
          </a:xfrm>
          <a:prstGeom prst="rect">
            <a:avLst/>
          </a:prstGeom>
          <a:noFill/>
        </p:spPr>
        <p:txBody>
          <a:bodyPr wrap="square" rtlCol="0">
            <a:spAutoFit/>
          </a:bodyPr>
          <a:lstStyle/>
          <a:p>
            <a:r>
              <a:rPr lang="en-US" sz="2800" dirty="0" err="1" smtClean="0"/>
              <a:t>pQTLs</a:t>
            </a:r>
            <a:r>
              <a:rPr lang="en-US" sz="2800" dirty="0" smtClean="0"/>
              <a:t> (FDR 5%): 11 targets on average</a:t>
            </a:r>
            <a:endParaRPr lang="ru-RU" sz="2800"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6" name="Рисунок 35" descr="brem-target-deg50.png"/>
          <p:cNvPicPr>
            <a:picLocks noChangeAspect="1"/>
          </p:cNvPicPr>
          <p:nvPr/>
        </p:nvPicPr>
        <p:blipFill>
          <a:blip r:embed="rId3"/>
          <a:stretch>
            <a:fillRect/>
          </a:stretch>
        </p:blipFill>
        <p:spPr>
          <a:xfrm>
            <a:off x="500034" y="4068000"/>
            <a:ext cx="3486825" cy="2628000"/>
          </a:xfrm>
          <a:prstGeom prst="rect">
            <a:avLst/>
          </a:prstGeom>
        </p:spPr>
      </p:pic>
      <p:pic>
        <p:nvPicPr>
          <p:cNvPr id="40" name="Рисунок 39" descr="foss-target-deg15.png"/>
          <p:cNvPicPr>
            <a:picLocks noChangeAspect="1"/>
          </p:cNvPicPr>
          <p:nvPr/>
        </p:nvPicPr>
        <p:blipFill>
          <a:blip r:embed="rId4"/>
          <a:stretch>
            <a:fillRect/>
          </a:stretch>
        </p:blipFill>
        <p:spPr>
          <a:xfrm>
            <a:off x="5000628" y="4068000"/>
            <a:ext cx="3486823" cy="2628000"/>
          </a:xfrm>
          <a:prstGeom prst="rect">
            <a:avLst/>
          </a:prstGeom>
        </p:spPr>
      </p:pic>
      <p:sp>
        <p:nvSpPr>
          <p:cNvPr id="2" name="Заголовок 1"/>
          <p:cNvSpPr>
            <a:spLocks noGrp="1"/>
          </p:cNvSpPr>
          <p:nvPr>
            <p:ph type="title"/>
          </p:nvPr>
        </p:nvSpPr>
        <p:spPr>
          <a:xfrm>
            <a:off x="457200" y="274638"/>
            <a:ext cx="8229600" cy="654032"/>
          </a:xfrm>
        </p:spPr>
        <p:txBody>
          <a:bodyPr>
            <a:normAutofit/>
          </a:bodyPr>
          <a:lstStyle/>
          <a:p>
            <a:pPr algn="l"/>
            <a:r>
              <a:rPr lang="en-US" sz="3600" dirty="0" smtClean="0">
                <a:solidFill>
                  <a:schemeClr val="accent3"/>
                </a:solidFill>
              </a:rPr>
              <a:t>Dense QTL Target </a:t>
            </a:r>
            <a:r>
              <a:rPr lang="en-US" sz="3600" dirty="0" err="1" smtClean="0">
                <a:solidFill>
                  <a:schemeClr val="accent3"/>
                </a:solidFill>
              </a:rPr>
              <a:t>Subnetworks</a:t>
            </a:r>
            <a:endParaRPr lang="ru-RU" sz="3600" dirty="0">
              <a:solidFill>
                <a:schemeClr val="accent3"/>
              </a:solidFill>
            </a:endParaRPr>
          </a:p>
        </p:txBody>
      </p:sp>
      <p:pic>
        <p:nvPicPr>
          <p:cNvPr id="35" name="Содержимое 34" descr="brem-target-deg20.png"/>
          <p:cNvPicPr>
            <a:picLocks noGrp="1" noChangeAspect="1"/>
          </p:cNvPicPr>
          <p:nvPr>
            <p:ph idx="1"/>
          </p:nvPr>
        </p:nvPicPr>
        <p:blipFill>
          <a:blip r:embed="rId5"/>
          <a:stretch>
            <a:fillRect/>
          </a:stretch>
        </p:blipFill>
        <p:spPr>
          <a:xfrm>
            <a:off x="500034" y="1573200"/>
            <a:ext cx="3486824" cy="2628000"/>
          </a:xfrm>
        </p:spPr>
      </p:pic>
      <p:pic>
        <p:nvPicPr>
          <p:cNvPr id="37" name="Рисунок 36" descr="foss-target-deg5.png"/>
          <p:cNvPicPr>
            <a:picLocks noChangeAspect="1"/>
          </p:cNvPicPr>
          <p:nvPr/>
        </p:nvPicPr>
        <p:blipFill>
          <a:blip r:embed="rId6"/>
          <a:stretch>
            <a:fillRect/>
          </a:stretch>
        </p:blipFill>
        <p:spPr>
          <a:xfrm>
            <a:off x="5000628" y="1571612"/>
            <a:ext cx="3486823" cy="2628000"/>
          </a:xfrm>
          <a:prstGeom prst="rect">
            <a:avLst/>
          </a:prstGeom>
        </p:spPr>
      </p:pic>
      <p:grpSp>
        <p:nvGrpSpPr>
          <p:cNvPr id="3" name="Группа 40"/>
          <p:cNvGrpSpPr/>
          <p:nvPr/>
        </p:nvGrpSpPr>
        <p:grpSpPr>
          <a:xfrm>
            <a:off x="785786" y="857232"/>
            <a:ext cx="7786742" cy="830997"/>
            <a:chOff x="857224" y="1000108"/>
            <a:chExt cx="7786742" cy="830997"/>
          </a:xfrm>
        </p:grpSpPr>
        <p:sp>
          <p:nvSpPr>
            <p:cNvPr id="38" name="TextBox 37"/>
            <p:cNvSpPr txBox="1"/>
            <p:nvPr/>
          </p:nvSpPr>
          <p:spPr>
            <a:xfrm>
              <a:off x="857224" y="1000108"/>
              <a:ext cx="3071834" cy="830997"/>
            </a:xfrm>
            <a:prstGeom prst="rect">
              <a:avLst/>
            </a:prstGeom>
            <a:noFill/>
          </p:spPr>
          <p:txBody>
            <a:bodyPr wrap="square" rtlCol="0">
              <a:spAutoFit/>
            </a:bodyPr>
            <a:lstStyle/>
            <a:p>
              <a:r>
                <a:rPr lang="en-US" sz="2400" dirty="0" err="1" smtClean="0"/>
                <a:t>eQTLs</a:t>
              </a:r>
              <a:r>
                <a:rPr lang="en-US" sz="2400" dirty="0" smtClean="0"/>
                <a:t> (FDR 5%)</a:t>
              </a:r>
            </a:p>
            <a:p>
              <a:r>
                <a:rPr lang="en-US" sz="2400" dirty="0" smtClean="0"/>
                <a:t>38 targets on average</a:t>
              </a:r>
              <a:endParaRPr lang="ru-RU" sz="2400" dirty="0"/>
            </a:p>
          </p:txBody>
        </p:sp>
        <p:sp>
          <p:nvSpPr>
            <p:cNvPr id="39" name="TextBox 38"/>
            <p:cNvSpPr txBox="1"/>
            <p:nvPr/>
          </p:nvSpPr>
          <p:spPr>
            <a:xfrm>
              <a:off x="5357818" y="1000108"/>
              <a:ext cx="3286148" cy="830997"/>
            </a:xfrm>
            <a:prstGeom prst="rect">
              <a:avLst/>
            </a:prstGeom>
            <a:noFill/>
          </p:spPr>
          <p:txBody>
            <a:bodyPr wrap="square" rtlCol="0">
              <a:spAutoFit/>
            </a:bodyPr>
            <a:lstStyle/>
            <a:p>
              <a:r>
                <a:rPr lang="en-US" sz="2400" dirty="0" err="1" smtClean="0"/>
                <a:t>pQTLs</a:t>
              </a:r>
              <a:r>
                <a:rPr lang="en-US" sz="2400" dirty="0" smtClean="0"/>
                <a:t> (FDR 5%)</a:t>
              </a:r>
            </a:p>
            <a:p>
              <a:r>
                <a:rPr lang="en-US" sz="2400" dirty="0" smtClean="0"/>
                <a:t>11 targets on average</a:t>
              </a:r>
              <a:endParaRPr lang="ru-RU" sz="2400" dirty="0"/>
            </a:p>
          </p:txBody>
        </p:sp>
      </p:gr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smtClean="0">
                <a:solidFill>
                  <a:schemeClr val="accent3"/>
                </a:solidFill>
              </a:rPr>
              <a:t>QTLs and Interactions</a:t>
            </a:r>
            <a:endParaRPr lang="ru-RU" sz="3600" dirty="0">
              <a:solidFill>
                <a:schemeClr val="accent3"/>
              </a:solidFill>
            </a:endParaRPr>
          </a:p>
        </p:txBody>
      </p:sp>
      <p:sp>
        <p:nvSpPr>
          <p:cNvPr id="3" name="Содержимое 2"/>
          <p:cNvSpPr>
            <a:spLocks noGrp="1"/>
          </p:cNvSpPr>
          <p:nvPr>
            <p:ph idx="1"/>
          </p:nvPr>
        </p:nvSpPr>
        <p:spPr>
          <a:xfrm>
            <a:off x="571472" y="1000108"/>
            <a:ext cx="8072494" cy="5429288"/>
          </a:xfrm>
        </p:spPr>
        <p:txBody>
          <a:bodyPr>
            <a:normAutofit/>
          </a:bodyPr>
          <a:lstStyle/>
          <a:p>
            <a:pPr>
              <a:buNone/>
            </a:pPr>
            <a:r>
              <a:rPr lang="en-US" sz="2800" dirty="0" smtClean="0"/>
              <a:t>Interacting genes tend to share linkages</a:t>
            </a:r>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r>
              <a:rPr lang="en-US" sz="2800" dirty="0" smtClean="0"/>
              <a:t>Find more linkages: extend known linkages with interactions</a:t>
            </a:r>
          </a:p>
        </p:txBody>
      </p:sp>
      <p:grpSp>
        <p:nvGrpSpPr>
          <p:cNvPr id="7" name="Группа 135"/>
          <p:cNvGrpSpPr/>
          <p:nvPr/>
        </p:nvGrpSpPr>
        <p:grpSpPr>
          <a:xfrm>
            <a:off x="5000628" y="1928802"/>
            <a:ext cx="2500335" cy="2188674"/>
            <a:chOff x="2071670" y="1928802"/>
            <a:chExt cx="5143536" cy="4015498"/>
          </a:xfrm>
        </p:grpSpPr>
        <p:sp>
          <p:nvSpPr>
            <p:cNvPr id="10" name="Овал 6"/>
            <p:cNvSpPr/>
            <p:nvPr/>
          </p:nvSpPr>
          <p:spPr>
            <a:xfrm>
              <a:off x="5143504" y="3143248"/>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2" name="Овал 11"/>
            <p:cNvSpPr/>
            <p:nvPr/>
          </p:nvSpPr>
          <p:spPr>
            <a:xfrm flipH="1">
              <a:off x="4429123" y="5786454"/>
              <a:ext cx="176727" cy="157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3" name="Прямая со стрелкой 12"/>
            <p:cNvCxnSpPr>
              <a:stCxn id="12" idx="0"/>
              <a:endCxn id="10" idx="4"/>
            </p:cNvCxnSpPr>
            <p:nvPr/>
          </p:nvCxnSpPr>
          <p:spPr>
            <a:xfrm rot="5400000" flipH="1" flipV="1">
              <a:off x="3631753" y="4187900"/>
              <a:ext cx="2484288" cy="712821"/>
            </a:xfrm>
            <a:prstGeom prst="straightConnector1">
              <a:avLst/>
            </a:prstGeom>
            <a:ln w="1905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Овал 13"/>
            <p:cNvSpPr/>
            <p:nvPr/>
          </p:nvSpPr>
          <p:spPr>
            <a:xfrm flipH="1">
              <a:off x="6641850" y="2761389"/>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15" name="Прямая соединительная линия 14"/>
            <p:cNvCxnSpPr>
              <a:stCxn id="10" idx="6"/>
              <a:endCxn id="14" idx="5"/>
            </p:cNvCxnSpPr>
            <p:nvPr/>
          </p:nvCxnSpPr>
          <p:spPr>
            <a:xfrm flipV="1">
              <a:off x="5317112" y="2897034"/>
              <a:ext cx="1350162" cy="325673"/>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Овал 15"/>
            <p:cNvSpPr/>
            <p:nvPr/>
          </p:nvSpPr>
          <p:spPr>
            <a:xfrm flipH="1">
              <a:off x="5857884" y="2357430"/>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7" name="Овал 16"/>
            <p:cNvSpPr/>
            <p:nvPr/>
          </p:nvSpPr>
          <p:spPr>
            <a:xfrm flipH="1">
              <a:off x="6641850" y="3679632"/>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8" name="Овал 17"/>
            <p:cNvSpPr/>
            <p:nvPr/>
          </p:nvSpPr>
          <p:spPr>
            <a:xfrm flipH="1">
              <a:off x="2914420" y="2761389"/>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9" name="Овал 18"/>
            <p:cNvSpPr/>
            <p:nvPr/>
          </p:nvSpPr>
          <p:spPr>
            <a:xfrm flipH="1">
              <a:off x="2571736" y="3643314"/>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20" name="Прямая соединительная линия 19"/>
            <p:cNvCxnSpPr>
              <a:stCxn id="10" idx="7"/>
              <a:endCxn id="16" idx="5"/>
            </p:cNvCxnSpPr>
            <p:nvPr/>
          </p:nvCxnSpPr>
          <p:spPr>
            <a:xfrm rot="5400000" flipH="1" flipV="1">
              <a:off x="5250775" y="2533988"/>
              <a:ext cx="673446" cy="59162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10" idx="5"/>
              <a:endCxn id="17" idx="6"/>
            </p:cNvCxnSpPr>
            <p:nvPr/>
          </p:nvCxnSpPr>
          <p:spPr>
            <a:xfrm rot="16200000" flipH="1">
              <a:off x="5726670" y="2843911"/>
              <a:ext cx="480198" cy="1350162"/>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a:stCxn id="10" idx="1"/>
              <a:endCxn id="18" idx="3"/>
            </p:cNvCxnSpPr>
            <p:nvPr/>
          </p:nvCxnSpPr>
          <p:spPr>
            <a:xfrm rot="16200000" flipV="1">
              <a:off x="3981023" y="1978616"/>
              <a:ext cx="269487" cy="2106324"/>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a:stCxn id="19" idx="2"/>
              <a:endCxn id="32" idx="7"/>
            </p:cNvCxnSpPr>
            <p:nvPr/>
          </p:nvCxnSpPr>
          <p:spPr>
            <a:xfrm>
              <a:off x="2745344" y="3722773"/>
              <a:ext cx="1423452" cy="301004"/>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p:cNvCxnSpPr>
              <a:stCxn id="12" idx="0"/>
              <a:endCxn id="14" idx="4"/>
            </p:cNvCxnSpPr>
            <p:nvPr/>
          </p:nvCxnSpPr>
          <p:spPr>
            <a:xfrm rot="5400000" flipH="1" flipV="1">
              <a:off x="4189996" y="3247797"/>
              <a:ext cx="2866147" cy="2211167"/>
            </a:xfrm>
            <a:prstGeom prst="straightConnector1">
              <a:avLst/>
            </a:prstGeom>
            <a:ln w="19050">
              <a:solidFill>
                <a:schemeClr val="accent2">
                  <a:lumMod val="60000"/>
                  <a:lumOff val="4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p:cNvCxnSpPr>
              <a:stCxn id="12" idx="0"/>
              <a:endCxn id="17" idx="4"/>
            </p:cNvCxnSpPr>
            <p:nvPr/>
          </p:nvCxnSpPr>
          <p:spPr>
            <a:xfrm rot="5400000" flipH="1" flipV="1">
              <a:off x="4649118" y="3706919"/>
              <a:ext cx="1947905" cy="2211167"/>
            </a:xfrm>
            <a:prstGeom prst="straightConnector1">
              <a:avLst/>
            </a:prstGeom>
            <a:ln w="19050">
              <a:solidFill>
                <a:schemeClr val="accent2">
                  <a:lumMod val="60000"/>
                  <a:lumOff val="4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a:stCxn id="12" idx="0"/>
              <a:endCxn id="16" idx="4"/>
            </p:cNvCxnSpPr>
            <p:nvPr/>
          </p:nvCxnSpPr>
          <p:spPr>
            <a:xfrm rot="5400000" flipH="1" flipV="1">
              <a:off x="3596035" y="3437801"/>
              <a:ext cx="3270106" cy="1427200"/>
            </a:xfrm>
            <a:prstGeom prst="straightConnector1">
              <a:avLst/>
            </a:prstGeom>
            <a:ln w="19050">
              <a:solidFill>
                <a:schemeClr val="accent2">
                  <a:lumMod val="60000"/>
                  <a:lumOff val="4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p:cNvCxnSpPr>
              <a:stCxn id="12" idx="0"/>
              <a:endCxn id="18" idx="4"/>
            </p:cNvCxnSpPr>
            <p:nvPr/>
          </p:nvCxnSpPr>
          <p:spPr>
            <a:xfrm rot="16200000" flipV="1">
              <a:off x="2326283" y="3595248"/>
              <a:ext cx="2866147" cy="1516263"/>
            </a:xfrm>
            <a:prstGeom prst="straightConnector1">
              <a:avLst/>
            </a:prstGeom>
            <a:ln w="19050">
              <a:solidFill>
                <a:schemeClr val="accent2">
                  <a:lumMod val="60000"/>
                  <a:lumOff val="4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p:cNvCxnSpPr>
              <a:stCxn id="12" idx="0"/>
              <a:endCxn id="19" idx="4"/>
            </p:cNvCxnSpPr>
            <p:nvPr/>
          </p:nvCxnSpPr>
          <p:spPr>
            <a:xfrm rot="16200000" flipV="1">
              <a:off x="2595903" y="3864868"/>
              <a:ext cx="1984223" cy="1858947"/>
            </a:xfrm>
            <a:prstGeom prst="straightConnector1">
              <a:avLst/>
            </a:prstGeom>
            <a:ln w="19050">
              <a:solidFill>
                <a:schemeClr val="accent2">
                  <a:lumMod val="60000"/>
                  <a:lumOff val="4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9" name="Овал 28"/>
            <p:cNvSpPr/>
            <p:nvPr/>
          </p:nvSpPr>
          <p:spPr>
            <a:xfrm>
              <a:off x="2071670" y="1928802"/>
              <a:ext cx="5143536" cy="28643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Овал 29"/>
            <p:cNvSpPr/>
            <p:nvPr/>
          </p:nvSpPr>
          <p:spPr>
            <a:xfrm flipH="1">
              <a:off x="4071934" y="2214554"/>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31" name="Прямая соединительная линия 30"/>
            <p:cNvCxnSpPr>
              <a:stCxn id="30" idx="2"/>
              <a:endCxn id="16" idx="5"/>
            </p:cNvCxnSpPr>
            <p:nvPr/>
          </p:nvCxnSpPr>
          <p:spPr>
            <a:xfrm>
              <a:off x="4245542" y="2294013"/>
              <a:ext cx="1637766" cy="199062"/>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Овал 31"/>
            <p:cNvSpPr/>
            <p:nvPr/>
          </p:nvSpPr>
          <p:spPr>
            <a:xfrm flipH="1">
              <a:off x="4143372" y="4000504"/>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33" name="Прямая со стрелкой 32"/>
            <p:cNvCxnSpPr>
              <a:stCxn id="12" idx="0"/>
              <a:endCxn id="30" idx="4"/>
            </p:cNvCxnSpPr>
            <p:nvPr/>
          </p:nvCxnSpPr>
          <p:spPr>
            <a:xfrm rot="16200000" flipV="1">
              <a:off x="2631623" y="3900588"/>
              <a:ext cx="3412982" cy="358748"/>
            </a:xfrm>
            <a:prstGeom prst="straightConnector1">
              <a:avLst/>
            </a:prstGeom>
            <a:ln w="19050">
              <a:solidFill>
                <a:schemeClr val="accent2">
                  <a:lumMod val="60000"/>
                  <a:lumOff val="4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p:cNvCxnSpPr>
              <a:stCxn id="12" idx="0"/>
              <a:endCxn id="32" idx="4"/>
            </p:cNvCxnSpPr>
            <p:nvPr/>
          </p:nvCxnSpPr>
          <p:spPr>
            <a:xfrm rot="16200000" flipV="1">
              <a:off x="3560317" y="4829282"/>
              <a:ext cx="1627033" cy="287311"/>
            </a:xfrm>
            <a:prstGeom prst="straightConnector1">
              <a:avLst/>
            </a:prstGeom>
            <a:ln w="19050">
              <a:solidFill>
                <a:schemeClr val="accent2">
                  <a:lumMod val="60000"/>
                  <a:lumOff val="4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a:stCxn id="32" idx="0"/>
              <a:endCxn id="18" idx="4"/>
            </p:cNvCxnSpPr>
            <p:nvPr/>
          </p:nvCxnSpPr>
          <p:spPr>
            <a:xfrm rot="16200000" flipV="1">
              <a:off x="3075602" y="2845930"/>
              <a:ext cx="1080197" cy="1228952"/>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a:stCxn id="32" idx="2"/>
              <a:endCxn id="17" idx="6"/>
            </p:cNvCxnSpPr>
            <p:nvPr/>
          </p:nvCxnSpPr>
          <p:spPr>
            <a:xfrm flipV="1">
              <a:off x="4316980" y="3759091"/>
              <a:ext cx="2324870" cy="320872"/>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a:stCxn id="30" idx="5"/>
              <a:endCxn id="18" idx="1"/>
            </p:cNvCxnSpPr>
            <p:nvPr/>
          </p:nvCxnSpPr>
          <p:spPr>
            <a:xfrm rot="5400000">
              <a:off x="3362750" y="2050053"/>
              <a:ext cx="434463" cy="1034754"/>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a:stCxn id="16" idx="5"/>
              <a:endCxn id="19" idx="1"/>
            </p:cNvCxnSpPr>
            <p:nvPr/>
          </p:nvCxnSpPr>
          <p:spPr>
            <a:xfrm rot="5400000">
              <a:off x="3714858" y="1498137"/>
              <a:ext cx="1173512" cy="316338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0" name="Группа 35"/>
          <p:cNvGrpSpPr/>
          <p:nvPr/>
        </p:nvGrpSpPr>
        <p:grpSpPr>
          <a:xfrm>
            <a:off x="1500166" y="2000240"/>
            <a:ext cx="3177941" cy="2109303"/>
            <a:chOff x="1500166" y="2571744"/>
            <a:chExt cx="4357718" cy="2857520"/>
          </a:xfrm>
        </p:grpSpPr>
        <p:sp>
          <p:nvSpPr>
            <p:cNvPr id="44" name="Овал 43"/>
            <p:cNvSpPr/>
            <p:nvPr/>
          </p:nvSpPr>
          <p:spPr>
            <a:xfrm>
              <a:off x="1500166" y="3526337"/>
              <a:ext cx="2634899" cy="1902927"/>
            </a:xfrm>
            <a:prstGeom prst="ellipse">
              <a:avLst/>
            </a:prstGeom>
            <a:noFill/>
            <a:ln>
              <a:solidFill>
                <a:schemeClr val="accent1">
                  <a:shade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Овал 44"/>
            <p:cNvSpPr/>
            <p:nvPr/>
          </p:nvSpPr>
          <p:spPr>
            <a:xfrm>
              <a:off x="3155424" y="2600607"/>
              <a:ext cx="109800" cy="989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46" name="Овал 45"/>
            <p:cNvSpPr/>
            <p:nvPr/>
          </p:nvSpPr>
          <p:spPr>
            <a:xfrm flipH="1">
              <a:off x="4627469" y="2571744"/>
              <a:ext cx="109800" cy="989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47" name="Овал 46"/>
            <p:cNvSpPr/>
            <p:nvPr/>
          </p:nvSpPr>
          <p:spPr>
            <a:xfrm>
              <a:off x="2727096" y="4266364"/>
              <a:ext cx="85282" cy="77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8" name="Овал 47"/>
            <p:cNvSpPr/>
            <p:nvPr/>
          </p:nvSpPr>
          <p:spPr>
            <a:xfrm>
              <a:off x="5047146" y="4900673"/>
              <a:ext cx="85282" cy="77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Овал 48"/>
            <p:cNvSpPr/>
            <p:nvPr/>
          </p:nvSpPr>
          <p:spPr>
            <a:xfrm>
              <a:off x="3742486" y="4583519"/>
              <a:ext cx="85282" cy="77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Овал 49"/>
            <p:cNvSpPr/>
            <p:nvPr/>
          </p:nvSpPr>
          <p:spPr>
            <a:xfrm>
              <a:off x="3425669" y="4372082"/>
              <a:ext cx="85282" cy="77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1" name="Овал 50"/>
            <p:cNvSpPr/>
            <p:nvPr/>
          </p:nvSpPr>
          <p:spPr>
            <a:xfrm>
              <a:off x="1928794" y="4500570"/>
              <a:ext cx="85282" cy="77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2" name="Овал 51"/>
            <p:cNvSpPr/>
            <p:nvPr/>
          </p:nvSpPr>
          <p:spPr>
            <a:xfrm>
              <a:off x="3324327" y="3526337"/>
              <a:ext cx="2533557" cy="1902927"/>
            </a:xfrm>
            <a:prstGeom prst="ellipse">
              <a:avLst/>
            </a:prstGeom>
            <a:noFill/>
            <a:ln>
              <a:solidFill>
                <a:schemeClr val="accent1">
                  <a:shade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3" name="Овал 52"/>
            <p:cNvSpPr/>
            <p:nvPr/>
          </p:nvSpPr>
          <p:spPr>
            <a:xfrm>
              <a:off x="4334798" y="4054928"/>
              <a:ext cx="84616" cy="77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4" name="Овал 53"/>
            <p:cNvSpPr/>
            <p:nvPr/>
          </p:nvSpPr>
          <p:spPr>
            <a:xfrm>
              <a:off x="4461723" y="4583519"/>
              <a:ext cx="85282" cy="77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5" name="Овал 54"/>
            <p:cNvSpPr/>
            <p:nvPr/>
          </p:nvSpPr>
          <p:spPr>
            <a:xfrm>
              <a:off x="5307881" y="4266364"/>
              <a:ext cx="85282" cy="77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56" name="Прямая со стрелкой 55"/>
            <p:cNvCxnSpPr>
              <a:stCxn id="51" idx="0"/>
              <a:endCxn id="45" idx="4"/>
            </p:cNvCxnSpPr>
            <p:nvPr/>
          </p:nvCxnSpPr>
          <p:spPr>
            <a:xfrm rot="5400000" flipH="1" flipV="1">
              <a:off x="1690352" y="2980599"/>
              <a:ext cx="1801054" cy="1238889"/>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7" name="Прямая со стрелкой 56"/>
            <p:cNvCxnSpPr>
              <a:stCxn id="47" idx="0"/>
              <a:endCxn id="45" idx="4"/>
            </p:cNvCxnSpPr>
            <p:nvPr/>
          </p:nvCxnSpPr>
          <p:spPr>
            <a:xfrm rot="5400000" flipH="1" flipV="1">
              <a:off x="2206606" y="3262648"/>
              <a:ext cx="1566848" cy="440586"/>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Прямая со стрелкой 57"/>
            <p:cNvCxnSpPr>
              <a:stCxn id="50" idx="0"/>
              <a:endCxn id="45" idx="4"/>
            </p:cNvCxnSpPr>
            <p:nvPr/>
          </p:nvCxnSpPr>
          <p:spPr>
            <a:xfrm rot="16200000" flipV="1">
              <a:off x="2503034" y="3406806"/>
              <a:ext cx="1672566" cy="257987"/>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Прямая со стрелкой 58"/>
            <p:cNvCxnSpPr>
              <a:stCxn id="49" idx="0"/>
              <a:endCxn id="45" idx="4"/>
            </p:cNvCxnSpPr>
            <p:nvPr/>
          </p:nvCxnSpPr>
          <p:spPr>
            <a:xfrm rot="16200000" flipV="1">
              <a:off x="2555725" y="3354115"/>
              <a:ext cx="1884002" cy="574804"/>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Прямая со стрелкой 59"/>
            <p:cNvCxnSpPr>
              <a:stCxn id="50" idx="0"/>
              <a:endCxn id="46" idx="4"/>
            </p:cNvCxnSpPr>
            <p:nvPr/>
          </p:nvCxnSpPr>
          <p:spPr>
            <a:xfrm rot="5400000" flipH="1" flipV="1">
              <a:off x="3224625" y="2914338"/>
              <a:ext cx="1701429" cy="1214057"/>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1" name="Прямая со стрелкой 60"/>
            <p:cNvCxnSpPr>
              <a:stCxn id="49" idx="0"/>
              <a:endCxn id="46" idx="4"/>
            </p:cNvCxnSpPr>
            <p:nvPr/>
          </p:nvCxnSpPr>
          <p:spPr>
            <a:xfrm rot="5400000" flipH="1" flipV="1">
              <a:off x="3277315" y="3178465"/>
              <a:ext cx="1912865" cy="897240"/>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2" name="Прямая со стрелкой 61"/>
            <p:cNvCxnSpPr>
              <a:stCxn id="53" idx="0"/>
              <a:endCxn id="46" idx="4"/>
            </p:cNvCxnSpPr>
            <p:nvPr/>
          </p:nvCxnSpPr>
          <p:spPr>
            <a:xfrm rot="5400000" flipH="1" flipV="1">
              <a:off x="3837599" y="3210160"/>
              <a:ext cx="1384275" cy="305262"/>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3" name="Прямая со стрелкой 62"/>
            <p:cNvCxnSpPr>
              <a:stCxn id="54" idx="0"/>
              <a:endCxn id="46" idx="4"/>
            </p:cNvCxnSpPr>
            <p:nvPr/>
          </p:nvCxnSpPr>
          <p:spPr>
            <a:xfrm rot="5400000" flipH="1" flipV="1">
              <a:off x="3636934" y="3538084"/>
              <a:ext cx="1912865" cy="178005"/>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Прямая со стрелкой 63"/>
            <p:cNvCxnSpPr>
              <a:stCxn id="48" idx="0"/>
              <a:endCxn id="46" idx="4"/>
            </p:cNvCxnSpPr>
            <p:nvPr/>
          </p:nvCxnSpPr>
          <p:spPr>
            <a:xfrm rot="16200000" flipV="1">
              <a:off x="3771067" y="3581955"/>
              <a:ext cx="2230020" cy="407419"/>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Прямая со стрелкой 64"/>
            <p:cNvCxnSpPr>
              <a:stCxn id="55" idx="0"/>
              <a:endCxn id="46" idx="4"/>
            </p:cNvCxnSpPr>
            <p:nvPr/>
          </p:nvCxnSpPr>
          <p:spPr>
            <a:xfrm rot="16200000" flipV="1">
              <a:off x="4218590" y="3134432"/>
              <a:ext cx="1595711" cy="668153"/>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6" name="Прямая соединительная линия 65"/>
            <p:cNvCxnSpPr>
              <a:stCxn id="45" idx="6"/>
              <a:endCxn id="46" idx="6"/>
            </p:cNvCxnSpPr>
            <p:nvPr/>
          </p:nvCxnSpPr>
          <p:spPr>
            <a:xfrm flipV="1">
              <a:off x="3265224" y="2621198"/>
              <a:ext cx="1362245" cy="28863"/>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err="1" smtClean="0">
                <a:solidFill>
                  <a:schemeClr val="accent3"/>
                </a:solidFill>
              </a:rPr>
              <a:t>Subnetworks</a:t>
            </a:r>
            <a:r>
              <a:rPr lang="en-US" sz="3600" dirty="0" smtClean="0">
                <a:solidFill>
                  <a:schemeClr val="accent3"/>
                </a:solidFill>
              </a:rPr>
              <a:t> of Interaction Networks</a:t>
            </a:r>
            <a:endParaRPr lang="ru-RU" sz="3600" dirty="0">
              <a:solidFill>
                <a:schemeClr val="accent3"/>
              </a:solidFill>
            </a:endParaRPr>
          </a:p>
        </p:txBody>
      </p:sp>
      <p:sp>
        <p:nvSpPr>
          <p:cNvPr id="3" name="Содержимое 2"/>
          <p:cNvSpPr>
            <a:spLocks noGrp="1"/>
          </p:cNvSpPr>
          <p:nvPr>
            <p:ph idx="1"/>
          </p:nvPr>
        </p:nvSpPr>
        <p:spPr>
          <a:xfrm>
            <a:off x="571472" y="1000108"/>
            <a:ext cx="8072494" cy="5357850"/>
          </a:xfrm>
        </p:spPr>
        <p:txBody>
          <a:bodyPr>
            <a:normAutofit/>
          </a:bodyPr>
          <a:lstStyle/>
          <a:p>
            <a:pPr>
              <a:buNone/>
            </a:pPr>
            <a:r>
              <a:rPr lang="en-US" sz="2800" dirty="0" smtClean="0"/>
              <a:t>&lt;based on high density&gt;</a:t>
            </a:r>
            <a:endParaRPr lang="ru-RU" sz="2800"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err="1" smtClean="0">
                <a:solidFill>
                  <a:schemeClr val="accent3"/>
                </a:solidFill>
              </a:rPr>
              <a:t>pQTLs</a:t>
            </a:r>
            <a:r>
              <a:rPr lang="en-US" sz="3600" dirty="0" smtClean="0">
                <a:solidFill>
                  <a:schemeClr val="accent3"/>
                </a:solidFill>
              </a:rPr>
              <a:t>: False Discovery Rate</a:t>
            </a:r>
            <a:endParaRPr lang="ru-RU" sz="3600" dirty="0">
              <a:solidFill>
                <a:schemeClr val="accent3"/>
              </a:solidFill>
            </a:endParaRPr>
          </a:p>
        </p:txBody>
      </p:sp>
      <p:sp>
        <p:nvSpPr>
          <p:cNvPr id="3" name="Содержимое 2" hidden="1"/>
          <p:cNvSpPr>
            <a:spLocks noGrp="1"/>
          </p:cNvSpPr>
          <p:nvPr>
            <p:ph idx="1"/>
          </p:nvPr>
        </p:nvSpPr>
        <p:spPr>
          <a:xfrm>
            <a:off x="571472" y="1000108"/>
            <a:ext cx="8072494" cy="5357850"/>
          </a:xfrm>
        </p:spPr>
        <p:txBody>
          <a:bodyPr>
            <a:normAutofit/>
          </a:bodyPr>
          <a:lstStyle/>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p:txBody>
      </p:sp>
      <p:graphicFrame>
        <p:nvGraphicFramePr>
          <p:cNvPr id="11" name="Таблица 10"/>
          <p:cNvGraphicFramePr>
            <a:graphicFrameLocks noGrp="1"/>
          </p:cNvGraphicFramePr>
          <p:nvPr/>
        </p:nvGraphicFramePr>
        <p:xfrm>
          <a:off x="500034" y="928670"/>
          <a:ext cx="2082800" cy="2560320"/>
        </p:xfrm>
        <a:graphic>
          <a:graphicData uri="http://schemas.openxmlformats.org/drawingml/2006/table">
            <a:tbl>
              <a:tblPr>
                <a:tableStyleId>{5C22544A-7EE6-4342-B048-85BDC9FD1C3A}</a:tableStyleId>
              </a:tblPr>
              <a:tblGrid>
                <a:gridCol w="208280"/>
                <a:gridCol w="208280"/>
                <a:gridCol w="208280"/>
                <a:gridCol w="208280"/>
                <a:gridCol w="208280"/>
                <a:gridCol w="208280"/>
                <a:gridCol w="208280"/>
                <a:gridCol w="208280"/>
                <a:gridCol w="208280"/>
                <a:gridCol w="208280"/>
              </a:tblGrid>
              <a:tr h="365760">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36576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36576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a:p>
                  </a:txBody>
                  <a:tcPr/>
                </a:tc>
              </a:tr>
              <a:tr h="36576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r>
              <a:tr h="36576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a:p>
                  </a:txBody>
                  <a:tcPr/>
                </a:tc>
                <a:tc>
                  <a:txBody>
                    <a:bodyPr/>
                    <a:lstStyle/>
                    <a:p>
                      <a:endParaRPr lang="ru-RU"/>
                    </a:p>
                  </a:txBody>
                  <a:tcPr/>
                </a:tc>
              </a:tr>
              <a:tr h="365760">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a:p>
                  </a:txBody>
                  <a:tcPr/>
                </a:tc>
              </a:tr>
              <a:tr h="36576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r>
            </a:tbl>
          </a:graphicData>
        </a:graphic>
      </p:graphicFrame>
      <p:grpSp>
        <p:nvGrpSpPr>
          <p:cNvPr id="4" name="Группа 55"/>
          <p:cNvGrpSpPr/>
          <p:nvPr/>
        </p:nvGrpSpPr>
        <p:grpSpPr>
          <a:xfrm>
            <a:off x="170340" y="1071546"/>
            <a:ext cx="8259312" cy="2735786"/>
            <a:chOff x="170340" y="1071546"/>
            <a:chExt cx="8259312" cy="2735786"/>
          </a:xfrm>
        </p:grpSpPr>
        <p:sp>
          <p:nvSpPr>
            <p:cNvPr id="57" name="TextBox 56"/>
            <p:cNvSpPr txBox="1"/>
            <p:nvPr/>
          </p:nvSpPr>
          <p:spPr>
            <a:xfrm>
              <a:off x="428596" y="3420000"/>
              <a:ext cx="1285884" cy="369332"/>
            </a:xfrm>
            <a:prstGeom prst="rect">
              <a:avLst/>
            </a:prstGeom>
            <a:noFill/>
          </p:spPr>
          <p:txBody>
            <a:bodyPr wrap="square" rtlCol="0">
              <a:spAutoFit/>
            </a:bodyPr>
            <a:lstStyle/>
            <a:p>
              <a:r>
                <a:rPr lang="en-US" dirty="0" smtClean="0"/>
                <a:t>markers</a:t>
              </a:r>
              <a:endParaRPr lang="ru-RU" dirty="0"/>
            </a:p>
          </p:txBody>
        </p:sp>
        <p:sp>
          <p:nvSpPr>
            <p:cNvPr id="58" name="TextBox 57"/>
            <p:cNvSpPr txBox="1"/>
            <p:nvPr/>
          </p:nvSpPr>
          <p:spPr>
            <a:xfrm rot="16200000">
              <a:off x="-108000" y="2916000"/>
              <a:ext cx="926012" cy="369332"/>
            </a:xfrm>
            <a:prstGeom prst="rect">
              <a:avLst/>
            </a:prstGeom>
            <a:noFill/>
          </p:spPr>
          <p:txBody>
            <a:bodyPr wrap="square" rtlCol="0">
              <a:spAutoFit/>
            </a:bodyPr>
            <a:lstStyle/>
            <a:p>
              <a:r>
                <a:rPr lang="en-US" dirty="0" smtClean="0"/>
                <a:t>genes</a:t>
              </a:r>
              <a:endParaRPr lang="ru-RU" dirty="0"/>
            </a:p>
          </p:txBody>
        </p:sp>
        <p:cxnSp>
          <p:nvCxnSpPr>
            <p:cNvPr id="59" name="Прямая со стрелкой 58"/>
            <p:cNvCxnSpPr>
              <a:endCxn id="62" idx="1"/>
            </p:cNvCxnSpPr>
            <p:nvPr/>
          </p:nvCxnSpPr>
          <p:spPr>
            <a:xfrm>
              <a:off x="1857356" y="1857364"/>
              <a:ext cx="2000264" cy="243605"/>
            </a:xfrm>
            <a:prstGeom prst="straightConnector1">
              <a:avLst/>
            </a:prstGeom>
            <a:ln w="38100">
              <a:solidFill>
                <a:schemeClr val="accent4">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Прямая со стрелкой 59"/>
            <p:cNvCxnSpPr>
              <a:stCxn id="62" idx="3"/>
              <a:endCxn id="61" idx="1"/>
            </p:cNvCxnSpPr>
            <p:nvPr/>
          </p:nvCxnSpPr>
          <p:spPr>
            <a:xfrm flipV="1">
              <a:off x="5429256" y="1748055"/>
              <a:ext cx="1928826" cy="352914"/>
            </a:xfrm>
            <a:prstGeom prst="straightConnector1">
              <a:avLst/>
            </a:prstGeom>
            <a:ln w="38100">
              <a:solidFill>
                <a:schemeClr val="accent4">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358082" y="1548000"/>
              <a:ext cx="1071570" cy="400110"/>
            </a:xfrm>
            <a:prstGeom prst="rect">
              <a:avLst/>
            </a:prstGeom>
            <a:noFill/>
          </p:spPr>
          <p:txBody>
            <a:bodyPr wrap="square" rtlCol="0">
              <a:spAutoFit/>
            </a:bodyPr>
            <a:lstStyle/>
            <a:p>
              <a:r>
                <a:rPr lang="en-US" sz="2000" dirty="0" smtClean="0"/>
                <a:t>p-value</a:t>
              </a:r>
              <a:endParaRPr lang="ru-RU" sz="2000" dirty="0"/>
            </a:p>
          </p:txBody>
        </p:sp>
        <p:pic>
          <p:nvPicPr>
            <p:cNvPr id="62" name="Рисунок 61" descr="linkage2.jpg"/>
            <p:cNvPicPr>
              <a:picLocks noChangeAspect="1"/>
            </p:cNvPicPr>
            <p:nvPr/>
          </p:nvPicPr>
          <p:blipFill>
            <a:blip r:embed="rId3" cstate="print"/>
            <a:stretch>
              <a:fillRect/>
            </a:stretch>
          </p:blipFill>
          <p:spPr>
            <a:xfrm>
              <a:off x="3857620" y="1071546"/>
              <a:ext cx="1571636" cy="2058845"/>
            </a:xfrm>
            <a:prstGeom prst="rect">
              <a:avLst/>
            </a:prstGeom>
          </p:spPr>
        </p:pic>
        <p:sp>
          <p:nvSpPr>
            <p:cNvPr id="65" name="TextBox 64"/>
            <p:cNvSpPr txBox="1"/>
            <p:nvPr/>
          </p:nvSpPr>
          <p:spPr>
            <a:xfrm>
              <a:off x="1674000" y="3438000"/>
              <a:ext cx="357190" cy="369332"/>
            </a:xfrm>
            <a:prstGeom prst="rect">
              <a:avLst/>
            </a:prstGeom>
            <a:noFill/>
          </p:spPr>
          <p:txBody>
            <a:bodyPr wrap="square" rtlCol="0">
              <a:spAutoFit/>
            </a:bodyPr>
            <a:lstStyle/>
            <a:p>
              <a:r>
                <a:rPr lang="en-US" i="1" dirty="0" smtClean="0"/>
                <a:t>M</a:t>
              </a:r>
              <a:endParaRPr lang="ru-RU" i="1" dirty="0"/>
            </a:p>
          </p:txBody>
        </p:sp>
        <p:sp>
          <p:nvSpPr>
            <p:cNvPr id="66" name="TextBox 65"/>
            <p:cNvSpPr txBox="1"/>
            <p:nvPr/>
          </p:nvSpPr>
          <p:spPr>
            <a:xfrm>
              <a:off x="214282" y="1643050"/>
              <a:ext cx="357158" cy="369332"/>
            </a:xfrm>
            <a:prstGeom prst="rect">
              <a:avLst/>
            </a:prstGeom>
            <a:noFill/>
          </p:spPr>
          <p:txBody>
            <a:bodyPr wrap="square" rtlCol="0">
              <a:spAutoFit/>
            </a:bodyPr>
            <a:lstStyle/>
            <a:p>
              <a:r>
                <a:rPr lang="en-US" i="1" dirty="0" smtClean="0"/>
                <a:t>G</a:t>
              </a:r>
              <a:endParaRPr lang="ru-RU" i="1" dirty="0"/>
            </a:p>
          </p:txBody>
        </p:sp>
      </p:grpSp>
      <p:sp>
        <p:nvSpPr>
          <p:cNvPr id="17" name="TextBox 16"/>
          <p:cNvSpPr txBox="1"/>
          <p:nvPr/>
        </p:nvSpPr>
        <p:spPr>
          <a:xfrm>
            <a:off x="4071934" y="857232"/>
            <a:ext cx="1143008" cy="369332"/>
          </a:xfrm>
          <a:prstGeom prst="rect">
            <a:avLst/>
          </a:prstGeom>
          <a:noFill/>
        </p:spPr>
        <p:txBody>
          <a:bodyPr wrap="square" rtlCol="0">
            <a:spAutoFit/>
          </a:bodyPr>
          <a:lstStyle/>
          <a:p>
            <a:r>
              <a:rPr lang="en-US" dirty="0" smtClean="0"/>
              <a:t>real data</a:t>
            </a:r>
            <a:endParaRPr lang="ru-RU" dirty="0"/>
          </a:p>
        </p:txBody>
      </p:sp>
      <p:pic>
        <p:nvPicPr>
          <p:cNvPr id="18" name="Рисунок 17" descr="linkage4.png"/>
          <p:cNvPicPr>
            <a:picLocks noChangeAspect="1"/>
          </p:cNvPicPr>
          <p:nvPr/>
        </p:nvPicPr>
        <p:blipFill>
          <a:blip r:embed="rId4" cstate="print"/>
          <a:stretch>
            <a:fillRect/>
          </a:stretch>
        </p:blipFill>
        <p:spPr>
          <a:xfrm>
            <a:off x="4214810" y="3643314"/>
            <a:ext cx="1643074" cy="1990857"/>
          </a:xfrm>
          <a:prstGeom prst="rect">
            <a:avLst/>
          </a:prstGeom>
        </p:spPr>
      </p:pic>
      <p:sp>
        <p:nvSpPr>
          <p:cNvPr id="19" name="TextBox 18"/>
          <p:cNvSpPr txBox="1"/>
          <p:nvPr/>
        </p:nvSpPr>
        <p:spPr>
          <a:xfrm>
            <a:off x="4286248" y="3429000"/>
            <a:ext cx="1500198" cy="369332"/>
          </a:xfrm>
          <a:prstGeom prst="rect">
            <a:avLst/>
          </a:prstGeom>
          <a:noFill/>
        </p:spPr>
        <p:txBody>
          <a:bodyPr wrap="square" rtlCol="0">
            <a:spAutoFit/>
          </a:bodyPr>
          <a:lstStyle/>
          <a:p>
            <a:r>
              <a:rPr lang="en-US" dirty="0" smtClean="0"/>
              <a:t>shuffled data</a:t>
            </a:r>
            <a:endParaRPr lang="ru-RU" dirty="0"/>
          </a:p>
        </p:txBody>
      </p:sp>
      <p:cxnSp>
        <p:nvCxnSpPr>
          <p:cNvPr id="25" name="Прямая со стрелкой 24"/>
          <p:cNvCxnSpPr>
            <a:endCxn id="18" idx="1"/>
          </p:cNvCxnSpPr>
          <p:nvPr/>
        </p:nvCxnSpPr>
        <p:spPr>
          <a:xfrm rot="16200000" flipH="1">
            <a:off x="1645394" y="2069326"/>
            <a:ext cx="2781379" cy="2357454"/>
          </a:xfrm>
          <a:prstGeom prst="straightConnector1">
            <a:avLst/>
          </a:prstGeom>
          <a:ln w="38100">
            <a:solidFill>
              <a:schemeClr val="accent4">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p:cNvCxnSpPr>
            <a:stCxn id="18" idx="3"/>
            <a:endCxn id="31" idx="1"/>
          </p:cNvCxnSpPr>
          <p:nvPr/>
        </p:nvCxnSpPr>
        <p:spPr>
          <a:xfrm flipV="1">
            <a:off x="5857884" y="4200559"/>
            <a:ext cx="1643074" cy="438184"/>
          </a:xfrm>
          <a:prstGeom prst="straightConnector1">
            <a:avLst/>
          </a:prstGeom>
          <a:ln w="38100">
            <a:solidFill>
              <a:schemeClr val="accent4">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500958" y="4000504"/>
            <a:ext cx="1071570" cy="400110"/>
          </a:xfrm>
          <a:prstGeom prst="rect">
            <a:avLst/>
          </a:prstGeom>
          <a:noFill/>
        </p:spPr>
        <p:txBody>
          <a:bodyPr wrap="square" rtlCol="0">
            <a:spAutoFit/>
          </a:bodyPr>
          <a:lstStyle/>
          <a:p>
            <a:r>
              <a:rPr lang="en-US" sz="2000" dirty="0" smtClean="0"/>
              <a:t>p-value</a:t>
            </a:r>
            <a:endParaRPr lang="ru-RU" sz="2000" dirty="0"/>
          </a:p>
        </p:txBody>
      </p:sp>
      <p:sp>
        <p:nvSpPr>
          <p:cNvPr id="41" name="TextBox 40"/>
          <p:cNvSpPr txBox="1"/>
          <p:nvPr/>
        </p:nvSpPr>
        <p:spPr>
          <a:xfrm>
            <a:off x="7429520" y="2071678"/>
            <a:ext cx="785818" cy="369332"/>
          </a:xfrm>
          <a:prstGeom prst="rect">
            <a:avLst/>
          </a:prstGeom>
          <a:noFill/>
        </p:spPr>
        <p:txBody>
          <a:bodyPr wrap="square" rtlCol="0">
            <a:spAutoFit/>
          </a:bodyPr>
          <a:lstStyle/>
          <a:p>
            <a:r>
              <a:rPr lang="en-US" dirty="0" smtClean="0"/>
              <a:t>7e-15</a:t>
            </a:r>
            <a:endParaRPr lang="ru-RU" dirty="0"/>
          </a:p>
        </p:txBody>
      </p:sp>
      <p:sp>
        <p:nvSpPr>
          <p:cNvPr id="42" name="TextBox 41"/>
          <p:cNvSpPr txBox="1"/>
          <p:nvPr/>
        </p:nvSpPr>
        <p:spPr>
          <a:xfrm>
            <a:off x="7643834" y="4500570"/>
            <a:ext cx="714380" cy="369332"/>
          </a:xfrm>
          <a:prstGeom prst="rect">
            <a:avLst/>
          </a:prstGeom>
          <a:noFill/>
        </p:spPr>
        <p:txBody>
          <a:bodyPr wrap="square" rtlCol="0">
            <a:spAutoFit/>
          </a:bodyPr>
          <a:lstStyle/>
          <a:p>
            <a:r>
              <a:rPr lang="en-US" dirty="0" smtClean="0"/>
              <a:t>0.32</a:t>
            </a:r>
            <a:endParaRPr lang="ru-RU"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err="1" smtClean="0">
                <a:solidFill>
                  <a:schemeClr val="accent3"/>
                </a:solidFill>
              </a:rPr>
              <a:t>pQTLs</a:t>
            </a:r>
            <a:r>
              <a:rPr lang="en-US" sz="3600" dirty="0" smtClean="0">
                <a:solidFill>
                  <a:schemeClr val="accent3"/>
                </a:solidFill>
              </a:rPr>
              <a:t>: False Discovery Rate</a:t>
            </a:r>
            <a:endParaRPr lang="ru-RU" sz="3600" dirty="0">
              <a:solidFill>
                <a:schemeClr val="accent3"/>
              </a:solidFill>
            </a:endParaRPr>
          </a:p>
        </p:txBody>
      </p:sp>
      <p:sp>
        <p:nvSpPr>
          <p:cNvPr id="3" name="Содержимое 2" hidden="1"/>
          <p:cNvSpPr>
            <a:spLocks noGrp="1"/>
          </p:cNvSpPr>
          <p:nvPr>
            <p:ph idx="1"/>
          </p:nvPr>
        </p:nvSpPr>
        <p:spPr>
          <a:xfrm>
            <a:off x="571472" y="1000108"/>
            <a:ext cx="8072494" cy="5357850"/>
          </a:xfrm>
        </p:spPr>
        <p:txBody>
          <a:bodyPr>
            <a:normAutofit/>
          </a:bodyPr>
          <a:lstStyle/>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p:txBody>
      </p:sp>
      <p:grpSp>
        <p:nvGrpSpPr>
          <p:cNvPr id="4" name="Группа 55"/>
          <p:cNvGrpSpPr/>
          <p:nvPr/>
        </p:nvGrpSpPr>
        <p:grpSpPr>
          <a:xfrm>
            <a:off x="170340" y="2637660"/>
            <a:ext cx="1544140" cy="1151672"/>
            <a:chOff x="170340" y="2637660"/>
            <a:chExt cx="1544140" cy="1151672"/>
          </a:xfrm>
        </p:grpSpPr>
        <p:sp>
          <p:nvSpPr>
            <p:cNvPr id="57" name="TextBox 56"/>
            <p:cNvSpPr txBox="1"/>
            <p:nvPr/>
          </p:nvSpPr>
          <p:spPr>
            <a:xfrm>
              <a:off x="428596" y="3420000"/>
              <a:ext cx="1285884" cy="369332"/>
            </a:xfrm>
            <a:prstGeom prst="rect">
              <a:avLst/>
            </a:prstGeom>
            <a:noFill/>
          </p:spPr>
          <p:txBody>
            <a:bodyPr wrap="square" rtlCol="0">
              <a:spAutoFit/>
            </a:bodyPr>
            <a:lstStyle/>
            <a:p>
              <a:r>
                <a:rPr lang="en-US" dirty="0" smtClean="0"/>
                <a:t>markers</a:t>
              </a:r>
              <a:endParaRPr lang="ru-RU" dirty="0"/>
            </a:p>
          </p:txBody>
        </p:sp>
        <p:sp>
          <p:nvSpPr>
            <p:cNvPr id="58" name="TextBox 57"/>
            <p:cNvSpPr txBox="1"/>
            <p:nvPr/>
          </p:nvSpPr>
          <p:spPr>
            <a:xfrm rot="16200000">
              <a:off x="-108000" y="2916000"/>
              <a:ext cx="926012" cy="369332"/>
            </a:xfrm>
            <a:prstGeom prst="rect">
              <a:avLst/>
            </a:prstGeom>
            <a:noFill/>
          </p:spPr>
          <p:txBody>
            <a:bodyPr wrap="square" rtlCol="0">
              <a:spAutoFit/>
            </a:bodyPr>
            <a:lstStyle/>
            <a:p>
              <a:r>
                <a:rPr lang="en-US" dirty="0" smtClean="0"/>
                <a:t>genes</a:t>
              </a:r>
              <a:endParaRPr lang="ru-RU" dirty="0"/>
            </a:p>
          </p:txBody>
        </p:sp>
      </p:grpSp>
      <p:sp>
        <p:nvSpPr>
          <p:cNvPr id="43" name="TextBox 42"/>
          <p:cNvSpPr txBox="1"/>
          <p:nvPr/>
        </p:nvSpPr>
        <p:spPr>
          <a:xfrm>
            <a:off x="2643174" y="1071546"/>
            <a:ext cx="2071702" cy="1200329"/>
          </a:xfrm>
          <a:prstGeom prst="rect">
            <a:avLst/>
          </a:prstGeom>
          <a:noFill/>
        </p:spPr>
        <p:txBody>
          <a:bodyPr wrap="square" rtlCol="0">
            <a:spAutoFit/>
          </a:bodyPr>
          <a:lstStyle/>
          <a:p>
            <a:r>
              <a:rPr lang="en-US" sz="2400" dirty="0" smtClean="0"/>
              <a:t>Real data:</a:t>
            </a:r>
          </a:p>
          <a:p>
            <a:r>
              <a:rPr lang="en-US" sz="2400" i="1" dirty="0" err="1" smtClean="0"/>
              <a:t>L</a:t>
            </a:r>
            <a:r>
              <a:rPr lang="en-US" sz="2400" i="1" baseline="-25000" dirty="0" err="1" smtClean="0"/>
              <a:t>p</a:t>
            </a:r>
            <a:r>
              <a:rPr lang="en-US" sz="2400" dirty="0" smtClean="0"/>
              <a:t> real linkages</a:t>
            </a:r>
          </a:p>
          <a:p>
            <a:r>
              <a:rPr lang="en-US" sz="2400" dirty="0" smtClean="0"/>
              <a:t>at threshold </a:t>
            </a:r>
            <a:r>
              <a:rPr lang="en-US" sz="2400" i="1" dirty="0" smtClean="0"/>
              <a:t>p</a:t>
            </a:r>
            <a:endParaRPr lang="en-US" sz="2400" dirty="0" smtClean="0"/>
          </a:p>
        </p:txBody>
      </p:sp>
      <p:sp>
        <p:nvSpPr>
          <p:cNvPr id="29" name="TextBox 28"/>
          <p:cNvSpPr txBox="1"/>
          <p:nvPr/>
        </p:nvSpPr>
        <p:spPr>
          <a:xfrm>
            <a:off x="2643174" y="5357826"/>
            <a:ext cx="2214578" cy="1200329"/>
          </a:xfrm>
          <a:prstGeom prst="rect">
            <a:avLst/>
          </a:prstGeom>
          <a:noFill/>
        </p:spPr>
        <p:txBody>
          <a:bodyPr wrap="square" rtlCol="0">
            <a:spAutoFit/>
          </a:bodyPr>
          <a:lstStyle/>
          <a:p>
            <a:r>
              <a:rPr lang="en-US" sz="2400" dirty="0" smtClean="0"/>
              <a:t>Shuffled data:</a:t>
            </a:r>
          </a:p>
          <a:p>
            <a:r>
              <a:rPr lang="en-US" sz="2400" i="1" dirty="0" err="1" smtClean="0"/>
              <a:t>F</a:t>
            </a:r>
            <a:r>
              <a:rPr lang="en-US" sz="2400" i="1" baseline="-25000" dirty="0" err="1" smtClean="0"/>
              <a:t>p</a:t>
            </a:r>
            <a:r>
              <a:rPr lang="en-US" sz="2400" dirty="0" smtClean="0"/>
              <a:t>  false linkages </a:t>
            </a:r>
          </a:p>
          <a:p>
            <a:r>
              <a:rPr lang="en-US" sz="2400" dirty="0" smtClean="0"/>
              <a:t>at threshold </a:t>
            </a:r>
            <a:r>
              <a:rPr lang="en-US" sz="2400" i="1" dirty="0" smtClean="0"/>
              <a:t>p</a:t>
            </a:r>
            <a:endParaRPr lang="en-US" sz="2400" dirty="0" smtClean="0"/>
          </a:p>
        </p:txBody>
      </p:sp>
      <p:sp>
        <p:nvSpPr>
          <p:cNvPr id="30" name="TextBox 29"/>
          <p:cNvSpPr txBox="1"/>
          <p:nvPr/>
        </p:nvSpPr>
        <p:spPr>
          <a:xfrm>
            <a:off x="4857752" y="928670"/>
            <a:ext cx="3929090" cy="1938992"/>
          </a:xfrm>
          <a:prstGeom prst="rect">
            <a:avLst/>
          </a:prstGeom>
          <a:noFill/>
        </p:spPr>
        <p:txBody>
          <a:bodyPr wrap="square" rtlCol="0">
            <a:spAutoFit/>
          </a:bodyPr>
          <a:lstStyle/>
          <a:p>
            <a:r>
              <a:rPr lang="en-US" sz="2400" dirty="0" smtClean="0">
                <a:solidFill>
                  <a:schemeClr val="accent6">
                    <a:lumMod val="75000"/>
                  </a:schemeClr>
                </a:solidFill>
              </a:rPr>
              <a:t>Example: </a:t>
            </a:r>
            <a:r>
              <a:rPr lang="en-US" sz="2400" dirty="0" smtClean="0"/>
              <a:t>at level 1.6e-4:</a:t>
            </a:r>
          </a:p>
          <a:p>
            <a:r>
              <a:rPr lang="en-US" sz="2400" dirty="0" smtClean="0"/>
              <a:t>16,133 real linkages</a:t>
            </a:r>
          </a:p>
          <a:p>
            <a:r>
              <a:rPr lang="en-US" sz="2400" dirty="0" smtClean="0"/>
              <a:t>812 false “linkages”</a:t>
            </a:r>
          </a:p>
          <a:p>
            <a:r>
              <a:rPr lang="en-US" sz="2400" i="1" dirty="0" smtClean="0"/>
              <a:t>FDR = </a:t>
            </a:r>
            <a:r>
              <a:rPr lang="en-US" sz="2400" dirty="0" smtClean="0"/>
              <a:t>5%</a:t>
            </a:r>
          </a:p>
          <a:p>
            <a:endParaRPr lang="en-US" sz="2400" dirty="0" smtClean="0"/>
          </a:p>
        </p:txBody>
      </p:sp>
      <p:grpSp>
        <p:nvGrpSpPr>
          <p:cNvPr id="5" name="Группа 55"/>
          <p:cNvGrpSpPr/>
          <p:nvPr/>
        </p:nvGrpSpPr>
        <p:grpSpPr>
          <a:xfrm>
            <a:off x="180000" y="5616000"/>
            <a:ext cx="1544140" cy="1151672"/>
            <a:chOff x="170340" y="2637660"/>
            <a:chExt cx="1544140" cy="1151672"/>
          </a:xfrm>
        </p:grpSpPr>
        <p:sp>
          <p:nvSpPr>
            <p:cNvPr id="33" name="TextBox 32"/>
            <p:cNvSpPr txBox="1"/>
            <p:nvPr/>
          </p:nvSpPr>
          <p:spPr>
            <a:xfrm>
              <a:off x="428596" y="3420000"/>
              <a:ext cx="1285884" cy="369332"/>
            </a:xfrm>
            <a:prstGeom prst="rect">
              <a:avLst/>
            </a:prstGeom>
            <a:noFill/>
          </p:spPr>
          <p:txBody>
            <a:bodyPr wrap="square" rtlCol="0">
              <a:spAutoFit/>
            </a:bodyPr>
            <a:lstStyle/>
            <a:p>
              <a:r>
                <a:rPr lang="en-US" dirty="0" smtClean="0"/>
                <a:t>markers</a:t>
              </a:r>
              <a:endParaRPr lang="ru-RU" dirty="0"/>
            </a:p>
          </p:txBody>
        </p:sp>
        <p:sp>
          <p:nvSpPr>
            <p:cNvPr id="34" name="TextBox 33"/>
            <p:cNvSpPr txBox="1"/>
            <p:nvPr/>
          </p:nvSpPr>
          <p:spPr>
            <a:xfrm rot="16200000">
              <a:off x="-108000" y="2916000"/>
              <a:ext cx="926012" cy="369332"/>
            </a:xfrm>
            <a:prstGeom prst="rect">
              <a:avLst/>
            </a:prstGeom>
            <a:noFill/>
          </p:spPr>
          <p:txBody>
            <a:bodyPr wrap="square" rtlCol="0">
              <a:spAutoFit/>
            </a:bodyPr>
            <a:lstStyle/>
            <a:p>
              <a:r>
                <a:rPr lang="en-US" dirty="0" smtClean="0"/>
                <a:t>genes</a:t>
              </a:r>
              <a:endParaRPr lang="ru-RU" dirty="0"/>
            </a:p>
          </p:txBody>
        </p:sp>
      </p:grpSp>
      <p:sp>
        <p:nvSpPr>
          <p:cNvPr id="35" name="TextBox 34"/>
          <p:cNvSpPr txBox="1"/>
          <p:nvPr/>
        </p:nvSpPr>
        <p:spPr>
          <a:xfrm>
            <a:off x="2571736" y="3429000"/>
            <a:ext cx="2000264" cy="461665"/>
          </a:xfrm>
          <a:prstGeom prst="rect">
            <a:avLst/>
          </a:prstGeom>
          <a:noFill/>
        </p:spPr>
        <p:txBody>
          <a:bodyPr wrap="square" rtlCol="0">
            <a:spAutoFit/>
          </a:bodyPr>
          <a:lstStyle/>
          <a:p>
            <a:r>
              <a:rPr lang="en-US" sz="2400" i="1" dirty="0" err="1" smtClean="0"/>
              <a:t>FDR</a:t>
            </a:r>
            <a:r>
              <a:rPr lang="en-US" sz="2400" i="1" baseline="-25000" dirty="0" err="1" smtClean="0"/>
              <a:t>p</a:t>
            </a:r>
            <a:r>
              <a:rPr lang="en-US" sz="2400" i="1" dirty="0" smtClean="0"/>
              <a:t> = </a:t>
            </a:r>
            <a:r>
              <a:rPr lang="en-US" sz="2400" i="1" dirty="0" err="1" smtClean="0"/>
              <a:t>F</a:t>
            </a:r>
            <a:r>
              <a:rPr lang="en-US" sz="2400" i="1" baseline="-25000" dirty="0" err="1" smtClean="0"/>
              <a:t>p</a:t>
            </a:r>
            <a:r>
              <a:rPr lang="en-US" sz="2400" i="1" dirty="0" smtClean="0"/>
              <a:t> / </a:t>
            </a:r>
            <a:r>
              <a:rPr lang="en-US" sz="2400" i="1" dirty="0" err="1" smtClean="0"/>
              <a:t>L</a:t>
            </a:r>
            <a:r>
              <a:rPr lang="en-US" sz="2400" i="1" baseline="-25000" dirty="0" err="1" smtClean="0"/>
              <a:t>p</a:t>
            </a:r>
            <a:endParaRPr lang="en-US" sz="2400" i="1" baseline="-25000" dirty="0" smtClean="0"/>
          </a:p>
        </p:txBody>
      </p:sp>
      <p:graphicFrame>
        <p:nvGraphicFramePr>
          <p:cNvPr id="16" name="Таблица 15"/>
          <p:cNvGraphicFramePr>
            <a:graphicFrameLocks noGrp="1"/>
          </p:cNvGraphicFramePr>
          <p:nvPr/>
        </p:nvGraphicFramePr>
        <p:xfrm>
          <a:off x="500034" y="928670"/>
          <a:ext cx="2082800" cy="2560320"/>
        </p:xfrm>
        <a:graphic>
          <a:graphicData uri="http://schemas.openxmlformats.org/drawingml/2006/table">
            <a:tbl>
              <a:tblPr>
                <a:tableStyleId>{5C22544A-7EE6-4342-B048-85BDC9FD1C3A}</a:tableStyleId>
              </a:tblPr>
              <a:tblGrid>
                <a:gridCol w="208280"/>
                <a:gridCol w="208280"/>
                <a:gridCol w="208280"/>
                <a:gridCol w="208280"/>
                <a:gridCol w="208280"/>
                <a:gridCol w="208280"/>
                <a:gridCol w="208280"/>
                <a:gridCol w="208280"/>
                <a:gridCol w="208280"/>
                <a:gridCol w="208280"/>
              </a:tblGrid>
              <a:tr h="365760">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365760">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r>
              <a:tr h="365760">
                <a:tc>
                  <a:txBody>
                    <a:bodyPr/>
                    <a:lstStyle/>
                    <a:p>
                      <a:endParaRPr lang="ru-RU"/>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dirty="0"/>
                    </a:p>
                  </a:txBody>
                  <a:tcPr/>
                </a:tc>
              </a:tr>
              <a:tr h="365760">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r>
              <a:tr h="365760">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tc>
                <a:tc>
                  <a:txBody>
                    <a:bodyPr/>
                    <a:lstStyle/>
                    <a:p>
                      <a:endParaRPr lang="ru-RU"/>
                    </a:p>
                  </a:txBody>
                  <a:tcPr/>
                </a:tc>
                <a:tc>
                  <a:txBody>
                    <a:bodyPr/>
                    <a:lstStyle/>
                    <a:p>
                      <a:endParaRPr lang="ru-RU" dirty="0"/>
                    </a:p>
                  </a:txBody>
                  <a:tcPr>
                    <a:solidFill>
                      <a:schemeClr val="accent6">
                        <a:lumMod val="60000"/>
                        <a:lumOff val="40000"/>
                      </a:schemeClr>
                    </a:solidFill>
                  </a:tcPr>
                </a:tc>
              </a:tr>
              <a:tr h="365760">
                <a:tc>
                  <a:txBody>
                    <a:bodyPr/>
                    <a:lstStyle/>
                    <a:p>
                      <a:endParaRPr lang="ru-RU" dirty="0"/>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r>
              <a:tr h="365760">
                <a:tc>
                  <a:txBody>
                    <a:bodyPr/>
                    <a:lstStyle/>
                    <a:p>
                      <a:endParaRPr lang="ru-RU" dirty="0"/>
                    </a:p>
                  </a:txBody>
                  <a:tcPr>
                    <a:solidFill>
                      <a:schemeClr val="accent6">
                        <a:lumMod val="60000"/>
                        <a:lumOff val="40000"/>
                      </a:schemeClr>
                    </a:solidFill>
                  </a:tcPr>
                </a:tc>
                <a:tc>
                  <a:txBody>
                    <a:bodyPr/>
                    <a:lstStyle/>
                    <a:p>
                      <a:endParaRPr lang="ru-RU" dirty="0"/>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tc>
              </a:tr>
            </a:tbl>
          </a:graphicData>
        </a:graphic>
      </p:graphicFrame>
      <p:graphicFrame>
        <p:nvGraphicFramePr>
          <p:cNvPr id="17" name="Таблица 16"/>
          <p:cNvGraphicFramePr>
            <a:graphicFrameLocks noGrp="1"/>
          </p:cNvGraphicFramePr>
          <p:nvPr/>
        </p:nvGraphicFramePr>
        <p:xfrm>
          <a:off x="500034" y="3929066"/>
          <a:ext cx="2082800" cy="2560320"/>
        </p:xfrm>
        <a:graphic>
          <a:graphicData uri="http://schemas.openxmlformats.org/drawingml/2006/table">
            <a:tbl>
              <a:tblPr>
                <a:tableStyleId>{5C22544A-7EE6-4342-B048-85BDC9FD1C3A}</a:tableStyleId>
              </a:tblPr>
              <a:tblGrid>
                <a:gridCol w="208280"/>
                <a:gridCol w="208280"/>
                <a:gridCol w="208280"/>
                <a:gridCol w="208280"/>
                <a:gridCol w="208280"/>
                <a:gridCol w="208280"/>
                <a:gridCol w="208280"/>
                <a:gridCol w="208280"/>
                <a:gridCol w="208280"/>
                <a:gridCol w="208280"/>
              </a:tblGrid>
              <a:tr h="365760">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a:p>
                  </a:txBody>
                  <a:tcPr/>
                </a:tc>
              </a:tr>
              <a:tr h="365760">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dirty="0"/>
                    </a:p>
                  </a:txBody>
                  <a:tcPr/>
                </a:tc>
              </a:tr>
              <a:tr h="36576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a:p>
                  </a:txBody>
                  <a:tcPr/>
                </a:tc>
              </a:tr>
              <a:tr h="36576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36576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a:p>
                  </a:txBody>
                  <a:tcPr/>
                </a:tc>
                <a:tc>
                  <a:txBody>
                    <a:bodyPr/>
                    <a:lstStyle/>
                    <a:p>
                      <a:endParaRPr lang="ru-RU"/>
                    </a:p>
                  </a:txBody>
                  <a:tcPr/>
                </a:tc>
              </a:tr>
              <a:tr h="365760">
                <a:tc>
                  <a:txBody>
                    <a:bodyPr/>
                    <a:lstStyle/>
                    <a:p>
                      <a:endParaRPr lang="ru-RU" dirty="0"/>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tc>
                <a:tc>
                  <a:txBody>
                    <a:bodyPr/>
                    <a:lstStyle/>
                    <a:p>
                      <a:endParaRPr lang="ru-RU"/>
                    </a:p>
                  </a:txBody>
                  <a:tcPr/>
                </a:tc>
              </a:tr>
              <a:tr h="365760">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r>
            </a:tbl>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err="1" smtClean="0">
                <a:solidFill>
                  <a:schemeClr val="accent3"/>
                </a:solidFill>
              </a:rPr>
              <a:t>pQTLs</a:t>
            </a:r>
            <a:r>
              <a:rPr lang="en-US" sz="3600" dirty="0" smtClean="0">
                <a:solidFill>
                  <a:schemeClr val="accent3"/>
                </a:solidFill>
              </a:rPr>
              <a:t>: False Discovery Rate</a:t>
            </a:r>
            <a:endParaRPr lang="ru-RU" sz="3600" dirty="0">
              <a:solidFill>
                <a:schemeClr val="accent3"/>
              </a:solidFill>
            </a:endParaRPr>
          </a:p>
        </p:txBody>
      </p:sp>
      <p:sp>
        <p:nvSpPr>
          <p:cNvPr id="3" name="Содержимое 2" hidden="1"/>
          <p:cNvSpPr>
            <a:spLocks noGrp="1"/>
          </p:cNvSpPr>
          <p:nvPr>
            <p:ph idx="1"/>
          </p:nvPr>
        </p:nvSpPr>
        <p:spPr>
          <a:xfrm>
            <a:off x="571472" y="1000108"/>
            <a:ext cx="8072494" cy="5357850"/>
          </a:xfrm>
        </p:spPr>
        <p:txBody>
          <a:bodyPr>
            <a:normAutofit/>
          </a:bodyPr>
          <a:lstStyle/>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p:txBody>
      </p:sp>
      <p:graphicFrame>
        <p:nvGraphicFramePr>
          <p:cNvPr id="11" name="Таблица 10"/>
          <p:cNvGraphicFramePr>
            <a:graphicFrameLocks noGrp="1"/>
          </p:cNvGraphicFramePr>
          <p:nvPr/>
        </p:nvGraphicFramePr>
        <p:xfrm>
          <a:off x="500034" y="928670"/>
          <a:ext cx="2082800" cy="2560320"/>
        </p:xfrm>
        <a:graphic>
          <a:graphicData uri="http://schemas.openxmlformats.org/drawingml/2006/table">
            <a:tbl>
              <a:tblPr>
                <a:tableStyleId>{5C22544A-7EE6-4342-B048-85BDC9FD1C3A}</a:tableStyleId>
              </a:tblPr>
              <a:tblGrid>
                <a:gridCol w="208280"/>
                <a:gridCol w="208280"/>
                <a:gridCol w="208280"/>
                <a:gridCol w="208280"/>
                <a:gridCol w="208280"/>
                <a:gridCol w="208280"/>
                <a:gridCol w="208280"/>
                <a:gridCol w="208280"/>
                <a:gridCol w="208280"/>
                <a:gridCol w="208280"/>
              </a:tblGrid>
              <a:tr h="365760">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365760">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r>
              <a:tr h="365760">
                <a:tc>
                  <a:txBody>
                    <a:bodyPr/>
                    <a:lstStyle/>
                    <a:p>
                      <a:endParaRPr lang="ru-RU"/>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a:p>
                  </a:txBody>
                  <a:tcPr/>
                </a:tc>
              </a:tr>
              <a:tr h="365760">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r>
              <a:tr h="365760">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tc>
                <a:tc>
                  <a:txBody>
                    <a:bodyPr/>
                    <a:lstStyle/>
                    <a:p>
                      <a:endParaRPr lang="ru-RU"/>
                    </a:p>
                  </a:txBody>
                  <a:tcPr/>
                </a:tc>
                <a:tc>
                  <a:txBody>
                    <a:bodyPr/>
                    <a:lstStyle/>
                    <a:p>
                      <a:endParaRPr lang="ru-RU" dirty="0"/>
                    </a:p>
                  </a:txBody>
                  <a:tcPr>
                    <a:solidFill>
                      <a:schemeClr val="accent6">
                        <a:lumMod val="60000"/>
                        <a:lumOff val="40000"/>
                      </a:schemeClr>
                    </a:solidFill>
                  </a:tcPr>
                </a:tc>
              </a:tr>
              <a:tr h="365760">
                <a:tc>
                  <a:txBody>
                    <a:bodyPr/>
                    <a:lstStyle/>
                    <a:p>
                      <a:endParaRPr lang="ru-RU" dirty="0"/>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r>
              <a:tr h="365760">
                <a:tc>
                  <a:txBody>
                    <a:bodyPr/>
                    <a:lstStyle/>
                    <a:p>
                      <a:endParaRPr lang="ru-RU" dirty="0"/>
                    </a:p>
                  </a:txBody>
                  <a:tcPr>
                    <a:solidFill>
                      <a:schemeClr val="accent6">
                        <a:lumMod val="60000"/>
                        <a:lumOff val="40000"/>
                      </a:schemeClr>
                    </a:solidFill>
                  </a:tcPr>
                </a:tc>
                <a:tc>
                  <a:txBody>
                    <a:bodyPr/>
                    <a:lstStyle/>
                    <a:p>
                      <a:endParaRPr lang="ru-RU" dirty="0"/>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tc>
              </a:tr>
            </a:tbl>
          </a:graphicData>
        </a:graphic>
      </p:graphicFrame>
      <p:sp>
        <p:nvSpPr>
          <p:cNvPr id="43" name="TextBox 42"/>
          <p:cNvSpPr txBox="1"/>
          <p:nvPr/>
        </p:nvSpPr>
        <p:spPr>
          <a:xfrm>
            <a:off x="2643174" y="1071546"/>
            <a:ext cx="2071702" cy="1200329"/>
          </a:xfrm>
          <a:prstGeom prst="rect">
            <a:avLst/>
          </a:prstGeom>
          <a:noFill/>
        </p:spPr>
        <p:txBody>
          <a:bodyPr wrap="square" rtlCol="0">
            <a:spAutoFit/>
          </a:bodyPr>
          <a:lstStyle/>
          <a:p>
            <a:r>
              <a:rPr lang="en-US" sz="2400" dirty="0" smtClean="0"/>
              <a:t>Real data:</a:t>
            </a:r>
          </a:p>
          <a:p>
            <a:r>
              <a:rPr lang="en-US" sz="2400" i="1" dirty="0" err="1" smtClean="0"/>
              <a:t>L</a:t>
            </a:r>
            <a:r>
              <a:rPr lang="en-US" sz="2400" i="1" baseline="-25000" dirty="0" err="1" smtClean="0"/>
              <a:t>p</a:t>
            </a:r>
            <a:r>
              <a:rPr lang="en-US" sz="2400" dirty="0" smtClean="0"/>
              <a:t> real linkages</a:t>
            </a:r>
          </a:p>
          <a:p>
            <a:r>
              <a:rPr lang="en-US" sz="2400" dirty="0" smtClean="0"/>
              <a:t>at threshold </a:t>
            </a:r>
            <a:r>
              <a:rPr lang="en-US" sz="2400" i="1" dirty="0" smtClean="0"/>
              <a:t>p</a:t>
            </a:r>
            <a:endParaRPr lang="en-US" sz="2400" dirty="0" smtClean="0"/>
          </a:p>
        </p:txBody>
      </p:sp>
      <p:graphicFrame>
        <p:nvGraphicFramePr>
          <p:cNvPr id="27" name="Таблица 26"/>
          <p:cNvGraphicFramePr>
            <a:graphicFrameLocks noGrp="1"/>
          </p:cNvGraphicFramePr>
          <p:nvPr/>
        </p:nvGraphicFramePr>
        <p:xfrm>
          <a:off x="500034" y="3929066"/>
          <a:ext cx="2082800" cy="2560320"/>
        </p:xfrm>
        <a:graphic>
          <a:graphicData uri="http://schemas.openxmlformats.org/drawingml/2006/table">
            <a:tbl>
              <a:tblPr>
                <a:tableStyleId>{5C22544A-7EE6-4342-B048-85BDC9FD1C3A}</a:tableStyleId>
              </a:tblPr>
              <a:tblGrid>
                <a:gridCol w="208280"/>
                <a:gridCol w="208280"/>
                <a:gridCol w="208280"/>
                <a:gridCol w="208280"/>
                <a:gridCol w="208280"/>
                <a:gridCol w="208280"/>
                <a:gridCol w="208280"/>
                <a:gridCol w="208280"/>
                <a:gridCol w="208280"/>
                <a:gridCol w="208280"/>
              </a:tblGrid>
              <a:tr h="365760">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a:p>
                  </a:txBody>
                  <a:tcPr/>
                </a:tc>
              </a:tr>
              <a:tr h="365760">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r>
              <a:tr h="36576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a:p>
                  </a:txBody>
                  <a:tcPr/>
                </a:tc>
              </a:tr>
              <a:tr h="36576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36576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a:p>
                  </a:txBody>
                  <a:tcPr/>
                </a:tc>
                <a:tc>
                  <a:txBody>
                    <a:bodyPr/>
                    <a:lstStyle/>
                    <a:p>
                      <a:endParaRPr lang="ru-RU"/>
                    </a:p>
                  </a:txBody>
                  <a:tcPr/>
                </a:tc>
              </a:tr>
              <a:tr h="365760">
                <a:tc>
                  <a:txBody>
                    <a:bodyPr/>
                    <a:lstStyle/>
                    <a:p>
                      <a:endParaRPr lang="ru-RU" dirty="0"/>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tc>
                <a:tc>
                  <a:txBody>
                    <a:bodyPr/>
                    <a:lstStyle/>
                    <a:p>
                      <a:endParaRPr lang="ru-RU"/>
                    </a:p>
                  </a:txBody>
                  <a:tcPr/>
                </a:tc>
              </a:tr>
              <a:tr h="365760">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r>
            </a:tbl>
          </a:graphicData>
        </a:graphic>
      </p:graphicFrame>
      <p:sp>
        <p:nvSpPr>
          <p:cNvPr id="29" name="TextBox 28"/>
          <p:cNvSpPr txBox="1"/>
          <p:nvPr/>
        </p:nvSpPr>
        <p:spPr>
          <a:xfrm>
            <a:off x="2643174" y="5357826"/>
            <a:ext cx="2214578" cy="1200329"/>
          </a:xfrm>
          <a:prstGeom prst="rect">
            <a:avLst/>
          </a:prstGeom>
          <a:noFill/>
        </p:spPr>
        <p:txBody>
          <a:bodyPr wrap="square" rtlCol="0">
            <a:spAutoFit/>
          </a:bodyPr>
          <a:lstStyle/>
          <a:p>
            <a:r>
              <a:rPr lang="en-US" sz="2400" dirty="0" smtClean="0"/>
              <a:t>Shuffled data:</a:t>
            </a:r>
          </a:p>
          <a:p>
            <a:r>
              <a:rPr lang="en-US" sz="2400" i="1" dirty="0" err="1" smtClean="0"/>
              <a:t>F</a:t>
            </a:r>
            <a:r>
              <a:rPr lang="en-US" sz="2400" i="1" baseline="-25000" dirty="0" err="1" smtClean="0"/>
              <a:t>p</a:t>
            </a:r>
            <a:r>
              <a:rPr lang="en-US" sz="2400" dirty="0" smtClean="0"/>
              <a:t>  false linkages </a:t>
            </a:r>
          </a:p>
          <a:p>
            <a:r>
              <a:rPr lang="en-US" sz="2400" dirty="0" smtClean="0"/>
              <a:t>at threshold </a:t>
            </a:r>
            <a:r>
              <a:rPr lang="en-US" sz="2400" i="1" dirty="0" smtClean="0"/>
              <a:t>p</a:t>
            </a:r>
            <a:endParaRPr lang="en-US" sz="2400" dirty="0" smtClean="0"/>
          </a:p>
        </p:txBody>
      </p:sp>
      <p:sp>
        <p:nvSpPr>
          <p:cNvPr id="30" name="TextBox 29"/>
          <p:cNvSpPr txBox="1"/>
          <p:nvPr/>
        </p:nvSpPr>
        <p:spPr>
          <a:xfrm>
            <a:off x="4857752" y="928670"/>
            <a:ext cx="3929090" cy="1938992"/>
          </a:xfrm>
          <a:prstGeom prst="rect">
            <a:avLst/>
          </a:prstGeom>
          <a:noFill/>
        </p:spPr>
        <p:txBody>
          <a:bodyPr wrap="square" rtlCol="0">
            <a:spAutoFit/>
          </a:bodyPr>
          <a:lstStyle/>
          <a:p>
            <a:r>
              <a:rPr lang="en-US" sz="2400" dirty="0" smtClean="0">
                <a:solidFill>
                  <a:schemeClr val="accent6">
                    <a:lumMod val="75000"/>
                  </a:schemeClr>
                </a:solidFill>
              </a:rPr>
              <a:t>Example: </a:t>
            </a:r>
            <a:r>
              <a:rPr lang="en-US" sz="2400" dirty="0" smtClean="0"/>
              <a:t>at level 1.6e-4:</a:t>
            </a:r>
          </a:p>
          <a:p>
            <a:r>
              <a:rPr lang="en-US" sz="2400" dirty="0" smtClean="0"/>
              <a:t>16,133 real linkages</a:t>
            </a:r>
          </a:p>
          <a:p>
            <a:r>
              <a:rPr lang="en-US" sz="2400" dirty="0" smtClean="0"/>
              <a:t>812 false “linkages”</a:t>
            </a:r>
          </a:p>
          <a:p>
            <a:r>
              <a:rPr lang="en-US" sz="2400" i="1" dirty="0" smtClean="0"/>
              <a:t>FDR = </a:t>
            </a:r>
            <a:r>
              <a:rPr lang="en-US" sz="2400" dirty="0" smtClean="0"/>
              <a:t>5%</a:t>
            </a:r>
          </a:p>
          <a:p>
            <a:endParaRPr lang="en-US" sz="2400" dirty="0" smtClean="0"/>
          </a:p>
        </p:txBody>
      </p:sp>
      <p:grpSp>
        <p:nvGrpSpPr>
          <p:cNvPr id="5" name="Группа 55"/>
          <p:cNvGrpSpPr/>
          <p:nvPr/>
        </p:nvGrpSpPr>
        <p:grpSpPr>
          <a:xfrm>
            <a:off x="180000" y="5616000"/>
            <a:ext cx="1544140" cy="1151672"/>
            <a:chOff x="170340" y="2637660"/>
            <a:chExt cx="1544140" cy="1151672"/>
          </a:xfrm>
        </p:grpSpPr>
        <p:sp>
          <p:nvSpPr>
            <p:cNvPr id="33" name="TextBox 32"/>
            <p:cNvSpPr txBox="1"/>
            <p:nvPr/>
          </p:nvSpPr>
          <p:spPr>
            <a:xfrm>
              <a:off x="428596" y="3420000"/>
              <a:ext cx="1285884" cy="369332"/>
            </a:xfrm>
            <a:prstGeom prst="rect">
              <a:avLst/>
            </a:prstGeom>
            <a:noFill/>
          </p:spPr>
          <p:txBody>
            <a:bodyPr wrap="square" rtlCol="0">
              <a:spAutoFit/>
            </a:bodyPr>
            <a:lstStyle/>
            <a:p>
              <a:r>
                <a:rPr lang="en-US" dirty="0" smtClean="0"/>
                <a:t>markers</a:t>
              </a:r>
              <a:endParaRPr lang="ru-RU" dirty="0"/>
            </a:p>
          </p:txBody>
        </p:sp>
        <p:sp>
          <p:nvSpPr>
            <p:cNvPr id="34" name="TextBox 33"/>
            <p:cNvSpPr txBox="1"/>
            <p:nvPr/>
          </p:nvSpPr>
          <p:spPr>
            <a:xfrm rot="16200000">
              <a:off x="-108000" y="2916000"/>
              <a:ext cx="926012" cy="369332"/>
            </a:xfrm>
            <a:prstGeom prst="rect">
              <a:avLst/>
            </a:prstGeom>
            <a:noFill/>
          </p:spPr>
          <p:txBody>
            <a:bodyPr wrap="square" rtlCol="0">
              <a:spAutoFit/>
            </a:bodyPr>
            <a:lstStyle/>
            <a:p>
              <a:r>
                <a:rPr lang="en-US" dirty="0" smtClean="0"/>
                <a:t>genes</a:t>
              </a:r>
              <a:endParaRPr lang="ru-RU" dirty="0"/>
            </a:p>
          </p:txBody>
        </p:sp>
      </p:grpSp>
      <p:sp>
        <p:nvSpPr>
          <p:cNvPr id="35" name="TextBox 34"/>
          <p:cNvSpPr txBox="1"/>
          <p:nvPr/>
        </p:nvSpPr>
        <p:spPr>
          <a:xfrm>
            <a:off x="2571736" y="3429000"/>
            <a:ext cx="2000264" cy="461665"/>
          </a:xfrm>
          <a:prstGeom prst="rect">
            <a:avLst/>
          </a:prstGeom>
          <a:noFill/>
        </p:spPr>
        <p:txBody>
          <a:bodyPr wrap="square" rtlCol="0">
            <a:spAutoFit/>
          </a:bodyPr>
          <a:lstStyle/>
          <a:p>
            <a:r>
              <a:rPr lang="en-US" sz="2400" i="1" dirty="0" err="1" smtClean="0"/>
              <a:t>FDR</a:t>
            </a:r>
            <a:r>
              <a:rPr lang="en-US" sz="2400" i="1" baseline="-25000" dirty="0" err="1" smtClean="0"/>
              <a:t>p</a:t>
            </a:r>
            <a:r>
              <a:rPr lang="en-US" sz="2400" i="1" dirty="0" smtClean="0"/>
              <a:t> = </a:t>
            </a:r>
            <a:r>
              <a:rPr lang="en-US" sz="2400" i="1" dirty="0" err="1" smtClean="0"/>
              <a:t>F</a:t>
            </a:r>
            <a:r>
              <a:rPr lang="en-US" sz="2400" i="1" baseline="-25000" dirty="0" err="1" smtClean="0"/>
              <a:t>p</a:t>
            </a:r>
            <a:r>
              <a:rPr lang="en-US" sz="2400" i="1" dirty="0" smtClean="0"/>
              <a:t> / </a:t>
            </a:r>
            <a:r>
              <a:rPr lang="en-US" sz="2400" i="1" dirty="0" err="1" smtClean="0"/>
              <a:t>L</a:t>
            </a:r>
            <a:r>
              <a:rPr lang="en-US" sz="2400" i="1" baseline="-25000" dirty="0" err="1" smtClean="0"/>
              <a:t>p</a:t>
            </a:r>
            <a:endParaRPr lang="en-US" sz="2400" i="1" baseline="-25000" dirty="0" smtClean="0"/>
          </a:p>
        </p:txBody>
      </p:sp>
      <p:sp>
        <p:nvSpPr>
          <p:cNvPr id="17" name="TextBox 16"/>
          <p:cNvSpPr txBox="1"/>
          <p:nvPr/>
        </p:nvSpPr>
        <p:spPr>
          <a:xfrm>
            <a:off x="4500562" y="2714620"/>
            <a:ext cx="4643438" cy="1200329"/>
          </a:xfrm>
          <a:prstGeom prst="rect">
            <a:avLst/>
          </a:prstGeom>
          <a:noFill/>
        </p:spPr>
        <p:txBody>
          <a:bodyPr wrap="square" rtlCol="0">
            <a:spAutoFit/>
          </a:bodyPr>
          <a:lstStyle/>
          <a:p>
            <a:r>
              <a:rPr lang="en-US" sz="2400" dirty="0" smtClean="0"/>
              <a:t>Idea: do not test all pairs, filter for trusted only</a:t>
            </a:r>
          </a:p>
          <a:p>
            <a:endParaRPr lang="en-US" sz="2400" dirty="0" smtClean="0"/>
          </a:p>
        </p:txBody>
      </p:sp>
      <p:grpSp>
        <p:nvGrpSpPr>
          <p:cNvPr id="18" name="Группа 55"/>
          <p:cNvGrpSpPr/>
          <p:nvPr/>
        </p:nvGrpSpPr>
        <p:grpSpPr>
          <a:xfrm>
            <a:off x="170340" y="2637660"/>
            <a:ext cx="1544140" cy="1151672"/>
            <a:chOff x="170340" y="2637660"/>
            <a:chExt cx="1544140" cy="1151672"/>
          </a:xfrm>
        </p:grpSpPr>
        <p:sp>
          <p:nvSpPr>
            <p:cNvPr id="19" name="TextBox 18"/>
            <p:cNvSpPr txBox="1"/>
            <p:nvPr/>
          </p:nvSpPr>
          <p:spPr>
            <a:xfrm>
              <a:off x="428596" y="3420000"/>
              <a:ext cx="1285884" cy="369332"/>
            </a:xfrm>
            <a:prstGeom prst="rect">
              <a:avLst/>
            </a:prstGeom>
            <a:noFill/>
          </p:spPr>
          <p:txBody>
            <a:bodyPr wrap="square" rtlCol="0">
              <a:spAutoFit/>
            </a:bodyPr>
            <a:lstStyle/>
            <a:p>
              <a:r>
                <a:rPr lang="en-US" dirty="0" smtClean="0"/>
                <a:t>markers</a:t>
              </a:r>
              <a:endParaRPr lang="ru-RU" dirty="0"/>
            </a:p>
          </p:txBody>
        </p:sp>
        <p:sp>
          <p:nvSpPr>
            <p:cNvPr id="20" name="TextBox 19"/>
            <p:cNvSpPr txBox="1"/>
            <p:nvPr/>
          </p:nvSpPr>
          <p:spPr>
            <a:xfrm rot="16200000">
              <a:off x="-108000" y="2916000"/>
              <a:ext cx="926012" cy="369332"/>
            </a:xfrm>
            <a:prstGeom prst="rect">
              <a:avLst/>
            </a:prstGeom>
            <a:noFill/>
          </p:spPr>
          <p:txBody>
            <a:bodyPr wrap="square" rtlCol="0">
              <a:spAutoFit/>
            </a:bodyPr>
            <a:lstStyle/>
            <a:p>
              <a:r>
                <a:rPr lang="en-US" dirty="0" smtClean="0"/>
                <a:t>genes</a:t>
              </a:r>
              <a:endParaRPr lang="ru-RU" dirty="0"/>
            </a:p>
          </p:txBody>
        </p:sp>
      </p:gr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err="1" smtClean="0">
                <a:solidFill>
                  <a:schemeClr val="accent3"/>
                </a:solidFill>
              </a:rPr>
              <a:t>pQTLs</a:t>
            </a:r>
            <a:r>
              <a:rPr lang="en-US" sz="3600" dirty="0" smtClean="0">
                <a:solidFill>
                  <a:schemeClr val="accent3"/>
                </a:solidFill>
              </a:rPr>
              <a:t>: False Discovery Rate</a:t>
            </a:r>
            <a:endParaRPr lang="ru-RU" sz="3600" dirty="0">
              <a:solidFill>
                <a:schemeClr val="accent3"/>
              </a:solidFill>
            </a:endParaRPr>
          </a:p>
        </p:txBody>
      </p:sp>
      <p:sp>
        <p:nvSpPr>
          <p:cNvPr id="3" name="Содержимое 2" hidden="1"/>
          <p:cNvSpPr>
            <a:spLocks noGrp="1"/>
          </p:cNvSpPr>
          <p:nvPr>
            <p:ph idx="1"/>
          </p:nvPr>
        </p:nvSpPr>
        <p:spPr>
          <a:xfrm>
            <a:off x="571472" y="1000108"/>
            <a:ext cx="8072494" cy="5357850"/>
          </a:xfrm>
        </p:spPr>
        <p:txBody>
          <a:bodyPr>
            <a:normAutofit/>
          </a:bodyPr>
          <a:lstStyle/>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p:txBody>
      </p:sp>
      <p:graphicFrame>
        <p:nvGraphicFramePr>
          <p:cNvPr id="11" name="Таблица 10"/>
          <p:cNvGraphicFramePr>
            <a:graphicFrameLocks noGrp="1"/>
          </p:cNvGraphicFramePr>
          <p:nvPr/>
        </p:nvGraphicFramePr>
        <p:xfrm>
          <a:off x="500034" y="928670"/>
          <a:ext cx="2082800" cy="2560320"/>
        </p:xfrm>
        <a:graphic>
          <a:graphicData uri="http://schemas.openxmlformats.org/drawingml/2006/table">
            <a:tbl>
              <a:tblPr>
                <a:tableStyleId>{5C22544A-7EE6-4342-B048-85BDC9FD1C3A}</a:tableStyleId>
              </a:tblPr>
              <a:tblGrid>
                <a:gridCol w="208280"/>
                <a:gridCol w="208280"/>
                <a:gridCol w="208280"/>
                <a:gridCol w="208280"/>
                <a:gridCol w="208280"/>
                <a:gridCol w="208280"/>
                <a:gridCol w="208280"/>
                <a:gridCol w="208280"/>
                <a:gridCol w="208280"/>
                <a:gridCol w="208280"/>
              </a:tblGrid>
              <a:tr h="365760">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solidFill>
                      <a:schemeClr val="bg1"/>
                    </a:solidFill>
                  </a:tcPr>
                </a:tc>
                <a:tc>
                  <a:txBody>
                    <a:bodyPr/>
                    <a:lstStyle/>
                    <a:p>
                      <a:endParaRPr lang="ru-RU"/>
                    </a:p>
                  </a:txBody>
                  <a:tcPr/>
                </a:tc>
                <a:tc>
                  <a:txBody>
                    <a:bodyPr/>
                    <a:lstStyle/>
                    <a:p>
                      <a:endParaRPr lang="ru-RU"/>
                    </a:p>
                  </a:txBody>
                  <a:tcPr/>
                </a:tc>
                <a:tc>
                  <a:txBody>
                    <a:bodyPr/>
                    <a:lstStyle/>
                    <a:p>
                      <a:endParaRPr lang="ru-RU" dirty="0"/>
                    </a:p>
                  </a:txBody>
                  <a:tcPr>
                    <a:solidFill>
                      <a:schemeClr val="bg1"/>
                    </a:solidFill>
                  </a:tcPr>
                </a:tc>
                <a:tc>
                  <a:txBody>
                    <a:bodyPr/>
                    <a:lstStyle/>
                    <a:p>
                      <a:endParaRPr lang="ru-RU"/>
                    </a:p>
                  </a:txBody>
                  <a:tcPr/>
                </a:tc>
                <a:tc>
                  <a:txBody>
                    <a:bodyPr/>
                    <a:lstStyle/>
                    <a:p>
                      <a:endParaRPr lang="ru-RU" dirty="0"/>
                    </a:p>
                  </a:txBody>
                  <a:tcPr>
                    <a:solidFill>
                      <a:schemeClr val="bg1"/>
                    </a:solidFill>
                  </a:tcPr>
                </a:tc>
                <a:tc>
                  <a:txBody>
                    <a:bodyPr/>
                    <a:lstStyle/>
                    <a:p>
                      <a:endParaRPr lang="ru-RU"/>
                    </a:p>
                  </a:txBody>
                  <a:tcPr/>
                </a:tc>
              </a:tr>
              <a:tr h="365760">
                <a:tc>
                  <a:txBody>
                    <a:bodyPr/>
                    <a:lstStyle/>
                    <a:p>
                      <a:endParaRPr lang="ru-RU" dirty="0"/>
                    </a:p>
                  </a:txBody>
                  <a:tcPr>
                    <a:solidFill>
                      <a:schemeClr val="bg1"/>
                    </a:solidFill>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bg1"/>
                    </a:solidFill>
                  </a:tcPr>
                </a:tc>
                <a:tc>
                  <a:txBody>
                    <a:bodyPr/>
                    <a:lstStyle/>
                    <a:p>
                      <a:endParaRPr lang="ru-RU" dirty="0"/>
                    </a:p>
                  </a:txBody>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bg1"/>
                    </a:solidFill>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r>
              <a:tr h="365760">
                <a:tc>
                  <a:txBody>
                    <a:bodyPr/>
                    <a:lstStyle/>
                    <a:p>
                      <a:endParaRPr lang="ru-RU"/>
                    </a:p>
                  </a:txBody>
                  <a:tcPr/>
                </a:tc>
                <a:tc>
                  <a:txBody>
                    <a:bodyPr/>
                    <a:lstStyle/>
                    <a:p>
                      <a:endParaRPr lang="ru-RU" dirty="0"/>
                    </a:p>
                  </a:txBody>
                  <a:tcPr>
                    <a:solidFill>
                      <a:schemeClr val="bg1"/>
                    </a:solidFill>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solidFill>
                      <a:schemeClr val="bg1"/>
                    </a:solidFill>
                  </a:tcPr>
                </a:tc>
                <a:tc>
                  <a:txBody>
                    <a:bodyPr/>
                    <a:lstStyle/>
                    <a:p>
                      <a:endParaRPr lang="ru-RU"/>
                    </a:p>
                  </a:txBody>
                  <a:tcPr/>
                </a:tc>
                <a:tc>
                  <a:txBody>
                    <a:bodyPr/>
                    <a:lstStyle/>
                    <a:p>
                      <a:endParaRPr lang="ru-RU" dirty="0"/>
                    </a:p>
                  </a:txBody>
                  <a:tcPr>
                    <a:solidFill>
                      <a:schemeClr val="bg1"/>
                    </a:solidFill>
                  </a:tcPr>
                </a:tc>
                <a:tc>
                  <a:txBody>
                    <a:bodyPr/>
                    <a:lstStyle/>
                    <a:p>
                      <a:endParaRPr lang="ru-RU" dirty="0"/>
                    </a:p>
                  </a:txBody>
                  <a:tcPr>
                    <a:solidFill>
                      <a:schemeClr val="bg1"/>
                    </a:solidFill>
                  </a:tcPr>
                </a:tc>
              </a:tr>
              <a:tr h="365760">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bg1"/>
                    </a:solidFill>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r>
              <a:tr h="365760">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solidFill>
                      <a:schemeClr val="bg1"/>
                    </a:solidFill>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solidFill>
                      <a:schemeClr val="bg1"/>
                    </a:solidFill>
                  </a:tcPr>
                </a:tc>
                <a:tc>
                  <a:txBody>
                    <a:bodyPr/>
                    <a:lstStyle/>
                    <a:p>
                      <a:endParaRPr lang="ru-RU"/>
                    </a:p>
                  </a:txBody>
                  <a:tcPr/>
                </a:tc>
                <a:tc>
                  <a:txBody>
                    <a:bodyPr/>
                    <a:lstStyle/>
                    <a:p>
                      <a:endParaRPr lang="ru-RU" dirty="0"/>
                    </a:p>
                  </a:txBody>
                  <a:tcPr>
                    <a:solidFill>
                      <a:schemeClr val="accent6">
                        <a:lumMod val="60000"/>
                        <a:lumOff val="40000"/>
                      </a:schemeClr>
                    </a:solidFill>
                  </a:tcPr>
                </a:tc>
              </a:tr>
              <a:tr h="365760">
                <a:tc>
                  <a:txBody>
                    <a:bodyPr/>
                    <a:lstStyle/>
                    <a:p>
                      <a:endParaRPr lang="ru-RU" dirty="0"/>
                    </a:p>
                  </a:txBody>
                  <a:tcPr/>
                </a:tc>
                <a:tc>
                  <a:txBody>
                    <a:bodyPr/>
                    <a:lstStyle/>
                    <a:p>
                      <a:endParaRPr lang="ru-RU" dirty="0"/>
                    </a:p>
                  </a:txBody>
                  <a:tcPr>
                    <a:solidFill>
                      <a:schemeClr val="bg1"/>
                    </a:solidFill>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solidFill>
                      <a:schemeClr val="bg1"/>
                    </a:solidFill>
                  </a:tcPr>
                </a:tc>
                <a:tc>
                  <a:txBody>
                    <a:bodyPr/>
                    <a:lstStyle/>
                    <a:p>
                      <a:endParaRPr lang="ru-RU" dirty="0"/>
                    </a:p>
                  </a:txBody>
                  <a:tcPr>
                    <a:solidFill>
                      <a:schemeClr val="bg1"/>
                    </a:solidFill>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accent6">
                        <a:lumMod val="60000"/>
                        <a:lumOff val="40000"/>
                      </a:schemeClr>
                    </a:solidFill>
                  </a:tcPr>
                </a:tc>
              </a:tr>
              <a:tr h="365760">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bg1"/>
                    </a:solidFill>
                  </a:tcPr>
                </a:tc>
                <a:tc>
                  <a:txBody>
                    <a:bodyPr/>
                    <a:lstStyle/>
                    <a:p>
                      <a:endParaRPr lang="ru-RU" dirty="0"/>
                    </a:p>
                  </a:txBody>
                  <a:tcPr/>
                </a:tc>
              </a:tr>
            </a:tbl>
          </a:graphicData>
        </a:graphic>
      </p:graphicFrame>
      <p:sp>
        <p:nvSpPr>
          <p:cNvPr id="43" name="TextBox 42"/>
          <p:cNvSpPr txBox="1"/>
          <p:nvPr/>
        </p:nvSpPr>
        <p:spPr>
          <a:xfrm>
            <a:off x="2643174" y="1071546"/>
            <a:ext cx="2071702" cy="1200329"/>
          </a:xfrm>
          <a:prstGeom prst="rect">
            <a:avLst/>
          </a:prstGeom>
          <a:noFill/>
        </p:spPr>
        <p:txBody>
          <a:bodyPr wrap="square" rtlCol="0">
            <a:spAutoFit/>
          </a:bodyPr>
          <a:lstStyle/>
          <a:p>
            <a:r>
              <a:rPr lang="en-US" sz="2400" dirty="0" smtClean="0"/>
              <a:t>Real data:</a:t>
            </a:r>
          </a:p>
          <a:p>
            <a:r>
              <a:rPr lang="en-US" sz="2400" i="1" dirty="0" err="1" smtClean="0"/>
              <a:t>L</a:t>
            </a:r>
            <a:r>
              <a:rPr lang="en-US" sz="2400" i="1" baseline="-25000" dirty="0" err="1" smtClean="0"/>
              <a:t>p</a:t>
            </a:r>
            <a:r>
              <a:rPr lang="en-US" sz="2400" dirty="0" smtClean="0"/>
              <a:t> real linkages</a:t>
            </a:r>
          </a:p>
          <a:p>
            <a:r>
              <a:rPr lang="en-US" sz="2400" dirty="0" smtClean="0"/>
              <a:t>at threshold </a:t>
            </a:r>
            <a:r>
              <a:rPr lang="en-US" sz="2400" i="1" dirty="0" smtClean="0"/>
              <a:t>p</a:t>
            </a:r>
            <a:endParaRPr lang="en-US" sz="2400" dirty="0" smtClean="0"/>
          </a:p>
        </p:txBody>
      </p:sp>
      <p:graphicFrame>
        <p:nvGraphicFramePr>
          <p:cNvPr id="27" name="Таблица 26"/>
          <p:cNvGraphicFramePr>
            <a:graphicFrameLocks noGrp="1"/>
          </p:cNvGraphicFramePr>
          <p:nvPr/>
        </p:nvGraphicFramePr>
        <p:xfrm>
          <a:off x="500034" y="3929066"/>
          <a:ext cx="2082800" cy="2560320"/>
        </p:xfrm>
        <a:graphic>
          <a:graphicData uri="http://schemas.openxmlformats.org/drawingml/2006/table">
            <a:tbl>
              <a:tblPr>
                <a:tableStyleId>{5C22544A-7EE6-4342-B048-85BDC9FD1C3A}</a:tableStyleId>
              </a:tblPr>
              <a:tblGrid>
                <a:gridCol w="208280"/>
                <a:gridCol w="208280"/>
                <a:gridCol w="208280"/>
                <a:gridCol w="208280"/>
                <a:gridCol w="208280"/>
                <a:gridCol w="208280"/>
                <a:gridCol w="208280"/>
                <a:gridCol w="208280"/>
                <a:gridCol w="208280"/>
                <a:gridCol w="208280"/>
              </a:tblGrid>
              <a:tr h="365760">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solidFill>
                      <a:schemeClr val="bg1"/>
                    </a:solidFill>
                  </a:tcPr>
                </a:tc>
                <a:tc>
                  <a:txBody>
                    <a:bodyPr/>
                    <a:lstStyle/>
                    <a:p>
                      <a:endParaRPr lang="ru-RU"/>
                    </a:p>
                  </a:txBody>
                  <a:tcPr/>
                </a:tc>
                <a:tc>
                  <a:txBody>
                    <a:bodyPr/>
                    <a:lstStyle/>
                    <a:p>
                      <a:endParaRPr lang="ru-RU"/>
                    </a:p>
                  </a:txBody>
                  <a:tcPr/>
                </a:tc>
                <a:tc>
                  <a:txBody>
                    <a:bodyPr/>
                    <a:lstStyle/>
                    <a:p>
                      <a:endParaRPr lang="ru-RU" dirty="0"/>
                    </a:p>
                  </a:txBody>
                  <a:tcPr>
                    <a:solidFill>
                      <a:schemeClr val="bg1"/>
                    </a:solidFill>
                  </a:tcPr>
                </a:tc>
                <a:tc>
                  <a:txBody>
                    <a:bodyPr/>
                    <a:lstStyle/>
                    <a:p>
                      <a:endParaRPr lang="ru-RU"/>
                    </a:p>
                  </a:txBody>
                  <a:tcPr/>
                </a:tc>
                <a:tc>
                  <a:txBody>
                    <a:bodyPr/>
                    <a:lstStyle/>
                    <a:p>
                      <a:endParaRPr lang="ru-RU" dirty="0"/>
                    </a:p>
                  </a:txBody>
                  <a:tcPr>
                    <a:solidFill>
                      <a:schemeClr val="bg1"/>
                    </a:solidFill>
                  </a:tcPr>
                </a:tc>
                <a:tc>
                  <a:txBody>
                    <a:bodyPr/>
                    <a:lstStyle/>
                    <a:p>
                      <a:endParaRPr lang="ru-RU"/>
                    </a:p>
                  </a:txBody>
                  <a:tcPr/>
                </a:tc>
              </a:tr>
              <a:tr h="365760">
                <a:tc>
                  <a:txBody>
                    <a:bodyPr/>
                    <a:lstStyle/>
                    <a:p>
                      <a:endParaRPr lang="ru-RU" dirty="0"/>
                    </a:p>
                  </a:txBody>
                  <a:tcPr>
                    <a:solidFill>
                      <a:schemeClr val="bg1"/>
                    </a:solidFill>
                  </a:tcPr>
                </a:tc>
                <a:tc>
                  <a:txBody>
                    <a:bodyPr/>
                    <a:lstStyle/>
                    <a:p>
                      <a:endParaRPr lang="ru-RU" dirty="0"/>
                    </a:p>
                  </a:txBody>
                  <a:tcPr>
                    <a:solidFill>
                      <a:schemeClr val="accent6">
                        <a:lumMod val="60000"/>
                        <a:lumOff val="40000"/>
                      </a:schemeClr>
                    </a:solidFill>
                  </a:tcPr>
                </a:tc>
                <a:tc>
                  <a:txBody>
                    <a:bodyPr/>
                    <a:lstStyle/>
                    <a:p>
                      <a:endParaRPr lang="ru-RU" dirty="0"/>
                    </a:p>
                  </a:txBody>
                  <a:tcPr>
                    <a:solidFill>
                      <a:schemeClr val="bg1"/>
                    </a:solidFill>
                  </a:tcPr>
                </a:tc>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dirty="0"/>
                    </a:p>
                  </a:txBody>
                  <a:tcPr>
                    <a:solidFill>
                      <a:schemeClr val="bg1"/>
                    </a:solidFill>
                  </a:tcPr>
                </a:tc>
                <a:tc>
                  <a:txBody>
                    <a:bodyPr/>
                    <a:lstStyle/>
                    <a:p>
                      <a:endParaRPr lang="ru-RU"/>
                    </a:p>
                  </a:txBody>
                  <a:tcPr/>
                </a:tc>
                <a:tc>
                  <a:txBody>
                    <a:bodyPr/>
                    <a:lstStyle/>
                    <a:p>
                      <a:endParaRPr lang="ru-RU"/>
                    </a:p>
                  </a:txBody>
                  <a:tcPr/>
                </a:tc>
                <a:tc>
                  <a:txBody>
                    <a:bodyPr/>
                    <a:lstStyle/>
                    <a:p>
                      <a:endParaRPr lang="ru-RU" dirty="0"/>
                    </a:p>
                  </a:txBody>
                  <a:tcPr/>
                </a:tc>
              </a:tr>
              <a:tr h="365760">
                <a:tc>
                  <a:txBody>
                    <a:bodyPr/>
                    <a:lstStyle/>
                    <a:p>
                      <a:endParaRPr lang="ru-RU"/>
                    </a:p>
                  </a:txBody>
                  <a:tcPr/>
                </a:tc>
                <a:tc>
                  <a:txBody>
                    <a:bodyPr/>
                    <a:lstStyle/>
                    <a:p>
                      <a:endParaRPr lang="ru-RU" dirty="0"/>
                    </a:p>
                  </a:txBody>
                  <a:tcPr>
                    <a:solidFill>
                      <a:schemeClr val="bg1"/>
                    </a:solidFill>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solidFill>
                      <a:schemeClr val="bg1"/>
                    </a:solidFill>
                  </a:tcPr>
                </a:tc>
                <a:tc>
                  <a:txBody>
                    <a:bodyPr/>
                    <a:lstStyle/>
                    <a:p>
                      <a:endParaRPr lang="ru-RU"/>
                    </a:p>
                  </a:txBody>
                  <a:tcPr/>
                </a:tc>
                <a:tc>
                  <a:txBody>
                    <a:bodyPr/>
                    <a:lstStyle/>
                    <a:p>
                      <a:endParaRPr lang="ru-RU" dirty="0"/>
                    </a:p>
                  </a:txBody>
                  <a:tcPr>
                    <a:solidFill>
                      <a:schemeClr val="bg1"/>
                    </a:solidFill>
                  </a:tcPr>
                </a:tc>
                <a:tc>
                  <a:txBody>
                    <a:bodyPr/>
                    <a:lstStyle/>
                    <a:p>
                      <a:endParaRPr lang="ru-RU" dirty="0"/>
                    </a:p>
                  </a:txBody>
                  <a:tcPr>
                    <a:solidFill>
                      <a:schemeClr val="bg1"/>
                    </a:solidFill>
                  </a:tcPr>
                </a:tc>
              </a:tr>
              <a:tr h="36576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solidFill>
                      <a:schemeClr val="bg1"/>
                    </a:solidFill>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365760">
                <a:tc>
                  <a:txBody>
                    <a:bodyPr/>
                    <a:lstStyle/>
                    <a:p>
                      <a:endParaRPr lang="ru-RU"/>
                    </a:p>
                  </a:txBody>
                  <a:tcPr/>
                </a:tc>
                <a:tc>
                  <a:txBody>
                    <a:bodyPr/>
                    <a:lstStyle/>
                    <a:p>
                      <a:endParaRPr lang="ru-RU"/>
                    </a:p>
                  </a:txBody>
                  <a:tcPr/>
                </a:tc>
                <a:tc>
                  <a:txBody>
                    <a:bodyPr/>
                    <a:lstStyle/>
                    <a:p>
                      <a:endParaRPr lang="ru-RU" dirty="0"/>
                    </a:p>
                  </a:txBody>
                  <a:tcPr>
                    <a:solidFill>
                      <a:schemeClr val="bg1"/>
                    </a:solidFill>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dirty="0"/>
                    </a:p>
                  </a:txBody>
                  <a:tcPr>
                    <a:solidFill>
                      <a:schemeClr val="bg1"/>
                    </a:solidFill>
                  </a:tcPr>
                </a:tc>
                <a:tc>
                  <a:txBody>
                    <a:bodyPr/>
                    <a:lstStyle/>
                    <a:p>
                      <a:endParaRPr lang="ru-RU"/>
                    </a:p>
                  </a:txBody>
                  <a:tcPr/>
                </a:tc>
                <a:tc>
                  <a:txBody>
                    <a:bodyPr/>
                    <a:lstStyle/>
                    <a:p>
                      <a:endParaRPr lang="ru-RU"/>
                    </a:p>
                  </a:txBody>
                  <a:tcPr/>
                </a:tc>
              </a:tr>
              <a:tr h="365760">
                <a:tc>
                  <a:txBody>
                    <a:bodyPr/>
                    <a:lstStyle/>
                    <a:p>
                      <a:endParaRPr lang="ru-RU" dirty="0"/>
                    </a:p>
                  </a:txBody>
                  <a:tcPr/>
                </a:tc>
                <a:tc>
                  <a:txBody>
                    <a:bodyPr/>
                    <a:lstStyle/>
                    <a:p>
                      <a:endParaRPr lang="ru-RU" dirty="0"/>
                    </a:p>
                  </a:txBody>
                  <a:tcPr>
                    <a:solidFill>
                      <a:schemeClr val="bg1"/>
                    </a:solidFill>
                  </a:tcPr>
                </a:tc>
                <a:tc>
                  <a:txBody>
                    <a:bodyPr/>
                    <a:lstStyle/>
                    <a:p>
                      <a:endParaRPr lang="ru-RU"/>
                    </a:p>
                  </a:txBody>
                  <a:tcPr/>
                </a:tc>
                <a:tc>
                  <a:txBody>
                    <a:bodyPr/>
                    <a:lstStyle/>
                    <a:p>
                      <a:endParaRPr lang="ru-RU"/>
                    </a:p>
                  </a:txBody>
                  <a:tcPr/>
                </a:tc>
                <a:tc>
                  <a:txBody>
                    <a:bodyPr/>
                    <a:lstStyle/>
                    <a:p>
                      <a:endParaRPr lang="ru-RU" dirty="0"/>
                    </a:p>
                  </a:txBody>
                  <a:tcPr>
                    <a:solidFill>
                      <a:schemeClr val="bg1"/>
                    </a:solidFill>
                  </a:tcPr>
                </a:tc>
                <a:tc>
                  <a:txBody>
                    <a:bodyPr/>
                    <a:lstStyle/>
                    <a:p>
                      <a:endParaRPr lang="ru-RU" dirty="0"/>
                    </a:p>
                  </a:txBody>
                  <a:tcPr>
                    <a:solidFill>
                      <a:schemeClr val="bg1"/>
                    </a:solidFill>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dirty="0"/>
                    </a:p>
                  </a:txBody>
                  <a:tcPr/>
                </a:tc>
                <a:tc>
                  <a:txBody>
                    <a:bodyPr/>
                    <a:lstStyle/>
                    <a:p>
                      <a:endParaRPr lang="ru-RU"/>
                    </a:p>
                  </a:txBody>
                  <a:tcPr/>
                </a:tc>
              </a:tr>
              <a:tr h="365760">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solidFill>
                      <a:schemeClr val="bg1"/>
                    </a:solidFill>
                  </a:tcPr>
                </a:tc>
                <a:tc>
                  <a:txBody>
                    <a:bodyPr/>
                    <a:lstStyle/>
                    <a:p>
                      <a:endParaRPr lang="ru-RU" dirty="0"/>
                    </a:p>
                  </a:txBody>
                  <a:tcPr/>
                </a:tc>
              </a:tr>
            </a:tbl>
          </a:graphicData>
        </a:graphic>
      </p:graphicFrame>
      <p:sp>
        <p:nvSpPr>
          <p:cNvPr id="29" name="TextBox 28"/>
          <p:cNvSpPr txBox="1"/>
          <p:nvPr/>
        </p:nvSpPr>
        <p:spPr>
          <a:xfrm>
            <a:off x="2643174" y="5357826"/>
            <a:ext cx="2214578" cy="1200329"/>
          </a:xfrm>
          <a:prstGeom prst="rect">
            <a:avLst/>
          </a:prstGeom>
          <a:noFill/>
        </p:spPr>
        <p:txBody>
          <a:bodyPr wrap="square" rtlCol="0">
            <a:spAutoFit/>
          </a:bodyPr>
          <a:lstStyle/>
          <a:p>
            <a:r>
              <a:rPr lang="en-US" sz="2400" dirty="0" smtClean="0"/>
              <a:t>Shuffled data:</a:t>
            </a:r>
          </a:p>
          <a:p>
            <a:r>
              <a:rPr lang="en-US" sz="2400" i="1" dirty="0" err="1" smtClean="0"/>
              <a:t>F</a:t>
            </a:r>
            <a:r>
              <a:rPr lang="en-US" sz="2400" i="1" baseline="-25000" dirty="0" err="1" smtClean="0"/>
              <a:t>p</a:t>
            </a:r>
            <a:r>
              <a:rPr lang="en-US" sz="2400" dirty="0" smtClean="0"/>
              <a:t>  false linkages </a:t>
            </a:r>
          </a:p>
          <a:p>
            <a:r>
              <a:rPr lang="en-US" sz="2400" dirty="0" smtClean="0"/>
              <a:t>at threshold </a:t>
            </a:r>
            <a:r>
              <a:rPr lang="en-US" sz="2400" i="1" dirty="0" smtClean="0"/>
              <a:t>p</a:t>
            </a:r>
            <a:endParaRPr lang="en-US" sz="2400" dirty="0" smtClean="0"/>
          </a:p>
        </p:txBody>
      </p:sp>
      <p:sp>
        <p:nvSpPr>
          <p:cNvPr id="30" name="TextBox 29"/>
          <p:cNvSpPr txBox="1"/>
          <p:nvPr/>
        </p:nvSpPr>
        <p:spPr>
          <a:xfrm>
            <a:off x="4857752" y="928670"/>
            <a:ext cx="3929090" cy="1938992"/>
          </a:xfrm>
          <a:prstGeom prst="rect">
            <a:avLst/>
          </a:prstGeom>
          <a:noFill/>
        </p:spPr>
        <p:txBody>
          <a:bodyPr wrap="square" rtlCol="0">
            <a:spAutoFit/>
          </a:bodyPr>
          <a:lstStyle/>
          <a:p>
            <a:r>
              <a:rPr lang="en-US" sz="2400" dirty="0" smtClean="0">
                <a:solidFill>
                  <a:schemeClr val="accent6">
                    <a:lumMod val="75000"/>
                  </a:schemeClr>
                </a:solidFill>
              </a:rPr>
              <a:t>Example: </a:t>
            </a:r>
            <a:r>
              <a:rPr lang="en-US" sz="2400" dirty="0" smtClean="0"/>
              <a:t>at level 1.6e-4:</a:t>
            </a:r>
          </a:p>
          <a:p>
            <a:r>
              <a:rPr lang="en-US" sz="2400" dirty="0" smtClean="0"/>
              <a:t>16,133 real linkages</a:t>
            </a:r>
          </a:p>
          <a:p>
            <a:r>
              <a:rPr lang="en-US" sz="2400" dirty="0" smtClean="0"/>
              <a:t>812 false “linkages”</a:t>
            </a:r>
          </a:p>
          <a:p>
            <a:r>
              <a:rPr lang="en-US" sz="2400" i="1" dirty="0" smtClean="0"/>
              <a:t>FDR = </a:t>
            </a:r>
            <a:r>
              <a:rPr lang="en-US" sz="2400" dirty="0" smtClean="0"/>
              <a:t>5%</a:t>
            </a:r>
          </a:p>
          <a:p>
            <a:endParaRPr lang="en-US" sz="2400" dirty="0" smtClean="0"/>
          </a:p>
        </p:txBody>
      </p:sp>
      <p:grpSp>
        <p:nvGrpSpPr>
          <p:cNvPr id="5" name="Группа 55"/>
          <p:cNvGrpSpPr/>
          <p:nvPr/>
        </p:nvGrpSpPr>
        <p:grpSpPr>
          <a:xfrm>
            <a:off x="180000" y="5616000"/>
            <a:ext cx="1544140" cy="1151672"/>
            <a:chOff x="170340" y="2637660"/>
            <a:chExt cx="1544140" cy="1151672"/>
          </a:xfrm>
        </p:grpSpPr>
        <p:sp>
          <p:nvSpPr>
            <p:cNvPr id="33" name="TextBox 32"/>
            <p:cNvSpPr txBox="1"/>
            <p:nvPr/>
          </p:nvSpPr>
          <p:spPr>
            <a:xfrm>
              <a:off x="428596" y="3420000"/>
              <a:ext cx="1285884" cy="369332"/>
            </a:xfrm>
            <a:prstGeom prst="rect">
              <a:avLst/>
            </a:prstGeom>
            <a:noFill/>
          </p:spPr>
          <p:txBody>
            <a:bodyPr wrap="square" rtlCol="0">
              <a:spAutoFit/>
            </a:bodyPr>
            <a:lstStyle/>
            <a:p>
              <a:r>
                <a:rPr lang="en-US" dirty="0" smtClean="0"/>
                <a:t>markers</a:t>
              </a:r>
              <a:endParaRPr lang="ru-RU" dirty="0"/>
            </a:p>
          </p:txBody>
        </p:sp>
        <p:sp>
          <p:nvSpPr>
            <p:cNvPr id="34" name="TextBox 33"/>
            <p:cNvSpPr txBox="1"/>
            <p:nvPr/>
          </p:nvSpPr>
          <p:spPr>
            <a:xfrm rot="16200000">
              <a:off x="-108000" y="2916000"/>
              <a:ext cx="926012" cy="369332"/>
            </a:xfrm>
            <a:prstGeom prst="rect">
              <a:avLst/>
            </a:prstGeom>
            <a:noFill/>
          </p:spPr>
          <p:txBody>
            <a:bodyPr wrap="square" rtlCol="0">
              <a:spAutoFit/>
            </a:bodyPr>
            <a:lstStyle/>
            <a:p>
              <a:r>
                <a:rPr lang="en-US" dirty="0" smtClean="0"/>
                <a:t>genes</a:t>
              </a:r>
              <a:endParaRPr lang="ru-RU" dirty="0"/>
            </a:p>
          </p:txBody>
        </p:sp>
      </p:grpSp>
      <p:sp>
        <p:nvSpPr>
          <p:cNvPr id="35" name="TextBox 34"/>
          <p:cNvSpPr txBox="1"/>
          <p:nvPr/>
        </p:nvSpPr>
        <p:spPr>
          <a:xfrm>
            <a:off x="2571736" y="3429000"/>
            <a:ext cx="2000264" cy="461665"/>
          </a:xfrm>
          <a:prstGeom prst="rect">
            <a:avLst/>
          </a:prstGeom>
          <a:noFill/>
        </p:spPr>
        <p:txBody>
          <a:bodyPr wrap="square" rtlCol="0">
            <a:spAutoFit/>
          </a:bodyPr>
          <a:lstStyle/>
          <a:p>
            <a:r>
              <a:rPr lang="en-US" sz="2400" i="1" dirty="0" err="1" smtClean="0"/>
              <a:t>FDR</a:t>
            </a:r>
            <a:r>
              <a:rPr lang="en-US" sz="2400" i="1" baseline="-25000" dirty="0" err="1" smtClean="0"/>
              <a:t>p</a:t>
            </a:r>
            <a:r>
              <a:rPr lang="en-US" sz="2400" i="1" dirty="0" smtClean="0"/>
              <a:t> = </a:t>
            </a:r>
            <a:r>
              <a:rPr lang="en-US" sz="2400" i="1" dirty="0" err="1" smtClean="0"/>
              <a:t>F</a:t>
            </a:r>
            <a:r>
              <a:rPr lang="en-US" sz="2400" i="1" baseline="-25000" dirty="0" err="1" smtClean="0"/>
              <a:t>p</a:t>
            </a:r>
            <a:r>
              <a:rPr lang="en-US" sz="2400" i="1" dirty="0" smtClean="0"/>
              <a:t> / </a:t>
            </a:r>
            <a:r>
              <a:rPr lang="en-US" sz="2400" i="1" dirty="0" err="1" smtClean="0"/>
              <a:t>L</a:t>
            </a:r>
            <a:r>
              <a:rPr lang="en-US" sz="2400" i="1" baseline="-25000" dirty="0" err="1" smtClean="0"/>
              <a:t>p</a:t>
            </a:r>
            <a:endParaRPr lang="en-US" sz="2400" i="1" baseline="-25000" dirty="0" smtClean="0"/>
          </a:p>
        </p:txBody>
      </p:sp>
      <p:sp>
        <p:nvSpPr>
          <p:cNvPr id="16" name="TextBox 15"/>
          <p:cNvSpPr txBox="1"/>
          <p:nvPr/>
        </p:nvSpPr>
        <p:spPr>
          <a:xfrm>
            <a:off x="4500562" y="2714620"/>
            <a:ext cx="4643438" cy="2677656"/>
          </a:xfrm>
          <a:prstGeom prst="rect">
            <a:avLst/>
          </a:prstGeom>
          <a:noFill/>
        </p:spPr>
        <p:txBody>
          <a:bodyPr wrap="square" rtlCol="0">
            <a:spAutoFit/>
          </a:bodyPr>
          <a:lstStyle/>
          <a:p>
            <a:r>
              <a:rPr lang="en-US" sz="2400" dirty="0" smtClean="0"/>
              <a:t>Idea: do not test all pairs, filter for trusted only</a:t>
            </a:r>
          </a:p>
          <a:p>
            <a:endParaRPr lang="en-US" sz="2400" dirty="0" smtClean="0"/>
          </a:p>
          <a:p>
            <a:r>
              <a:rPr lang="en-US" sz="2400" dirty="0" smtClean="0"/>
              <a:t>Goals:</a:t>
            </a:r>
          </a:p>
          <a:p>
            <a:pPr lvl="1"/>
            <a:r>
              <a:rPr lang="en-US" sz="2400" dirty="0" smtClean="0"/>
              <a:t>filter out pairs that will not link,</a:t>
            </a:r>
          </a:p>
          <a:p>
            <a:pPr lvl="1"/>
            <a:r>
              <a:rPr lang="en-US" sz="2400" dirty="0" smtClean="0"/>
              <a:t>or at least filter out more false than real linkages</a:t>
            </a:r>
            <a:endParaRPr lang="ru-RU"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71472" y="1000108"/>
            <a:ext cx="8072494" cy="5357850"/>
          </a:xfrm>
        </p:spPr>
        <p:txBody>
          <a:bodyPr>
            <a:normAutofit/>
          </a:bodyPr>
          <a:lstStyle/>
          <a:p>
            <a:pPr>
              <a:buNone/>
            </a:pPr>
            <a:r>
              <a:rPr lang="en-US" sz="2800" dirty="0" smtClean="0"/>
              <a:t>Idea: do not test all pairs, filter for trusted only</a:t>
            </a:r>
          </a:p>
          <a:p>
            <a:pPr>
              <a:buNone/>
            </a:pPr>
            <a:r>
              <a:rPr lang="en-US" sz="2800" dirty="0" smtClean="0"/>
              <a:t>Goals:</a:t>
            </a:r>
          </a:p>
          <a:p>
            <a:pPr lvl="1">
              <a:buNone/>
            </a:pPr>
            <a:r>
              <a:rPr lang="en-US" sz="2400" dirty="0" smtClean="0"/>
              <a:t>filter out pairs that will not link,</a:t>
            </a:r>
          </a:p>
          <a:p>
            <a:pPr lvl="1">
              <a:buNone/>
            </a:pPr>
            <a:r>
              <a:rPr lang="en-US" sz="2400" dirty="0" smtClean="0"/>
              <a:t>or at least filter out more false than real linkages</a:t>
            </a:r>
            <a:endParaRPr lang="ru-RU" sz="2400" dirty="0" smtClean="0"/>
          </a:p>
          <a:p>
            <a:pPr lvl="1">
              <a:buNone/>
            </a:pPr>
            <a:endParaRPr lang="en-US" sz="2400" dirty="0" smtClean="0"/>
          </a:p>
          <a:p>
            <a:pPr lvl="1">
              <a:buNone/>
            </a:pPr>
            <a:r>
              <a:rPr lang="en-US" sz="2400" dirty="0" smtClean="0"/>
              <a:t>FDR decreases for the same p-value threshold</a:t>
            </a:r>
          </a:p>
          <a:p>
            <a:pPr lvl="1">
              <a:buNone/>
            </a:pPr>
            <a:r>
              <a:rPr lang="en-US" sz="2400" dirty="0" smtClean="0">
                <a:solidFill>
                  <a:schemeClr val="accent6">
                    <a:lumMod val="75000"/>
                  </a:schemeClr>
                </a:solidFill>
              </a:rPr>
              <a:t>more linkages </a:t>
            </a:r>
            <a:r>
              <a:rPr lang="en-US" sz="2400" dirty="0" smtClean="0"/>
              <a:t>found for the same FDR</a:t>
            </a:r>
          </a:p>
          <a:p>
            <a:pPr>
              <a:buNone/>
            </a:pPr>
            <a:r>
              <a:rPr lang="en-US" sz="2800" dirty="0" smtClean="0"/>
              <a:t>Result:</a:t>
            </a:r>
          </a:p>
          <a:p>
            <a:pPr lvl="1">
              <a:buNone/>
            </a:pPr>
            <a:r>
              <a:rPr lang="en-US" dirty="0" smtClean="0"/>
              <a:t>21,227 (+32%) </a:t>
            </a:r>
            <a:r>
              <a:rPr lang="en-US" dirty="0" err="1" smtClean="0"/>
              <a:t>pQTL</a:t>
            </a:r>
            <a:r>
              <a:rPr lang="en-US" dirty="0" smtClean="0"/>
              <a:t> linkages at FDR 5%</a:t>
            </a:r>
          </a:p>
          <a:p>
            <a:pPr lvl="1">
              <a:buNone/>
            </a:pPr>
            <a:r>
              <a:rPr lang="en-US" dirty="0" smtClean="0"/>
              <a:t>with 90% previously found linkages preserved</a:t>
            </a:r>
          </a:p>
          <a:p>
            <a:pPr>
              <a:buNone/>
            </a:pPr>
            <a:r>
              <a:rPr lang="en-US" dirty="0" smtClean="0"/>
              <a:t>Use </a:t>
            </a:r>
            <a:r>
              <a:rPr lang="en-US" dirty="0" err="1" smtClean="0"/>
              <a:t>eQTLs</a:t>
            </a:r>
            <a:r>
              <a:rPr lang="en-US" dirty="0" smtClean="0"/>
              <a:t> and interaction networks</a:t>
            </a:r>
          </a:p>
        </p:txBody>
      </p:sp>
      <p:sp>
        <p:nvSpPr>
          <p:cNvPr id="2" name="Заголовок 1"/>
          <p:cNvSpPr>
            <a:spLocks noGrp="1"/>
          </p:cNvSpPr>
          <p:nvPr>
            <p:ph type="title"/>
          </p:nvPr>
        </p:nvSpPr>
        <p:spPr>
          <a:xfrm>
            <a:off x="457200" y="274638"/>
            <a:ext cx="8229600" cy="654032"/>
          </a:xfrm>
        </p:spPr>
        <p:txBody>
          <a:bodyPr>
            <a:normAutofit/>
          </a:bodyPr>
          <a:lstStyle/>
          <a:p>
            <a:pPr algn="l"/>
            <a:r>
              <a:rPr lang="en-US" sz="3600" dirty="0" err="1" smtClean="0">
                <a:solidFill>
                  <a:schemeClr val="accent3"/>
                </a:solidFill>
              </a:rPr>
              <a:t>pQTLs</a:t>
            </a:r>
            <a:r>
              <a:rPr lang="en-US" sz="3600" dirty="0" smtClean="0">
                <a:solidFill>
                  <a:schemeClr val="accent3"/>
                </a:solidFill>
              </a:rPr>
              <a:t>: More Linkages</a:t>
            </a:r>
            <a:endParaRPr lang="ru-RU" sz="3600" dirty="0">
              <a:solidFill>
                <a:schemeClr val="accent3"/>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err="1" smtClean="0">
                <a:solidFill>
                  <a:schemeClr val="accent3"/>
                </a:solidFill>
              </a:rPr>
              <a:t>pQTLs</a:t>
            </a:r>
            <a:r>
              <a:rPr lang="en-US" sz="3600" dirty="0" smtClean="0">
                <a:solidFill>
                  <a:schemeClr val="accent3"/>
                </a:solidFill>
              </a:rPr>
              <a:t>: More Linkages</a:t>
            </a:r>
            <a:endParaRPr lang="ru-RU" sz="3600" dirty="0">
              <a:solidFill>
                <a:schemeClr val="accent3"/>
              </a:solidFill>
            </a:endParaRPr>
          </a:p>
        </p:txBody>
      </p:sp>
      <p:sp>
        <p:nvSpPr>
          <p:cNvPr id="3" name="Содержимое 2"/>
          <p:cNvSpPr>
            <a:spLocks noGrp="1"/>
          </p:cNvSpPr>
          <p:nvPr>
            <p:ph idx="1"/>
          </p:nvPr>
        </p:nvSpPr>
        <p:spPr>
          <a:xfrm>
            <a:off x="571472" y="1000108"/>
            <a:ext cx="8072494" cy="5357850"/>
          </a:xfrm>
        </p:spPr>
        <p:txBody>
          <a:bodyPr>
            <a:normAutofit/>
          </a:bodyPr>
          <a:lstStyle/>
          <a:p>
            <a:pPr>
              <a:buNone/>
            </a:pPr>
            <a:r>
              <a:rPr lang="en-US" sz="2800" dirty="0" smtClean="0"/>
              <a:t>First idea: use </a:t>
            </a:r>
            <a:r>
              <a:rPr lang="en-US" sz="2800" dirty="0" err="1" smtClean="0"/>
              <a:t>eQTL</a:t>
            </a:r>
            <a:r>
              <a:rPr lang="en-US" sz="2800" dirty="0" smtClean="0"/>
              <a:t> linkages as candidates for </a:t>
            </a:r>
            <a:r>
              <a:rPr lang="en-US" sz="2800" dirty="0" err="1" smtClean="0"/>
              <a:t>pQTL</a:t>
            </a:r>
            <a:r>
              <a:rPr lang="en-US" sz="2800" dirty="0" smtClean="0"/>
              <a:t> linkages</a:t>
            </a:r>
          </a:p>
          <a:p>
            <a:pPr>
              <a:buNone/>
            </a:pPr>
            <a:r>
              <a:rPr lang="en-US" sz="2800" dirty="0" smtClean="0"/>
              <a:t>Second idea: extend </a:t>
            </a:r>
            <a:r>
              <a:rPr lang="en-US" sz="2800" dirty="0" err="1" smtClean="0"/>
              <a:t>eQTL</a:t>
            </a:r>
            <a:r>
              <a:rPr lang="en-US" sz="2800" dirty="0" smtClean="0"/>
              <a:t> linkages with interactions and take these as candidates for </a:t>
            </a:r>
            <a:r>
              <a:rPr lang="en-US" sz="2800" dirty="0" err="1" smtClean="0"/>
              <a:t>pQTL</a:t>
            </a:r>
            <a:r>
              <a:rPr lang="en-US" sz="2800" dirty="0" smtClean="0"/>
              <a:t> linkages</a:t>
            </a:r>
            <a:endParaRPr lang="en-US" sz="2400" dirty="0" smtClean="0"/>
          </a:p>
        </p:txBody>
      </p:sp>
      <p:grpSp>
        <p:nvGrpSpPr>
          <p:cNvPr id="81" name="Группа 80"/>
          <p:cNvGrpSpPr/>
          <p:nvPr/>
        </p:nvGrpSpPr>
        <p:grpSpPr>
          <a:xfrm>
            <a:off x="4214810" y="4000504"/>
            <a:ext cx="109800" cy="1792350"/>
            <a:chOff x="4214810" y="3571876"/>
            <a:chExt cx="109800" cy="1792350"/>
          </a:xfrm>
        </p:grpSpPr>
        <p:sp>
          <p:nvSpPr>
            <p:cNvPr id="11" name="Овал 10"/>
            <p:cNvSpPr/>
            <p:nvPr/>
          </p:nvSpPr>
          <p:spPr>
            <a:xfrm>
              <a:off x="4214810" y="3571876"/>
              <a:ext cx="109800" cy="989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5" name="Овал 14"/>
            <p:cNvSpPr/>
            <p:nvPr/>
          </p:nvSpPr>
          <p:spPr>
            <a:xfrm>
              <a:off x="4214810" y="5286388"/>
              <a:ext cx="85282" cy="77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5" name="Прямая со стрелкой 24"/>
            <p:cNvCxnSpPr>
              <a:stCxn id="15" idx="0"/>
              <a:endCxn id="11" idx="4"/>
            </p:cNvCxnSpPr>
            <p:nvPr/>
          </p:nvCxnSpPr>
          <p:spPr>
            <a:xfrm rot="5400000" flipH="1" flipV="1">
              <a:off x="3455779" y="4472458"/>
              <a:ext cx="1615603" cy="12259"/>
            </a:xfrm>
            <a:prstGeom prst="straightConnector1">
              <a:avLst/>
            </a:prstGeom>
            <a:ln w="1905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82" name="Группа 81"/>
          <p:cNvGrpSpPr/>
          <p:nvPr/>
        </p:nvGrpSpPr>
        <p:grpSpPr>
          <a:xfrm>
            <a:off x="2786050" y="3500438"/>
            <a:ext cx="2824444" cy="813289"/>
            <a:chOff x="2786050" y="3071810"/>
            <a:chExt cx="2824444" cy="813289"/>
          </a:xfrm>
        </p:grpSpPr>
        <p:sp>
          <p:nvSpPr>
            <p:cNvPr id="83" name="Овал 82"/>
            <p:cNvSpPr/>
            <p:nvPr/>
          </p:nvSpPr>
          <p:spPr>
            <a:xfrm flipH="1">
              <a:off x="5500694" y="3214686"/>
              <a:ext cx="109800" cy="989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84" name="Прямая соединительная линия 83"/>
            <p:cNvCxnSpPr>
              <a:endCxn id="83" idx="6"/>
            </p:cNvCxnSpPr>
            <p:nvPr/>
          </p:nvCxnSpPr>
          <p:spPr>
            <a:xfrm flipV="1">
              <a:off x="4324610" y="3264141"/>
              <a:ext cx="1176084" cy="35719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5" name="Овал 84"/>
            <p:cNvSpPr/>
            <p:nvPr/>
          </p:nvSpPr>
          <p:spPr>
            <a:xfrm flipH="1">
              <a:off x="4857752" y="3071810"/>
              <a:ext cx="109800" cy="989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86" name="Овал 85"/>
            <p:cNvSpPr/>
            <p:nvPr/>
          </p:nvSpPr>
          <p:spPr>
            <a:xfrm flipH="1">
              <a:off x="5500694" y="3786190"/>
              <a:ext cx="109800" cy="989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87" name="Овал 86"/>
            <p:cNvSpPr/>
            <p:nvPr/>
          </p:nvSpPr>
          <p:spPr>
            <a:xfrm flipH="1">
              <a:off x="3143240" y="3214686"/>
              <a:ext cx="109800" cy="989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88" name="Овал 87"/>
            <p:cNvSpPr/>
            <p:nvPr/>
          </p:nvSpPr>
          <p:spPr>
            <a:xfrm flipH="1">
              <a:off x="2786050" y="3714752"/>
              <a:ext cx="109800" cy="989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89" name="Прямая соединительная линия 88"/>
            <p:cNvCxnSpPr>
              <a:endCxn id="85" idx="4"/>
            </p:cNvCxnSpPr>
            <p:nvPr/>
          </p:nvCxnSpPr>
          <p:spPr>
            <a:xfrm rot="5400000" flipH="1" flipV="1">
              <a:off x="4390603" y="3049827"/>
              <a:ext cx="401157" cy="642942"/>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Прямая соединительная линия 89"/>
            <p:cNvCxnSpPr>
              <a:endCxn id="86" idx="6"/>
            </p:cNvCxnSpPr>
            <p:nvPr/>
          </p:nvCxnSpPr>
          <p:spPr>
            <a:xfrm>
              <a:off x="4324610" y="3621331"/>
              <a:ext cx="1176084" cy="214314"/>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Прямая соединительная линия 90"/>
            <p:cNvCxnSpPr>
              <a:endCxn id="87" idx="2"/>
            </p:cNvCxnSpPr>
            <p:nvPr/>
          </p:nvCxnSpPr>
          <p:spPr>
            <a:xfrm rot="10800000">
              <a:off x="3253040" y="3264141"/>
              <a:ext cx="961770" cy="35719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Прямая соединительная линия 91"/>
            <p:cNvCxnSpPr>
              <a:stCxn id="88" idx="2"/>
            </p:cNvCxnSpPr>
            <p:nvPr/>
          </p:nvCxnSpPr>
          <p:spPr>
            <a:xfrm flipV="1">
              <a:off x="2895850" y="3656300"/>
              <a:ext cx="1335040" cy="10790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3" name="Группа 92"/>
          <p:cNvGrpSpPr/>
          <p:nvPr/>
        </p:nvGrpSpPr>
        <p:grpSpPr>
          <a:xfrm>
            <a:off x="2879771" y="3599348"/>
            <a:ext cx="2675823" cy="2127068"/>
            <a:chOff x="2879771" y="3170720"/>
            <a:chExt cx="2675823" cy="2127068"/>
          </a:xfrm>
        </p:grpSpPr>
        <p:cxnSp>
          <p:nvCxnSpPr>
            <p:cNvPr id="94" name="Прямая со стрелкой 93"/>
            <p:cNvCxnSpPr/>
            <p:nvPr/>
          </p:nvCxnSpPr>
          <p:spPr>
            <a:xfrm rot="5400000" flipH="1" flipV="1">
              <a:off x="3920126" y="3650921"/>
              <a:ext cx="1972793" cy="1298143"/>
            </a:xfrm>
            <a:prstGeom prst="straightConnector1">
              <a:avLst/>
            </a:prstGeom>
            <a:ln w="19050">
              <a:solidFill>
                <a:schemeClr val="accent2">
                  <a:lumMod val="60000"/>
                  <a:lumOff val="4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Прямая со стрелкой 94"/>
            <p:cNvCxnSpPr/>
            <p:nvPr/>
          </p:nvCxnSpPr>
          <p:spPr>
            <a:xfrm rot="5400000" flipH="1" flipV="1">
              <a:off x="4215254" y="3957448"/>
              <a:ext cx="1412688" cy="1267991"/>
            </a:xfrm>
            <a:prstGeom prst="straightConnector1">
              <a:avLst/>
            </a:prstGeom>
            <a:ln w="19050">
              <a:solidFill>
                <a:schemeClr val="accent2">
                  <a:lumMod val="60000"/>
                  <a:lumOff val="4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p:nvPr/>
          </p:nvCxnSpPr>
          <p:spPr>
            <a:xfrm rot="5400000" flipH="1" flipV="1">
              <a:off x="3527217" y="3900954"/>
              <a:ext cx="2115669" cy="655201"/>
            </a:xfrm>
            <a:prstGeom prst="straightConnector1">
              <a:avLst/>
            </a:prstGeom>
            <a:ln w="19050">
              <a:solidFill>
                <a:schemeClr val="accent2">
                  <a:lumMod val="60000"/>
                  <a:lumOff val="4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7" name="Прямая со стрелкой 96"/>
            <p:cNvCxnSpPr/>
            <p:nvPr/>
          </p:nvCxnSpPr>
          <p:spPr>
            <a:xfrm rot="16200000" flipV="1">
              <a:off x="2741400" y="3770336"/>
              <a:ext cx="1972793" cy="1059311"/>
            </a:xfrm>
            <a:prstGeom prst="straightConnector1">
              <a:avLst/>
            </a:prstGeom>
            <a:ln w="19050">
              <a:solidFill>
                <a:schemeClr val="accent2">
                  <a:lumMod val="60000"/>
                  <a:lumOff val="4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8" name="Прямая со стрелкой 97"/>
            <p:cNvCxnSpPr/>
            <p:nvPr/>
          </p:nvCxnSpPr>
          <p:spPr>
            <a:xfrm rot="16200000" flipV="1">
              <a:off x="2804230" y="3874717"/>
              <a:ext cx="1498611" cy="1347529"/>
            </a:xfrm>
            <a:prstGeom prst="straightConnector1">
              <a:avLst/>
            </a:prstGeom>
            <a:ln w="19050">
              <a:solidFill>
                <a:schemeClr val="accent2">
                  <a:lumMod val="60000"/>
                  <a:lumOff val="40000"/>
                </a:schemeClr>
              </a:solidFill>
              <a:prstDash val="dash"/>
              <a:tailEnd type="arrow"/>
            </a:ln>
          </p:spPr>
          <p:style>
            <a:lnRef idx="1">
              <a:schemeClr val="accent1"/>
            </a:lnRef>
            <a:fillRef idx="0">
              <a:schemeClr val="accent1"/>
            </a:fillRef>
            <a:effectRef idx="0">
              <a:schemeClr val="accent1"/>
            </a:effectRef>
            <a:fontRef idx="minor">
              <a:schemeClr val="tx1"/>
            </a:fontRef>
          </p:style>
        </p:cxnSp>
      </p:grpSp>
      <p:sp>
        <p:nvSpPr>
          <p:cNvPr id="100" name="TextBox 99"/>
          <p:cNvSpPr txBox="1"/>
          <p:nvPr/>
        </p:nvSpPr>
        <p:spPr>
          <a:xfrm>
            <a:off x="3786182" y="4357694"/>
            <a:ext cx="928694" cy="646331"/>
          </a:xfrm>
          <a:prstGeom prst="rect">
            <a:avLst/>
          </a:prstGeom>
          <a:noFill/>
        </p:spPr>
        <p:txBody>
          <a:bodyPr wrap="square" rtlCol="0">
            <a:spAutoFit/>
          </a:bodyPr>
          <a:lstStyle/>
          <a:p>
            <a:r>
              <a:rPr lang="en-US" dirty="0" err="1" smtClean="0"/>
              <a:t>eQTL</a:t>
            </a:r>
            <a:r>
              <a:rPr lang="en-US" dirty="0" smtClean="0"/>
              <a:t> linkage</a:t>
            </a:r>
            <a:endParaRPr lang="ru-RU" dirty="0"/>
          </a:p>
        </p:txBody>
      </p:sp>
      <p:sp>
        <p:nvSpPr>
          <p:cNvPr id="101" name="TextBox 100"/>
          <p:cNvSpPr txBox="1"/>
          <p:nvPr/>
        </p:nvSpPr>
        <p:spPr>
          <a:xfrm>
            <a:off x="3143240" y="3071810"/>
            <a:ext cx="1357322" cy="369332"/>
          </a:xfrm>
          <a:prstGeom prst="rect">
            <a:avLst/>
          </a:prstGeom>
          <a:noFill/>
        </p:spPr>
        <p:txBody>
          <a:bodyPr wrap="square" rtlCol="0">
            <a:spAutoFit/>
          </a:bodyPr>
          <a:lstStyle/>
          <a:p>
            <a:r>
              <a:rPr lang="en-US" dirty="0" smtClean="0"/>
              <a:t>interactions</a:t>
            </a:r>
            <a:endParaRPr lang="ru-RU" dirty="0"/>
          </a:p>
        </p:txBody>
      </p:sp>
      <p:sp>
        <p:nvSpPr>
          <p:cNvPr id="102" name="TextBox 101"/>
          <p:cNvSpPr txBox="1"/>
          <p:nvPr/>
        </p:nvSpPr>
        <p:spPr>
          <a:xfrm>
            <a:off x="2357422" y="4643446"/>
            <a:ext cx="1285884" cy="369332"/>
          </a:xfrm>
          <a:prstGeom prst="rect">
            <a:avLst/>
          </a:prstGeom>
          <a:noFill/>
        </p:spPr>
        <p:txBody>
          <a:bodyPr wrap="square" rtlCol="0">
            <a:spAutoFit/>
          </a:bodyPr>
          <a:lstStyle/>
          <a:p>
            <a:r>
              <a:rPr lang="en-US" dirty="0" smtClean="0"/>
              <a:t>candidates</a:t>
            </a:r>
            <a:endParaRPr lang="ru-RU"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smtClean="0">
                <a:solidFill>
                  <a:schemeClr val="accent3"/>
                </a:solidFill>
              </a:rPr>
              <a:t>Quantitative Trait </a:t>
            </a:r>
            <a:r>
              <a:rPr lang="en-US" sz="3600" dirty="0">
                <a:solidFill>
                  <a:schemeClr val="accent3"/>
                </a:solidFill>
              </a:rPr>
              <a:t>L</a:t>
            </a:r>
            <a:r>
              <a:rPr lang="en-US" sz="3600" dirty="0" smtClean="0">
                <a:solidFill>
                  <a:schemeClr val="accent3"/>
                </a:solidFill>
              </a:rPr>
              <a:t>oci</a:t>
            </a:r>
            <a:endParaRPr lang="ru-RU" sz="3600" dirty="0">
              <a:solidFill>
                <a:schemeClr val="accent3"/>
              </a:solidFill>
            </a:endParaRPr>
          </a:p>
        </p:txBody>
      </p:sp>
      <p:sp>
        <p:nvSpPr>
          <p:cNvPr id="3" name="Содержимое 2"/>
          <p:cNvSpPr>
            <a:spLocks noGrp="1"/>
          </p:cNvSpPr>
          <p:nvPr>
            <p:ph idx="1"/>
          </p:nvPr>
        </p:nvSpPr>
        <p:spPr>
          <a:xfrm>
            <a:off x="571472" y="1000108"/>
            <a:ext cx="8072494" cy="5357850"/>
          </a:xfrm>
        </p:spPr>
        <p:txBody>
          <a:bodyPr>
            <a:normAutofit/>
          </a:bodyPr>
          <a:lstStyle/>
          <a:p>
            <a:pPr>
              <a:buNone/>
            </a:pPr>
            <a:r>
              <a:rPr lang="en-US" sz="2800" dirty="0" smtClean="0"/>
              <a:t>Associate variation in trait with variation in genotype</a:t>
            </a:r>
          </a:p>
          <a:p>
            <a:pPr>
              <a:buNone/>
            </a:pPr>
            <a:r>
              <a:rPr lang="en-US" sz="2800" dirty="0" smtClean="0"/>
              <a:t>Toy example:</a:t>
            </a:r>
          </a:p>
        </p:txBody>
      </p:sp>
      <p:grpSp>
        <p:nvGrpSpPr>
          <p:cNvPr id="4" name="Группа 18"/>
          <p:cNvGrpSpPr/>
          <p:nvPr/>
        </p:nvGrpSpPr>
        <p:grpSpPr>
          <a:xfrm>
            <a:off x="285720" y="2502000"/>
            <a:ext cx="8556223" cy="2121408"/>
            <a:chOff x="285720" y="4736592"/>
            <a:chExt cx="8556223" cy="2121408"/>
          </a:xfrm>
        </p:grpSpPr>
        <p:grpSp>
          <p:nvGrpSpPr>
            <p:cNvPr id="13" name="Группа 12"/>
            <p:cNvGrpSpPr/>
            <p:nvPr/>
          </p:nvGrpSpPr>
          <p:grpSpPr>
            <a:xfrm>
              <a:off x="5072066" y="4736592"/>
              <a:ext cx="3769877" cy="2121408"/>
              <a:chOff x="4588337" y="1500174"/>
              <a:chExt cx="3769877" cy="2121408"/>
            </a:xfrm>
          </p:grpSpPr>
          <p:pic>
            <p:nvPicPr>
              <p:cNvPr id="7" name="Рисунок 6" descr="body2.jpg"/>
              <p:cNvPicPr>
                <a:picLocks noChangeAspect="1"/>
              </p:cNvPicPr>
              <p:nvPr/>
            </p:nvPicPr>
            <p:blipFill>
              <a:blip r:embed="rId3"/>
              <a:stretch>
                <a:fillRect/>
              </a:stretch>
            </p:blipFill>
            <p:spPr>
              <a:xfrm>
                <a:off x="4588337" y="1676958"/>
                <a:ext cx="785818" cy="1944624"/>
              </a:xfrm>
              <a:prstGeom prst="rect">
                <a:avLst/>
              </a:prstGeom>
            </p:spPr>
          </p:pic>
          <p:pic>
            <p:nvPicPr>
              <p:cNvPr id="9" name="Рисунок 8" descr="body2.jpg"/>
              <p:cNvPicPr>
                <a:picLocks noChangeAspect="1"/>
              </p:cNvPicPr>
              <p:nvPr/>
            </p:nvPicPr>
            <p:blipFill>
              <a:blip r:embed="rId3"/>
              <a:stretch>
                <a:fillRect/>
              </a:stretch>
            </p:blipFill>
            <p:spPr>
              <a:xfrm>
                <a:off x="5535397" y="1605520"/>
                <a:ext cx="857256" cy="2016062"/>
              </a:xfrm>
              <a:prstGeom prst="rect">
                <a:avLst/>
              </a:prstGeom>
            </p:spPr>
          </p:pic>
          <p:pic>
            <p:nvPicPr>
              <p:cNvPr id="10" name="Рисунок 9" descr="body2.jpg"/>
              <p:cNvPicPr>
                <a:picLocks noChangeAspect="1"/>
              </p:cNvPicPr>
              <p:nvPr/>
            </p:nvPicPr>
            <p:blipFill>
              <a:blip r:embed="rId3"/>
              <a:stretch>
                <a:fillRect/>
              </a:stretch>
            </p:blipFill>
            <p:spPr>
              <a:xfrm>
                <a:off x="6553895" y="1676958"/>
                <a:ext cx="785818" cy="1944624"/>
              </a:xfrm>
              <a:prstGeom prst="rect">
                <a:avLst/>
              </a:prstGeom>
            </p:spPr>
          </p:pic>
          <p:pic>
            <p:nvPicPr>
              <p:cNvPr id="11" name="Рисунок 10" descr="body2.jpg"/>
              <p:cNvPicPr>
                <a:picLocks noChangeAspect="1"/>
              </p:cNvPicPr>
              <p:nvPr/>
            </p:nvPicPr>
            <p:blipFill>
              <a:blip r:embed="rId3"/>
              <a:stretch>
                <a:fillRect/>
              </a:stretch>
            </p:blipFill>
            <p:spPr>
              <a:xfrm>
                <a:off x="7500958" y="1500174"/>
                <a:ext cx="857256" cy="2121408"/>
              </a:xfrm>
              <a:prstGeom prst="rect">
                <a:avLst/>
              </a:prstGeom>
            </p:spPr>
          </p:pic>
        </p:grpSp>
        <p:grpSp>
          <p:nvGrpSpPr>
            <p:cNvPr id="14" name="Группа 13"/>
            <p:cNvGrpSpPr/>
            <p:nvPr/>
          </p:nvGrpSpPr>
          <p:grpSpPr>
            <a:xfrm>
              <a:off x="285720" y="5199128"/>
              <a:ext cx="3998499" cy="1658872"/>
              <a:chOff x="428596" y="1962710"/>
              <a:chExt cx="3998499" cy="1658872"/>
            </a:xfrm>
          </p:grpSpPr>
          <p:pic>
            <p:nvPicPr>
              <p:cNvPr id="24" name="Рисунок 23" descr="body2.jpg"/>
              <p:cNvPicPr>
                <a:picLocks noChangeAspect="1"/>
              </p:cNvPicPr>
              <p:nvPr/>
            </p:nvPicPr>
            <p:blipFill>
              <a:blip r:embed="rId3"/>
              <a:stretch>
                <a:fillRect/>
              </a:stretch>
            </p:blipFill>
            <p:spPr>
              <a:xfrm>
                <a:off x="1304219" y="2040562"/>
                <a:ext cx="638886" cy="1581020"/>
              </a:xfrm>
              <a:prstGeom prst="rect">
                <a:avLst/>
              </a:prstGeom>
            </p:spPr>
          </p:pic>
          <p:pic>
            <p:nvPicPr>
              <p:cNvPr id="5" name="Рисунок 4" descr="body2.jpg"/>
              <p:cNvPicPr>
                <a:picLocks noChangeAspect="1"/>
              </p:cNvPicPr>
              <p:nvPr/>
            </p:nvPicPr>
            <p:blipFill>
              <a:blip r:embed="rId3"/>
              <a:stretch>
                <a:fillRect/>
              </a:stretch>
            </p:blipFill>
            <p:spPr>
              <a:xfrm>
                <a:off x="428596" y="2105586"/>
                <a:ext cx="714380" cy="1515996"/>
              </a:xfrm>
              <a:prstGeom prst="rect">
                <a:avLst/>
              </a:prstGeom>
            </p:spPr>
          </p:pic>
          <p:pic>
            <p:nvPicPr>
              <p:cNvPr id="6" name="Рисунок 5" descr="body2.jpg"/>
              <p:cNvPicPr>
                <a:picLocks noChangeAspect="1"/>
              </p:cNvPicPr>
              <p:nvPr/>
            </p:nvPicPr>
            <p:blipFill>
              <a:blip r:embed="rId3"/>
              <a:stretch>
                <a:fillRect/>
              </a:stretch>
            </p:blipFill>
            <p:spPr>
              <a:xfrm>
                <a:off x="2104347" y="2105586"/>
                <a:ext cx="785818" cy="1515996"/>
              </a:xfrm>
              <a:prstGeom prst="rect">
                <a:avLst/>
              </a:prstGeom>
            </p:spPr>
          </p:pic>
          <p:pic>
            <p:nvPicPr>
              <p:cNvPr id="8" name="Рисунок 7" descr="body2.jpg"/>
              <p:cNvPicPr>
                <a:picLocks noChangeAspect="1"/>
              </p:cNvPicPr>
              <p:nvPr/>
            </p:nvPicPr>
            <p:blipFill>
              <a:blip r:embed="rId3"/>
              <a:stretch>
                <a:fillRect/>
              </a:stretch>
            </p:blipFill>
            <p:spPr>
              <a:xfrm>
                <a:off x="3051407" y="1962710"/>
                <a:ext cx="571504" cy="1658872"/>
              </a:xfrm>
              <a:prstGeom prst="rect">
                <a:avLst/>
              </a:prstGeom>
            </p:spPr>
          </p:pic>
          <p:pic>
            <p:nvPicPr>
              <p:cNvPr id="12" name="Рисунок 11" descr="body2.jpg"/>
              <p:cNvPicPr>
                <a:picLocks noChangeAspect="1"/>
              </p:cNvPicPr>
              <p:nvPr/>
            </p:nvPicPr>
            <p:blipFill>
              <a:blip r:embed="rId3"/>
              <a:stretch>
                <a:fillRect/>
              </a:stretch>
            </p:blipFill>
            <p:spPr>
              <a:xfrm>
                <a:off x="3784153" y="2177024"/>
                <a:ext cx="642942" cy="1444558"/>
              </a:xfrm>
              <a:prstGeom prst="rect">
                <a:avLst/>
              </a:prstGeom>
            </p:spPr>
          </p:pic>
        </p:grpSp>
      </p:grpSp>
      <p:grpSp>
        <p:nvGrpSpPr>
          <p:cNvPr id="17" name="Группа 16"/>
          <p:cNvGrpSpPr/>
          <p:nvPr/>
        </p:nvGrpSpPr>
        <p:grpSpPr>
          <a:xfrm>
            <a:off x="904860" y="4932000"/>
            <a:ext cx="7334280" cy="523220"/>
            <a:chOff x="904860" y="6334780"/>
            <a:chExt cx="7334280" cy="523220"/>
          </a:xfrm>
        </p:grpSpPr>
        <p:sp>
          <p:nvSpPr>
            <p:cNvPr id="15" name="TextBox 14"/>
            <p:cNvSpPr txBox="1"/>
            <p:nvPr/>
          </p:nvSpPr>
          <p:spPr>
            <a:xfrm>
              <a:off x="904860" y="6334780"/>
              <a:ext cx="3214710" cy="523220"/>
            </a:xfrm>
            <a:prstGeom prst="rect">
              <a:avLst/>
            </a:prstGeom>
            <a:noFill/>
          </p:spPr>
          <p:txBody>
            <a:bodyPr wrap="square" rtlCol="0">
              <a:spAutoFit/>
            </a:bodyPr>
            <a:lstStyle/>
            <a:p>
              <a:r>
                <a:rPr lang="en-US" sz="2400" dirty="0" smtClean="0"/>
                <a:t>...AGCGCT</a:t>
              </a:r>
              <a:r>
                <a:rPr lang="en-US" sz="2800" dirty="0" smtClean="0">
                  <a:solidFill>
                    <a:schemeClr val="accent6">
                      <a:lumMod val="75000"/>
                    </a:schemeClr>
                  </a:solidFill>
                </a:rPr>
                <a:t>A</a:t>
              </a:r>
              <a:r>
                <a:rPr lang="en-US" sz="2400" dirty="0" smtClean="0"/>
                <a:t>CTGTAGC...</a:t>
              </a:r>
              <a:endParaRPr lang="ru-RU" sz="2400" dirty="0"/>
            </a:p>
          </p:txBody>
        </p:sp>
        <p:sp>
          <p:nvSpPr>
            <p:cNvPr id="16" name="TextBox 15"/>
            <p:cNvSpPr txBox="1"/>
            <p:nvPr/>
          </p:nvSpPr>
          <p:spPr>
            <a:xfrm>
              <a:off x="5024430" y="6334780"/>
              <a:ext cx="3214710" cy="523220"/>
            </a:xfrm>
            <a:prstGeom prst="rect">
              <a:avLst/>
            </a:prstGeom>
            <a:noFill/>
          </p:spPr>
          <p:txBody>
            <a:bodyPr wrap="square" rtlCol="0">
              <a:spAutoFit/>
            </a:bodyPr>
            <a:lstStyle/>
            <a:p>
              <a:r>
                <a:rPr lang="en-US" sz="2400" dirty="0" smtClean="0"/>
                <a:t>...AGCGCT</a:t>
              </a:r>
              <a:r>
                <a:rPr lang="en-US" sz="2800" dirty="0" smtClean="0">
                  <a:solidFill>
                    <a:schemeClr val="accent6">
                      <a:lumMod val="75000"/>
                    </a:schemeClr>
                  </a:solidFill>
                </a:rPr>
                <a:t>G</a:t>
              </a:r>
              <a:r>
                <a:rPr lang="en-US" sz="2400" dirty="0" smtClean="0"/>
                <a:t>CTGTAGC...</a:t>
              </a:r>
              <a:endParaRPr lang="ru-RU" sz="2400" dirty="0"/>
            </a:p>
          </p:txBody>
        </p:sp>
      </p:grpSp>
      <p:sp>
        <p:nvSpPr>
          <p:cNvPr id="20" name="TextBox 19"/>
          <p:cNvSpPr txBox="1"/>
          <p:nvPr/>
        </p:nvSpPr>
        <p:spPr>
          <a:xfrm>
            <a:off x="3303976" y="5715016"/>
            <a:ext cx="2536049" cy="461665"/>
          </a:xfrm>
          <a:prstGeom prst="rect">
            <a:avLst/>
          </a:prstGeom>
          <a:noFill/>
        </p:spPr>
        <p:txBody>
          <a:bodyPr wrap="square" rtlCol="0">
            <a:spAutoFit/>
          </a:bodyPr>
          <a:lstStyle/>
          <a:p>
            <a:r>
              <a:rPr lang="en-US" sz="2400" dirty="0" smtClean="0"/>
              <a:t>genotype variation</a:t>
            </a:r>
            <a:endParaRPr lang="ru-RU" sz="2400" dirty="0"/>
          </a:p>
        </p:txBody>
      </p:sp>
      <p:sp>
        <p:nvSpPr>
          <p:cNvPr id="21" name="TextBox 20"/>
          <p:cNvSpPr txBox="1"/>
          <p:nvPr/>
        </p:nvSpPr>
        <p:spPr>
          <a:xfrm>
            <a:off x="3607587" y="2143116"/>
            <a:ext cx="1928826" cy="461665"/>
          </a:xfrm>
          <a:prstGeom prst="rect">
            <a:avLst/>
          </a:prstGeom>
          <a:noFill/>
        </p:spPr>
        <p:txBody>
          <a:bodyPr wrap="square" rtlCol="0">
            <a:spAutoFit/>
          </a:bodyPr>
          <a:lstStyle/>
          <a:p>
            <a:r>
              <a:rPr lang="en-US" sz="2400" dirty="0" smtClean="0"/>
              <a:t>trait variation</a:t>
            </a:r>
            <a:endParaRPr lang="ru-RU" sz="2400"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pQTLs-links02.png"/>
          <p:cNvPicPr>
            <a:picLocks noGrp="1" noChangeAspect="1"/>
          </p:cNvPicPr>
          <p:nvPr>
            <p:ph idx="4294967295"/>
          </p:nvPr>
        </p:nvPicPr>
        <p:blipFill>
          <a:blip r:embed="rId3"/>
          <a:stretch>
            <a:fillRect/>
          </a:stretch>
        </p:blipFill>
        <p:spPr>
          <a:xfrm>
            <a:off x="714348" y="785794"/>
            <a:ext cx="7715304" cy="5814984"/>
          </a:xfrm>
        </p:spPr>
      </p:pic>
      <p:sp>
        <p:nvSpPr>
          <p:cNvPr id="2" name="Заголовок 1"/>
          <p:cNvSpPr>
            <a:spLocks noGrp="1"/>
          </p:cNvSpPr>
          <p:nvPr>
            <p:ph type="title"/>
          </p:nvPr>
        </p:nvSpPr>
        <p:spPr>
          <a:xfrm>
            <a:off x="457200" y="274638"/>
            <a:ext cx="8229600" cy="654032"/>
          </a:xfrm>
        </p:spPr>
        <p:txBody>
          <a:bodyPr>
            <a:normAutofit/>
          </a:bodyPr>
          <a:lstStyle/>
          <a:p>
            <a:pPr algn="l"/>
            <a:r>
              <a:rPr lang="en-US" sz="3600" dirty="0" err="1" smtClean="0">
                <a:solidFill>
                  <a:schemeClr val="accent3"/>
                </a:solidFill>
              </a:rPr>
              <a:t>pQTLs</a:t>
            </a:r>
            <a:r>
              <a:rPr lang="en-US" sz="3600" dirty="0" smtClean="0">
                <a:solidFill>
                  <a:schemeClr val="accent3"/>
                </a:solidFill>
              </a:rPr>
              <a:t>: More Linkages</a:t>
            </a:r>
            <a:endParaRPr lang="ru-RU" sz="3600" dirty="0">
              <a:solidFill>
                <a:schemeClr val="accent3"/>
              </a:solidFill>
            </a:endParaRPr>
          </a:p>
        </p:txBody>
      </p:sp>
      <p:cxnSp>
        <p:nvCxnSpPr>
          <p:cNvPr id="7" name="Прямая соединительная линия 6"/>
          <p:cNvCxnSpPr/>
          <p:nvPr/>
        </p:nvCxnSpPr>
        <p:spPr>
          <a:xfrm rot="5400000">
            <a:off x="7536677" y="2321711"/>
            <a:ext cx="1071570" cy="1588"/>
          </a:xfrm>
          <a:prstGeom prst="line">
            <a:avLst/>
          </a:prstGeom>
          <a:ln w="28575">
            <a:solidFill>
              <a:schemeClr val="bg1">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072462" y="2071678"/>
            <a:ext cx="785818" cy="400110"/>
          </a:xfrm>
          <a:prstGeom prst="rect">
            <a:avLst/>
          </a:prstGeom>
          <a:noFill/>
        </p:spPr>
        <p:txBody>
          <a:bodyPr wrap="square" rtlCol="0">
            <a:spAutoFit/>
          </a:bodyPr>
          <a:lstStyle/>
          <a:p>
            <a:r>
              <a:rPr lang="en-US" sz="2000" dirty="0" smtClean="0"/>
              <a:t>+32%</a:t>
            </a:r>
            <a:endParaRPr lang="ru-RU" sz="2000"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pQTLs-links02.png"/>
          <p:cNvPicPr>
            <a:picLocks noGrp="1" noChangeAspect="1"/>
          </p:cNvPicPr>
          <p:nvPr>
            <p:ph idx="4294967295"/>
          </p:nvPr>
        </p:nvPicPr>
        <p:blipFill>
          <a:blip r:embed="rId3"/>
          <a:stretch>
            <a:fillRect/>
          </a:stretch>
        </p:blipFill>
        <p:spPr>
          <a:xfrm>
            <a:off x="714348" y="785794"/>
            <a:ext cx="7715304" cy="5814983"/>
          </a:xfrm>
        </p:spPr>
      </p:pic>
      <p:sp>
        <p:nvSpPr>
          <p:cNvPr id="2" name="Заголовок 1"/>
          <p:cNvSpPr>
            <a:spLocks noGrp="1"/>
          </p:cNvSpPr>
          <p:nvPr>
            <p:ph type="title"/>
          </p:nvPr>
        </p:nvSpPr>
        <p:spPr>
          <a:xfrm>
            <a:off x="457200" y="274638"/>
            <a:ext cx="8229600" cy="654032"/>
          </a:xfrm>
        </p:spPr>
        <p:txBody>
          <a:bodyPr>
            <a:normAutofit/>
          </a:bodyPr>
          <a:lstStyle/>
          <a:p>
            <a:pPr algn="l"/>
            <a:r>
              <a:rPr lang="en-US" sz="3600" dirty="0" err="1" smtClean="0">
                <a:solidFill>
                  <a:schemeClr val="accent3"/>
                </a:solidFill>
              </a:rPr>
              <a:t>pQTLs</a:t>
            </a:r>
            <a:r>
              <a:rPr lang="en-US" sz="3600" dirty="0" smtClean="0">
                <a:solidFill>
                  <a:schemeClr val="accent3"/>
                </a:solidFill>
              </a:rPr>
              <a:t>: More Linkages</a:t>
            </a:r>
            <a:endParaRPr lang="ru-RU" sz="3600" dirty="0">
              <a:solidFill>
                <a:schemeClr val="accent3"/>
              </a:solidFill>
            </a:endParaRPr>
          </a:p>
        </p:txBody>
      </p:sp>
      <p:cxnSp>
        <p:nvCxnSpPr>
          <p:cNvPr id="6" name="Прямая соединительная линия 5"/>
          <p:cNvCxnSpPr/>
          <p:nvPr/>
        </p:nvCxnSpPr>
        <p:spPr>
          <a:xfrm rot="10800000">
            <a:off x="7889090" y="1836000"/>
            <a:ext cx="612000" cy="1588"/>
          </a:xfrm>
          <a:prstGeom prst="line">
            <a:avLst/>
          </a:prstGeom>
          <a:ln w="28575">
            <a:solidFill>
              <a:schemeClr val="bg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29586" y="1428736"/>
            <a:ext cx="642942" cy="400110"/>
          </a:xfrm>
          <a:prstGeom prst="rect">
            <a:avLst/>
          </a:prstGeom>
          <a:noFill/>
        </p:spPr>
        <p:txBody>
          <a:bodyPr wrap="square" rtlCol="0">
            <a:spAutoFit/>
          </a:bodyPr>
          <a:lstStyle/>
          <a:p>
            <a:r>
              <a:rPr lang="en-US" sz="2000" dirty="0" smtClean="0"/>
              <a:t>90%</a:t>
            </a:r>
            <a:endParaRPr lang="ru-RU" sz="2000"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pQTLs-links02.png"/>
          <p:cNvPicPr>
            <a:picLocks noGrp="1" noChangeAspect="1"/>
          </p:cNvPicPr>
          <p:nvPr>
            <p:ph idx="4294967295"/>
          </p:nvPr>
        </p:nvPicPr>
        <p:blipFill>
          <a:blip r:embed="rId3"/>
          <a:stretch>
            <a:fillRect/>
          </a:stretch>
        </p:blipFill>
        <p:spPr>
          <a:xfrm>
            <a:off x="714348" y="785794"/>
            <a:ext cx="7715304" cy="5814983"/>
          </a:xfrm>
        </p:spPr>
      </p:pic>
      <p:sp>
        <p:nvSpPr>
          <p:cNvPr id="2" name="Заголовок 1"/>
          <p:cNvSpPr>
            <a:spLocks noGrp="1"/>
          </p:cNvSpPr>
          <p:nvPr>
            <p:ph type="title"/>
          </p:nvPr>
        </p:nvSpPr>
        <p:spPr>
          <a:xfrm>
            <a:off x="457200" y="274638"/>
            <a:ext cx="8229600" cy="654032"/>
          </a:xfrm>
        </p:spPr>
        <p:txBody>
          <a:bodyPr>
            <a:normAutofit/>
          </a:bodyPr>
          <a:lstStyle/>
          <a:p>
            <a:pPr algn="l"/>
            <a:r>
              <a:rPr lang="en-US" sz="3600" dirty="0" err="1" smtClean="0">
                <a:solidFill>
                  <a:schemeClr val="accent3"/>
                </a:solidFill>
              </a:rPr>
              <a:t>pQTLs</a:t>
            </a:r>
            <a:r>
              <a:rPr lang="en-US" sz="3600" dirty="0" smtClean="0">
                <a:solidFill>
                  <a:schemeClr val="accent3"/>
                </a:solidFill>
              </a:rPr>
              <a:t>: More Linkages</a:t>
            </a:r>
            <a:endParaRPr lang="ru-RU" sz="3600" dirty="0">
              <a:solidFill>
                <a:schemeClr val="accent3"/>
              </a:solidFill>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err="1" smtClean="0">
                <a:solidFill>
                  <a:schemeClr val="accent3"/>
                </a:solidFill>
              </a:rPr>
              <a:t>pQTLs</a:t>
            </a:r>
            <a:r>
              <a:rPr lang="en-US" sz="3600" dirty="0" smtClean="0">
                <a:solidFill>
                  <a:schemeClr val="accent3"/>
                </a:solidFill>
              </a:rPr>
              <a:t>: More Linkages</a:t>
            </a:r>
            <a:endParaRPr lang="ru-RU" sz="3600" dirty="0">
              <a:solidFill>
                <a:schemeClr val="accent3"/>
              </a:solidFill>
            </a:endParaRPr>
          </a:p>
        </p:txBody>
      </p:sp>
      <p:sp>
        <p:nvSpPr>
          <p:cNvPr id="3" name="Содержимое 2"/>
          <p:cNvSpPr>
            <a:spLocks noGrp="1"/>
          </p:cNvSpPr>
          <p:nvPr>
            <p:ph idx="1"/>
          </p:nvPr>
        </p:nvSpPr>
        <p:spPr>
          <a:xfrm>
            <a:off x="571472" y="1000108"/>
            <a:ext cx="5857916" cy="5357850"/>
          </a:xfrm>
        </p:spPr>
        <p:txBody>
          <a:bodyPr>
            <a:normAutofit/>
          </a:bodyPr>
          <a:lstStyle/>
          <a:p>
            <a:pPr>
              <a:buNone/>
            </a:pPr>
            <a:r>
              <a:rPr lang="en-US" sz="2800" dirty="0" smtClean="0"/>
              <a:t>Compare with randomized data</a:t>
            </a:r>
          </a:p>
          <a:p>
            <a:pPr>
              <a:buNone/>
            </a:pPr>
            <a:r>
              <a:rPr lang="en-US" sz="2800" dirty="0" smtClean="0"/>
              <a:t>Can shuffle:</a:t>
            </a:r>
          </a:p>
          <a:p>
            <a:pPr lvl="1">
              <a:buNone/>
            </a:pPr>
            <a:r>
              <a:rPr lang="en-US" sz="2400" dirty="0" smtClean="0"/>
              <a:t>interaction network, preserving </a:t>
            </a:r>
            <a:r>
              <a:rPr lang="en-US" sz="2400" dirty="0" smtClean="0">
                <a:solidFill>
                  <a:schemeClr val="accent6">
                    <a:lumMod val="75000"/>
                  </a:schemeClr>
                </a:solidFill>
              </a:rPr>
              <a:t>degree</a:t>
            </a:r>
          </a:p>
          <a:p>
            <a:pPr lvl="1">
              <a:buNone/>
            </a:pPr>
            <a:r>
              <a:rPr lang="en-US" sz="2400" dirty="0" err="1" smtClean="0"/>
              <a:t>eQTL</a:t>
            </a:r>
            <a:r>
              <a:rPr lang="en-US" sz="2400" dirty="0" smtClean="0"/>
              <a:t> linkages, preserving marker </a:t>
            </a:r>
            <a:r>
              <a:rPr lang="en-US" sz="2400" dirty="0" smtClean="0">
                <a:solidFill>
                  <a:schemeClr val="accent6">
                    <a:lumMod val="75000"/>
                  </a:schemeClr>
                </a:solidFill>
              </a:rPr>
              <a:t>degree</a:t>
            </a:r>
          </a:p>
        </p:txBody>
      </p:sp>
      <p:grpSp>
        <p:nvGrpSpPr>
          <p:cNvPr id="46" name="Группа 45"/>
          <p:cNvGrpSpPr/>
          <p:nvPr/>
        </p:nvGrpSpPr>
        <p:grpSpPr>
          <a:xfrm>
            <a:off x="6429388" y="1000108"/>
            <a:ext cx="2223746" cy="3395836"/>
            <a:chOff x="6429388" y="1214422"/>
            <a:chExt cx="2223746" cy="3395836"/>
          </a:xfrm>
        </p:grpSpPr>
        <p:grpSp>
          <p:nvGrpSpPr>
            <p:cNvPr id="58" name="Группа 3"/>
            <p:cNvGrpSpPr/>
            <p:nvPr/>
          </p:nvGrpSpPr>
          <p:grpSpPr>
            <a:xfrm>
              <a:off x="6429392" y="1214423"/>
              <a:ext cx="2062927" cy="1107213"/>
              <a:chOff x="2571736" y="2214554"/>
              <a:chExt cx="4243722" cy="1944868"/>
            </a:xfrm>
          </p:grpSpPr>
          <p:sp>
            <p:nvSpPr>
              <p:cNvPr id="84" name="Овал 6"/>
              <p:cNvSpPr/>
              <p:nvPr/>
            </p:nvSpPr>
            <p:spPr>
              <a:xfrm>
                <a:off x="5143504" y="3143248"/>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85" name="Овал 84"/>
              <p:cNvSpPr/>
              <p:nvPr/>
            </p:nvSpPr>
            <p:spPr>
              <a:xfrm flipH="1">
                <a:off x="6641850" y="2761389"/>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86" name="Прямая соединительная линия 85"/>
              <p:cNvCxnSpPr>
                <a:stCxn id="84" idx="6"/>
                <a:endCxn id="85" idx="5"/>
              </p:cNvCxnSpPr>
              <p:nvPr/>
            </p:nvCxnSpPr>
            <p:spPr>
              <a:xfrm flipV="1">
                <a:off x="5317112" y="2897034"/>
                <a:ext cx="1350162" cy="325673"/>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7" name="Овал 86"/>
              <p:cNvSpPr/>
              <p:nvPr/>
            </p:nvSpPr>
            <p:spPr>
              <a:xfrm flipH="1">
                <a:off x="5857884" y="2357430"/>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88" name="Овал 87"/>
              <p:cNvSpPr/>
              <p:nvPr/>
            </p:nvSpPr>
            <p:spPr>
              <a:xfrm flipH="1">
                <a:off x="6641850" y="3679632"/>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89" name="Овал 88"/>
              <p:cNvSpPr/>
              <p:nvPr/>
            </p:nvSpPr>
            <p:spPr>
              <a:xfrm flipH="1">
                <a:off x="2914420" y="2761389"/>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90" name="Овал 89"/>
              <p:cNvSpPr/>
              <p:nvPr/>
            </p:nvSpPr>
            <p:spPr>
              <a:xfrm flipH="1">
                <a:off x="2571736" y="3643314"/>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91" name="Прямая соединительная линия 90"/>
              <p:cNvCxnSpPr>
                <a:stCxn id="84" idx="7"/>
                <a:endCxn id="87" idx="5"/>
              </p:cNvCxnSpPr>
              <p:nvPr/>
            </p:nvCxnSpPr>
            <p:spPr>
              <a:xfrm rot="5400000" flipH="1" flipV="1">
                <a:off x="5250775" y="2533988"/>
                <a:ext cx="673446" cy="59162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Прямая соединительная линия 91"/>
              <p:cNvCxnSpPr>
                <a:stCxn id="84" idx="5"/>
                <a:endCxn id="88" idx="6"/>
              </p:cNvCxnSpPr>
              <p:nvPr/>
            </p:nvCxnSpPr>
            <p:spPr>
              <a:xfrm rot="16200000" flipH="1">
                <a:off x="5726670" y="2843911"/>
                <a:ext cx="480198" cy="1350162"/>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Прямая соединительная линия 92"/>
              <p:cNvCxnSpPr>
                <a:stCxn id="84" idx="1"/>
                <a:endCxn id="89" idx="3"/>
              </p:cNvCxnSpPr>
              <p:nvPr/>
            </p:nvCxnSpPr>
            <p:spPr>
              <a:xfrm rot="16200000" flipV="1">
                <a:off x="3981023" y="1978616"/>
                <a:ext cx="269487" cy="2106324"/>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Прямая соединительная линия 93"/>
              <p:cNvCxnSpPr>
                <a:stCxn id="90" idx="2"/>
                <a:endCxn id="97" idx="7"/>
              </p:cNvCxnSpPr>
              <p:nvPr/>
            </p:nvCxnSpPr>
            <p:spPr>
              <a:xfrm>
                <a:off x="2745344" y="3722773"/>
                <a:ext cx="1423452" cy="301004"/>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5" name="Овал 94"/>
              <p:cNvSpPr/>
              <p:nvPr/>
            </p:nvSpPr>
            <p:spPr>
              <a:xfrm flipH="1">
                <a:off x="4071934" y="2214554"/>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96" name="Прямая соединительная линия 95"/>
              <p:cNvCxnSpPr>
                <a:stCxn id="95" idx="2"/>
                <a:endCxn id="87" idx="5"/>
              </p:cNvCxnSpPr>
              <p:nvPr/>
            </p:nvCxnSpPr>
            <p:spPr>
              <a:xfrm>
                <a:off x="4245542" y="2294013"/>
                <a:ext cx="1637766" cy="199062"/>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Овал 96"/>
              <p:cNvSpPr/>
              <p:nvPr/>
            </p:nvSpPr>
            <p:spPr>
              <a:xfrm flipH="1">
                <a:off x="4143372" y="4000504"/>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98" name="Прямая соединительная линия 97"/>
              <p:cNvCxnSpPr>
                <a:stCxn id="97" idx="0"/>
                <a:endCxn id="89" idx="4"/>
              </p:cNvCxnSpPr>
              <p:nvPr/>
            </p:nvCxnSpPr>
            <p:spPr>
              <a:xfrm rot="16200000" flipV="1">
                <a:off x="3075602" y="2845930"/>
                <a:ext cx="1080197" cy="1228952"/>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Прямая соединительная линия 98"/>
              <p:cNvCxnSpPr>
                <a:stCxn id="97" idx="2"/>
                <a:endCxn id="88" idx="6"/>
              </p:cNvCxnSpPr>
              <p:nvPr/>
            </p:nvCxnSpPr>
            <p:spPr>
              <a:xfrm flipV="1">
                <a:off x="4316980" y="3759091"/>
                <a:ext cx="2324870" cy="320872"/>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Прямая соединительная линия 99"/>
              <p:cNvCxnSpPr>
                <a:stCxn id="95" idx="5"/>
                <a:endCxn id="89" idx="1"/>
              </p:cNvCxnSpPr>
              <p:nvPr/>
            </p:nvCxnSpPr>
            <p:spPr>
              <a:xfrm rot="5400000">
                <a:off x="3362750" y="2050053"/>
                <a:ext cx="434463" cy="1034754"/>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Прямая соединительная линия 100"/>
              <p:cNvCxnSpPr>
                <a:stCxn id="87" idx="5"/>
                <a:endCxn id="90" idx="1"/>
              </p:cNvCxnSpPr>
              <p:nvPr/>
            </p:nvCxnSpPr>
            <p:spPr>
              <a:xfrm rot="5400000">
                <a:off x="3714858" y="1498137"/>
                <a:ext cx="1173512" cy="316338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1" name="Группа 77"/>
            <p:cNvGrpSpPr/>
            <p:nvPr/>
          </p:nvGrpSpPr>
          <p:grpSpPr>
            <a:xfrm>
              <a:off x="6500823" y="2857495"/>
              <a:ext cx="2152303" cy="1752759"/>
              <a:chOff x="2500298" y="1500174"/>
              <a:chExt cx="4296404" cy="3610150"/>
            </a:xfrm>
          </p:grpSpPr>
          <p:sp>
            <p:nvSpPr>
              <p:cNvPr id="62" name="Овал 61"/>
              <p:cNvSpPr/>
              <p:nvPr/>
            </p:nvSpPr>
            <p:spPr>
              <a:xfrm>
                <a:off x="3571868" y="1500174"/>
                <a:ext cx="153000" cy="1483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63" name="Овал 62"/>
              <p:cNvSpPr/>
              <p:nvPr/>
            </p:nvSpPr>
            <p:spPr>
              <a:xfrm flipH="1">
                <a:off x="5715007" y="1500174"/>
                <a:ext cx="153000" cy="1483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64" name="Овал 63"/>
              <p:cNvSpPr/>
              <p:nvPr/>
            </p:nvSpPr>
            <p:spPr>
              <a:xfrm>
                <a:off x="2842846" y="4993568"/>
                <a:ext cx="118836" cy="116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5" name="Овал 64"/>
              <p:cNvSpPr/>
              <p:nvPr/>
            </p:nvSpPr>
            <p:spPr>
              <a:xfrm>
                <a:off x="6026252" y="4993568"/>
                <a:ext cx="118836" cy="116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6" name="Овал 65"/>
              <p:cNvSpPr/>
              <p:nvPr/>
            </p:nvSpPr>
            <p:spPr>
              <a:xfrm>
                <a:off x="4116580" y="4993568"/>
                <a:ext cx="118836" cy="116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7" name="Овал 66"/>
              <p:cNvSpPr/>
              <p:nvPr/>
            </p:nvSpPr>
            <p:spPr>
              <a:xfrm>
                <a:off x="3479713" y="4993568"/>
                <a:ext cx="118836" cy="116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8" name="Овал 67"/>
              <p:cNvSpPr/>
              <p:nvPr/>
            </p:nvSpPr>
            <p:spPr>
              <a:xfrm>
                <a:off x="4753447" y="4993568"/>
                <a:ext cx="117907" cy="116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9" name="Овал 68"/>
              <p:cNvSpPr/>
              <p:nvPr/>
            </p:nvSpPr>
            <p:spPr>
              <a:xfrm>
                <a:off x="5389385" y="4993568"/>
                <a:ext cx="118836" cy="116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0" name="Овал 69"/>
              <p:cNvSpPr/>
              <p:nvPr/>
            </p:nvSpPr>
            <p:spPr>
              <a:xfrm>
                <a:off x="6663122" y="4993568"/>
                <a:ext cx="118836" cy="116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71" name="Прямая со стрелкой 70"/>
              <p:cNvCxnSpPr>
                <a:stCxn id="64" idx="0"/>
                <a:endCxn id="63" idx="4"/>
              </p:cNvCxnSpPr>
              <p:nvPr/>
            </p:nvCxnSpPr>
            <p:spPr>
              <a:xfrm rot="5400000" flipH="1" flipV="1">
                <a:off x="2674370" y="1876432"/>
                <a:ext cx="3345030" cy="2889243"/>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2" name="Прямая со стрелкой 71"/>
              <p:cNvCxnSpPr>
                <a:stCxn id="67" idx="0"/>
                <a:endCxn id="62" idx="4"/>
              </p:cNvCxnSpPr>
              <p:nvPr/>
            </p:nvCxnSpPr>
            <p:spPr>
              <a:xfrm rot="5400000" flipH="1" flipV="1">
                <a:off x="1921234" y="3266435"/>
                <a:ext cx="3345030" cy="109237"/>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3" name="Прямая со стрелкой 72"/>
              <p:cNvCxnSpPr>
                <a:stCxn id="66" idx="0"/>
                <a:endCxn id="81" idx="4"/>
              </p:cNvCxnSpPr>
              <p:nvPr/>
            </p:nvCxnSpPr>
            <p:spPr>
              <a:xfrm rot="16200000" flipV="1">
                <a:off x="1703883" y="2521453"/>
                <a:ext cx="3345030" cy="1599200"/>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4" name="Прямая со стрелкой 73"/>
              <p:cNvCxnSpPr>
                <a:stCxn id="67" idx="0"/>
                <a:endCxn id="80" idx="4"/>
              </p:cNvCxnSpPr>
              <p:nvPr/>
            </p:nvCxnSpPr>
            <p:spPr>
              <a:xfrm rot="5400000" flipH="1" flipV="1">
                <a:off x="2492738" y="2694931"/>
                <a:ext cx="3345030" cy="1252245"/>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5" name="Прямая со стрелкой 74"/>
              <p:cNvCxnSpPr>
                <a:stCxn id="66" idx="0"/>
                <a:endCxn id="63" idx="4"/>
              </p:cNvCxnSpPr>
              <p:nvPr/>
            </p:nvCxnSpPr>
            <p:spPr>
              <a:xfrm rot="5400000" flipH="1" flipV="1">
                <a:off x="3311237" y="2513299"/>
                <a:ext cx="3345030" cy="1615509"/>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6" name="Прямая со стрелкой 75"/>
              <p:cNvCxnSpPr>
                <a:stCxn id="68" idx="0"/>
                <a:endCxn id="80" idx="4"/>
              </p:cNvCxnSpPr>
              <p:nvPr/>
            </p:nvCxnSpPr>
            <p:spPr>
              <a:xfrm rot="16200000" flipV="1">
                <a:off x="3129374" y="3310540"/>
                <a:ext cx="3345030" cy="21025"/>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7" name="Прямая со стрелкой 76"/>
              <p:cNvCxnSpPr>
                <a:stCxn id="69" idx="0"/>
                <a:endCxn id="63" idx="4"/>
              </p:cNvCxnSpPr>
              <p:nvPr/>
            </p:nvCxnSpPr>
            <p:spPr>
              <a:xfrm rot="5400000" flipH="1" flipV="1">
                <a:off x="3947640" y="3149701"/>
                <a:ext cx="3345030" cy="342704"/>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8" name="Прямая со стрелкой 77"/>
              <p:cNvCxnSpPr>
                <a:stCxn id="65" idx="0"/>
                <a:endCxn id="63" idx="4"/>
              </p:cNvCxnSpPr>
              <p:nvPr/>
            </p:nvCxnSpPr>
            <p:spPr>
              <a:xfrm rot="16200000" flipV="1">
                <a:off x="4266074" y="3173971"/>
                <a:ext cx="3345030" cy="294163"/>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9" name="Прямая со стрелкой 78"/>
              <p:cNvCxnSpPr>
                <a:stCxn id="70" idx="0"/>
                <a:endCxn id="62" idx="4"/>
              </p:cNvCxnSpPr>
              <p:nvPr/>
            </p:nvCxnSpPr>
            <p:spPr>
              <a:xfrm rot="16200000" flipV="1">
                <a:off x="3512939" y="1783967"/>
                <a:ext cx="3345030" cy="3074172"/>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Овал 79"/>
              <p:cNvSpPr/>
              <p:nvPr/>
            </p:nvSpPr>
            <p:spPr>
              <a:xfrm flipH="1">
                <a:off x="4714876" y="1500174"/>
                <a:ext cx="153000" cy="1483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81" name="Овал 80"/>
              <p:cNvSpPr/>
              <p:nvPr/>
            </p:nvSpPr>
            <p:spPr>
              <a:xfrm flipH="1">
                <a:off x="2500298" y="1500174"/>
                <a:ext cx="153000" cy="1483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82" name="Овал 81"/>
              <p:cNvSpPr/>
              <p:nvPr/>
            </p:nvSpPr>
            <p:spPr>
              <a:xfrm flipH="1">
                <a:off x="6643702" y="1500174"/>
                <a:ext cx="153000" cy="1483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83" name="Прямая со стрелкой 82"/>
              <p:cNvCxnSpPr>
                <a:stCxn id="69" idx="0"/>
                <a:endCxn id="82" idx="4"/>
              </p:cNvCxnSpPr>
              <p:nvPr/>
            </p:nvCxnSpPr>
            <p:spPr>
              <a:xfrm rot="5400000" flipH="1" flipV="1">
                <a:off x="4411987" y="2685354"/>
                <a:ext cx="3345030" cy="1271399"/>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err="1" smtClean="0">
                <a:solidFill>
                  <a:schemeClr val="accent3"/>
                </a:solidFill>
              </a:rPr>
              <a:t>pQTLs</a:t>
            </a:r>
            <a:r>
              <a:rPr lang="en-US" sz="3600" dirty="0" smtClean="0">
                <a:solidFill>
                  <a:schemeClr val="accent3"/>
                </a:solidFill>
              </a:rPr>
              <a:t>: More Linkages</a:t>
            </a:r>
            <a:endParaRPr lang="ru-RU" sz="3600" dirty="0">
              <a:solidFill>
                <a:schemeClr val="accent3"/>
              </a:solidFill>
            </a:endParaRPr>
          </a:p>
        </p:txBody>
      </p:sp>
      <p:sp>
        <p:nvSpPr>
          <p:cNvPr id="3" name="Содержимое 2"/>
          <p:cNvSpPr>
            <a:spLocks noGrp="1"/>
          </p:cNvSpPr>
          <p:nvPr>
            <p:ph idx="1"/>
          </p:nvPr>
        </p:nvSpPr>
        <p:spPr>
          <a:xfrm>
            <a:off x="571472" y="1000108"/>
            <a:ext cx="8072494" cy="5357850"/>
          </a:xfrm>
        </p:spPr>
        <p:txBody>
          <a:bodyPr>
            <a:normAutofit/>
          </a:bodyPr>
          <a:lstStyle/>
          <a:p>
            <a:pPr>
              <a:buNone/>
            </a:pPr>
            <a:r>
              <a:rPr lang="en-US" sz="2800" dirty="0" smtClean="0"/>
              <a:t>Randomization for physical interactions</a:t>
            </a:r>
            <a:endParaRPr lang="ru-RU" sz="2800" dirty="0"/>
          </a:p>
        </p:txBody>
      </p:sp>
      <p:grpSp>
        <p:nvGrpSpPr>
          <p:cNvPr id="8" name="Группа 7"/>
          <p:cNvGrpSpPr/>
          <p:nvPr/>
        </p:nvGrpSpPr>
        <p:grpSpPr>
          <a:xfrm>
            <a:off x="1" y="2071678"/>
            <a:ext cx="9339668" cy="3661259"/>
            <a:chOff x="1" y="2071678"/>
            <a:chExt cx="9339668" cy="3661259"/>
          </a:xfrm>
        </p:grpSpPr>
        <p:pic>
          <p:nvPicPr>
            <p:cNvPr id="4" name="Рисунок 3" descr="pQTLs-links04.png"/>
            <p:cNvPicPr>
              <a:picLocks noChangeAspect="1"/>
            </p:cNvPicPr>
            <p:nvPr/>
          </p:nvPicPr>
          <p:blipFill>
            <a:blip r:embed="rId3"/>
            <a:stretch>
              <a:fillRect/>
            </a:stretch>
          </p:blipFill>
          <p:spPr>
            <a:xfrm>
              <a:off x="1" y="2071678"/>
              <a:ext cx="4857751" cy="3661259"/>
            </a:xfrm>
            <a:prstGeom prst="rect">
              <a:avLst/>
            </a:prstGeom>
          </p:spPr>
        </p:pic>
        <p:pic>
          <p:nvPicPr>
            <p:cNvPr id="5" name="Рисунок 4" descr="pQTLs-cover04.png"/>
            <p:cNvPicPr>
              <a:picLocks noChangeAspect="1"/>
            </p:cNvPicPr>
            <p:nvPr/>
          </p:nvPicPr>
          <p:blipFill>
            <a:blip r:embed="rId4"/>
            <a:stretch>
              <a:fillRect/>
            </a:stretch>
          </p:blipFill>
          <p:spPr>
            <a:xfrm>
              <a:off x="4482000" y="2071678"/>
              <a:ext cx="4857669" cy="3661200"/>
            </a:xfrm>
            <a:prstGeom prst="rect">
              <a:avLst/>
            </a:prstGeom>
          </p:spPr>
        </p:pic>
      </p:gr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err="1" smtClean="0">
                <a:solidFill>
                  <a:schemeClr val="accent3"/>
                </a:solidFill>
              </a:rPr>
              <a:t>pQTLs</a:t>
            </a:r>
            <a:r>
              <a:rPr lang="en-US" sz="3600" dirty="0" smtClean="0">
                <a:solidFill>
                  <a:schemeClr val="accent3"/>
                </a:solidFill>
              </a:rPr>
              <a:t>: More Linkages</a:t>
            </a:r>
            <a:endParaRPr lang="ru-RU" sz="3600" dirty="0">
              <a:solidFill>
                <a:schemeClr val="accent3"/>
              </a:solidFill>
            </a:endParaRPr>
          </a:p>
        </p:txBody>
      </p:sp>
      <p:sp>
        <p:nvSpPr>
          <p:cNvPr id="3" name="Содержимое 2"/>
          <p:cNvSpPr>
            <a:spLocks noGrp="1"/>
          </p:cNvSpPr>
          <p:nvPr>
            <p:ph idx="1"/>
          </p:nvPr>
        </p:nvSpPr>
        <p:spPr>
          <a:xfrm>
            <a:off x="571472" y="1000108"/>
            <a:ext cx="8072494" cy="5357850"/>
          </a:xfrm>
        </p:spPr>
        <p:txBody>
          <a:bodyPr>
            <a:normAutofit/>
          </a:bodyPr>
          <a:lstStyle/>
          <a:p>
            <a:pPr>
              <a:buNone/>
            </a:pPr>
            <a:r>
              <a:rPr lang="en-US" sz="2800" dirty="0" smtClean="0"/>
              <a:t>Randomization for combined network of all interactions</a:t>
            </a:r>
            <a:endParaRPr lang="ru-RU" sz="2800" dirty="0"/>
          </a:p>
        </p:txBody>
      </p:sp>
      <p:grpSp>
        <p:nvGrpSpPr>
          <p:cNvPr id="6" name="Группа 7"/>
          <p:cNvGrpSpPr/>
          <p:nvPr/>
        </p:nvGrpSpPr>
        <p:grpSpPr>
          <a:xfrm>
            <a:off x="2" y="2071678"/>
            <a:ext cx="9339667" cy="3661259"/>
            <a:chOff x="2" y="2071678"/>
            <a:chExt cx="9339667" cy="3661259"/>
          </a:xfrm>
        </p:grpSpPr>
        <p:pic>
          <p:nvPicPr>
            <p:cNvPr id="4" name="Рисунок 3" descr="pQTLs-links04.png"/>
            <p:cNvPicPr>
              <a:picLocks noChangeAspect="1"/>
            </p:cNvPicPr>
            <p:nvPr/>
          </p:nvPicPr>
          <p:blipFill>
            <a:blip r:embed="rId3"/>
            <a:stretch>
              <a:fillRect/>
            </a:stretch>
          </p:blipFill>
          <p:spPr>
            <a:xfrm>
              <a:off x="2" y="2071678"/>
              <a:ext cx="4857748" cy="3661259"/>
            </a:xfrm>
            <a:prstGeom prst="rect">
              <a:avLst/>
            </a:prstGeom>
          </p:spPr>
        </p:pic>
        <p:pic>
          <p:nvPicPr>
            <p:cNvPr id="5" name="Рисунок 4" descr="pQTLs-cover04.png"/>
            <p:cNvPicPr>
              <a:picLocks noChangeAspect="1"/>
            </p:cNvPicPr>
            <p:nvPr/>
          </p:nvPicPr>
          <p:blipFill>
            <a:blip r:embed="rId4"/>
            <a:stretch>
              <a:fillRect/>
            </a:stretch>
          </p:blipFill>
          <p:spPr>
            <a:xfrm>
              <a:off x="4482000" y="2071678"/>
              <a:ext cx="4857669" cy="3661199"/>
            </a:xfrm>
            <a:prstGeom prst="rect">
              <a:avLst/>
            </a:prstGeom>
          </p:spPr>
        </p:pic>
      </p:grpSp>
      <p:sp>
        <p:nvSpPr>
          <p:cNvPr id="8" name="TextBox 7"/>
          <p:cNvSpPr txBox="1"/>
          <p:nvPr/>
        </p:nvSpPr>
        <p:spPr>
          <a:xfrm>
            <a:off x="571472" y="5786454"/>
            <a:ext cx="4929222" cy="523220"/>
          </a:xfrm>
          <a:prstGeom prst="rect">
            <a:avLst/>
          </a:prstGeom>
          <a:noFill/>
        </p:spPr>
        <p:txBody>
          <a:bodyPr wrap="square" rtlCol="0">
            <a:spAutoFit/>
          </a:bodyPr>
          <a:lstStyle/>
          <a:p>
            <a:r>
              <a:rPr lang="en-US" sz="2800" dirty="0" smtClean="0"/>
              <a:t>Why better than for </a:t>
            </a:r>
            <a:r>
              <a:rPr lang="en-US" sz="2800" dirty="0" err="1" smtClean="0"/>
              <a:t>eQTLs</a:t>
            </a:r>
            <a:r>
              <a:rPr lang="en-US" sz="2800" dirty="0" smtClean="0"/>
              <a:t> only?</a:t>
            </a:r>
            <a:endParaRPr lang="ru-RU" sz="2800" dirty="0"/>
          </a:p>
        </p:txBody>
      </p:sp>
      <p:sp>
        <p:nvSpPr>
          <p:cNvPr id="9" name="TextBox 8"/>
          <p:cNvSpPr txBox="1"/>
          <p:nvPr/>
        </p:nvSpPr>
        <p:spPr>
          <a:xfrm>
            <a:off x="5643570" y="5786454"/>
            <a:ext cx="3143272" cy="523220"/>
          </a:xfrm>
          <a:prstGeom prst="rect">
            <a:avLst/>
          </a:prstGeom>
          <a:noFill/>
        </p:spPr>
        <p:txBody>
          <a:bodyPr wrap="square" rtlCol="0">
            <a:spAutoFit/>
          </a:bodyPr>
          <a:lstStyle/>
          <a:p>
            <a:r>
              <a:rPr lang="en-US" sz="2800" dirty="0" smtClean="0"/>
              <a:t>Because of hotspots</a:t>
            </a:r>
            <a:endParaRPr lang="ru-RU"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err="1" smtClean="0">
                <a:solidFill>
                  <a:schemeClr val="accent3"/>
                </a:solidFill>
              </a:rPr>
              <a:t>pQTLs</a:t>
            </a:r>
            <a:r>
              <a:rPr lang="en-US" sz="3600" dirty="0" smtClean="0">
                <a:solidFill>
                  <a:schemeClr val="accent3"/>
                </a:solidFill>
              </a:rPr>
              <a:t>: More Linkages</a:t>
            </a:r>
            <a:endParaRPr lang="ru-RU" sz="3600" dirty="0">
              <a:solidFill>
                <a:schemeClr val="accent3"/>
              </a:solidFill>
            </a:endParaRPr>
          </a:p>
        </p:txBody>
      </p:sp>
      <p:sp>
        <p:nvSpPr>
          <p:cNvPr id="3" name="Содержимое 2"/>
          <p:cNvSpPr>
            <a:spLocks noGrp="1"/>
          </p:cNvSpPr>
          <p:nvPr>
            <p:ph idx="1"/>
          </p:nvPr>
        </p:nvSpPr>
        <p:spPr>
          <a:xfrm>
            <a:off x="571472" y="1000108"/>
            <a:ext cx="5857916" cy="5357850"/>
          </a:xfrm>
        </p:spPr>
        <p:txBody>
          <a:bodyPr>
            <a:normAutofit/>
          </a:bodyPr>
          <a:lstStyle/>
          <a:p>
            <a:pPr>
              <a:buNone/>
            </a:pPr>
            <a:r>
              <a:rPr lang="en-US" sz="2800" dirty="0" smtClean="0"/>
              <a:t>Compare with randomized data</a:t>
            </a:r>
          </a:p>
          <a:p>
            <a:pPr>
              <a:buNone/>
            </a:pPr>
            <a:r>
              <a:rPr lang="en-US" sz="2800" dirty="0" smtClean="0"/>
              <a:t>Can shuffle:</a:t>
            </a:r>
          </a:p>
          <a:p>
            <a:pPr lvl="1">
              <a:buNone/>
            </a:pPr>
            <a:r>
              <a:rPr lang="en-US" sz="2400" dirty="0" smtClean="0"/>
              <a:t>interaction network, preserving </a:t>
            </a:r>
            <a:r>
              <a:rPr lang="en-US" sz="2400" dirty="0" smtClean="0">
                <a:solidFill>
                  <a:schemeClr val="accent6">
                    <a:lumMod val="75000"/>
                  </a:schemeClr>
                </a:solidFill>
              </a:rPr>
              <a:t>degree</a:t>
            </a:r>
          </a:p>
          <a:p>
            <a:pPr lvl="1">
              <a:buNone/>
            </a:pPr>
            <a:r>
              <a:rPr lang="en-US" sz="2400" dirty="0" err="1" smtClean="0"/>
              <a:t>eQTL</a:t>
            </a:r>
            <a:r>
              <a:rPr lang="en-US" sz="2400" dirty="0" smtClean="0"/>
              <a:t> linkages, preserving marker </a:t>
            </a:r>
            <a:r>
              <a:rPr lang="en-US" sz="2400" dirty="0" smtClean="0">
                <a:solidFill>
                  <a:schemeClr val="accent6">
                    <a:lumMod val="75000"/>
                  </a:schemeClr>
                </a:solidFill>
              </a:rPr>
              <a:t>degree</a:t>
            </a:r>
          </a:p>
          <a:p>
            <a:pPr lvl="1">
              <a:buNone/>
            </a:pPr>
            <a:endParaRPr lang="en-US" sz="2400" dirty="0" smtClean="0">
              <a:solidFill>
                <a:schemeClr val="accent6">
                  <a:lumMod val="75000"/>
                </a:schemeClr>
              </a:solidFill>
            </a:endParaRPr>
          </a:p>
          <a:p>
            <a:pPr>
              <a:buNone/>
            </a:pPr>
            <a:r>
              <a:rPr lang="en-US" sz="2800" dirty="0" smtClean="0"/>
              <a:t>Why better than for </a:t>
            </a:r>
            <a:r>
              <a:rPr lang="en-US" sz="2800" dirty="0" err="1" smtClean="0"/>
              <a:t>eQTLs</a:t>
            </a:r>
            <a:r>
              <a:rPr lang="en-US" sz="2800" dirty="0" smtClean="0"/>
              <a:t> only? Because of hotspots</a:t>
            </a:r>
          </a:p>
          <a:p>
            <a:pPr>
              <a:buNone/>
            </a:pPr>
            <a:r>
              <a:rPr lang="en-US" sz="2800" dirty="0" smtClean="0"/>
              <a:t>Then:</a:t>
            </a:r>
          </a:p>
          <a:p>
            <a:pPr lvl="1">
              <a:buNone/>
            </a:pPr>
            <a:r>
              <a:rPr lang="en-US" sz="2400" dirty="0" smtClean="0"/>
              <a:t>shuffle </a:t>
            </a:r>
            <a:r>
              <a:rPr lang="en-US" sz="2400" dirty="0" err="1" smtClean="0"/>
              <a:t>eQTL</a:t>
            </a:r>
            <a:r>
              <a:rPr lang="en-US" sz="2400" dirty="0" smtClean="0"/>
              <a:t> linkages, preserving marker </a:t>
            </a:r>
            <a:r>
              <a:rPr lang="en-US" sz="2400" dirty="0" smtClean="0">
                <a:solidFill>
                  <a:schemeClr val="accent6">
                    <a:lumMod val="75000"/>
                  </a:schemeClr>
                </a:solidFill>
              </a:rPr>
              <a:t>degree distribution</a:t>
            </a:r>
          </a:p>
        </p:txBody>
      </p:sp>
      <p:grpSp>
        <p:nvGrpSpPr>
          <p:cNvPr id="65" name="Группа 64"/>
          <p:cNvGrpSpPr/>
          <p:nvPr/>
        </p:nvGrpSpPr>
        <p:grpSpPr>
          <a:xfrm>
            <a:off x="6429388" y="1000108"/>
            <a:ext cx="2223746" cy="3395836"/>
            <a:chOff x="6429388" y="1214422"/>
            <a:chExt cx="2223746" cy="3395836"/>
          </a:xfrm>
        </p:grpSpPr>
        <p:grpSp>
          <p:nvGrpSpPr>
            <p:cNvPr id="4" name="Группа 3"/>
            <p:cNvGrpSpPr/>
            <p:nvPr/>
          </p:nvGrpSpPr>
          <p:grpSpPr>
            <a:xfrm>
              <a:off x="6429388" y="1214422"/>
              <a:ext cx="2062920" cy="1107210"/>
              <a:chOff x="2571736" y="2214554"/>
              <a:chExt cx="4243722" cy="1944868"/>
            </a:xfrm>
          </p:grpSpPr>
          <p:sp>
            <p:nvSpPr>
              <p:cNvPr id="5" name="Овал 6"/>
              <p:cNvSpPr/>
              <p:nvPr/>
            </p:nvSpPr>
            <p:spPr>
              <a:xfrm>
                <a:off x="5143504" y="3143248"/>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8" name="Овал 7"/>
              <p:cNvSpPr/>
              <p:nvPr/>
            </p:nvSpPr>
            <p:spPr>
              <a:xfrm flipH="1">
                <a:off x="6641850" y="2761389"/>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9" name="Прямая соединительная линия 8"/>
              <p:cNvCxnSpPr>
                <a:stCxn id="5" idx="6"/>
                <a:endCxn id="8" idx="5"/>
              </p:cNvCxnSpPr>
              <p:nvPr/>
            </p:nvCxnSpPr>
            <p:spPr>
              <a:xfrm flipV="1">
                <a:off x="5317112" y="2897034"/>
                <a:ext cx="1350162" cy="325673"/>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Овал 9"/>
              <p:cNvSpPr/>
              <p:nvPr/>
            </p:nvSpPr>
            <p:spPr>
              <a:xfrm flipH="1">
                <a:off x="5857884" y="2357430"/>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1" name="Овал 10"/>
              <p:cNvSpPr/>
              <p:nvPr/>
            </p:nvSpPr>
            <p:spPr>
              <a:xfrm flipH="1">
                <a:off x="6641850" y="3679632"/>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2" name="Овал 11"/>
              <p:cNvSpPr/>
              <p:nvPr/>
            </p:nvSpPr>
            <p:spPr>
              <a:xfrm flipH="1">
                <a:off x="2914420" y="2761389"/>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3" name="Овал 12"/>
              <p:cNvSpPr/>
              <p:nvPr/>
            </p:nvSpPr>
            <p:spPr>
              <a:xfrm flipH="1">
                <a:off x="2571736" y="3643314"/>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14" name="Прямая соединительная линия 13"/>
              <p:cNvCxnSpPr>
                <a:stCxn id="5" idx="7"/>
                <a:endCxn id="10" idx="5"/>
              </p:cNvCxnSpPr>
              <p:nvPr/>
            </p:nvCxnSpPr>
            <p:spPr>
              <a:xfrm rot="5400000" flipH="1" flipV="1">
                <a:off x="5250775" y="2533988"/>
                <a:ext cx="673446" cy="59162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a:stCxn id="5" idx="5"/>
                <a:endCxn id="11" idx="6"/>
              </p:cNvCxnSpPr>
              <p:nvPr/>
            </p:nvCxnSpPr>
            <p:spPr>
              <a:xfrm rot="16200000" flipH="1">
                <a:off x="5726670" y="2843911"/>
                <a:ext cx="480198" cy="1350162"/>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a:stCxn id="5" idx="1"/>
                <a:endCxn id="12" idx="3"/>
              </p:cNvCxnSpPr>
              <p:nvPr/>
            </p:nvCxnSpPr>
            <p:spPr>
              <a:xfrm rot="16200000" flipV="1">
                <a:off x="3981023" y="1978616"/>
                <a:ext cx="269487" cy="2106324"/>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a:stCxn id="13" idx="2"/>
                <a:endCxn id="26" idx="7"/>
              </p:cNvCxnSpPr>
              <p:nvPr/>
            </p:nvCxnSpPr>
            <p:spPr>
              <a:xfrm>
                <a:off x="2745344" y="3722773"/>
                <a:ext cx="1423452" cy="301004"/>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Овал 23"/>
              <p:cNvSpPr/>
              <p:nvPr/>
            </p:nvSpPr>
            <p:spPr>
              <a:xfrm flipH="1">
                <a:off x="4071934" y="2214554"/>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25" name="Прямая соединительная линия 24"/>
              <p:cNvCxnSpPr>
                <a:stCxn id="24" idx="2"/>
                <a:endCxn id="10" idx="5"/>
              </p:cNvCxnSpPr>
              <p:nvPr/>
            </p:nvCxnSpPr>
            <p:spPr>
              <a:xfrm>
                <a:off x="4245542" y="2294013"/>
                <a:ext cx="1637766" cy="199062"/>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Овал 25"/>
              <p:cNvSpPr/>
              <p:nvPr/>
            </p:nvSpPr>
            <p:spPr>
              <a:xfrm flipH="1">
                <a:off x="4143372" y="4000504"/>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29" name="Прямая соединительная линия 28"/>
              <p:cNvCxnSpPr>
                <a:stCxn id="26" idx="0"/>
                <a:endCxn id="12" idx="4"/>
              </p:cNvCxnSpPr>
              <p:nvPr/>
            </p:nvCxnSpPr>
            <p:spPr>
              <a:xfrm rot="16200000" flipV="1">
                <a:off x="3075602" y="2845930"/>
                <a:ext cx="1080197" cy="1228952"/>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a:stCxn id="26" idx="2"/>
                <a:endCxn id="11" idx="6"/>
              </p:cNvCxnSpPr>
              <p:nvPr/>
            </p:nvCxnSpPr>
            <p:spPr>
              <a:xfrm flipV="1">
                <a:off x="4316980" y="3759091"/>
                <a:ext cx="2324870" cy="320872"/>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a:stCxn id="24" idx="5"/>
                <a:endCxn id="12" idx="1"/>
              </p:cNvCxnSpPr>
              <p:nvPr/>
            </p:nvCxnSpPr>
            <p:spPr>
              <a:xfrm rot="5400000">
                <a:off x="3362750" y="2050053"/>
                <a:ext cx="434463" cy="1034754"/>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a:stCxn id="10" idx="5"/>
                <a:endCxn id="13" idx="1"/>
              </p:cNvCxnSpPr>
              <p:nvPr/>
            </p:nvCxnSpPr>
            <p:spPr>
              <a:xfrm rot="5400000">
                <a:off x="3714858" y="1498137"/>
                <a:ext cx="1173512" cy="316338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 name="Группа 77"/>
            <p:cNvGrpSpPr/>
            <p:nvPr/>
          </p:nvGrpSpPr>
          <p:grpSpPr>
            <a:xfrm>
              <a:off x="6500826" y="2857496"/>
              <a:ext cx="2152308" cy="1752762"/>
              <a:chOff x="2500298" y="1500174"/>
              <a:chExt cx="4296404" cy="3610150"/>
            </a:xfrm>
          </p:grpSpPr>
          <p:sp>
            <p:nvSpPr>
              <p:cNvPr id="34" name="Овал 33"/>
              <p:cNvSpPr/>
              <p:nvPr/>
            </p:nvSpPr>
            <p:spPr>
              <a:xfrm>
                <a:off x="3571868" y="1500174"/>
                <a:ext cx="153000" cy="1483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35" name="Овал 34"/>
              <p:cNvSpPr/>
              <p:nvPr/>
            </p:nvSpPr>
            <p:spPr>
              <a:xfrm flipH="1">
                <a:off x="5715007" y="1500174"/>
                <a:ext cx="153000" cy="1483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37" name="Овал 36"/>
              <p:cNvSpPr/>
              <p:nvPr/>
            </p:nvSpPr>
            <p:spPr>
              <a:xfrm>
                <a:off x="2842846" y="4993568"/>
                <a:ext cx="118836" cy="116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Овал 37"/>
              <p:cNvSpPr/>
              <p:nvPr/>
            </p:nvSpPr>
            <p:spPr>
              <a:xfrm>
                <a:off x="6026252" y="4993568"/>
                <a:ext cx="118836" cy="116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Овал 38"/>
              <p:cNvSpPr/>
              <p:nvPr/>
            </p:nvSpPr>
            <p:spPr>
              <a:xfrm>
                <a:off x="4116580" y="4993568"/>
                <a:ext cx="118836" cy="116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Овал 39"/>
              <p:cNvSpPr/>
              <p:nvPr/>
            </p:nvSpPr>
            <p:spPr>
              <a:xfrm>
                <a:off x="3479713" y="4993568"/>
                <a:ext cx="118836" cy="116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Овал 41"/>
              <p:cNvSpPr/>
              <p:nvPr/>
            </p:nvSpPr>
            <p:spPr>
              <a:xfrm>
                <a:off x="4753447" y="4993568"/>
                <a:ext cx="117907" cy="116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Овал 42"/>
              <p:cNvSpPr/>
              <p:nvPr/>
            </p:nvSpPr>
            <p:spPr>
              <a:xfrm>
                <a:off x="5389385" y="4993568"/>
                <a:ext cx="118836" cy="116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 name="Овал 43"/>
              <p:cNvSpPr/>
              <p:nvPr/>
            </p:nvSpPr>
            <p:spPr>
              <a:xfrm>
                <a:off x="6663122" y="4993568"/>
                <a:ext cx="118836" cy="116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47" name="Прямая со стрелкой 46"/>
              <p:cNvCxnSpPr>
                <a:stCxn id="37" idx="0"/>
                <a:endCxn id="35" idx="4"/>
              </p:cNvCxnSpPr>
              <p:nvPr/>
            </p:nvCxnSpPr>
            <p:spPr>
              <a:xfrm rot="5400000" flipH="1" flipV="1">
                <a:off x="2674370" y="1876432"/>
                <a:ext cx="3345030" cy="2889243"/>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Прямая со стрелкой 47"/>
              <p:cNvCxnSpPr>
                <a:stCxn id="40" idx="0"/>
                <a:endCxn id="34" idx="4"/>
              </p:cNvCxnSpPr>
              <p:nvPr/>
            </p:nvCxnSpPr>
            <p:spPr>
              <a:xfrm rot="5400000" flipH="1" flipV="1">
                <a:off x="1921234" y="3266435"/>
                <a:ext cx="3345030" cy="109237"/>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Прямая со стрелкой 48"/>
              <p:cNvCxnSpPr>
                <a:stCxn id="39" idx="0"/>
                <a:endCxn id="57" idx="4"/>
              </p:cNvCxnSpPr>
              <p:nvPr/>
            </p:nvCxnSpPr>
            <p:spPr>
              <a:xfrm rot="16200000" flipV="1">
                <a:off x="1703883" y="2521453"/>
                <a:ext cx="3345030" cy="1599200"/>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p:cNvCxnSpPr>
                <a:stCxn id="40" idx="0"/>
                <a:endCxn id="56" idx="4"/>
              </p:cNvCxnSpPr>
              <p:nvPr/>
            </p:nvCxnSpPr>
            <p:spPr>
              <a:xfrm rot="5400000" flipH="1" flipV="1">
                <a:off x="2492738" y="2694931"/>
                <a:ext cx="3345030" cy="1252245"/>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Прямая со стрелкой 50"/>
              <p:cNvCxnSpPr>
                <a:stCxn id="39" idx="0"/>
                <a:endCxn id="35" idx="4"/>
              </p:cNvCxnSpPr>
              <p:nvPr/>
            </p:nvCxnSpPr>
            <p:spPr>
              <a:xfrm rot="5400000" flipH="1" flipV="1">
                <a:off x="3311237" y="2513299"/>
                <a:ext cx="3345030" cy="1615509"/>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Прямая со стрелкой 51"/>
              <p:cNvCxnSpPr>
                <a:stCxn id="42" idx="0"/>
                <a:endCxn id="56" idx="4"/>
              </p:cNvCxnSpPr>
              <p:nvPr/>
            </p:nvCxnSpPr>
            <p:spPr>
              <a:xfrm rot="16200000" flipV="1">
                <a:off x="3129374" y="3310540"/>
                <a:ext cx="3345030" cy="21025"/>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Прямая со стрелкой 52"/>
              <p:cNvCxnSpPr>
                <a:stCxn id="43" idx="0"/>
                <a:endCxn id="35" idx="4"/>
              </p:cNvCxnSpPr>
              <p:nvPr/>
            </p:nvCxnSpPr>
            <p:spPr>
              <a:xfrm rot="5400000" flipH="1" flipV="1">
                <a:off x="3947640" y="3149701"/>
                <a:ext cx="3345030" cy="342704"/>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Прямая со стрелкой 53"/>
              <p:cNvCxnSpPr>
                <a:stCxn id="38" idx="0"/>
                <a:endCxn id="35" idx="4"/>
              </p:cNvCxnSpPr>
              <p:nvPr/>
            </p:nvCxnSpPr>
            <p:spPr>
              <a:xfrm rot="16200000" flipV="1">
                <a:off x="4266074" y="3173971"/>
                <a:ext cx="3345030" cy="294163"/>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5" name="Прямая со стрелкой 54"/>
              <p:cNvCxnSpPr>
                <a:stCxn id="44" idx="0"/>
                <a:endCxn id="34" idx="4"/>
              </p:cNvCxnSpPr>
              <p:nvPr/>
            </p:nvCxnSpPr>
            <p:spPr>
              <a:xfrm rot="16200000" flipV="1">
                <a:off x="3512939" y="1783967"/>
                <a:ext cx="3345030" cy="3074172"/>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Овал 55"/>
              <p:cNvSpPr/>
              <p:nvPr/>
            </p:nvSpPr>
            <p:spPr>
              <a:xfrm flipH="1">
                <a:off x="4714876" y="1500174"/>
                <a:ext cx="153000" cy="1483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57" name="Овал 56"/>
              <p:cNvSpPr/>
              <p:nvPr/>
            </p:nvSpPr>
            <p:spPr>
              <a:xfrm flipH="1">
                <a:off x="2500298" y="1500174"/>
                <a:ext cx="153000" cy="1483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59" name="Овал 58"/>
              <p:cNvSpPr/>
              <p:nvPr/>
            </p:nvSpPr>
            <p:spPr>
              <a:xfrm flipH="1">
                <a:off x="6643702" y="1500174"/>
                <a:ext cx="153000" cy="1483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60" name="Прямая со стрелкой 59"/>
              <p:cNvCxnSpPr>
                <a:stCxn id="43" idx="0"/>
                <a:endCxn id="59" idx="4"/>
              </p:cNvCxnSpPr>
              <p:nvPr/>
            </p:nvCxnSpPr>
            <p:spPr>
              <a:xfrm rot="5400000" flipH="1" flipV="1">
                <a:off x="4411987" y="2685354"/>
                <a:ext cx="3345030" cy="1271399"/>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grpSp>
      <p:pic>
        <p:nvPicPr>
          <p:cNvPr id="63" name="Рисунок 62" descr="bremhotspots.png"/>
          <p:cNvPicPr>
            <a:picLocks noChangeAspect="1"/>
          </p:cNvPicPr>
          <p:nvPr/>
        </p:nvPicPr>
        <p:blipFill>
          <a:blip r:embed="rId3"/>
          <a:stretch>
            <a:fillRect/>
          </a:stretch>
        </p:blipFill>
        <p:spPr>
          <a:xfrm>
            <a:off x="6357950" y="4714884"/>
            <a:ext cx="2531613" cy="1908063"/>
          </a:xfrm>
          <a:prstGeom prst="rect">
            <a:avLst/>
          </a:prstGeom>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err="1" smtClean="0">
                <a:solidFill>
                  <a:schemeClr val="accent3"/>
                </a:solidFill>
              </a:rPr>
              <a:t>pQTLs</a:t>
            </a:r>
            <a:r>
              <a:rPr lang="en-US" sz="3600" dirty="0" smtClean="0">
                <a:solidFill>
                  <a:schemeClr val="accent3"/>
                </a:solidFill>
              </a:rPr>
              <a:t>: More Linkages</a:t>
            </a:r>
            <a:endParaRPr lang="ru-RU" sz="3600" dirty="0">
              <a:solidFill>
                <a:schemeClr val="accent3"/>
              </a:solidFill>
            </a:endParaRPr>
          </a:p>
        </p:txBody>
      </p:sp>
      <p:sp>
        <p:nvSpPr>
          <p:cNvPr id="3" name="Содержимое 2"/>
          <p:cNvSpPr>
            <a:spLocks noGrp="1"/>
          </p:cNvSpPr>
          <p:nvPr>
            <p:ph idx="1"/>
          </p:nvPr>
        </p:nvSpPr>
        <p:spPr>
          <a:xfrm>
            <a:off x="571472" y="1000108"/>
            <a:ext cx="8072494" cy="5357850"/>
          </a:xfrm>
        </p:spPr>
        <p:txBody>
          <a:bodyPr>
            <a:normAutofit/>
          </a:bodyPr>
          <a:lstStyle/>
          <a:p>
            <a:pPr>
              <a:buNone/>
            </a:pPr>
            <a:r>
              <a:rPr lang="en-US" sz="2800" dirty="0" smtClean="0"/>
              <a:t>Randomization for combined network of all interactions</a:t>
            </a:r>
            <a:endParaRPr lang="ru-RU" sz="2800" dirty="0"/>
          </a:p>
        </p:txBody>
      </p:sp>
      <p:grpSp>
        <p:nvGrpSpPr>
          <p:cNvPr id="6" name="Группа 7"/>
          <p:cNvGrpSpPr/>
          <p:nvPr/>
        </p:nvGrpSpPr>
        <p:grpSpPr>
          <a:xfrm>
            <a:off x="2" y="2071678"/>
            <a:ext cx="9339666" cy="3661258"/>
            <a:chOff x="2" y="2071678"/>
            <a:chExt cx="9339666" cy="3661258"/>
          </a:xfrm>
        </p:grpSpPr>
        <p:pic>
          <p:nvPicPr>
            <p:cNvPr id="4" name="Рисунок 3" descr="pQTLs-links04.png"/>
            <p:cNvPicPr>
              <a:picLocks noChangeAspect="1"/>
            </p:cNvPicPr>
            <p:nvPr/>
          </p:nvPicPr>
          <p:blipFill>
            <a:blip r:embed="rId3"/>
            <a:stretch>
              <a:fillRect/>
            </a:stretch>
          </p:blipFill>
          <p:spPr>
            <a:xfrm>
              <a:off x="2" y="2071678"/>
              <a:ext cx="4857748" cy="3661258"/>
            </a:xfrm>
            <a:prstGeom prst="rect">
              <a:avLst/>
            </a:prstGeom>
          </p:spPr>
        </p:pic>
        <p:pic>
          <p:nvPicPr>
            <p:cNvPr id="5" name="Рисунок 4" descr="pQTLs-cover04.png"/>
            <p:cNvPicPr>
              <a:picLocks noChangeAspect="1"/>
            </p:cNvPicPr>
            <p:nvPr/>
          </p:nvPicPr>
          <p:blipFill>
            <a:blip r:embed="rId4"/>
            <a:stretch>
              <a:fillRect/>
            </a:stretch>
          </p:blipFill>
          <p:spPr>
            <a:xfrm>
              <a:off x="4482000" y="2071678"/>
              <a:ext cx="4857668" cy="3661199"/>
            </a:xfrm>
            <a:prstGeom prst="rect">
              <a:avLst/>
            </a:prstGeom>
          </p:spPr>
        </p:pic>
      </p:gr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smtClean="0">
                <a:solidFill>
                  <a:schemeClr val="accent3"/>
                </a:solidFill>
              </a:rPr>
              <a:t>Conclusion</a:t>
            </a:r>
            <a:endParaRPr lang="ru-RU" sz="3600" dirty="0">
              <a:solidFill>
                <a:schemeClr val="accent3"/>
              </a:solidFill>
            </a:endParaRPr>
          </a:p>
        </p:txBody>
      </p:sp>
      <p:sp>
        <p:nvSpPr>
          <p:cNvPr id="3" name="Содержимое 2"/>
          <p:cNvSpPr>
            <a:spLocks noGrp="1"/>
          </p:cNvSpPr>
          <p:nvPr>
            <p:ph idx="1"/>
          </p:nvPr>
        </p:nvSpPr>
        <p:spPr>
          <a:xfrm>
            <a:off x="571472" y="1000108"/>
            <a:ext cx="8072494" cy="5357850"/>
          </a:xfrm>
        </p:spPr>
        <p:txBody>
          <a:bodyPr>
            <a:normAutofit/>
          </a:bodyPr>
          <a:lstStyle/>
          <a:p>
            <a:r>
              <a:rPr lang="en-US" sz="2800" dirty="0" smtClean="0"/>
              <a:t>Analyzed interactions with respect to QTLs:</a:t>
            </a:r>
          </a:p>
          <a:p>
            <a:pPr lvl="1"/>
            <a:r>
              <a:rPr lang="en-US" dirty="0" smtClean="0"/>
              <a:t>interacting genes share linkages</a:t>
            </a:r>
          </a:p>
          <a:p>
            <a:pPr lvl="1"/>
            <a:r>
              <a:rPr lang="en-US" dirty="0" smtClean="0"/>
              <a:t>dense </a:t>
            </a:r>
            <a:r>
              <a:rPr lang="en-US" dirty="0" err="1" smtClean="0"/>
              <a:t>subnetworks</a:t>
            </a:r>
            <a:r>
              <a:rPr lang="en-US" dirty="0" smtClean="0"/>
              <a:t> with common linkages</a:t>
            </a:r>
          </a:p>
          <a:p>
            <a:r>
              <a:rPr lang="en-US" sz="2800" dirty="0" smtClean="0"/>
              <a:t>Improve </a:t>
            </a:r>
            <a:r>
              <a:rPr lang="en-US" sz="2800" dirty="0" err="1" smtClean="0"/>
              <a:t>pQTL</a:t>
            </a:r>
            <a:r>
              <a:rPr lang="en-US" sz="2800" dirty="0" smtClean="0"/>
              <a:t> linkage detection using </a:t>
            </a:r>
            <a:r>
              <a:rPr lang="en-US" sz="2800" dirty="0" err="1" smtClean="0"/>
              <a:t>eQTLs</a:t>
            </a:r>
            <a:r>
              <a:rPr lang="en-US" sz="2800" dirty="0" smtClean="0"/>
              <a:t> and interactions:</a:t>
            </a:r>
          </a:p>
          <a:p>
            <a:pPr lvl="1"/>
            <a:r>
              <a:rPr lang="en-US" dirty="0" smtClean="0"/>
              <a:t>32% more </a:t>
            </a:r>
            <a:r>
              <a:rPr lang="en-US" dirty="0" err="1" smtClean="0"/>
              <a:t>pQTL</a:t>
            </a:r>
            <a:r>
              <a:rPr lang="en-US" dirty="0" smtClean="0"/>
              <a:t> linkages at FDR 5%</a:t>
            </a:r>
          </a:p>
          <a:p>
            <a:pPr lvl="1"/>
            <a:r>
              <a:rPr lang="en-US" dirty="0" smtClean="0"/>
              <a:t>with 90% previously found linkages preserved</a:t>
            </a:r>
            <a:endParaRPr lang="en-US" sz="2800" dirty="0" smtClean="0"/>
          </a:p>
          <a:p>
            <a:r>
              <a:rPr lang="en-US" sz="2800" dirty="0" smtClean="0"/>
              <a:t>At large: related </a:t>
            </a:r>
            <a:r>
              <a:rPr lang="en-US" sz="2800" dirty="0" err="1" smtClean="0"/>
              <a:t>pQTLs</a:t>
            </a:r>
            <a:r>
              <a:rPr lang="en-US" sz="2800" dirty="0" smtClean="0"/>
              <a:t> and </a:t>
            </a:r>
            <a:r>
              <a:rPr lang="en-US" sz="2800" dirty="0" err="1" smtClean="0"/>
              <a:t>eQTLs</a:t>
            </a:r>
            <a:r>
              <a:rPr lang="en-US" sz="2800" dirty="0" smtClean="0"/>
              <a:t> through interactions</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smtClean="0">
                <a:solidFill>
                  <a:schemeClr val="accent3"/>
                </a:solidFill>
              </a:rPr>
              <a:t>Future</a:t>
            </a:r>
            <a:endParaRPr lang="ru-RU" sz="3600" dirty="0">
              <a:solidFill>
                <a:schemeClr val="accent3"/>
              </a:solidFill>
            </a:endParaRPr>
          </a:p>
        </p:txBody>
      </p:sp>
      <p:sp>
        <p:nvSpPr>
          <p:cNvPr id="3" name="Содержимое 2"/>
          <p:cNvSpPr>
            <a:spLocks noGrp="1"/>
          </p:cNvSpPr>
          <p:nvPr>
            <p:ph idx="1"/>
          </p:nvPr>
        </p:nvSpPr>
        <p:spPr>
          <a:xfrm>
            <a:off x="571472" y="1285860"/>
            <a:ext cx="5929354" cy="2000264"/>
          </a:xfrm>
        </p:spPr>
        <p:txBody>
          <a:bodyPr>
            <a:normAutofit/>
          </a:bodyPr>
          <a:lstStyle/>
          <a:p>
            <a:r>
              <a:rPr lang="en-US" sz="2800" dirty="0" smtClean="0"/>
              <a:t>Improve filtering of potential linkage candidates using </a:t>
            </a:r>
            <a:r>
              <a:rPr lang="en-US" sz="2800" dirty="0" err="1" smtClean="0"/>
              <a:t>subnetwork</a:t>
            </a:r>
            <a:r>
              <a:rPr lang="en-US" sz="2800" dirty="0" smtClean="0"/>
              <a:t> of genes interacting with a linking locus</a:t>
            </a:r>
          </a:p>
        </p:txBody>
      </p:sp>
      <p:sp>
        <p:nvSpPr>
          <p:cNvPr id="5" name="TextBox 4"/>
          <p:cNvSpPr txBox="1"/>
          <p:nvPr/>
        </p:nvSpPr>
        <p:spPr>
          <a:xfrm>
            <a:off x="5143504" y="5572140"/>
            <a:ext cx="2143140" cy="523220"/>
          </a:xfrm>
          <a:prstGeom prst="rect">
            <a:avLst/>
          </a:prstGeom>
          <a:noFill/>
        </p:spPr>
        <p:txBody>
          <a:bodyPr wrap="square" rtlCol="0">
            <a:spAutoFit/>
          </a:bodyPr>
          <a:lstStyle/>
          <a:p>
            <a:r>
              <a:rPr lang="en-US" sz="2800" dirty="0" smtClean="0">
                <a:solidFill>
                  <a:schemeClr val="accent6">
                    <a:lumMod val="75000"/>
                  </a:schemeClr>
                </a:solidFill>
              </a:rPr>
              <a:t>Thank you!</a:t>
            </a:r>
            <a:endParaRPr lang="ru-RU" sz="2800" dirty="0">
              <a:solidFill>
                <a:schemeClr val="accent6">
                  <a:lumMod val="75000"/>
                </a:schemeClr>
              </a:solidFill>
            </a:endParaRPr>
          </a:p>
        </p:txBody>
      </p:sp>
      <p:sp>
        <p:nvSpPr>
          <p:cNvPr id="33" name="Содержимое 2"/>
          <p:cNvSpPr txBox="1">
            <a:spLocks/>
          </p:cNvSpPr>
          <p:nvPr/>
        </p:nvSpPr>
        <p:spPr>
          <a:xfrm>
            <a:off x="571472" y="2628000"/>
            <a:ext cx="8001056" cy="3786214"/>
          </a:xfrm>
          <a:prstGeom prst="rect">
            <a:avLst/>
          </a:prstGeom>
        </p:spPr>
        <p:txBody>
          <a:bodyPr vert="horz" lIns="91440" tIns="45720" rIns="91440" bIns="45720" rtlCol="0">
            <a:normAutofit/>
          </a:bodyPr>
          <a:lstStyle/>
          <a:p>
            <a:pPr marL="285750" indent="-285750">
              <a:spcBef>
                <a:spcPct val="20000"/>
              </a:spcBef>
              <a:buFont typeface="Arial" pitchFamily="34" charset="0"/>
              <a:buChar char="•"/>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Move from considering locus-gene to gene-gene linkages by predicting actual causal genes for linkages</a:t>
            </a:r>
          </a:p>
          <a:p>
            <a:pPr marL="285750" indent="-285750">
              <a:spcBef>
                <a:spcPct val="20000"/>
              </a:spcBef>
              <a:buFont typeface="Arial" pitchFamily="34" charset="0"/>
              <a:buChar char="•"/>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Relate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eQTLs</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pQTLs</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on a</a:t>
            </a:r>
            <a:r>
              <a:rPr kumimoji="0" lang="en-US" sz="2800" b="0" i="0" u="none" strike="noStrike" kern="1200" cap="none" spc="0" normalizeH="0" noProof="0" dirty="0" smtClean="0">
                <a:ln>
                  <a:noFill/>
                </a:ln>
                <a:solidFill>
                  <a:schemeClr val="tx1"/>
                </a:solidFill>
                <a:effectLst/>
                <a:uLnTx/>
                <a:uFillTx/>
                <a:latin typeface="+mn-lt"/>
                <a:ea typeface="+mn-ea"/>
                <a:cs typeface="+mn-cs"/>
              </a:rPr>
              <a:t> detailed level</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85750" indent="-285750">
              <a:spcBef>
                <a:spcPct val="20000"/>
              </a:spcBef>
              <a:buFont typeface="Arial" pitchFamily="34" charset="0"/>
              <a:buChar char="•"/>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Explain linkages with paths in interaction networks</a:t>
            </a:r>
          </a:p>
        </p:txBody>
      </p:sp>
      <p:grpSp>
        <p:nvGrpSpPr>
          <p:cNvPr id="34" name="Группа 33"/>
          <p:cNvGrpSpPr/>
          <p:nvPr/>
        </p:nvGrpSpPr>
        <p:grpSpPr>
          <a:xfrm>
            <a:off x="6286512" y="357166"/>
            <a:ext cx="2500330" cy="2214578"/>
            <a:chOff x="2071670" y="1928802"/>
            <a:chExt cx="5143536" cy="4015498"/>
          </a:xfrm>
        </p:grpSpPr>
        <p:sp>
          <p:nvSpPr>
            <p:cNvPr id="35" name="Овал 6"/>
            <p:cNvSpPr/>
            <p:nvPr/>
          </p:nvSpPr>
          <p:spPr>
            <a:xfrm>
              <a:off x="5143504" y="3143248"/>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36" name="Овал 35"/>
            <p:cNvSpPr/>
            <p:nvPr/>
          </p:nvSpPr>
          <p:spPr>
            <a:xfrm flipH="1">
              <a:off x="4429123" y="5786454"/>
              <a:ext cx="176727" cy="157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7" name="Прямая со стрелкой 36"/>
            <p:cNvCxnSpPr>
              <a:stCxn id="36" idx="0"/>
              <a:endCxn id="35" idx="4"/>
            </p:cNvCxnSpPr>
            <p:nvPr/>
          </p:nvCxnSpPr>
          <p:spPr>
            <a:xfrm rot="5400000" flipH="1" flipV="1">
              <a:off x="3631753" y="4187900"/>
              <a:ext cx="2484288" cy="712821"/>
            </a:xfrm>
            <a:prstGeom prst="straightConnector1">
              <a:avLst/>
            </a:prstGeom>
            <a:ln w="1905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Овал 37"/>
            <p:cNvSpPr/>
            <p:nvPr/>
          </p:nvSpPr>
          <p:spPr>
            <a:xfrm flipH="1">
              <a:off x="6641850" y="2761389"/>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39" name="Прямая соединительная линия 38"/>
            <p:cNvCxnSpPr>
              <a:stCxn id="35" idx="6"/>
              <a:endCxn id="38" idx="5"/>
            </p:cNvCxnSpPr>
            <p:nvPr/>
          </p:nvCxnSpPr>
          <p:spPr>
            <a:xfrm flipV="1">
              <a:off x="5317112" y="2897034"/>
              <a:ext cx="1350162" cy="325673"/>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Овал 39"/>
            <p:cNvSpPr/>
            <p:nvPr/>
          </p:nvSpPr>
          <p:spPr>
            <a:xfrm flipH="1">
              <a:off x="5857884" y="2357430"/>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41" name="Овал 40"/>
            <p:cNvSpPr/>
            <p:nvPr/>
          </p:nvSpPr>
          <p:spPr>
            <a:xfrm flipH="1">
              <a:off x="6641850" y="3679632"/>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42" name="Овал 41"/>
            <p:cNvSpPr/>
            <p:nvPr/>
          </p:nvSpPr>
          <p:spPr>
            <a:xfrm flipH="1">
              <a:off x="2914420" y="2761389"/>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43" name="Овал 42"/>
            <p:cNvSpPr/>
            <p:nvPr/>
          </p:nvSpPr>
          <p:spPr>
            <a:xfrm flipH="1">
              <a:off x="2571736" y="3643314"/>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44" name="Прямая соединительная линия 43"/>
            <p:cNvCxnSpPr>
              <a:stCxn id="35" idx="7"/>
              <a:endCxn id="40" idx="5"/>
            </p:cNvCxnSpPr>
            <p:nvPr/>
          </p:nvCxnSpPr>
          <p:spPr>
            <a:xfrm rot="5400000" flipH="1" flipV="1">
              <a:off x="5250775" y="2533988"/>
              <a:ext cx="673446" cy="59162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a:stCxn id="35" idx="5"/>
              <a:endCxn id="41" idx="6"/>
            </p:cNvCxnSpPr>
            <p:nvPr/>
          </p:nvCxnSpPr>
          <p:spPr>
            <a:xfrm rot="16200000" flipH="1">
              <a:off x="5726670" y="2843911"/>
              <a:ext cx="480198" cy="1350162"/>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p:cNvCxnSpPr>
              <a:stCxn id="35" idx="1"/>
              <a:endCxn id="42" idx="3"/>
            </p:cNvCxnSpPr>
            <p:nvPr/>
          </p:nvCxnSpPr>
          <p:spPr>
            <a:xfrm rot="16200000" flipV="1">
              <a:off x="3981023" y="1978616"/>
              <a:ext cx="269487" cy="2106324"/>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Прямая соединительная линия 46"/>
            <p:cNvCxnSpPr>
              <a:stCxn id="43" idx="2"/>
              <a:endCxn id="56" idx="7"/>
            </p:cNvCxnSpPr>
            <p:nvPr/>
          </p:nvCxnSpPr>
          <p:spPr>
            <a:xfrm>
              <a:off x="2745344" y="3722773"/>
              <a:ext cx="1423452" cy="301004"/>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Прямая со стрелкой 47"/>
            <p:cNvCxnSpPr>
              <a:stCxn id="36" idx="0"/>
              <a:endCxn id="38" idx="4"/>
            </p:cNvCxnSpPr>
            <p:nvPr/>
          </p:nvCxnSpPr>
          <p:spPr>
            <a:xfrm rot="5400000" flipH="1" flipV="1">
              <a:off x="4189996" y="3247797"/>
              <a:ext cx="2866147" cy="2211167"/>
            </a:xfrm>
            <a:prstGeom prst="straightConnector1">
              <a:avLst/>
            </a:prstGeom>
            <a:ln w="19050">
              <a:solidFill>
                <a:schemeClr val="accent2">
                  <a:lumMod val="60000"/>
                  <a:lumOff val="4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9" name="Прямая со стрелкой 48"/>
            <p:cNvCxnSpPr>
              <a:stCxn id="36" idx="0"/>
              <a:endCxn id="41" idx="4"/>
            </p:cNvCxnSpPr>
            <p:nvPr/>
          </p:nvCxnSpPr>
          <p:spPr>
            <a:xfrm rot="5400000" flipH="1" flipV="1">
              <a:off x="4649118" y="3706919"/>
              <a:ext cx="1947905" cy="2211167"/>
            </a:xfrm>
            <a:prstGeom prst="straightConnector1">
              <a:avLst/>
            </a:prstGeom>
            <a:ln w="19050">
              <a:solidFill>
                <a:schemeClr val="accent2">
                  <a:lumMod val="60000"/>
                  <a:lumOff val="4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p:cNvCxnSpPr>
              <a:stCxn id="36" idx="0"/>
              <a:endCxn id="40" idx="4"/>
            </p:cNvCxnSpPr>
            <p:nvPr/>
          </p:nvCxnSpPr>
          <p:spPr>
            <a:xfrm rot="5400000" flipH="1" flipV="1">
              <a:off x="3596035" y="3437801"/>
              <a:ext cx="3270106" cy="1427200"/>
            </a:xfrm>
            <a:prstGeom prst="straightConnector1">
              <a:avLst/>
            </a:prstGeom>
            <a:ln w="19050">
              <a:solidFill>
                <a:schemeClr val="accent2">
                  <a:lumMod val="60000"/>
                  <a:lumOff val="4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1" name="Прямая со стрелкой 50"/>
            <p:cNvCxnSpPr>
              <a:stCxn id="36" idx="0"/>
              <a:endCxn id="42" idx="4"/>
            </p:cNvCxnSpPr>
            <p:nvPr/>
          </p:nvCxnSpPr>
          <p:spPr>
            <a:xfrm rot="16200000" flipV="1">
              <a:off x="2326283" y="3595248"/>
              <a:ext cx="2866147" cy="1516263"/>
            </a:xfrm>
            <a:prstGeom prst="straightConnector1">
              <a:avLst/>
            </a:prstGeom>
            <a:ln w="19050">
              <a:solidFill>
                <a:schemeClr val="accent2">
                  <a:lumMod val="60000"/>
                  <a:lumOff val="4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2" name="Прямая со стрелкой 51"/>
            <p:cNvCxnSpPr>
              <a:stCxn id="36" idx="0"/>
              <a:endCxn id="43" idx="4"/>
            </p:cNvCxnSpPr>
            <p:nvPr/>
          </p:nvCxnSpPr>
          <p:spPr>
            <a:xfrm rot="16200000" flipV="1">
              <a:off x="2595903" y="3864868"/>
              <a:ext cx="1984223" cy="1858947"/>
            </a:xfrm>
            <a:prstGeom prst="straightConnector1">
              <a:avLst/>
            </a:prstGeom>
            <a:ln w="19050">
              <a:solidFill>
                <a:schemeClr val="accent2">
                  <a:lumMod val="60000"/>
                  <a:lumOff val="4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3" name="Овал 52"/>
            <p:cNvSpPr/>
            <p:nvPr/>
          </p:nvSpPr>
          <p:spPr>
            <a:xfrm>
              <a:off x="2071670" y="1928802"/>
              <a:ext cx="5143536" cy="28643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4" name="Овал 53"/>
            <p:cNvSpPr/>
            <p:nvPr/>
          </p:nvSpPr>
          <p:spPr>
            <a:xfrm flipH="1">
              <a:off x="4071934" y="2214554"/>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55" name="Прямая соединительная линия 54"/>
            <p:cNvCxnSpPr>
              <a:stCxn id="54" idx="2"/>
              <a:endCxn id="40" idx="5"/>
            </p:cNvCxnSpPr>
            <p:nvPr/>
          </p:nvCxnSpPr>
          <p:spPr>
            <a:xfrm>
              <a:off x="4245542" y="2294013"/>
              <a:ext cx="1637766" cy="199062"/>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6" name="Овал 55"/>
            <p:cNvSpPr/>
            <p:nvPr/>
          </p:nvSpPr>
          <p:spPr>
            <a:xfrm flipH="1">
              <a:off x="4143372" y="4000504"/>
              <a:ext cx="173608" cy="1589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57" name="Прямая со стрелкой 56"/>
            <p:cNvCxnSpPr>
              <a:stCxn id="36" idx="0"/>
              <a:endCxn id="54" idx="4"/>
            </p:cNvCxnSpPr>
            <p:nvPr/>
          </p:nvCxnSpPr>
          <p:spPr>
            <a:xfrm rot="16200000" flipV="1">
              <a:off x="2631623" y="3900588"/>
              <a:ext cx="3412982" cy="358748"/>
            </a:xfrm>
            <a:prstGeom prst="straightConnector1">
              <a:avLst/>
            </a:prstGeom>
            <a:ln w="19050">
              <a:solidFill>
                <a:schemeClr val="accent2">
                  <a:lumMod val="60000"/>
                  <a:lumOff val="4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8" name="Прямая со стрелкой 57"/>
            <p:cNvCxnSpPr>
              <a:stCxn id="36" idx="0"/>
              <a:endCxn id="56" idx="4"/>
            </p:cNvCxnSpPr>
            <p:nvPr/>
          </p:nvCxnSpPr>
          <p:spPr>
            <a:xfrm rot="16200000" flipV="1">
              <a:off x="3560317" y="4829282"/>
              <a:ext cx="1627033" cy="287311"/>
            </a:xfrm>
            <a:prstGeom prst="straightConnector1">
              <a:avLst/>
            </a:prstGeom>
            <a:ln w="19050">
              <a:solidFill>
                <a:schemeClr val="accent2">
                  <a:lumMod val="60000"/>
                  <a:lumOff val="4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9" name="Прямая соединительная линия 58"/>
            <p:cNvCxnSpPr>
              <a:stCxn id="56" idx="0"/>
              <a:endCxn id="42" idx="4"/>
            </p:cNvCxnSpPr>
            <p:nvPr/>
          </p:nvCxnSpPr>
          <p:spPr>
            <a:xfrm rot="16200000" flipV="1">
              <a:off x="3075602" y="2845930"/>
              <a:ext cx="1080197" cy="1228952"/>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Прямая соединительная линия 59"/>
            <p:cNvCxnSpPr>
              <a:stCxn id="56" idx="2"/>
              <a:endCxn id="41" idx="6"/>
            </p:cNvCxnSpPr>
            <p:nvPr/>
          </p:nvCxnSpPr>
          <p:spPr>
            <a:xfrm flipV="1">
              <a:off x="4316980" y="3759091"/>
              <a:ext cx="2324870" cy="320872"/>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Прямая соединительная линия 60"/>
            <p:cNvCxnSpPr>
              <a:stCxn id="54" idx="5"/>
              <a:endCxn id="42" idx="1"/>
            </p:cNvCxnSpPr>
            <p:nvPr/>
          </p:nvCxnSpPr>
          <p:spPr>
            <a:xfrm rot="5400000">
              <a:off x="3362750" y="2050053"/>
              <a:ext cx="434463" cy="1034754"/>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Прямая соединительная линия 61"/>
            <p:cNvCxnSpPr>
              <a:stCxn id="40" idx="5"/>
              <a:endCxn id="43" idx="1"/>
            </p:cNvCxnSpPr>
            <p:nvPr/>
          </p:nvCxnSpPr>
          <p:spPr>
            <a:xfrm rot="5400000">
              <a:off x="3714858" y="1498137"/>
              <a:ext cx="1173512" cy="316338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smtClean="0">
                <a:solidFill>
                  <a:schemeClr val="accent3"/>
                </a:solidFill>
              </a:rPr>
              <a:t>Quantitative Trait </a:t>
            </a:r>
            <a:r>
              <a:rPr lang="en-US" sz="3600" dirty="0">
                <a:solidFill>
                  <a:schemeClr val="accent3"/>
                </a:solidFill>
              </a:rPr>
              <a:t>L</a:t>
            </a:r>
            <a:r>
              <a:rPr lang="en-US" sz="3600" dirty="0" smtClean="0">
                <a:solidFill>
                  <a:schemeClr val="accent3"/>
                </a:solidFill>
              </a:rPr>
              <a:t>oci</a:t>
            </a:r>
            <a:endParaRPr lang="ru-RU" sz="3600" dirty="0">
              <a:solidFill>
                <a:schemeClr val="accent3"/>
              </a:solidFill>
            </a:endParaRPr>
          </a:p>
        </p:txBody>
      </p:sp>
      <p:sp>
        <p:nvSpPr>
          <p:cNvPr id="3" name="Содержимое 2"/>
          <p:cNvSpPr>
            <a:spLocks noGrp="1"/>
          </p:cNvSpPr>
          <p:nvPr>
            <p:ph idx="1"/>
          </p:nvPr>
        </p:nvSpPr>
        <p:spPr>
          <a:xfrm>
            <a:off x="571472" y="1000108"/>
            <a:ext cx="8072494" cy="5357850"/>
          </a:xfrm>
        </p:spPr>
        <p:txBody>
          <a:bodyPr>
            <a:normAutofit/>
          </a:bodyPr>
          <a:lstStyle/>
          <a:p>
            <a:pPr>
              <a:buNone/>
            </a:pPr>
            <a:r>
              <a:rPr lang="en-US" sz="2800" dirty="0" smtClean="0"/>
              <a:t>Idea: use genome-wide gene activity itself as quantitative trait</a:t>
            </a:r>
          </a:p>
          <a:p>
            <a:pPr>
              <a:buNone/>
            </a:pPr>
            <a:r>
              <a:rPr lang="en-US" sz="2800" dirty="0" smtClean="0"/>
              <a:t>Transcript expression levels as quantitative traits: expression QTLs (</a:t>
            </a:r>
            <a:r>
              <a:rPr lang="en-US" sz="2800" dirty="0" err="1" smtClean="0"/>
              <a:t>eQTLs</a:t>
            </a:r>
            <a:r>
              <a:rPr lang="en-US" sz="2800" dirty="0" smtClean="0"/>
              <a:t>)</a:t>
            </a:r>
          </a:p>
        </p:txBody>
      </p:sp>
      <p:grpSp>
        <p:nvGrpSpPr>
          <p:cNvPr id="4" name="Группа 17"/>
          <p:cNvGrpSpPr/>
          <p:nvPr/>
        </p:nvGrpSpPr>
        <p:grpSpPr>
          <a:xfrm>
            <a:off x="1071538" y="3643314"/>
            <a:ext cx="2643238" cy="1183358"/>
            <a:chOff x="2616307" y="1928803"/>
            <a:chExt cx="3170138" cy="1524142"/>
          </a:xfrm>
        </p:grpSpPr>
        <p:pic>
          <p:nvPicPr>
            <p:cNvPr id="19" name="Рисунок 18" descr="Dogma.svg.png"/>
            <p:cNvPicPr>
              <a:picLocks noChangeAspect="1"/>
            </p:cNvPicPr>
            <p:nvPr/>
          </p:nvPicPr>
          <p:blipFill>
            <a:blip r:embed="rId3"/>
            <a:stretch>
              <a:fillRect/>
            </a:stretch>
          </p:blipFill>
          <p:spPr>
            <a:xfrm>
              <a:off x="2695561" y="1928803"/>
              <a:ext cx="2948009" cy="897870"/>
            </a:xfrm>
            <a:prstGeom prst="rect">
              <a:avLst/>
            </a:prstGeom>
          </p:spPr>
        </p:pic>
        <p:sp>
          <p:nvSpPr>
            <p:cNvPr id="20" name="TextBox 19"/>
            <p:cNvSpPr txBox="1"/>
            <p:nvPr/>
          </p:nvSpPr>
          <p:spPr>
            <a:xfrm>
              <a:off x="2616307" y="2699764"/>
              <a:ext cx="942500" cy="753178"/>
            </a:xfrm>
            <a:prstGeom prst="rect">
              <a:avLst/>
            </a:prstGeom>
            <a:noFill/>
          </p:spPr>
          <p:txBody>
            <a:bodyPr wrap="square" rtlCol="0">
              <a:spAutoFit/>
            </a:bodyPr>
            <a:lstStyle/>
            <a:p>
              <a:r>
                <a:rPr lang="en-US" sz="1600" dirty="0" smtClean="0"/>
                <a:t>gene</a:t>
              </a:r>
            </a:p>
            <a:p>
              <a:r>
                <a:rPr lang="en-US" sz="1600" dirty="0" smtClean="0"/>
                <a:t>(DNA)</a:t>
              </a:r>
              <a:endParaRPr lang="ru-RU" sz="1600" dirty="0"/>
            </a:p>
          </p:txBody>
        </p:sp>
        <p:sp>
          <p:nvSpPr>
            <p:cNvPr id="21" name="TextBox 20"/>
            <p:cNvSpPr txBox="1"/>
            <p:nvPr/>
          </p:nvSpPr>
          <p:spPr>
            <a:xfrm>
              <a:off x="3567349" y="2699766"/>
              <a:ext cx="1276634" cy="753179"/>
            </a:xfrm>
            <a:prstGeom prst="rect">
              <a:avLst/>
            </a:prstGeom>
            <a:noFill/>
          </p:spPr>
          <p:txBody>
            <a:bodyPr wrap="square" rtlCol="0">
              <a:spAutoFit/>
            </a:bodyPr>
            <a:lstStyle/>
            <a:p>
              <a:r>
                <a:rPr lang="en-US" sz="1600" dirty="0" smtClean="0"/>
                <a:t>transcript</a:t>
              </a:r>
            </a:p>
            <a:p>
              <a:r>
                <a:rPr lang="en-US" sz="1600" dirty="0" smtClean="0"/>
                <a:t>(mRNA)</a:t>
              </a:r>
              <a:endParaRPr lang="ru-RU" sz="1600" dirty="0"/>
            </a:p>
          </p:txBody>
        </p:sp>
        <p:sp>
          <p:nvSpPr>
            <p:cNvPr id="22" name="TextBox 21"/>
            <p:cNvSpPr txBox="1"/>
            <p:nvPr/>
          </p:nvSpPr>
          <p:spPr>
            <a:xfrm>
              <a:off x="4756151" y="2714625"/>
              <a:ext cx="1030294" cy="405964"/>
            </a:xfrm>
            <a:prstGeom prst="rect">
              <a:avLst/>
            </a:prstGeom>
            <a:noFill/>
          </p:spPr>
          <p:txBody>
            <a:bodyPr wrap="square" rtlCol="0">
              <a:spAutoFit/>
            </a:bodyPr>
            <a:lstStyle/>
            <a:p>
              <a:r>
                <a:rPr lang="en-US" sz="1600" dirty="0" smtClean="0"/>
                <a:t>protein</a:t>
              </a:r>
              <a:endParaRPr lang="ru-RU" sz="1600" dirty="0"/>
            </a:p>
          </p:txBody>
        </p:sp>
      </p:grpSp>
      <p:pic>
        <p:nvPicPr>
          <p:cNvPr id="10" name="Рисунок 9" descr="microarray.png"/>
          <p:cNvPicPr>
            <a:picLocks noChangeAspect="1"/>
          </p:cNvPicPr>
          <p:nvPr/>
        </p:nvPicPr>
        <p:blipFill>
          <a:blip r:embed="rId4" cstate="print"/>
          <a:stretch>
            <a:fillRect/>
          </a:stretch>
        </p:blipFill>
        <p:spPr>
          <a:xfrm>
            <a:off x="4429124" y="2928934"/>
            <a:ext cx="3571900" cy="3571900"/>
          </a:xfrm>
          <a:prstGeom prst="rect">
            <a:avLst/>
          </a:prstGeom>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lstStyle/>
          <a:p>
            <a:endParaRPr lang="ru-RU"/>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err="1" smtClean="0">
                <a:solidFill>
                  <a:schemeClr val="accent3"/>
                </a:solidFill>
              </a:rPr>
              <a:t>pQTLs</a:t>
            </a:r>
            <a:r>
              <a:rPr lang="en-US" sz="3600" dirty="0" smtClean="0">
                <a:solidFill>
                  <a:schemeClr val="accent3"/>
                </a:solidFill>
              </a:rPr>
              <a:t>: More Linkages</a:t>
            </a:r>
            <a:endParaRPr lang="ru-RU" sz="3600" dirty="0">
              <a:solidFill>
                <a:schemeClr val="accent3"/>
              </a:solidFill>
            </a:endParaRPr>
          </a:p>
        </p:txBody>
      </p:sp>
      <p:sp>
        <p:nvSpPr>
          <p:cNvPr id="3" name="Содержимое 2"/>
          <p:cNvSpPr>
            <a:spLocks noGrp="1"/>
          </p:cNvSpPr>
          <p:nvPr>
            <p:ph idx="1"/>
          </p:nvPr>
        </p:nvSpPr>
        <p:spPr>
          <a:xfrm>
            <a:off x="571472" y="1000108"/>
            <a:ext cx="8072494" cy="5357850"/>
          </a:xfrm>
        </p:spPr>
        <p:txBody>
          <a:bodyPr>
            <a:normAutofit/>
          </a:bodyPr>
          <a:lstStyle/>
          <a:p>
            <a:pPr>
              <a:buNone/>
            </a:pPr>
            <a:r>
              <a:rPr lang="en-US" sz="2800" dirty="0" smtClean="0"/>
              <a:t>What level for </a:t>
            </a:r>
            <a:r>
              <a:rPr lang="en-US" sz="2800" dirty="0" err="1" smtClean="0"/>
              <a:t>eQTLs</a:t>
            </a:r>
            <a:r>
              <a:rPr lang="en-US" sz="2800" dirty="0" smtClean="0"/>
              <a:t> to choose?</a:t>
            </a:r>
          </a:p>
        </p:txBody>
      </p:sp>
      <p:sp>
        <p:nvSpPr>
          <p:cNvPr id="4" name="TextBox 3"/>
          <p:cNvSpPr txBox="1"/>
          <p:nvPr/>
        </p:nvSpPr>
        <p:spPr>
          <a:xfrm>
            <a:off x="5572132" y="1000108"/>
            <a:ext cx="2857520" cy="523220"/>
          </a:xfrm>
          <a:prstGeom prst="rect">
            <a:avLst/>
          </a:prstGeom>
          <a:noFill/>
        </p:spPr>
        <p:txBody>
          <a:bodyPr wrap="square" rtlCol="0">
            <a:spAutoFit/>
          </a:bodyPr>
          <a:lstStyle/>
          <a:p>
            <a:r>
              <a:rPr lang="en-US" sz="2800" dirty="0" smtClean="0">
                <a:solidFill>
                  <a:schemeClr val="accent6">
                    <a:lumMod val="75000"/>
                  </a:schemeClr>
                </a:solidFill>
              </a:rPr>
              <a:t>1e-3 (FDR 14%)</a:t>
            </a:r>
            <a:endParaRPr lang="ru-RU" sz="2800" dirty="0">
              <a:solidFill>
                <a:schemeClr val="accent6">
                  <a:lumMod val="75000"/>
                </a:schemeClr>
              </a:solidFill>
            </a:endParaRPr>
          </a:p>
        </p:txBody>
      </p:sp>
      <p:pic>
        <p:nvPicPr>
          <p:cNvPr id="5" name="Рисунок 4" descr="pQTLs-links-diffleQTLlevels.png"/>
          <p:cNvPicPr>
            <a:picLocks noChangeAspect="1"/>
          </p:cNvPicPr>
          <p:nvPr/>
        </p:nvPicPr>
        <p:blipFill>
          <a:blip r:embed="rId3"/>
          <a:stretch>
            <a:fillRect/>
          </a:stretch>
        </p:blipFill>
        <p:spPr>
          <a:xfrm>
            <a:off x="1491520" y="1571612"/>
            <a:ext cx="6160959" cy="464348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 name="Содержимое 18" descr="lewissigler.jpg"/>
          <p:cNvPicPr>
            <a:picLocks noGrp="1" noChangeAspect="1"/>
          </p:cNvPicPr>
          <p:nvPr>
            <p:ph idx="1"/>
          </p:nvPr>
        </p:nvPicPr>
        <p:blipFill>
          <a:blip r:embed="rId3"/>
          <a:stretch>
            <a:fillRect/>
          </a:stretch>
        </p:blipFill>
        <p:spPr>
          <a:xfrm>
            <a:off x="500034" y="5072074"/>
            <a:ext cx="4706601" cy="952395"/>
          </a:xfrm>
          <a:custGeom>
            <a:avLst/>
            <a:gdLst>
              <a:gd name="connsiteX0" fmla="*/ 0 w 8072494"/>
              <a:gd name="connsiteY0" fmla="*/ 0 h 5357850"/>
              <a:gd name="connsiteX1" fmla="*/ 8072494 w 8072494"/>
              <a:gd name="connsiteY1" fmla="*/ 0 h 5357850"/>
              <a:gd name="connsiteX2" fmla="*/ 8072494 w 8072494"/>
              <a:gd name="connsiteY2" fmla="*/ 5357850 h 5357850"/>
              <a:gd name="connsiteX3" fmla="*/ 0 w 8072494"/>
              <a:gd name="connsiteY3" fmla="*/ 5357850 h 5357850"/>
              <a:gd name="connsiteX4" fmla="*/ 0 w 8072494"/>
              <a:gd name="connsiteY4" fmla="*/ 0 h 5357850"/>
              <a:gd name="connsiteX0" fmla="*/ 0 w 8072494"/>
              <a:gd name="connsiteY0" fmla="*/ 0 h 5357850"/>
              <a:gd name="connsiteX1" fmla="*/ 8072494 w 8072494"/>
              <a:gd name="connsiteY1" fmla="*/ 0 h 5357850"/>
              <a:gd name="connsiteX2" fmla="*/ 8072494 w 8072494"/>
              <a:gd name="connsiteY2" fmla="*/ 5357850 h 5357850"/>
              <a:gd name="connsiteX3" fmla="*/ 0 w 8072494"/>
              <a:gd name="connsiteY3" fmla="*/ 5357850 h 5357850"/>
              <a:gd name="connsiteX4" fmla="*/ 0 w 8072494"/>
              <a:gd name="connsiteY4" fmla="*/ 0 h 5357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2494" h="5357850">
                <a:moveTo>
                  <a:pt x="0" y="0"/>
                </a:moveTo>
                <a:lnTo>
                  <a:pt x="8072494" y="0"/>
                </a:lnTo>
                <a:lnTo>
                  <a:pt x="8072494" y="5357850"/>
                </a:lnTo>
                <a:lnTo>
                  <a:pt x="0" y="5357850"/>
                </a:lnTo>
                <a:lnTo>
                  <a:pt x="0" y="0"/>
                </a:lnTo>
                <a:close/>
              </a:path>
            </a:pathLst>
          </a:custGeom>
        </p:spPr>
      </p:pic>
      <p:sp>
        <p:nvSpPr>
          <p:cNvPr id="20" name="TextBox 19"/>
          <p:cNvSpPr txBox="1"/>
          <p:nvPr/>
        </p:nvSpPr>
        <p:spPr>
          <a:xfrm>
            <a:off x="5072066" y="1500174"/>
            <a:ext cx="1643074" cy="369332"/>
          </a:xfrm>
          <a:prstGeom prst="rect">
            <a:avLst/>
          </a:prstGeom>
          <a:noFill/>
        </p:spPr>
        <p:txBody>
          <a:bodyPr wrap="square" rtlCol="0">
            <a:spAutoFit/>
          </a:bodyPr>
          <a:lstStyle/>
          <a:p>
            <a:endParaRPr lang="ru-RU" dirty="0"/>
          </a:p>
        </p:txBody>
      </p:sp>
      <p:pic>
        <p:nvPicPr>
          <p:cNvPr id="25" name="Рисунок 24" descr="genenetwork.jpg"/>
          <p:cNvPicPr>
            <a:picLocks noChangeAspect="1"/>
          </p:cNvPicPr>
          <p:nvPr/>
        </p:nvPicPr>
        <p:blipFill>
          <a:blip r:embed="rId4"/>
          <a:stretch>
            <a:fillRect/>
          </a:stretch>
        </p:blipFill>
        <p:spPr>
          <a:xfrm>
            <a:off x="2214546" y="2500306"/>
            <a:ext cx="2464930" cy="2191708"/>
          </a:xfrm>
          <a:prstGeom prst="rect">
            <a:avLst/>
          </a:prstGeom>
        </p:spPr>
      </p:pic>
      <p:pic>
        <p:nvPicPr>
          <p:cNvPr id="26" name="Рисунок 25" descr="microarray.png"/>
          <p:cNvPicPr>
            <a:picLocks noChangeAspect="1"/>
          </p:cNvPicPr>
          <p:nvPr/>
        </p:nvPicPr>
        <p:blipFill>
          <a:blip r:embed="rId5" cstate="print"/>
          <a:stretch>
            <a:fillRect/>
          </a:stretch>
        </p:blipFill>
        <p:spPr>
          <a:xfrm>
            <a:off x="5286380" y="928670"/>
            <a:ext cx="3571900" cy="3571900"/>
          </a:xfrm>
          <a:prstGeom prst="rect">
            <a:avLst/>
          </a:prstGeom>
        </p:spPr>
      </p:pic>
      <p:pic>
        <p:nvPicPr>
          <p:cNvPr id="27" name="Рисунок 26" descr="dnasequence.png"/>
          <p:cNvPicPr>
            <a:picLocks noChangeAspect="1"/>
          </p:cNvPicPr>
          <p:nvPr/>
        </p:nvPicPr>
        <p:blipFill>
          <a:blip r:embed="rId6"/>
          <a:stretch>
            <a:fillRect/>
          </a:stretch>
        </p:blipFill>
        <p:spPr>
          <a:xfrm>
            <a:off x="500034" y="500042"/>
            <a:ext cx="4360203" cy="1656877"/>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smtClean="0">
                <a:solidFill>
                  <a:schemeClr val="accent3"/>
                </a:solidFill>
              </a:rPr>
              <a:t>Quantitative Trait </a:t>
            </a:r>
            <a:r>
              <a:rPr lang="en-US" sz="3600" dirty="0">
                <a:solidFill>
                  <a:schemeClr val="accent3"/>
                </a:solidFill>
              </a:rPr>
              <a:t>L</a:t>
            </a:r>
            <a:r>
              <a:rPr lang="en-US" sz="3600" dirty="0" smtClean="0">
                <a:solidFill>
                  <a:schemeClr val="accent3"/>
                </a:solidFill>
              </a:rPr>
              <a:t>oci</a:t>
            </a:r>
            <a:endParaRPr lang="ru-RU" sz="3600" dirty="0">
              <a:solidFill>
                <a:schemeClr val="accent3"/>
              </a:solidFill>
            </a:endParaRPr>
          </a:p>
        </p:txBody>
      </p:sp>
      <p:sp>
        <p:nvSpPr>
          <p:cNvPr id="3" name="Содержимое 2"/>
          <p:cNvSpPr>
            <a:spLocks noGrp="1"/>
          </p:cNvSpPr>
          <p:nvPr>
            <p:ph idx="1"/>
          </p:nvPr>
        </p:nvSpPr>
        <p:spPr>
          <a:xfrm>
            <a:off x="571472" y="1000108"/>
            <a:ext cx="8072494" cy="5357850"/>
          </a:xfrm>
        </p:spPr>
        <p:txBody>
          <a:bodyPr>
            <a:normAutofit/>
          </a:bodyPr>
          <a:lstStyle/>
          <a:p>
            <a:pPr>
              <a:buNone/>
            </a:pPr>
            <a:r>
              <a:rPr lang="en-US" sz="2800" dirty="0" smtClean="0"/>
              <a:t>Associate variation in trait with variation in genotype</a:t>
            </a:r>
          </a:p>
          <a:p>
            <a:pPr>
              <a:buNone/>
            </a:pPr>
            <a:r>
              <a:rPr lang="en-US" sz="2800" dirty="0" smtClean="0"/>
              <a:t>Toy example:</a:t>
            </a:r>
          </a:p>
        </p:txBody>
      </p:sp>
      <p:grpSp>
        <p:nvGrpSpPr>
          <p:cNvPr id="4" name="Группа 18"/>
          <p:cNvGrpSpPr/>
          <p:nvPr/>
        </p:nvGrpSpPr>
        <p:grpSpPr>
          <a:xfrm>
            <a:off x="285720" y="2502000"/>
            <a:ext cx="8556223" cy="2121408"/>
            <a:chOff x="285720" y="4736592"/>
            <a:chExt cx="8556223" cy="2121408"/>
          </a:xfrm>
        </p:grpSpPr>
        <p:grpSp>
          <p:nvGrpSpPr>
            <p:cNvPr id="13" name="Группа 12"/>
            <p:cNvGrpSpPr/>
            <p:nvPr/>
          </p:nvGrpSpPr>
          <p:grpSpPr>
            <a:xfrm>
              <a:off x="5072066" y="4736592"/>
              <a:ext cx="3769877" cy="2121408"/>
              <a:chOff x="4588337" y="1500174"/>
              <a:chExt cx="3769877" cy="2121408"/>
            </a:xfrm>
          </p:grpSpPr>
          <p:pic>
            <p:nvPicPr>
              <p:cNvPr id="7" name="Рисунок 6" descr="body2.jpg"/>
              <p:cNvPicPr>
                <a:picLocks noChangeAspect="1"/>
              </p:cNvPicPr>
              <p:nvPr/>
            </p:nvPicPr>
            <p:blipFill>
              <a:blip r:embed="rId3"/>
              <a:stretch>
                <a:fillRect/>
              </a:stretch>
            </p:blipFill>
            <p:spPr>
              <a:xfrm>
                <a:off x="4588337" y="1676958"/>
                <a:ext cx="785818" cy="1944624"/>
              </a:xfrm>
              <a:prstGeom prst="rect">
                <a:avLst/>
              </a:prstGeom>
            </p:spPr>
          </p:pic>
          <p:pic>
            <p:nvPicPr>
              <p:cNvPr id="9" name="Рисунок 8" descr="body2.jpg"/>
              <p:cNvPicPr>
                <a:picLocks noChangeAspect="1"/>
              </p:cNvPicPr>
              <p:nvPr/>
            </p:nvPicPr>
            <p:blipFill>
              <a:blip r:embed="rId3"/>
              <a:stretch>
                <a:fillRect/>
              </a:stretch>
            </p:blipFill>
            <p:spPr>
              <a:xfrm>
                <a:off x="5535397" y="1605520"/>
                <a:ext cx="857256" cy="2016062"/>
              </a:xfrm>
              <a:prstGeom prst="rect">
                <a:avLst/>
              </a:prstGeom>
            </p:spPr>
          </p:pic>
          <p:pic>
            <p:nvPicPr>
              <p:cNvPr id="10" name="Рисунок 9" descr="body2.jpg"/>
              <p:cNvPicPr>
                <a:picLocks noChangeAspect="1"/>
              </p:cNvPicPr>
              <p:nvPr/>
            </p:nvPicPr>
            <p:blipFill>
              <a:blip r:embed="rId3"/>
              <a:stretch>
                <a:fillRect/>
              </a:stretch>
            </p:blipFill>
            <p:spPr>
              <a:xfrm>
                <a:off x="6553895" y="1676958"/>
                <a:ext cx="785818" cy="1944624"/>
              </a:xfrm>
              <a:prstGeom prst="rect">
                <a:avLst/>
              </a:prstGeom>
            </p:spPr>
          </p:pic>
          <p:pic>
            <p:nvPicPr>
              <p:cNvPr id="11" name="Рисунок 10" descr="body2.jpg"/>
              <p:cNvPicPr>
                <a:picLocks noChangeAspect="1"/>
              </p:cNvPicPr>
              <p:nvPr/>
            </p:nvPicPr>
            <p:blipFill>
              <a:blip r:embed="rId3"/>
              <a:stretch>
                <a:fillRect/>
              </a:stretch>
            </p:blipFill>
            <p:spPr>
              <a:xfrm>
                <a:off x="7500958" y="1500174"/>
                <a:ext cx="857256" cy="2121408"/>
              </a:xfrm>
              <a:prstGeom prst="rect">
                <a:avLst/>
              </a:prstGeom>
            </p:spPr>
          </p:pic>
        </p:grpSp>
        <p:grpSp>
          <p:nvGrpSpPr>
            <p:cNvPr id="14" name="Группа 13"/>
            <p:cNvGrpSpPr/>
            <p:nvPr/>
          </p:nvGrpSpPr>
          <p:grpSpPr>
            <a:xfrm>
              <a:off x="285720" y="5199128"/>
              <a:ext cx="3998499" cy="1658872"/>
              <a:chOff x="428596" y="1962710"/>
              <a:chExt cx="3998499" cy="1658872"/>
            </a:xfrm>
          </p:grpSpPr>
          <p:pic>
            <p:nvPicPr>
              <p:cNvPr id="24" name="Рисунок 23" descr="body2.jpg"/>
              <p:cNvPicPr>
                <a:picLocks noChangeAspect="1"/>
              </p:cNvPicPr>
              <p:nvPr/>
            </p:nvPicPr>
            <p:blipFill>
              <a:blip r:embed="rId3"/>
              <a:stretch>
                <a:fillRect/>
              </a:stretch>
            </p:blipFill>
            <p:spPr>
              <a:xfrm>
                <a:off x="1304219" y="2040562"/>
                <a:ext cx="638886" cy="1581020"/>
              </a:xfrm>
              <a:prstGeom prst="rect">
                <a:avLst/>
              </a:prstGeom>
            </p:spPr>
          </p:pic>
          <p:pic>
            <p:nvPicPr>
              <p:cNvPr id="5" name="Рисунок 4" descr="body2.jpg"/>
              <p:cNvPicPr>
                <a:picLocks noChangeAspect="1"/>
              </p:cNvPicPr>
              <p:nvPr/>
            </p:nvPicPr>
            <p:blipFill>
              <a:blip r:embed="rId3"/>
              <a:stretch>
                <a:fillRect/>
              </a:stretch>
            </p:blipFill>
            <p:spPr>
              <a:xfrm>
                <a:off x="428596" y="2105586"/>
                <a:ext cx="714380" cy="1515996"/>
              </a:xfrm>
              <a:prstGeom prst="rect">
                <a:avLst/>
              </a:prstGeom>
            </p:spPr>
          </p:pic>
          <p:pic>
            <p:nvPicPr>
              <p:cNvPr id="6" name="Рисунок 5" descr="body2.jpg"/>
              <p:cNvPicPr>
                <a:picLocks noChangeAspect="1"/>
              </p:cNvPicPr>
              <p:nvPr/>
            </p:nvPicPr>
            <p:blipFill>
              <a:blip r:embed="rId3"/>
              <a:stretch>
                <a:fillRect/>
              </a:stretch>
            </p:blipFill>
            <p:spPr>
              <a:xfrm>
                <a:off x="2104347" y="2105586"/>
                <a:ext cx="785818" cy="1515996"/>
              </a:xfrm>
              <a:prstGeom prst="rect">
                <a:avLst/>
              </a:prstGeom>
            </p:spPr>
          </p:pic>
          <p:pic>
            <p:nvPicPr>
              <p:cNvPr id="8" name="Рисунок 7" descr="body2.jpg"/>
              <p:cNvPicPr>
                <a:picLocks noChangeAspect="1"/>
              </p:cNvPicPr>
              <p:nvPr/>
            </p:nvPicPr>
            <p:blipFill>
              <a:blip r:embed="rId3"/>
              <a:stretch>
                <a:fillRect/>
              </a:stretch>
            </p:blipFill>
            <p:spPr>
              <a:xfrm>
                <a:off x="3051407" y="1962710"/>
                <a:ext cx="571504" cy="1658872"/>
              </a:xfrm>
              <a:prstGeom prst="rect">
                <a:avLst/>
              </a:prstGeom>
            </p:spPr>
          </p:pic>
          <p:pic>
            <p:nvPicPr>
              <p:cNvPr id="12" name="Рисунок 11" descr="body2.jpg"/>
              <p:cNvPicPr>
                <a:picLocks noChangeAspect="1"/>
              </p:cNvPicPr>
              <p:nvPr/>
            </p:nvPicPr>
            <p:blipFill>
              <a:blip r:embed="rId3"/>
              <a:stretch>
                <a:fillRect/>
              </a:stretch>
            </p:blipFill>
            <p:spPr>
              <a:xfrm>
                <a:off x="3784153" y="2177024"/>
                <a:ext cx="642942" cy="1444558"/>
              </a:xfrm>
              <a:prstGeom prst="rect">
                <a:avLst/>
              </a:prstGeom>
            </p:spPr>
          </p:pic>
        </p:grpSp>
      </p:grpSp>
      <p:grpSp>
        <p:nvGrpSpPr>
          <p:cNvPr id="17" name="Группа 16"/>
          <p:cNvGrpSpPr/>
          <p:nvPr/>
        </p:nvGrpSpPr>
        <p:grpSpPr>
          <a:xfrm>
            <a:off x="904860" y="4932000"/>
            <a:ext cx="7334280" cy="523220"/>
            <a:chOff x="904860" y="6334780"/>
            <a:chExt cx="7334280" cy="523220"/>
          </a:xfrm>
        </p:grpSpPr>
        <p:sp>
          <p:nvSpPr>
            <p:cNvPr id="15" name="TextBox 14"/>
            <p:cNvSpPr txBox="1"/>
            <p:nvPr/>
          </p:nvSpPr>
          <p:spPr>
            <a:xfrm>
              <a:off x="904860" y="6334780"/>
              <a:ext cx="3214710" cy="523220"/>
            </a:xfrm>
            <a:prstGeom prst="rect">
              <a:avLst/>
            </a:prstGeom>
            <a:noFill/>
          </p:spPr>
          <p:txBody>
            <a:bodyPr wrap="square" rtlCol="0">
              <a:spAutoFit/>
            </a:bodyPr>
            <a:lstStyle/>
            <a:p>
              <a:r>
                <a:rPr lang="en-US" sz="2400" dirty="0" smtClean="0"/>
                <a:t>...AGCGCT</a:t>
              </a:r>
              <a:r>
                <a:rPr lang="en-US" sz="2800" dirty="0" smtClean="0">
                  <a:solidFill>
                    <a:schemeClr val="accent6">
                      <a:lumMod val="75000"/>
                    </a:schemeClr>
                  </a:solidFill>
                </a:rPr>
                <a:t>A</a:t>
              </a:r>
              <a:r>
                <a:rPr lang="en-US" sz="2400" dirty="0" smtClean="0"/>
                <a:t>CTGTAGC...</a:t>
              </a:r>
              <a:endParaRPr lang="ru-RU" sz="2400" dirty="0"/>
            </a:p>
          </p:txBody>
        </p:sp>
        <p:sp>
          <p:nvSpPr>
            <p:cNvPr id="16" name="TextBox 15"/>
            <p:cNvSpPr txBox="1"/>
            <p:nvPr/>
          </p:nvSpPr>
          <p:spPr>
            <a:xfrm>
              <a:off x="5024430" y="6334780"/>
              <a:ext cx="3214710" cy="523220"/>
            </a:xfrm>
            <a:prstGeom prst="rect">
              <a:avLst/>
            </a:prstGeom>
            <a:noFill/>
          </p:spPr>
          <p:txBody>
            <a:bodyPr wrap="square" rtlCol="0">
              <a:spAutoFit/>
            </a:bodyPr>
            <a:lstStyle/>
            <a:p>
              <a:r>
                <a:rPr lang="en-US" sz="2400" dirty="0" smtClean="0"/>
                <a:t>...AGCGCT</a:t>
              </a:r>
              <a:r>
                <a:rPr lang="en-US" sz="2800" dirty="0" smtClean="0">
                  <a:solidFill>
                    <a:schemeClr val="accent6">
                      <a:lumMod val="75000"/>
                    </a:schemeClr>
                  </a:solidFill>
                </a:rPr>
                <a:t>G</a:t>
              </a:r>
              <a:r>
                <a:rPr lang="en-US" sz="2400" dirty="0" smtClean="0"/>
                <a:t>CTGTAGC...</a:t>
              </a:r>
              <a:endParaRPr lang="ru-RU" sz="2400" dirty="0"/>
            </a:p>
          </p:txBody>
        </p:sp>
      </p:grpSp>
      <p:sp>
        <p:nvSpPr>
          <p:cNvPr id="20" name="TextBox 19"/>
          <p:cNvSpPr txBox="1"/>
          <p:nvPr/>
        </p:nvSpPr>
        <p:spPr>
          <a:xfrm>
            <a:off x="3303976" y="5715016"/>
            <a:ext cx="2536049" cy="461665"/>
          </a:xfrm>
          <a:prstGeom prst="rect">
            <a:avLst/>
          </a:prstGeom>
          <a:noFill/>
        </p:spPr>
        <p:txBody>
          <a:bodyPr wrap="square" rtlCol="0">
            <a:spAutoFit/>
          </a:bodyPr>
          <a:lstStyle/>
          <a:p>
            <a:r>
              <a:rPr lang="en-US" sz="2400" dirty="0" smtClean="0"/>
              <a:t>genotype variation</a:t>
            </a:r>
            <a:endParaRPr lang="ru-RU" sz="2400" dirty="0"/>
          </a:p>
        </p:txBody>
      </p:sp>
      <p:sp>
        <p:nvSpPr>
          <p:cNvPr id="21" name="TextBox 20"/>
          <p:cNvSpPr txBox="1"/>
          <p:nvPr/>
        </p:nvSpPr>
        <p:spPr>
          <a:xfrm>
            <a:off x="3607587" y="2143116"/>
            <a:ext cx="1928826" cy="461665"/>
          </a:xfrm>
          <a:prstGeom prst="rect">
            <a:avLst/>
          </a:prstGeom>
          <a:noFill/>
        </p:spPr>
        <p:txBody>
          <a:bodyPr wrap="square" rtlCol="0">
            <a:spAutoFit/>
          </a:bodyPr>
          <a:lstStyle/>
          <a:p>
            <a:r>
              <a:rPr lang="en-US" sz="2400" dirty="0" smtClean="0"/>
              <a:t>trait variation</a:t>
            </a:r>
            <a:endParaRPr lang="ru-RU"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smtClean="0">
                <a:solidFill>
                  <a:schemeClr val="accent3"/>
                </a:solidFill>
              </a:rPr>
              <a:t>Genetics of Global Gene Expression</a:t>
            </a:r>
            <a:endParaRPr lang="ru-RU" sz="3600" dirty="0">
              <a:solidFill>
                <a:schemeClr val="accent3"/>
              </a:solidFill>
            </a:endParaRPr>
          </a:p>
        </p:txBody>
      </p:sp>
      <p:sp>
        <p:nvSpPr>
          <p:cNvPr id="3" name="Содержимое 2"/>
          <p:cNvSpPr>
            <a:spLocks noGrp="1"/>
          </p:cNvSpPr>
          <p:nvPr>
            <p:ph idx="1"/>
          </p:nvPr>
        </p:nvSpPr>
        <p:spPr>
          <a:xfrm>
            <a:off x="571472" y="1000108"/>
            <a:ext cx="5357850" cy="5357850"/>
          </a:xfrm>
        </p:spPr>
        <p:txBody>
          <a:bodyPr>
            <a:normAutofit/>
          </a:bodyPr>
          <a:lstStyle/>
          <a:p>
            <a:pPr>
              <a:buNone/>
            </a:pPr>
            <a:r>
              <a:rPr lang="en-US" sz="2800" dirty="0" smtClean="0"/>
              <a:t>Hotspots: genomic loci enriched with linkages</a:t>
            </a:r>
          </a:p>
          <a:p>
            <a:pPr>
              <a:buNone/>
            </a:pPr>
            <a:r>
              <a:rPr lang="en-US" sz="2800" dirty="0" smtClean="0"/>
              <a:t>Local and distant linkages</a:t>
            </a:r>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r>
              <a:rPr lang="en-US" sz="2800" dirty="0" smtClean="0"/>
              <a:t>Hard to explain:</a:t>
            </a:r>
          </a:p>
          <a:p>
            <a:pPr lvl="1">
              <a:buNone/>
            </a:pPr>
            <a:r>
              <a:rPr lang="en-US" sz="2400" dirty="0" smtClean="0"/>
              <a:t>no enrichment with TFs or a particular function</a:t>
            </a:r>
            <a:endParaRPr lang="en-US" sz="2400" dirty="0"/>
          </a:p>
        </p:txBody>
      </p:sp>
      <p:grpSp>
        <p:nvGrpSpPr>
          <p:cNvPr id="4" name="Группа 6"/>
          <p:cNvGrpSpPr/>
          <p:nvPr/>
        </p:nvGrpSpPr>
        <p:grpSpPr>
          <a:xfrm>
            <a:off x="5429256" y="785794"/>
            <a:ext cx="3714744" cy="5585866"/>
            <a:chOff x="5429256" y="928670"/>
            <a:chExt cx="3714744" cy="5585866"/>
          </a:xfrm>
        </p:grpSpPr>
        <p:pic>
          <p:nvPicPr>
            <p:cNvPr id="8" name="Рисунок 7" descr="bremhotspots.png"/>
            <p:cNvPicPr>
              <a:picLocks noChangeAspect="1"/>
            </p:cNvPicPr>
            <p:nvPr/>
          </p:nvPicPr>
          <p:blipFill>
            <a:blip r:embed="rId3"/>
            <a:stretch>
              <a:fillRect/>
            </a:stretch>
          </p:blipFill>
          <p:spPr>
            <a:xfrm>
              <a:off x="5474982" y="928670"/>
              <a:ext cx="3669018" cy="2765319"/>
            </a:xfrm>
            <a:prstGeom prst="rect">
              <a:avLst/>
            </a:prstGeom>
          </p:spPr>
        </p:pic>
        <p:pic>
          <p:nvPicPr>
            <p:cNvPr id="6" name="Рисунок 5" descr="fosshotspots.png"/>
            <p:cNvPicPr>
              <a:picLocks noChangeAspect="1"/>
            </p:cNvPicPr>
            <p:nvPr/>
          </p:nvPicPr>
          <p:blipFill>
            <a:blip r:embed="rId4"/>
            <a:stretch>
              <a:fillRect/>
            </a:stretch>
          </p:blipFill>
          <p:spPr>
            <a:xfrm>
              <a:off x="5429256" y="3714752"/>
              <a:ext cx="3714744" cy="2799784"/>
            </a:xfrm>
            <a:prstGeom prst="rect">
              <a:avLst/>
            </a:prstGeom>
          </p:spPr>
        </p:pic>
      </p:grpSp>
      <p:pic>
        <p:nvPicPr>
          <p:cNvPr id="9" name="Рисунок 8" descr="localdistant.jpg"/>
          <p:cNvPicPr>
            <a:picLocks noChangeAspect="1"/>
          </p:cNvPicPr>
          <p:nvPr/>
        </p:nvPicPr>
        <p:blipFill>
          <a:blip r:embed="rId5"/>
          <a:stretch>
            <a:fillRect/>
          </a:stretch>
        </p:blipFill>
        <p:spPr>
          <a:xfrm>
            <a:off x="642910" y="2500306"/>
            <a:ext cx="4829188" cy="2606523"/>
          </a:xfrm>
          <a:prstGeom prst="rect">
            <a:avLst/>
          </a:prstGeom>
        </p:spPr>
      </p:pic>
      <p:sp>
        <p:nvSpPr>
          <p:cNvPr id="10" name="TextBox 9"/>
          <p:cNvSpPr txBox="1"/>
          <p:nvPr/>
        </p:nvSpPr>
        <p:spPr>
          <a:xfrm>
            <a:off x="0" y="6462000"/>
            <a:ext cx="6500858" cy="396000"/>
          </a:xfrm>
          <a:prstGeom prst="rect">
            <a:avLst/>
          </a:prstGeom>
          <a:noFill/>
        </p:spPr>
        <p:txBody>
          <a:bodyPr wrap="square" rtlCol="0">
            <a:spAutoFit/>
          </a:bodyPr>
          <a:lstStyle/>
          <a:p>
            <a:r>
              <a:rPr lang="en-US" sz="1600" dirty="0" smtClean="0"/>
              <a:t>M. V. </a:t>
            </a:r>
            <a:r>
              <a:rPr lang="en-US" sz="1600" dirty="0" err="1" smtClean="0"/>
              <a:t>Rockman</a:t>
            </a:r>
            <a:r>
              <a:rPr lang="en-US" sz="1600" dirty="0" smtClean="0"/>
              <a:t> and L. </a:t>
            </a:r>
            <a:r>
              <a:rPr lang="en-US" sz="1600" dirty="0" err="1" smtClean="0"/>
              <a:t>Kruglyak</a:t>
            </a:r>
            <a:r>
              <a:rPr lang="en-US" sz="1600" dirty="0" smtClean="0"/>
              <a:t>.  </a:t>
            </a:r>
            <a:r>
              <a:rPr lang="en-US" sz="1600" i="1" dirty="0" smtClean="0"/>
              <a:t>Nature Reviews Genetics</a:t>
            </a:r>
            <a:r>
              <a:rPr lang="en-US" sz="1600" dirty="0" smtClean="0"/>
              <a:t> 7: 862-872 (2006)</a:t>
            </a:r>
          </a:p>
          <a:p>
            <a:endParaRPr lang="ru-RU" dirty="0"/>
          </a:p>
        </p:txBody>
      </p:sp>
      <p:grpSp>
        <p:nvGrpSpPr>
          <p:cNvPr id="5" name="Группа 21"/>
          <p:cNvGrpSpPr/>
          <p:nvPr/>
        </p:nvGrpSpPr>
        <p:grpSpPr>
          <a:xfrm>
            <a:off x="6143636" y="1357298"/>
            <a:ext cx="2000264" cy="1357321"/>
            <a:chOff x="6143636" y="1357298"/>
            <a:chExt cx="2000264" cy="1357321"/>
          </a:xfrm>
        </p:grpSpPr>
        <p:sp>
          <p:nvSpPr>
            <p:cNvPr id="11" name="TextBox 10"/>
            <p:cNvSpPr txBox="1"/>
            <p:nvPr/>
          </p:nvSpPr>
          <p:spPr>
            <a:xfrm>
              <a:off x="6572264" y="1357298"/>
              <a:ext cx="1000132" cy="338554"/>
            </a:xfrm>
            <a:prstGeom prst="rect">
              <a:avLst/>
            </a:prstGeom>
            <a:noFill/>
          </p:spPr>
          <p:txBody>
            <a:bodyPr wrap="square" rtlCol="0">
              <a:spAutoFit/>
            </a:bodyPr>
            <a:lstStyle/>
            <a:p>
              <a:r>
                <a:rPr lang="en-US" sz="1600" dirty="0" smtClean="0">
                  <a:solidFill>
                    <a:schemeClr val="tx1">
                      <a:lumMod val="65000"/>
                      <a:lumOff val="35000"/>
                    </a:schemeClr>
                  </a:solidFill>
                </a:rPr>
                <a:t>hotspots</a:t>
              </a:r>
              <a:endParaRPr lang="ru-RU" sz="1600" dirty="0">
                <a:solidFill>
                  <a:schemeClr val="tx1">
                    <a:lumMod val="65000"/>
                    <a:lumOff val="35000"/>
                  </a:schemeClr>
                </a:solidFill>
              </a:endParaRPr>
            </a:p>
          </p:txBody>
        </p:sp>
        <p:cxnSp>
          <p:nvCxnSpPr>
            <p:cNvPr id="13" name="Прямая со стрелкой 12"/>
            <p:cNvCxnSpPr/>
            <p:nvPr/>
          </p:nvCxnSpPr>
          <p:spPr>
            <a:xfrm flipV="1">
              <a:off x="7429520" y="1428737"/>
              <a:ext cx="714380" cy="71437"/>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stCxn id="11" idx="1"/>
            </p:cNvCxnSpPr>
            <p:nvPr/>
          </p:nvCxnSpPr>
          <p:spPr>
            <a:xfrm rot="10800000" flipV="1">
              <a:off x="6143636" y="1526574"/>
              <a:ext cx="428628" cy="45037"/>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p:nvPr/>
          </p:nvCxnSpPr>
          <p:spPr>
            <a:xfrm rot="5400000">
              <a:off x="6250796" y="2107398"/>
              <a:ext cx="1071567" cy="142875"/>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71472" y="1000108"/>
            <a:ext cx="8286808" cy="5357850"/>
          </a:xfrm>
          <a:ln>
            <a:noFill/>
          </a:ln>
        </p:spPr>
        <p:txBody>
          <a:bodyPr>
            <a:normAutofit/>
          </a:bodyPr>
          <a:lstStyle/>
          <a:p>
            <a:pPr>
              <a:buNone/>
            </a:pPr>
            <a:r>
              <a:rPr lang="en-US" sz="2800" dirty="0" smtClean="0"/>
              <a:t>Interacting genes share linkages</a:t>
            </a:r>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r>
              <a:rPr lang="en-US" sz="2800" dirty="0" smtClean="0"/>
              <a:t>Extending </a:t>
            </a:r>
            <a:r>
              <a:rPr lang="en-US" sz="2800" dirty="0" err="1" smtClean="0"/>
              <a:t>eQTLs</a:t>
            </a:r>
            <a:r>
              <a:rPr lang="en-US" sz="2800" dirty="0" smtClean="0"/>
              <a:t> with interactions, can find more </a:t>
            </a:r>
            <a:r>
              <a:rPr lang="en-US" sz="2800" dirty="0" err="1" smtClean="0"/>
              <a:t>pQTLs</a:t>
            </a:r>
            <a:r>
              <a:rPr lang="en-US" sz="2800" dirty="0" smtClean="0"/>
              <a:t> than the standard approach</a:t>
            </a:r>
            <a:endParaRPr lang="ru-RU" sz="2800" dirty="0"/>
          </a:p>
        </p:txBody>
      </p:sp>
      <p:sp>
        <p:nvSpPr>
          <p:cNvPr id="2" name="Заголовок 1"/>
          <p:cNvSpPr>
            <a:spLocks noGrp="1"/>
          </p:cNvSpPr>
          <p:nvPr>
            <p:ph type="title"/>
          </p:nvPr>
        </p:nvSpPr>
        <p:spPr>
          <a:xfrm>
            <a:off x="457200" y="274638"/>
            <a:ext cx="8229600" cy="654032"/>
          </a:xfrm>
        </p:spPr>
        <p:txBody>
          <a:bodyPr>
            <a:normAutofit/>
          </a:bodyPr>
          <a:lstStyle/>
          <a:p>
            <a:pPr algn="l"/>
            <a:r>
              <a:rPr lang="en-US" sz="3600" dirty="0" smtClean="0">
                <a:solidFill>
                  <a:schemeClr val="accent3"/>
                </a:solidFill>
              </a:rPr>
              <a:t>Results</a:t>
            </a:r>
            <a:endParaRPr lang="ru-RU" sz="3600" dirty="0">
              <a:solidFill>
                <a:schemeClr val="accent3"/>
              </a:solidFill>
            </a:endParaRPr>
          </a:p>
        </p:txBody>
      </p:sp>
      <p:grpSp>
        <p:nvGrpSpPr>
          <p:cNvPr id="4" name="Группа 95"/>
          <p:cNvGrpSpPr/>
          <p:nvPr/>
        </p:nvGrpSpPr>
        <p:grpSpPr>
          <a:xfrm>
            <a:off x="2071670" y="1500174"/>
            <a:ext cx="3714776" cy="2143140"/>
            <a:chOff x="2357422" y="1712373"/>
            <a:chExt cx="3071834" cy="1930941"/>
          </a:xfrm>
        </p:grpSpPr>
        <p:sp>
          <p:nvSpPr>
            <p:cNvPr id="24" name="Овал 23"/>
            <p:cNvSpPr/>
            <p:nvPr/>
          </p:nvSpPr>
          <p:spPr>
            <a:xfrm>
              <a:off x="2357422" y="2357430"/>
              <a:ext cx="1857388" cy="1285884"/>
            </a:xfrm>
            <a:prstGeom prst="ellipse">
              <a:avLst/>
            </a:prstGeom>
            <a:noFill/>
            <a:ln>
              <a:solidFill>
                <a:schemeClr val="accent1">
                  <a:shade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Овал 26"/>
            <p:cNvSpPr/>
            <p:nvPr/>
          </p:nvSpPr>
          <p:spPr>
            <a:xfrm>
              <a:off x="3524243" y="1731877"/>
              <a:ext cx="77400" cy="6683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28" name="Овал 27"/>
            <p:cNvSpPr/>
            <p:nvPr/>
          </p:nvSpPr>
          <p:spPr>
            <a:xfrm flipH="1">
              <a:off x="4561914" y="1712373"/>
              <a:ext cx="77400" cy="6683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58" name="Овал 57"/>
            <p:cNvSpPr/>
            <p:nvPr/>
          </p:nvSpPr>
          <p:spPr>
            <a:xfrm>
              <a:off x="2464579" y="2857496"/>
              <a:ext cx="60117" cy="525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9" name="Овал 58"/>
            <p:cNvSpPr/>
            <p:nvPr/>
          </p:nvSpPr>
          <p:spPr>
            <a:xfrm>
              <a:off x="3222307" y="2857496"/>
              <a:ext cx="60117" cy="525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0" name="Овал 59"/>
            <p:cNvSpPr/>
            <p:nvPr/>
          </p:nvSpPr>
          <p:spPr>
            <a:xfrm>
              <a:off x="4857752" y="3286124"/>
              <a:ext cx="60117" cy="525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1" name="Овал 60"/>
            <p:cNvSpPr/>
            <p:nvPr/>
          </p:nvSpPr>
          <p:spPr>
            <a:xfrm>
              <a:off x="3938074" y="3071810"/>
              <a:ext cx="60117" cy="525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3" name="Овал 62"/>
            <p:cNvSpPr/>
            <p:nvPr/>
          </p:nvSpPr>
          <p:spPr>
            <a:xfrm>
              <a:off x="3714744" y="2928934"/>
              <a:ext cx="60117" cy="525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4" name="Овал 63"/>
            <p:cNvSpPr/>
            <p:nvPr/>
          </p:nvSpPr>
          <p:spPr>
            <a:xfrm>
              <a:off x="2928926" y="3143248"/>
              <a:ext cx="60117" cy="525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5" name="Овал 64"/>
            <p:cNvSpPr/>
            <p:nvPr/>
          </p:nvSpPr>
          <p:spPr>
            <a:xfrm>
              <a:off x="3643306" y="2357430"/>
              <a:ext cx="1785950" cy="1285884"/>
            </a:xfrm>
            <a:prstGeom prst="ellipse">
              <a:avLst/>
            </a:prstGeom>
            <a:noFill/>
            <a:ln>
              <a:solidFill>
                <a:schemeClr val="accent1">
                  <a:shade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6" name="Овал 65"/>
            <p:cNvSpPr/>
            <p:nvPr/>
          </p:nvSpPr>
          <p:spPr>
            <a:xfrm>
              <a:off x="4355605" y="2714620"/>
              <a:ext cx="59647" cy="525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7" name="Овал 66"/>
            <p:cNvSpPr/>
            <p:nvPr/>
          </p:nvSpPr>
          <p:spPr>
            <a:xfrm>
              <a:off x="4445077" y="3071810"/>
              <a:ext cx="60117" cy="525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8" name="Овал 67"/>
            <p:cNvSpPr/>
            <p:nvPr/>
          </p:nvSpPr>
          <p:spPr>
            <a:xfrm>
              <a:off x="5041549" y="2857496"/>
              <a:ext cx="60117" cy="525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70" name="Прямая со стрелкой 69"/>
            <p:cNvCxnSpPr>
              <a:stCxn id="58" idx="0"/>
              <a:endCxn id="27" idx="4"/>
            </p:cNvCxnSpPr>
            <p:nvPr/>
          </p:nvCxnSpPr>
          <p:spPr>
            <a:xfrm rot="5400000" flipH="1" flipV="1">
              <a:off x="2499399" y="1793953"/>
              <a:ext cx="1058782" cy="1068306"/>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3" name="Прямая со стрелкой 72"/>
            <p:cNvCxnSpPr>
              <a:stCxn id="64" idx="0"/>
              <a:endCxn id="27" idx="4"/>
            </p:cNvCxnSpPr>
            <p:nvPr/>
          </p:nvCxnSpPr>
          <p:spPr>
            <a:xfrm rot="5400000" flipH="1" flipV="1">
              <a:off x="2588697" y="2169002"/>
              <a:ext cx="1344534" cy="603959"/>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7" name="Прямая со стрелкой 76"/>
            <p:cNvCxnSpPr>
              <a:stCxn id="59" idx="0"/>
              <a:endCxn id="27" idx="4"/>
            </p:cNvCxnSpPr>
            <p:nvPr/>
          </p:nvCxnSpPr>
          <p:spPr>
            <a:xfrm rot="5400000" flipH="1" flipV="1">
              <a:off x="2878263" y="2172817"/>
              <a:ext cx="1058782" cy="310577"/>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9" name="Прямая со стрелкой 78"/>
            <p:cNvCxnSpPr>
              <a:stCxn id="63" idx="0"/>
              <a:endCxn id="27" idx="4"/>
            </p:cNvCxnSpPr>
            <p:nvPr/>
          </p:nvCxnSpPr>
          <p:spPr>
            <a:xfrm rot="16200000" flipV="1">
              <a:off x="3088763" y="2272894"/>
              <a:ext cx="1130220" cy="181860"/>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1" name="Прямая со стрелкой 80"/>
            <p:cNvCxnSpPr>
              <a:stCxn id="61" idx="0"/>
              <a:endCxn id="27" idx="4"/>
            </p:cNvCxnSpPr>
            <p:nvPr/>
          </p:nvCxnSpPr>
          <p:spPr>
            <a:xfrm rot="16200000" flipV="1">
              <a:off x="3128990" y="2232667"/>
              <a:ext cx="1273096" cy="405190"/>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3" name="Прямая со стрелкой 82"/>
            <p:cNvCxnSpPr>
              <a:stCxn id="63" idx="0"/>
              <a:endCxn id="28" idx="4"/>
            </p:cNvCxnSpPr>
            <p:nvPr/>
          </p:nvCxnSpPr>
          <p:spPr>
            <a:xfrm rot="5400000" flipH="1" flipV="1">
              <a:off x="3597846" y="1926166"/>
              <a:ext cx="1149724" cy="855811"/>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5" name="Прямая со стрелкой 84"/>
            <p:cNvCxnSpPr>
              <a:stCxn id="61" idx="0"/>
              <a:endCxn id="28" idx="4"/>
            </p:cNvCxnSpPr>
            <p:nvPr/>
          </p:nvCxnSpPr>
          <p:spPr>
            <a:xfrm rot="5400000" flipH="1" flipV="1">
              <a:off x="3638073" y="2109269"/>
              <a:ext cx="1292600" cy="632481"/>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7" name="Прямая со стрелкой 86"/>
            <p:cNvCxnSpPr>
              <a:stCxn id="66" idx="0"/>
              <a:endCxn id="28" idx="4"/>
            </p:cNvCxnSpPr>
            <p:nvPr/>
          </p:nvCxnSpPr>
          <p:spPr>
            <a:xfrm rot="5400000" flipH="1" flipV="1">
              <a:off x="4025316" y="2139323"/>
              <a:ext cx="935410" cy="215185"/>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9" name="Прямая со стрелкой 88"/>
            <p:cNvCxnSpPr>
              <a:stCxn id="67" idx="0"/>
              <a:endCxn id="28" idx="4"/>
            </p:cNvCxnSpPr>
            <p:nvPr/>
          </p:nvCxnSpPr>
          <p:spPr>
            <a:xfrm rot="5400000" flipH="1" flipV="1">
              <a:off x="3891575" y="2362771"/>
              <a:ext cx="1292600" cy="125479"/>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1" name="Прямая со стрелкой 90"/>
            <p:cNvCxnSpPr>
              <a:stCxn id="60" idx="0"/>
              <a:endCxn id="28" idx="4"/>
            </p:cNvCxnSpPr>
            <p:nvPr/>
          </p:nvCxnSpPr>
          <p:spPr>
            <a:xfrm rot="16200000" flipV="1">
              <a:off x="3990755" y="2389069"/>
              <a:ext cx="1506914" cy="287197"/>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3" name="Прямая со стрелкой 92"/>
            <p:cNvCxnSpPr>
              <a:stCxn id="68" idx="0"/>
              <a:endCxn id="28" idx="4"/>
            </p:cNvCxnSpPr>
            <p:nvPr/>
          </p:nvCxnSpPr>
          <p:spPr>
            <a:xfrm rot="16200000" flipV="1">
              <a:off x="4296968" y="2082856"/>
              <a:ext cx="1078286" cy="470993"/>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5" name="Прямая соединительная линия 94"/>
            <p:cNvCxnSpPr>
              <a:stCxn id="27" idx="6"/>
              <a:endCxn id="28" idx="6"/>
            </p:cNvCxnSpPr>
            <p:nvPr/>
          </p:nvCxnSpPr>
          <p:spPr>
            <a:xfrm flipV="1">
              <a:off x="3601643" y="1745791"/>
              <a:ext cx="960271" cy="19504"/>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Группа 77"/>
          <p:cNvGrpSpPr/>
          <p:nvPr/>
        </p:nvGrpSpPr>
        <p:grpSpPr>
          <a:xfrm>
            <a:off x="1500166" y="1500174"/>
            <a:ext cx="5296536" cy="3610150"/>
            <a:chOff x="1500166" y="1500174"/>
            <a:chExt cx="5296536" cy="3610150"/>
          </a:xfrm>
        </p:grpSpPr>
        <p:sp>
          <p:nvSpPr>
            <p:cNvPr id="32" name="Овал 31"/>
            <p:cNvSpPr/>
            <p:nvPr/>
          </p:nvSpPr>
          <p:spPr>
            <a:xfrm>
              <a:off x="3571868" y="1500174"/>
              <a:ext cx="153000" cy="1483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33" name="Овал 32"/>
            <p:cNvSpPr/>
            <p:nvPr/>
          </p:nvSpPr>
          <p:spPr>
            <a:xfrm flipH="1">
              <a:off x="5715007" y="1500174"/>
              <a:ext cx="153000" cy="1483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34" name="Овал 33"/>
            <p:cNvSpPr/>
            <p:nvPr/>
          </p:nvSpPr>
          <p:spPr>
            <a:xfrm>
              <a:off x="1569112" y="4993568"/>
              <a:ext cx="118836" cy="116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Овал 34"/>
            <p:cNvSpPr/>
            <p:nvPr/>
          </p:nvSpPr>
          <p:spPr>
            <a:xfrm>
              <a:off x="2842846" y="4993568"/>
              <a:ext cx="118836" cy="116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Овал 35"/>
            <p:cNvSpPr/>
            <p:nvPr/>
          </p:nvSpPr>
          <p:spPr>
            <a:xfrm>
              <a:off x="6026252" y="4993568"/>
              <a:ext cx="118836" cy="116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Овал 36"/>
            <p:cNvSpPr/>
            <p:nvPr/>
          </p:nvSpPr>
          <p:spPr>
            <a:xfrm>
              <a:off x="4116580" y="4993568"/>
              <a:ext cx="118836" cy="116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Овал 37"/>
            <p:cNvSpPr/>
            <p:nvPr/>
          </p:nvSpPr>
          <p:spPr>
            <a:xfrm>
              <a:off x="3479713" y="4993568"/>
              <a:ext cx="118836" cy="116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Овал 38"/>
            <p:cNvSpPr/>
            <p:nvPr/>
          </p:nvSpPr>
          <p:spPr>
            <a:xfrm>
              <a:off x="2205979" y="4993568"/>
              <a:ext cx="118836" cy="116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Овал 40"/>
            <p:cNvSpPr/>
            <p:nvPr/>
          </p:nvSpPr>
          <p:spPr>
            <a:xfrm>
              <a:off x="4753447" y="4993568"/>
              <a:ext cx="117907" cy="116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Овал 41"/>
            <p:cNvSpPr/>
            <p:nvPr/>
          </p:nvSpPr>
          <p:spPr>
            <a:xfrm>
              <a:off x="5389385" y="4993568"/>
              <a:ext cx="118836" cy="116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Овал 42"/>
            <p:cNvSpPr/>
            <p:nvPr/>
          </p:nvSpPr>
          <p:spPr>
            <a:xfrm>
              <a:off x="6663122" y="4993568"/>
              <a:ext cx="118836" cy="116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44" name="Прямая со стрелкой 43"/>
            <p:cNvCxnSpPr>
              <a:stCxn id="34" idx="0"/>
              <a:endCxn id="57" idx="4"/>
            </p:cNvCxnSpPr>
            <p:nvPr/>
          </p:nvCxnSpPr>
          <p:spPr>
            <a:xfrm rot="5400000" flipH="1" flipV="1">
              <a:off x="430149" y="2846919"/>
              <a:ext cx="3345030" cy="948268"/>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Прямая со стрелкой 44"/>
            <p:cNvCxnSpPr>
              <a:stCxn id="39" idx="0"/>
              <a:endCxn id="32" idx="4"/>
            </p:cNvCxnSpPr>
            <p:nvPr/>
          </p:nvCxnSpPr>
          <p:spPr>
            <a:xfrm rot="5400000" flipH="1" flipV="1">
              <a:off x="1284367" y="2629568"/>
              <a:ext cx="3345030" cy="1382971"/>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Прямая со стрелкой 45"/>
            <p:cNvCxnSpPr>
              <a:stCxn id="35" idx="0"/>
              <a:endCxn id="33" idx="4"/>
            </p:cNvCxnSpPr>
            <p:nvPr/>
          </p:nvCxnSpPr>
          <p:spPr>
            <a:xfrm rot="5400000" flipH="1" flipV="1">
              <a:off x="2674370" y="1876432"/>
              <a:ext cx="3345030" cy="2889243"/>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Прямая со стрелкой 46"/>
            <p:cNvCxnSpPr>
              <a:stCxn id="38" idx="0"/>
              <a:endCxn id="32" idx="4"/>
            </p:cNvCxnSpPr>
            <p:nvPr/>
          </p:nvCxnSpPr>
          <p:spPr>
            <a:xfrm rot="5400000" flipH="1" flipV="1">
              <a:off x="1921234" y="3266435"/>
              <a:ext cx="3345030" cy="109237"/>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Прямая со стрелкой 47"/>
            <p:cNvCxnSpPr>
              <a:stCxn id="37" idx="0"/>
              <a:endCxn id="57" idx="4"/>
            </p:cNvCxnSpPr>
            <p:nvPr/>
          </p:nvCxnSpPr>
          <p:spPr>
            <a:xfrm rot="16200000" flipV="1">
              <a:off x="1703883" y="2521453"/>
              <a:ext cx="3345030" cy="1599200"/>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Прямая со стрелкой 48"/>
            <p:cNvCxnSpPr>
              <a:stCxn id="38" idx="0"/>
              <a:endCxn id="56" idx="4"/>
            </p:cNvCxnSpPr>
            <p:nvPr/>
          </p:nvCxnSpPr>
          <p:spPr>
            <a:xfrm rot="5400000" flipH="1" flipV="1">
              <a:off x="2492738" y="2694931"/>
              <a:ext cx="3345030" cy="1252245"/>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p:cNvCxnSpPr>
              <a:stCxn id="37" idx="0"/>
              <a:endCxn id="33" idx="4"/>
            </p:cNvCxnSpPr>
            <p:nvPr/>
          </p:nvCxnSpPr>
          <p:spPr>
            <a:xfrm rot="5400000" flipH="1" flipV="1">
              <a:off x="3311237" y="2513299"/>
              <a:ext cx="3345030" cy="1615509"/>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Прямая со стрелкой 50"/>
            <p:cNvCxnSpPr>
              <a:stCxn id="41" idx="0"/>
              <a:endCxn id="56" idx="4"/>
            </p:cNvCxnSpPr>
            <p:nvPr/>
          </p:nvCxnSpPr>
          <p:spPr>
            <a:xfrm rot="16200000" flipV="1">
              <a:off x="3129374" y="3310540"/>
              <a:ext cx="3345030" cy="21025"/>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Прямая со стрелкой 51"/>
            <p:cNvCxnSpPr>
              <a:stCxn id="42" idx="0"/>
              <a:endCxn id="33" idx="4"/>
            </p:cNvCxnSpPr>
            <p:nvPr/>
          </p:nvCxnSpPr>
          <p:spPr>
            <a:xfrm rot="5400000" flipH="1" flipV="1">
              <a:off x="3947640" y="3149701"/>
              <a:ext cx="3345030" cy="342704"/>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Прямая со стрелкой 52"/>
            <p:cNvCxnSpPr>
              <a:stCxn id="36" idx="0"/>
              <a:endCxn id="33" idx="4"/>
            </p:cNvCxnSpPr>
            <p:nvPr/>
          </p:nvCxnSpPr>
          <p:spPr>
            <a:xfrm rot="16200000" flipV="1">
              <a:off x="4266074" y="3173971"/>
              <a:ext cx="3345030" cy="294163"/>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Прямая со стрелкой 53"/>
            <p:cNvCxnSpPr>
              <a:stCxn id="43" idx="0"/>
              <a:endCxn id="32" idx="4"/>
            </p:cNvCxnSpPr>
            <p:nvPr/>
          </p:nvCxnSpPr>
          <p:spPr>
            <a:xfrm rot="16200000" flipV="1">
              <a:off x="3512939" y="1783967"/>
              <a:ext cx="3345030" cy="3074172"/>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Овал 55"/>
            <p:cNvSpPr/>
            <p:nvPr/>
          </p:nvSpPr>
          <p:spPr>
            <a:xfrm flipH="1">
              <a:off x="4714876" y="1500174"/>
              <a:ext cx="153000" cy="1483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57" name="Овал 56"/>
            <p:cNvSpPr/>
            <p:nvPr/>
          </p:nvSpPr>
          <p:spPr>
            <a:xfrm flipH="1">
              <a:off x="2500298" y="1500174"/>
              <a:ext cx="153000" cy="1483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65" name="Овал 64"/>
            <p:cNvSpPr/>
            <p:nvPr/>
          </p:nvSpPr>
          <p:spPr>
            <a:xfrm flipH="1">
              <a:off x="1500166" y="1500174"/>
              <a:ext cx="153000" cy="1483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66" name="Овал 65"/>
            <p:cNvSpPr/>
            <p:nvPr/>
          </p:nvSpPr>
          <p:spPr>
            <a:xfrm flipH="1">
              <a:off x="6643702" y="1500174"/>
              <a:ext cx="153000" cy="1483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72" name="Прямая со стрелкой 71"/>
            <p:cNvCxnSpPr>
              <a:stCxn id="42" idx="0"/>
              <a:endCxn id="66" idx="4"/>
            </p:cNvCxnSpPr>
            <p:nvPr/>
          </p:nvCxnSpPr>
          <p:spPr>
            <a:xfrm rot="5400000" flipH="1" flipV="1">
              <a:off x="4411987" y="2685354"/>
              <a:ext cx="3345030" cy="1271399"/>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5" name="Прямая со стрелкой 74"/>
            <p:cNvCxnSpPr>
              <a:stCxn id="35" idx="0"/>
              <a:endCxn id="65" idx="4"/>
            </p:cNvCxnSpPr>
            <p:nvPr/>
          </p:nvCxnSpPr>
          <p:spPr>
            <a:xfrm rot="16200000" flipV="1">
              <a:off x="566950" y="2658254"/>
              <a:ext cx="3345030" cy="1325598"/>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endParaRPr lang="ru-RU" sz="3600" dirty="0">
              <a:solidFill>
                <a:schemeClr val="accent3"/>
              </a:solidFill>
            </a:endParaRPr>
          </a:p>
        </p:txBody>
      </p:sp>
      <p:sp>
        <p:nvSpPr>
          <p:cNvPr id="3" name="Содержимое 2"/>
          <p:cNvSpPr>
            <a:spLocks noGrp="1"/>
          </p:cNvSpPr>
          <p:nvPr>
            <p:ph idx="1"/>
          </p:nvPr>
        </p:nvSpPr>
        <p:spPr>
          <a:xfrm>
            <a:off x="571472" y="1000108"/>
            <a:ext cx="8072494" cy="5357850"/>
          </a:xfrm>
        </p:spPr>
        <p:txBody>
          <a:bodyPr>
            <a:normAutofit/>
          </a:bodyPr>
          <a:lstStyle/>
          <a:p>
            <a:pPr>
              <a:buNone/>
            </a:pPr>
            <a:endParaRPr lang="en-US" sz="2400" dirty="0" smtClean="0"/>
          </a:p>
        </p:txBody>
      </p:sp>
      <p:grpSp>
        <p:nvGrpSpPr>
          <p:cNvPr id="4" name="Группа 21"/>
          <p:cNvGrpSpPr/>
          <p:nvPr/>
        </p:nvGrpSpPr>
        <p:grpSpPr>
          <a:xfrm>
            <a:off x="2786050" y="3071810"/>
            <a:ext cx="2824444" cy="813289"/>
            <a:chOff x="2786050" y="3071810"/>
            <a:chExt cx="2824444" cy="813289"/>
          </a:xfrm>
        </p:grpSpPr>
        <p:sp>
          <p:nvSpPr>
            <p:cNvPr id="12" name="Овал 11"/>
            <p:cNvSpPr/>
            <p:nvPr/>
          </p:nvSpPr>
          <p:spPr>
            <a:xfrm flipH="1">
              <a:off x="5500694" y="3214686"/>
              <a:ext cx="109800" cy="989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32" name="Прямая соединительная линия 31"/>
            <p:cNvCxnSpPr>
              <a:endCxn id="12" idx="6"/>
            </p:cNvCxnSpPr>
            <p:nvPr/>
          </p:nvCxnSpPr>
          <p:spPr>
            <a:xfrm flipV="1">
              <a:off x="4324610" y="3264141"/>
              <a:ext cx="1176084" cy="35719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Овал 42"/>
            <p:cNvSpPr/>
            <p:nvPr/>
          </p:nvSpPr>
          <p:spPr>
            <a:xfrm flipH="1">
              <a:off x="4857752" y="3071810"/>
              <a:ext cx="109800" cy="989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44" name="Овал 43"/>
            <p:cNvSpPr/>
            <p:nvPr/>
          </p:nvSpPr>
          <p:spPr>
            <a:xfrm flipH="1">
              <a:off x="5500694" y="3786190"/>
              <a:ext cx="109800" cy="989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45" name="Овал 44"/>
            <p:cNvSpPr/>
            <p:nvPr/>
          </p:nvSpPr>
          <p:spPr>
            <a:xfrm flipH="1">
              <a:off x="3143240" y="3214686"/>
              <a:ext cx="109800" cy="989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46" name="Овал 45"/>
            <p:cNvSpPr/>
            <p:nvPr/>
          </p:nvSpPr>
          <p:spPr>
            <a:xfrm flipH="1">
              <a:off x="2786050" y="3714752"/>
              <a:ext cx="109800" cy="989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47" name="Прямая соединительная линия 46"/>
            <p:cNvCxnSpPr>
              <a:endCxn id="43" idx="4"/>
            </p:cNvCxnSpPr>
            <p:nvPr/>
          </p:nvCxnSpPr>
          <p:spPr>
            <a:xfrm rot="5400000" flipH="1" flipV="1">
              <a:off x="4390603" y="3049827"/>
              <a:ext cx="401157" cy="642942"/>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Прямая соединительная линия 49"/>
            <p:cNvCxnSpPr>
              <a:endCxn id="44" idx="6"/>
            </p:cNvCxnSpPr>
            <p:nvPr/>
          </p:nvCxnSpPr>
          <p:spPr>
            <a:xfrm>
              <a:off x="4324610" y="3621331"/>
              <a:ext cx="1176084" cy="214314"/>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Прямая соединительная линия 52"/>
            <p:cNvCxnSpPr>
              <a:endCxn id="45" idx="2"/>
            </p:cNvCxnSpPr>
            <p:nvPr/>
          </p:nvCxnSpPr>
          <p:spPr>
            <a:xfrm rot="10800000">
              <a:off x="3253040" y="3264141"/>
              <a:ext cx="961770" cy="35719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a:stCxn id="46" idx="2"/>
            </p:cNvCxnSpPr>
            <p:nvPr/>
          </p:nvCxnSpPr>
          <p:spPr>
            <a:xfrm flipV="1">
              <a:off x="2895850" y="3656300"/>
              <a:ext cx="1335040" cy="10790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endParaRPr lang="ru-RU" sz="3600" dirty="0">
              <a:solidFill>
                <a:schemeClr val="accent3"/>
              </a:solidFill>
            </a:endParaRPr>
          </a:p>
        </p:txBody>
      </p:sp>
      <p:sp>
        <p:nvSpPr>
          <p:cNvPr id="3" name="Содержимое 2"/>
          <p:cNvSpPr>
            <a:spLocks noGrp="1"/>
          </p:cNvSpPr>
          <p:nvPr>
            <p:ph idx="1"/>
          </p:nvPr>
        </p:nvSpPr>
        <p:spPr>
          <a:xfrm>
            <a:off x="571472" y="1000108"/>
            <a:ext cx="8072494" cy="5357850"/>
          </a:xfrm>
        </p:spPr>
        <p:txBody>
          <a:bodyPr>
            <a:normAutofit/>
          </a:bodyPr>
          <a:lstStyle/>
          <a:p>
            <a:pPr>
              <a:buNone/>
            </a:pPr>
            <a:endParaRPr lang="en-US" sz="2400" dirty="0" smtClean="0"/>
          </a:p>
        </p:txBody>
      </p:sp>
      <p:grpSp>
        <p:nvGrpSpPr>
          <p:cNvPr id="4" name="Группа 21"/>
          <p:cNvGrpSpPr/>
          <p:nvPr/>
        </p:nvGrpSpPr>
        <p:grpSpPr>
          <a:xfrm>
            <a:off x="2879771" y="3170720"/>
            <a:ext cx="2675823" cy="2127068"/>
            <a:chOff x="2879771" y="3170720"/>
            <a:chExt cx="2675823" cy="2127068"/>
          </a:xfrm>
        </p:grpSpPr>
        <p:cxnSp>
          <p:nvCxnSpPr>
            <p:cNvPr id="27" name="Прямая со стрелкой 26"/>
            <p:cNvCxnSpPr/>
            <p:nvPr/>
          </p:nvCxnSpPr>
          <p:spPr>
            <a:xfrm rot="5400000" flipH="1" flipV="1">
              <a:off x="3920126" y="3650921"/>
              <a:ext cx="1972793" cy="1298143"/>
            </a:xfrm>
            <a:prstGeom prst="straightConnector1">
              <a:avLst/>
            </a:prstGeom>
            <a:ln w="19050">
              <a:solidFill>
                <a:schemeClr val="accent2">
                  <a:lumMod val="60000"/>
                  <a:lumOff val="4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1" name="Прямая со стрелкой 60"/>
            <p:cNvCxnSpPr/>
            <p:nvPr/>
          </p:nvCxnSpPr>
          <p:spPr>
            <a:xfrm rot="5400000" flipH="1" flipV="1">
              <a:off x="4215254" y="3957448"/>
              <a:ext cx="1412688" cy="1267991"/>
            </a:xfrm>
            <a:prstGeom prst="straightConnector1">
              <a:avLst/>
            </a:prstGeom>
            <a:ln w="19050">
              <a:solidFill>
                <a:schemeClr val="accent2">
                  <a:lumMod val="60000"/>
                  <a:lumOff val="4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4" name="Прямая со стрелкой 63"/>
            <p:cNvCxnSpPr/>
            <p:nvPr/>
          </p:nvCxnSpPr>
          <p:spPr>
            <a:xfrm rot="5400000" flipH="1" flipV="1">
              <a:off x="3527217" y="3900954"/>
              <a:ext cx="2115669" cy="655201"/>
            </a:xfrm>
            <a:prstGeom prst="straightConnector1">
              <a:avLst/>
            </a:prstGeom>
            <a:ln w="19050">
              <a:solidFill>
                <a:schemeClr val="accent2">
                  <a:lumMod val="60000"/>
                  <a:lumOff val="4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7" name="Прямая со стрелкой 66"/>
            <p:cNvCxnSpPr/>
            <p:nvPr/>
          </p:nvCxnSpPr>
          <p:spPr>
            <a:xfrm rot="16200000" flipV="1">
              <a:off x="2741400" y="3770336"/>
              <a:ext cx="1972793" cy="1059311"/>
            </a:xfrm>
            <a:prstGeom prst="straightConnector1">
              <a:avLst/>
            </a:prstGeom>
            <a:ln w="19050">
              <a:solidFill>
                <a:schemeClr val="accent2">
                  <a:lumMod val="60000"/>
                  <a:lumOff val="4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Прямая со стрелкой 71"/>
            <p:cNvCxnSpPr/>
            <p:nvPr/>
          </p:nvCxnSpPr>
          <p:spPr>
            <a:xfrm rot="16200000" flipV="1">
              <a:off x="2804230" y="3874717"/>
              <a:ext cx="1498611" cy="1347529"/>
            </a:xfrm>
            <a:prstGeom prst="straightConnector1">
              <a:avLst/>
            </a:prstGeom>
            <a:ln w="19050">
              <a:solidFill>
                <a:schemeClr val="accent2">
                  <a:lumMod val="60000"/>
                  <a:lumOff val="40000"/>
                </a:schemeClr>
              </a:solidFill>
              <a:prstDash val="dash"/>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smtClean="0">
                <a:solidFill>
                  <a:schemeClr val="accent3"/>
                </a:solidFill>
              </a:rPr>
              <a:t>Title</a:t>
            </a:r>
            <a:endParaRPr lang="ru-RU" sz="3600" dirty="0">
              <a:solidFill>
                <a:schemeClr val="accent3"/>
              </a:solidFill>
            </a:endParaRPr>
          </a:p>
        </p:txBody>
      </p:sp>
      <p:sp>
        <p:nvSpPr>
          <p:cNvPr id="3" name="Содержимое 2"/>
          <p:cNvSpPr>
            <a:spLocks noGrp="1"/>
          </p:cNvSpPr>
          <p:nvPr>
            <p:ph idx="1"/>
          </p:nvPr>
        </p:nvSpPr>
        <p:spPr>
          <a:xfrm>
            <a:off x="571472" y="1000108"/>
            <a:ext cx="8072494" cy="5357850"/>
          </a:xfrm>
        </p:spPr>
        <p:txBody>
          <a:bodyPr>
            <a:normAutofit/>
          </a:bodyPr>
          <a:lstStyle/>
          <a:p>
            <a:pPr>
              <a:buNone/>
            </a:pPr>
            <a:r>
              <a:rPr lang="en-US" sz="2800" dirty="0" smtClean="0"/>
              <a:t>&lt;text&gt;</a:t>
            </a:r>
            <a:endParaRPr lang="ru-RU" sz="28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err="1" smtClean="0">
                <a:solidFill>
                  <a:schemeClr val="accent3"/>
                </a:solidFill>
              </a:rPr>
              <a:t>eQTLs</a:t>
            </a:r>
            <a:r>
              <a:rPr lang="en-US" sz="3600" dirty="0" smtClean="0">
                <a:solidFill>
                  <a:schemeClr val="accent3"/>
                </a:solidFill>
              </a:rPr>
              <a:t> and </a:t>
            </a:r>
            <a:r>
              <a:rPr lang="en-US" sz="3600" dirty="0" err="1" smtClean="0">
                <a:solidFill>
                  <a:schemeClr val="accent3"/>
                </a:solidFill>
              </a:rPr>
              <a:t>pQTLs</a:t>
            </a:r>
            <a:endParaRPr lang="ru-RU" sz="3600" dirty="0">
              <a:solidFill>
                <a:schemeClr val="accent3"/>
              </a:solidFill>
            </a:endParaRPr>
          </a:p>
        </p:txBody>
      </p:sp>
      <p:sp>
        <p:nvSpPr>
          <p:cNvPr id="3" name="Содержимое 2"/>
          <p:cNvSpPr>
            <a:spLocks noGrp="1"/>
          </p:cNvSpPr>
          <p:nvPr>
            <p:ph idx="1"/>
          </p:nvPr>
        </p:nvSpPr>
        <p:spPr>
          <a:xfrm>
            <a:off x="571472" y="1000108"/>
            <a:ext cx="8143932" cy="5357850"/>
          </a:xfrm>
        </p:spPr>
        <p:txBody>
          <a:bodyPr>
            <a:normAutofit/>
          </a:bodyPr>
          <a:lstStyle/>
          <a:p>
            <a:pPr>
              <a:buNone/>
            </a:pPr>
            <a:r>
              <a:rPr lang="en-US" sz="2800" dirty="0" smtClean="0"/>
              <a:t>Test for linkage between all loci and all gene levels</a:t>
            </a:r>
          </a:p>
          <a:p>
            <a:pPr>
              <a:buNone/>
            </a:pPr>
            <a:r>
              <a:rPr lang="en-US" sz="2800" dirty="0" smtClean="0"/>
              <a:t>Transcript expression levels as quantitative traits: expression QTLs (</a:t>
            </a:r>
            <a:r>
              <a:rPr lang="en-US" sz="2800" dirty="0" err="1" smtClean="0"/>
              <a:t>eQTLs</a:t>
            </a:r>
            <a:r>
              <a:rPr lang="en-US" sz="2800" dirty="0" smtClean="0"/>
              <a:t>)</a:t>
            </a:r>
          </a:p>
          <a:p>
            <a:pPr>
              <a:buNone/>
            </a:pPr>
            <a:r>
              <a:rPr lang="en-US" sz="2800" dirty="0" smtClean="0"/>
              <a:t>Now possible </a:t>
            </a:r>
            <a:r>
              <a:rPr lang="en-US" sz="2800" dirty="0" smtClean="0"/>
              <a:t>with protein levels as well: protein QTLs (</a:t>
            </a:r>
            <a:r>
              <a:rPr lang="en-US" sz="2800" dirty="0" err="1" smtClean="0"/>
              <a:t>pQTLs</a:t>
            </a:r>
            <a:r>
              <a:rPr lang="en-US" sz="2800" dirty="0" smtClean="0"/>
              <a:t>)</a:t>
            </a:r>
            <a:endParaRPr lang="ru-RU" sz="2800" dirty="0"/>
          </a:p>
        </p:txBody>
      </p:sp>
      <p:pic>
        <p:nvPicPr>
          <p:cNvPr id="8" name="Рисунок 7" descr="jansennapqtls.gif"/>
          <p:cNvPicPr>
            <a:picLocks noChangeAspect="1"/>
          </p:cNvPicPr>
          <p:nvPr/>
        </p:nvPicPr>
        <p:blipFill>
          <a:blip r:embed="rId3"/>
          <a:stretch>
            <a:fillRect/>
          </a:stretch>
        </p:blipFill>
        <p:spPr>
          <a:xfrm>
            <a:off x="2107389" y="3857628"/>
            <a:ext cx="4929222" cy="2347777"/>
          </a:xfrm>
          <a:prstGeom prst="rect">
            <a:avLst/>
          </a:prstGeom>
        </p:spPr>
      </p:pic>
      <p:sp>
        <p:nvSpPr>
          <p:cNvPr id="10" name="TextBox 9"/>
          <p:cNvSpPr txBox="1"/>
          <p:nvPr/>
        </p:nvSpPr>
        <p:spPr>
          <a:xfrm>
            <a:off x="2664000" y="6444000"/>
            <a:ext cx="6500858" cy="396000"/>
          </a:xfrm>
          <a:prstGeom prst="rect">
            <a:avLst/>
          </a:prstGeom>
          <a:noFill/>
        </p:spPr>
        <p:txBody>
          <a:bodyPr wrap="square" rtlCol="0">
            <a:spAutoFit/>
          </a:bodyPr>
          <a:lstStyle/>
          <a:p>
            <a:r>
              <a:rPr lang="en-US" sz="1600" dirty="0" smtClean="0"/>
              <a:t>M. V. </a:t>
            </a:r>
            <a:r>
              <a:rPr lang="en-US" sz="1600" dirty="0" err="1" smtClean="0"/>
              <a:t>Rockman</a:t>
            </a:r>
            <a:r>
              <a:rPr lang="en-US" sz="1600" dirty="0" smtClean="0"/>
              <a:t> and L. </a:t>
            </a:r>
            <a:r>
              <a:rPr lang="en-US" sz="1600" dirty="0" err="1" smtClean="0"/>
              <a:t>Kruglyak</a:t>
            </a:r>
            <a:r>
              <a:rPr lang="en-US" sz="1600" dirty="0" smtClean="0"/>
              <a:t>.  </a:t>
            </a:r>
            <a:r>
              <a:rPr lang="en-US" sz="1600" i="1" dirty="0" smtClean="0"/>
              <a:t>Nature Reviews Genetics</a:t>
            </a:r>
            <a:r>
              <a:rPr lang="en-US" sz="1600" dirty="0" smtClean="0"/>
              <a:t> 7: 862-872 (2006)</a:t>
            </a:r>
          </a:p>
          <a:p>
            <a:endParaRPr lang="ru-RU"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err="1" smtClean="0">
                <a:solidFill>
                  <a:schemeClr val="accent3"/>
                </a:solidFill>
              </a:rPr>
              <a:t>eQTLs</a:t>
            </a:r>
            <a:r>
              <a:rPr lang="en-US" sz="3600" dirty="0" smtClean="0">
                <a:solidFill>
                  <a:schemeClr val="accent3"/>
                </a:solidFill>
              </a:rPr>
              <a:t>/</a:t>
            </a:r>
            <a:r>
              <a:rPr lang="en-US" sz="3600" dirty="0" err="1" smtClean="0">
                <a:solidFill>
                  <a:schemeClr val="accent3"/>
                </a:solidFill>
              </a:rPr>
              <a:t>pQTLs</a:t>
            </a:r>
            <a:r>
              <a:rPr lang="en-US" sz="3600" dirty="0" smtClean="0">
                <a:solidFill>
                  <a:schemeClr val="accent3"/>
                </a:solidFill>
              </a:rPr>
              <a:t> and Interaction Networks</a:t>
            </a:r>
            <a:endParaRPr lang="ru-RU" sz="3600" dirty="0">
              <a:solidFill>
                <a:schemeClr val="accent3"/>
              </a:solidFill>
            </a:endParaRPr>
          </a:p>
        </p:txBody>
      </p:sp>
      <p:sp>
        <p:nvSpPr>
          <p:cNvPr id="3" name="Содержимое 2"/>
          <p:cNvSpPr>
            <a:spLocks noGrp="1"/>
          </p:cNvSpPr>
          <p:nvPr>
            <p:ph idx="1"/>
          </p:nvPr>
        </p:nvSpPr>
        <p:spPr>
          <a:xfrm>
            <a:off x="571472" y="1000108"/>
            <a:ext cx="8072494" cy="5643602"/>
          </a:xfrm>
        </p:spPr>
        <p:txBody>
          <a:bodyPr>
            <a:normAutofit/>
          </a:bodyPr>
          <a:lstStyle/>
          <a:p>
            <a:pPr>
              <a:buNone/>
            </a:pPr>
            <a:r>
              <a:rPr lang="en-US" sz="2800" dirty="0" smtClean="0"/>
              <a:t>Integrate </a:t>
            </a:r>
            <a:r>
              <a:rPr lang="en-US" sz="2800" dirty="0" err="1" smtClean="0"/>
              <a:t>eQTLs</a:t>
            </a:r>
            <a:r>
              <a:rPr lang="en-US" sz="2800" dirty="0" smtClean="0"/>
              <a:t> and </a:t>
            </a:r>
            <a:r>
              <a:rPr lang="en-US" sz="2800" dirty="0" err="1" smtClean="0"/>
              <a:t>pQTLs</a:t>
            </a:r>
            <a:r>
              <a:rPr lang="en-US" sz="2800" dirty="0" smtClean="0"/>
              <a:t> with interaction networks</a:t>
            </a:r>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endParaRPr lang="en-US" sz="2800" dirty="0" smtClean="0"/>
          </a:p>
          <a:p>
            <a:endParaRPr lang="en-US" sz="2800" dirty="0" smtClean="0"/>
          </a:p>
          <a:p>
            <a:r>
              <a:rPr lang="en-US" sz="2800" dirty="0" smtClean="0"/>
              <a:t>Analyze interactions with respect to QTLs</a:t>
            </a:r>
          </a:p>
          <a:p>
            <a:r>
              <a:rPr lang="en-US" sz="2800" dirty="0" smtClean="0"/>
              <a:t>Improve </a:t>
            </a:r>
            <a:r>
              <a:rPr lang="en-US" sz="2800" dirty="0" err="1" smtClean="0"/>
              <a:t>pQTL</a:t>
            </a:r>
            <a:r>
              <a:rPr lang="en-US" sz="2800" dirty="0" smtClean="0"/>
              <a:t> analysis using </a:t>
            </a:r>
            <a:r>
              <a:rPr lang="en-US" sz="2800" dirty="0" err="1" smtClean="0"/>
              <a:t>eQTLs</a:t>
            </a:r>
            <a:r>
              <a:rPr lang="en-US" sz="2800" dirty="0" smtClean="0"/>
              <a:t> and interactions</a:t>
            </a:r>
          </a:p>
        </p:txBody>
      </p:sp>
      <p:pic>
        <p:nvPicPr>
          <p:cNvPr id="11" name="Рисунок 10" descr="jansennapqtls.gif"/>
          <p:cNvPicPr>
            <a:picLocks noChangeAspect="1"/>
          </p:cNvPicPr>
          <p:nvPr/>
        </p:nvPicPr>
        <p:blipFill>
          <a:blip r:embed="rId3"/>
          <a:stretch>
            <a:fillRect/>
          </a:stretch>
        </p:blipFill>
        <p:spPr>
          <a:xfrm>
            <a:off x="4857752" y="2071678"/>
            <a:ext cx="3429024" cy="1633237"/>
          </a:xfrm>
          <a:prstGeom prst="rect">
            <a:avLst/>
          </a:prstGeom>
        </p:spPr>
      </p:pic>
      <p:pic>
        <p:nvPicPr>
          <p:cNvPr id="12" name="Рисунок 11" descr="genenetwork.jpg"/>
          <p:cNvPicPr>
            <a:picLocks noChangeAspect="1"/>
          </p:cNvPicPr>
          <p:nvPr/>
        </p:nvPicPr>
        <p:blipFill>
          <a:blip r:embed="rId4"/>
          <a:stretch>
            <a:fillRect/>
          </a:stretch>
        </p:blipFill>
        <p:spPr>
          <a:xfrm>
            <a:off x="1285852" y="1928802"/>
            <a:ext cx="2329964" cy="2071702"/>
          </a:xfrm>
          <a:prstGeom prst="rect">
            <a:avLst/>
          </a:prstGeom>
        </p:spPr>
      </p:pic>
      <p:sp>
        <p:nvSpPr>
          <p:cNvPr id="13" name="TextBox 12"/>
          <p:cNvSpPr txBox="1"/>
          <p:nvPr/>
        </p:nvSpPr>
        <p:spPr>
          <a:xfrm>
            <a:off x="3929058" y="2714620"/>
            <a:ext cx="428628" cy="523220"/>
          </a:xfrm>
          <a:prstGeom prst="rect">
            <a:avLst/>
          </a:prstGeom>
          <a:noFill/>
        </p:spPr>
        <p:txBody>
          <a:bodyPr wrap="square" rtlCol="0">
            <a:spAutoFit/>
          </a:bodyPr>
          <a:lstStyle/>
          <a:p>
            <a:r>
              <a:rPr lang="en-US" sz="2800" dirty="0" smtClean="0"/>
              <a:t>+</a:t>
            </a:r>
            <a:endParaRPr lang="ru-RU" sz="280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smtClean="0">
                <a:solidFill>
                  <a:schemeClr val="accent3"/>
                </a:solidFill>
              </a:rPr>
              <a:t>Quantitative Trait </a:t>
            </a:r>
            <a:r>
              <a:rPr lang="en-US" sz="3600" dirty="0">
                <a:solidFill>
                  <a:schemeClr val="accent3"/>
                </a:solidFill>
              </a:rPr>
              <a:t>L</a:t>
            </a:r>
            <a:r>
              <a:rPr lang="en-US" sz="3600" dirty="0" smtClean="0">
                <a:solidFill>
                  <a:schemeClr val="accent3"/>
                </a:solidFill>
              </a:rPr>
              <a:t>oci</a:t>
            </a:r>
            <a:endParaRPr lang="ru-RU" sz="3600" dirty="0">
              <a:solidFill>
                <a:schemeClr val="accent3"/>
              </a:solidFill>
            </a:endParaRPr>
          </a:p>
        </p:txBody>
      </p:sp>
      <p:sp>
        <p:nvSpPr>
          <p:cNvPr id="3" name="Содержимое 2"/>
          <p:cNvSpPr>
            <a:spLocks noGrp="1"/>
          </p:cNvSpPr>
          <p:nvPr>
            <p:ph idx="1"/>
          </p:nvPr>
        </p:nvSpPr>
        <p:spPr>
          <a:xfrm>
            <a:off x="571472" y="1000108"/>
            <a:ext cx="8072494" cy="5357850"/>
          </a:xfrm>
        </p:spPr>
        <p:txBody>
          <a:bodyPr>
            <a:normAutofit/>
          </a:bodyPr>
          <a:lstStyle/>
          <a:p>
            <a:pPr>
              <a:buNone/>
            </a:pPr>
            <a:r>
              <a:rPr lang="en-US" sz="2800" dirty="0" smtClean="0"/>
              <a:t>Genome-wide transcript levels as quantitative traits</a:t>
            </a:r>
          </a:p>
          <a:p>
            <a:pPr>
              <a:buNone/>
            </a:pPr>
            <a:r>
              <a:rPr lang="en-US" sz="2800" dirty="0" smtClean="0"/>
              <a:t>Baker’s yeast (</a:t>
            </a:r>
            <a:r>
              <a:rPr lang="en-US" sz="2800" i="1" dirty="0" err="1" smtClean="0"/>
              <a:t>Saccharomyces</a:t>
            </a:r>
            <a:r>
              <a:rPr lang="en-US" sz="2800" dirty="0" smtClean="0"/>
              <a:t> </a:t>
            </a:r>
            <a:r>
              <a:rPr lang="en-US" sz="2800" i="1" dirty="0" err="1" smtClean="0"/>
              <a:t>cerevisiae</a:t>
            </a:r>
            <a:r>
              <a:rPr lang="en-US" sz="2800" dirty="0" smtClean="0"/>
              <a:t>)</a:t>
            </a:r>
          </a:p>
          <a:p>
            <a:pPr>
              <a:buNone/>
            </a:pPr>
            <a:r>
              <a:rPr lang="en-US" sz="2800" dirty="0" smtClean="0"/>
              <a:t>Two strains BY and RM, genomes differ in 0.6%</a:t>
            </a:r>
          </a:p>
          <a:p>
            <a:pPr>
              <a:buNone/>
            </a:pPr>
            <a:r>
              <a:rPr lang="en-US" sz="2800" dirty="0" smtClean="0"/>
              <a:t>Genotype and gene expression of each individual and each parent across whole genome</a:t>
            </a:r>
          </a:p>
        </p:txBody>
      </p:sp>
      <p:pic>
        <p:nvPicPr>
          <p:cNvPr id="8" name="Рисунок 7" descr="kruglyakqtls2.jpg"/>
          <p:cNvPicPr>
            <a:picLocks noChangeAspect="1"/>
          </p:cNvPicPr>
          <p:nvPr/>
        </p:nvPicPr>
        <p:blipFill>
          <a:blip r:embed="rId3"/>
          <a:stretch>
            <a:fillRect/>
          </a:stretch>
        </p:blipFill>
        <p:spPr>
          <a:xfrm>
            <a:off x="2071670" y="3714752"/>
            <a:ext cx="5025115" cy="2393452"/>
          </a:xfrm>
          <a:prstGeom prst="rect">
            <a:avLst/>
          </a:prstGeo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pPr algn="l"/>
            <a:r>
              <a:rPr lang="en-US" sz="3600" dirty="0" err="1" smtClean="0">
                <a:solidFill>
                  <a:schemeClr val="accent3"/>
                </a:solidFill>
              </a:rPr>
              <a:t>eQTLs</a:t>
            </a:r>
            <a:endParaRPr lang="ru-RU" sz="3600" dirty="0">
              <a:solidFill>
                <a:schemeClr val="accent3"/>
              </a:solidFill>
            </a:endParaRPr>
          </a:p>
        </p:txBody>
      </p:sp>
      <p:sp>
        <p:nvSpPr>
          <p:cNvPr id="3" name="Содержимое 2" hidden="1"/>
          <p:cNvSpPr>
            <a:spLocks noGrp="1"/>
          </p:cNvSpPr>
          <p:nvPr>
            <p:ph idx="1"/>
          </p:nvPr>
        </p:nvSpPr>
        <p:spPr>
          <a:xfrm>
            <a:off x="571472" y="1000108"/>
            <a:ext cx="8072494" cy="5357850"/>
          </a:xfrm>
        </p:spPr>
        <p:txBody>
          <a:bodyPr>
            <a:normAutofit/>
          </a:bodyPr>
          <a:lstStyle/>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p:txBody>
      </p:sp>
      <p:graphicFrame>
        <p:nvGraphicFramePr>
          <p:cNvPr id="11" name="Таблица 10"/>
          <p:cNvGraphicFramePr>
            <a:graphicFrameLocks noGrp="1"/>
          </p:cNvGraphicFramePr>
          <p:nvPr/>
        </p:nvGraphicFramePr>
        <p:xfrm>
          <a:off x="500034" y="928670"/>
          <a:ext cx="2082800" cy="2560320"/>
        </p:xfrm>
        <a:graphic>
          <a:graphicData uri="http://schemas.openxmlformats.org/drawingml/2006/table">
            <a:tbl>
              <a:tblPr>
                <a:tableStyleId>{5C22544A-7EE6-4342-B048-85BDC9FD1C3A}</a:tableStyleId>
              </a:tblPr>
              <a:tblGrid>
                <a:gridCol w="208280"/>
                <a:gridCol w="208280"/>
                <a:gridCol w="208280"/>
                <a:gridCol w="208280"/>
                <a:gridCol w="208280"/>
                <a:gridCol w="208280"/>
                <a:gridCol w="208280"/>
                <a:gridCol w="208280"/>
                <a:gridCol w="208280"/>
                <a:gridCol w="208280"/>
              </a:tblGrid>
              <a:tr h="365760">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36576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36576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solidFill>
                      <a:schemeClr val="accent6">
                        <a:lumMod val="60000"/>
                        <a:lumOff val="40000"/>
                      </a:schemeClr>
                    </a:solidFill>
                  </a:tcPr>
                </a:tc>
                <a:tc>
                  <a:txBody>
                    <a:bodyPr/>
                    <a:lstStyle/>
                    <a:p>
                      <a:endParaRPr lang="ru-RU"/>
                    </a:p>
                  </a:txBody>
                  <a:tcPr/>
                </a:tc>
                <a:tc>
                  <a:txBody>
                    <a:bodyPr/>
                    <a:lstStyle/>
                    <a:p>
                      <a:endParaRPr lang="ru-RU"/>
                    </a:p>
                  </a:txBody>
                  <a:tcPr/>
                </a:tc>
                <a:tc>
                  <a:txBody>
                    <a:bodyPr/>
                    <a:lstStyle/>
                    <a:p>
                      <a:endParaRPr lang="ru-RU"/>
                    </a:p>
                  </a:txBody>
                  <a:tcPr/>
                </a:tc>
              </a:tr>
              <a:tr h="36576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36576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a:p>
                  </a:txBody>
                  <a:tcPr/>
                </a:tc>
                <a:tc>
                  <a:txBody>
                    <a:bodyPr/>
                    <a:lstStyle/>
                    <a:p>
                      <a:endParaRPr lang="ru-RU"/>
                    </a:p>
                  </a:txBody>
                  <a:tcPr/>
                </a:tc>
              </a:tr>
              <a:tr h="365760">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dirty="0"/>
                    </a:p>
                  </a:txBody>
                  <a:tcPr/>
                </a:tc>
                <a:tc>
                  <a:txBody>
                    <a:bodyPr/>
                    <a:lstStyle/>
                    <a:p>
                      <a:endParaRPr lang="ru-RU"/>
                    </a:p>
                  </a:txBody>
                  <a:tcPr/>
                </a:tc>
              </a:tr>
              <a:tr h="36576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r>
            </a:tbl>
          </a:graphicData>
        </a:graphic>
      </p:graphicFrame>
      <p:sp>
        <p:nvSpPr>
          <p:cNvPr id="67" name="TextBox 66"/>
          <p:cNvSpPr txBox="1"/>
          <p:nvPr/>
        </p:nvSpPr>
        <p:spPr>
          <a:xfrm>
            <a:off x="0" y="6519446"/>
            <a:ext cx="6429388" cy="338554"/>
          </a:xfrm>
          <a:prstGeom prst="rect">
            <a:avLst/>
          </a:prstGeom>
          <a:noFill/>
        </p:spPr>
        <p:txBody>
          <a:bodyPr wrap="square" rtlCol="0" anchor="t">
            <a:spAutoFit/>
          </a:bodyPr>
          <a:lstStyle/>
          <a:p>
            <a:r>
              <a:rPr lang="en-US" sz="1600" dirty="0" smtClean="0"/>
              <a:t>Data from: R</a:t>
            </a:r>
            <a:r>
              <a:rPr lang="en-US" sz="1600" dirty="0"/>
              <a:t>. B. </a:t>
            </a:r>
            <a:r>
              <a:rPr lang="en-US" sz="1600" dirty="0" err="1" smtClean="0"/>
              <a:t>Brem</a:t>
            </a:r>
            <a:r>
              <a:rPr lang="en-US" sz="1600" dirty="0" smtClean="0"/>
              <a:t> and L</a:t>
            </a:r>
            <a:r>
              <a:rPr lang="en-US" sz="1600" dirty="0"/>
              <a:t>. </a:t>
            </a:r>
            <a:r>
              <a:rPr lang="en-US" sz="1600" dirty="0" err="1"/>
              <a:t>Kruglyak</a:t>
            </a:r>
            <a:r>
              <a:rPr lang="en-US" sz="1600" dirty="0"/>
              <a:t>. </a:t>
            </a:r>
            <a:r>
              <a:rPr lang="en-US" sz="1600" i="1" dirty="0" smtClean="0"/>
              <a:t>PNAS USA</a:t>
            </a:r>
            <a:r>
              <a:rPr lang="en-US" sz="1600" dirty="0" smtClean="0"/>
              <a:t> </a:t>
            </a:r>
            <a:r>
              <a:rPr lang="en-US" sz="1600" dirty="0"/>
              <a:t>102 (5): 1572-7 (2005</a:t>
            </a:r>
            <a:r>
              <a:rPr lang="en-US" sz="1600" dirty="0" smtClean="0"/>
              <a:t>)</a:t>
            </a:r>
            <a:endParaRPr lang="en-US" sz="1600" dirty="0"/>
          </a:p>
        </p:txBody>
      </p:sp>
      <p:grpSp>
        <p:nvGrpSpPr>
          <p:cNvPr id="68" name="Группа 67"/>
          <p:cNvGrpSpPr/>
          <p:nvPr/>
        </p:nvGrpSpPr>
        <p:grpSpPr>
          <a:xfrm>
            <a:off x="170340" y="785794"/>
            <a:ext cx="8687940" cy="3021538"/>
            <a:chOff x="170340" y="785794"/>
            <a:chExt cx="8687940" cy="3021538"/>
          </a:xfrm>
        </p:grpSpPr>
        <p:sp>
          <p:nvSpPr>
            <p:cNvPr id="69" name="TextBox 68"/>
            <p:cNvSpPr txBox="1"/>
            <p:nvPr/>
          </p:nvSpPr>
          <p:spPr>
            <a:xfrm>
              <a:off x="428596" y="3420000"/>
              <a:ext cx="1285884" cy="369332"/>
            </a:xfrm>
            <a:prstGeom prst="rect">
              <a:avLst/>
            </a:prstGeom>
            <a:noFill/>
          </p:spPr>
          <p:txBody>
            <a:bodyPr wrap="square" rtlCol="0">
              <a:spAutoFit/>
            </a:bodyPr>
            <a:lstStyle/>
            <a:p>
              <a:r>
                <a:rPr lang="en-US" dirty="0" smtClean="0"/>
                <a:t>markers</a:t>
              </a:r>
              <a:endParaRPr lang="ru-RU" dirty="0"/>
            </a:p>
          </p:txBody>
        </p:sp>
        <p:sp>
          <p:nvSpPr>
            <p:cNvPr id="70" name="TextBox 69"/>
            <p:cNvSpPr txBox="1"/>
            <p:nvPr/>
          </p:nvSpPr>
          <p:spPr>
            <a:xfrm rot="16200000">
              <a:off x="-108000" y="2916000"/>
              <a:ext cx="926012" cy="369332"/>
            </a:xfrm>
            <a:prstGeom prst="rect">
              <a:avLst/>
            </a:prstGeom>
            <a:noFill/>
          </p:spPr>
          <p:txBody>
            <a:bodyPr wrap="square" rtlCol="0">
              <a:spAutoFit/>
            </a:bodyPr>
            <a:lstStyle/>
            <a:p>
              <a:r>
                <a:rPr lang="en-US" dirty="0" smtClean="0"/>
                <a:t>genes</a:t>
              </a:r>
              <a:endParaRPr lang="ru-RU" dirty="0"/>
            </a:p>
          </p:txBody>
        </p:sp>
        <p:cxnSp>
          <p:nvCxnSpPr>
            <p:cNvPr id="71" name="Прямая со стрелкой 70"/>
            <p:cNvCxnSpPr>
              <a:endCxn id="74" idx="1"/>
            </p:cNvCxnSpPr>
            <p:nvPr/>
          </p:nvCxnSpPr>
          <p:spPr>
            <a:xfrm flipV="1">
              <a:off x="1857356" y="1805848"/>
              <a:ext cx="2857520" cy="0"/>
            </a:xfrm>
            <a:prstGeom prst="straightConnector1">
              <a:avLst/>
            </a:prstGeom>
            <a:ln w="38100">
              <a:solidFill>
                <a:schemeClr val="accent4">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Прямая со стрелкой 71"/>
            <p:cNvCxnSpPr>
              <a:stCxn id="74" idx="3"/>
              <a:endCxn id="73" idx="1"/>
            </p:cNvCxnSpPr>
            <p:nvPr/>
          </p:nvCxnSpPr>
          <p:spPr>
            <a:xfrm>
              <a:off x="6272208" y="1805848"/>
              <a:ext cx="1514502" cy="0"/>
            </a:xfrm>
            <a:prstGeom prst="straightConnector1">
              <a:avLst/>
            </a:prstGeom>
            <a:ln w="38100">
              <a:solidFill>
                <a:schemeClr val="accent4">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7786710" y="1620000"/>
              <a:ext cx="1071570" cy="400110"/>
            </a:xfrm>
            <a:prstGeom prst="rect">
              <a:avLst/>
            </a:prstGeom>
            <a:noFill/>
          </p:spPr>
          <p:txBody>
            <a:bodyPr wrap="square" rtlCol="0">
              <a:spAutoFit/>
            </a:bodyPr>
            <a:lstStyle/>
            <a:p>
              <a:r>
                <a:rPr lang="en-US" sz="2000" dirty="0" smtClean="0"/>
                <a:t>p-value</a:t>
              </a:r>
              <a:endParaRPr lang="ru-RU" sz="2000" dirty="0"/>
            </a:p>
          </p:txBody>
        </p:sp>
        <p:pic>
          <p:nvPicPr>
            <p:cNvPr id="74" name="Рисунок 73" descr="linkage2.jpg"/>
            <p:cNvPicPr>
              <a:picLocks noChangeAspect="1"/>
            </p:cNvPicPr>
            <p:nvPr/>
          </p:nvPicPr>
          <p:blipFill>
            <a:blip r:embed="rId3" cstate="print"/>
            <a:stretch>
              <a:fillRect/>
            </a:stretch>
          </p:blipFill>
          <p:spPr>
            <a:xfrm>
              <a:off x="4714876" y="785794"/>
              <a:ext cx="1557332" cy="2040107"/>
            </a:xfrm>
            <a:prstGeom prst="rect">
              <a:avLst/>
            </a:prstGeom>
          </p:spPr>
        </p:pic>
        <p:sp>
          <p:nvSpPr>
            <p:cNvPr id="75" name="TextBox 74"/>
            <p:cNvSpPr txBox="1"/>
            <p:nvPr/>
          </p:nvSpPr>
          <p:spPr>
            <a:xfrm>
              <a:off x="6357950" y="2000240"/>
              <a:ext cx="1500198" cy="646331"/>
            </a:xfrm>
            <a:prstGeom prst="rect">
              <a:avLst/>
            </a:prstGeom>
            <a:noFill/>
          </p:spPr>
          <p:txBody>
            <a:bodyPr wrap="square" rtlCol="0">
              <a:spAutoFit/>
            </a:bodyPr>
            <a:lstStyle/>
            <a:p>
              <a:r>
                <a:rPr lang="en-US" dirty="0" smtClean="0"/>
                <a:t>apply WMW statistical test</a:t>
              </a:r>
              <a:endParaRPr lang="ru-RU" dirty="0"/>
            </a:p>
          </p:txBody>
        </p:sp>
        <p:sp>
          <p:nvSpPr>
            <p:cNvPr id="76" name="TextBox 75"/>
            <p:cNvSpPr txBox="1"/>
            <p:nvPr/>
          </p:nvSpPr>
          <p:spPr>
            <a:xfrm>
              <a:off x="2643174" y="1928802"/>
              <a:ext cx="1857388" cy="1200329"/>
            </a:xfrm>
            <a:prstGeom prst="rect">
              <a:avLst/>
            </a:prstGeom>
            <a:noFill/>
          </p:spPr>
          <p:txBody>
            <a:bodyPr wrap="square" rtlCol="0">
              <a:spAutoFit/>
            </a:bodyPr>
            <a:lstStyle/>
            <a:p>
              <a:r>
                <a:rPr lang="en-US" dirty="0" smtClean="0"/>
                <a:t>divide expression values  of individuals based on genotype </a:t>
              </a:r>
              <a:endParaRPr lang="ru-RU" dirty="0"/>
            </a:p>
          </p:txBody>
        </p:sp>
        <p:sp>
          <p:nvSpPr>
            <p:cNvPr id="77" name="TextBox 76"/>
            <p:cNvSpPr txBox="1"/>
            <p:nvPr/>
          </p:nvSpPr>
          <p:spPr>
            <a:xfrm>
              <a:off x="1674000" y="3438000"/>
              <a:ext cx="357190" cy="369332"/>
            </a:xfrm>
            <a:prstGeom prst="rect">
              <a:avLst/>
            </a:prstGeom>
            <a:noFill/>
          </p:spPr>
          <p:txBody>
            <a:bodyPr wrap="square" rtlCol="0">
              <a:spAutoFit/>
            </a:bodyPr>
            <a:lstStyle/>
            <a:p>
              <a:r>
                <a:rPr lang="en-US" i="1" dirty="0" smtClean="0"/>
                <a:t>M</a:t>
              </a:r>
              <a:endParaRPr lang="ru-RU" i="1" dirty="0"/>
            </a:p>
          </p:txBody>
        </p:sp>
        <p:sp>
          <p:nvSpPr>
            <p:cNvPr id="78" name="TextBox 77"/>
            <p:cNvSpPr txBox="1"/>
            <p:nvPr/>
          </p:nvSpPr>
          <p:spPr>
            <a:xfrm>
              <a:off x="214282" y="1643050"/>
              <a:ext cx="357158" cy="369332"/>
            </a:xfrm>
            <a:prstGeom prst="rect">
              <a:avLst/>
            </a:prstGeom>
            <a:noFill/>
          </p:spPr>
          <p:txBody>
            <a:bodyPr wrap="square" rtlCol="0">
              <a:spAutoFit/>
            </a:bodyPr>
            <a:lstStyle/>
            <a:p>
              <a:r>
                <a:rPr lang="en-US" i="1" dirty="0" smtClean="0"/>
                <a:t>G</a:t>
              </a:r>
              <a:endParaRPr lang="ru-RU" i="1" dirty="0"/>
            </a:p>
          </p:txBody>
        </p:sp>
      </p:grpSp>
      <p:sp>
        <p:nvSpPr>
          <p:cNvPr id="86" name="Дуга 85"/>
          <p:cNvSpPr/>
          <p:nvPr/>
        </p:nvSpPr>
        <p:spPr>
          <a:xfrm>
            <a:off x="1857356" y="928670"/>
            <a:ext cx="6286544" cy="2071702"/>
          </a:xfrm>
          <a:prstGeom prst="arc">
            <a:avLst>
              <a:gd name="adj1" fmla="val 21589256"/>
              <a:gd name="adj2" fmla="val 10865030"/>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FIRSTPRITYKIN@CQLIOKMFUVWYY577" val="3933"/>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16293</TotalTime>
  <Words>8602</Words>
  <Application>Microsoft Office PowerPoint</Application>
  <PresentationFormat>Экран (4:3)</PresentationFormat>
  <Paragraphs>679</Paragraphs>
  <Slides>59</Slides>
  <Notes>57</Notes>
  <HiddenSlides>22</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59</vt:i4>
      </vt:variant>
    </vt:vector>
  </HeadingPairs>
  <TitlesOfParts>
    <vt:vector size="63" baseType="lpstr">
      <vt:lpstr>Arial</vt:lpstr>
      <vt:lpstr>Calibri</vt:lpstr>
      <vt:lpstr>cmsy10</vt:lpstr>
      <vt:lpstr>Тема Office</vt:lpstr>
      <vt:lpstr>Mutual Analysis of Interaction Network and Quantitative Trait Loci for Yeast</vt:lpstr>
      <vt:lpstr>Quantitative Traits</vt:lpstr>
      <vt:lpstr>Quantitative Trait Loci</vt:lpstr>
      <vt:lpstr>Quantitative Trait Loci</vt:lpstr>
      <vt:lpstr>Quantitative Trait Loci</vt:lpstr>
      <vt:lpstr>eQTLs and pQTLs</vt:lpstr>
      <vt:lpstr>eQTLs/pQTLs and Interaction Networks</vt:lpstr>
      <vt:lpstr>Quantitative Trait Loci</vt:lpstr>
      <vt:lpstr>eQTLs</vt:lpstr>
      <vt:lpstr>eQTLs</vt:lpstr>
      <vt:lpstr>eQTLs</vt:lpstr>
      <vt:lpstr>eQTLs: False Discovery Rate</vt:lpstr>
      <vt:lpstr>Слайд 13</vt:lpstr>
      <vt:lpstr>eQTLs            and           pQTLs</vt:lpstr>
      <vt:lpstr>Genetics of Global Gene Expression</vt:lpstr>
      <vt:lpstr>Cell Interactome</vt:lpstr>
      <vt:lpstr>Cell Interactome</vt:lpstr>
      <vt:lpstr>Cell Interactome for Yeast</vt:lpstr>
      <vt:lpstr>Interacting Genes Share Linkages</vt:lpstr>
      <vt:lpstr>Interacting Genes Share Linkages</vt:lpstr>
      <vt:lpstr>Interacting Genes Share Linkages</vt:lpstr>
      <vt:lpstr>Interacting Genes Share Linkages</vt:lpstr>
      <vt:lpstr>Interacting Genes Share Linkages</vt:lpstr>
      <vt:lpstr>Interacting Genes Share Linkages</vt:lpstr>
      <vt:lpstr>Interacting Genes Share Linkages</vt:lpstr>
      <vt:lpstr>Interacting Genes Share Linkages</vt:lpstr>
      <vt:lpstr>Subnetworks of Interaction Networks</vt:lpstr>
      <vt:lpstr>Dense QTL Target Subnetworks</vt:lpstr>
      <vt:lpstr>Dense QTL Target Subnetworks</vt:lpstr>
      <vt:lpstr>Dense QTL Target Subnetworks</vt:lpstr>
      <vt:lpstr>Dense QTL Target Subnetworks</vt:lpstr>
      <vt:lpstr>QTLs and Interactions</vt:lpstr>
      <vt:lpstr>Subnetworks of Interaction Networks</vt:lpstr>
      <vt:lpstr>pQTLs: False Discovery Rate</vt:lpstr>
      <vt:lpstr>pQTLs: False Discovery Rate</vt:lpstr>
      <vt:lpstr>pQTLs: False Discovery Rate</vt:lpstr>
      <vt:lpstr>pQTLs: False Discovery Rate</vt:lpstr>
      <vt:lpstr>pQTLs: More Linkages</vt:lpstr>
      <vt:lpstr>pQTLs: More Linkages</vt:lpstr>
      <vt:lpstr>pQTLs: More Linkages</vt:lpstr>
      <vt:lpstr>pQTLs: More Linkages</vt:lpstr>
      <vt:lpstr>pQTLs: More Linkages</vt:lpstr>
      <vt:lpstr>pQTLs: More Linkages</vt:lpstr>
      <vt:lpstr>pQTLs: More Linkages</vt:lpstr>
      <vt:lpstr>pQTLs: More Linkages</vt:lpstr>
      <vt:lpstr>pQTLs: More Linkages</vt:lpstr>
      <vt:lpstr>pQTLs: More Linkages</vt:lpstr>
      <vt:lpstr>Conclusion</vt:lpstr>
      <vt:lpstr>Future</vt:lpstr>
      <vt:lpstr>Слайд 50</vt:lpstr>
      <vt:lpstr>pQTLs: More Linkages</vt:lpstr>
      <vt:lpstr>Слайд 52</vt:lpstr>
      <vt:lpstr>Quantitative Trait Loci</vt:lpstr>
      <vt:lpstr>Genetics of Global Gene Expression</vt:lpstr>
      <vt:lpstr>Results</vt:lpstr>
      <vt:lpstr>Слайд 56</vt:lpstr>
      <vt:lpstr>Слайд 57</vt:lpstr>
      <vt:lpstr>Слайд 58</vt:lpstr>
      <vt:lpstr>Title</vt:lpstr>
    </vt:vector>
  </TitlesOfParts>
  <Company>Yandex</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Pritykin</dc:creator>
  <cp:lastModifiedBy>Pritykin</cp:lastModifiedBy>
  <cp:revision>2150</cp:revision>
  <dcterms:created xsi:type="dcterms:W3CDTF">2010-10-09T03:51:47Z</dcterms:created>
  <dcterms:modified xsi:type="dcterms:W3CDTF">2010-12-07T09:21:39Z</dcterms:modified>
</cp:coreProperties>
</file>