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a:extLst>
              <a:ext uri="{FF2B5EF4-FFF2-40B4-BE49-F238E27FC236}">
                <a16:creationId xmlns:a16="http://schemas.microsoft.com/office/drawing/2014/main" id="{A82E9E6E-86EE-9E42-9444-E81BAA49BCEE}"/>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a:extLst>
              <a:ext uri="{FF2B5EF4-FFF2-40B4-BE49-F238E27FC236}">
                <a16:creationId xmlns:a16="http://schemas.microsoft.com/office/drawing/2014/main" id="{6255A667-CCAC-DB43-B9FD-BDC325898A5E}"/>
              </a:ext>
            </a:extLst>
          </p:cNvPr>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AC15BE-C31F-4A12-82B6-CF5B121DD9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a:extLst>
              <a:ext uri="{FF2B5EF4-FFF2-40B4-BE49-F238E27FC236}">
                <a16:creationId xmlns:a16="http://schemas.microsoft.com/office/drawing/2014/main" id="{022A3E44-780C-CD4E-9DC9-75B5342BBDE6}"/>
              </a:ext>
            </a:extLst>
          </p:cNvPr>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a:extLst>
              <a:ext uri="{FF2B5EF4-FFF2-40B4-BE49-F238E27FC236}">
                <a16:creationId xmlns:a16="http://schemas.microsoft.com/office/drawing/2014/main" id="{801F36B8-BFB5-1E4C-8E67-FAC624D17104}"/>
              </a:ext>
            </a:extLst>
          </p:cNvPr>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5CA8B0-2E4E-4127-A500-A2060312A44E}" type="slidenum">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a:extLst>
              <a:ext uri="{FF2B5EF4-FFF2-40B4-BE49-F238E27FC236}">
                <a16:creationId xmlns:a16="http://schemas.microsoft.com/office/drawing/2014/main" id="{5C8F99A5-6A7F-5B46-86D2-9AE6590236EB}"/>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5" name="Date Placeholder 2">
            <a:extLst>
              <a:ext uri="{FF2B5EF4-FFF2-40B4-BE49-F238E27FC236}">
                <a16:creationId xmlns:a16="http://schemas.microsoft.com/office/drawing/2014/main" id="{8D47BCEA-8DD2-3A48-BDD1-D2F2C79893B8}"/>
              </a:ext>
            </a:extLst>
          </p:cNvPr>
          <p:cNvSpPr>
            <a:spLocks noGrp="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668717-85D3-404B-B84F-15C635CD4DB6}" type="hfDateTime">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a:extLst>
              <a:ext uri="{FF2B5EF4-FFF2-40B4-BE49-F238E27FC236}">
                <a16:creationId xmlns:a16="http://schemas.microsoft.com/office/drawing/2014/main" id="{9FA7C215-4928-1949-B827-ECECF58C1AE2}"/>
              </a:ext>
            </a:extLst>
          </p:cNvPr>
          <p:cNvSpPr>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a:extLst>
              <a:ext uri="{FF2B5EF4-FFF2-40B4-BE49-F238E27FC236}">
                <a16:creationId xmlns:a16="http://schemas.microsoft.com/office/drawing/2014/main" id="{0ECCCDB2-AA7A-2B44-A8D6-6DB76A6B9EF6}"/>
              </a:ext>
            </a:extLst>
          </p:cNvPr>
          <p:cNvSpPr>
            <a:spLocks noGrp="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9" name="Slide Number Placeholder 6">
            <a:extLst>
              <a:ext uri="{FF2B5EF4-FFF2-40B4-BE49-F238E27FC236}">
                <a16:creationId xmlns:a16="http://schemas.microsoft.com/office/drawing/2014/main" id="{93DEF2F7-CC14-CF4F-BC9D-8C2C624C6F52}"/>
              </a:ext>
            </a:extLst>
          </p:cNvPr>
          <p:cNvSpPr>
            <a:spLocks noGrp="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73C4DF-A9F4-43D9-97CB-40B59357C75D}"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a:ea typeface="Arial"/>
              </a:rPr>
              <a:t>Figure 3 </a:t>
            </a:r>
            <a:r>
              <a:rPr lang="en-US" altLang="en-US">
                <a:latin typeface="Arial"/>
                <a:ea typeface="Arial"/>
              </a:rPr>
              <a:t>Major short-read and long-read sequencing technologies. (A) Illumina sequencing involves initial trimming, adenylation of the blunt ends and ligation of specific adapters to DNA molecules. Following this library, fragments are amplified in situ on flow cell surfaces through bridge amplification and produce sequencing clusters. Finally, reversible dye terminator sequencing step is implemented where single-nucleotide addition reactions and presence of blocking group at the 3′-OH (of the ribose moiety) help to identify sequencing clusters through a reporter fluorescent signal. (B) PacBio sequencing involves a circular consensus sequencing (CCS) SMRTbell technique. Herein, ligation of hairpin adapters to each end of a duplex DNA molecule forms a closed loop, which is sequenced in a zero-mode waveguide (ZMW), fluorescence-based readout of nucleotide incorporation. Each strand in the duplex DNA is sequenced together in multiple passes, and the consensus sequences from both strands are incorporated. (C) Nanopore sequencing involves ligation of hairpin adapters at one end of duplex DNA molecule before initiating nanopore sequencing of the linked original DNA strands. The blockades in ionic current through the nanopore are optimally quantified as DNA base sequences.
</a:t>
            </a:r>
            <a:endParaRPr lang="en-US" altLang="en-US">
              <a:latin typeface="Arial"/>
              <a:ea typeface="Arial"/>
            </a:endParaRPr>
          </a:p>
          <a:p>
            <a:pPr marL="0" lvl="0" indent="0"/>
            <a:r>
              <a:rPr lang="en-US" altLang="en-US">
                <a:latin typeface="Arial"/>
                <a:ea typeface="Arial"/>
              </a:rPr>
              <a:t>Unless provided in the caption above, the following copyright applies to the content of this slide: © The Author(s) 2019. Published by Oxford University Press.This is an Open Access article distributed under the terms of the Creative Commons Attribution License (http://creativecommons.org/licenses/by/4.0/), which permits unrestricted reuse, distribution, and reproduction in any medium, provided the original work is properly cited.</a:t>
            </a:r>
            <a:endParaRPr lang="en-US" altLang="en-US">
              <a:latin typeface="Arial"/>
              <a:ea typeface="Arial"/>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D13AC671-2D7E-455D-B82C-F02903E6B921}"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a:extLst>
              <a:ext uri="{FF2B5EF4-FFF2-40B4-BE49-F238E27FC236}">
                <a16:creationId xmlns:a16="http://schemas.microsoft.com/office/drawing/2014/main" id="{B8998003-1E31-4241-866C-75C5B9575ADD}"/>
              </a:ext>
            </a:extLst>
          </p:cNvPr>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en-US"/>
              <a:t>Click to edit Master title style</a:t>
            </a:r>
          </a:p>
        </p:txBody>
      </p:sp>
      <p:sp>
        <p:nvSpPr>
          <p:cNvPr id="2054" name="Footer Placeholder 3">
            <a:extLst>
              <a:ext uri="{FF2B5EF4-FFF2-40B4-BE49-F238E27FC236}">
                <a16:creationId xmlns:a16="http://schemas.microsoft.com/office/drawing/2014/main" id="{C6460008-2D95-48E7-AC1C-DA06D43C99CA}"/>
              </a:ext>
            </a:extLst>
          </p:cNvPr>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a:extLst>
              <a:ext uri="{FF2B5EF4-FFF2-40B4-BE49-F238E27FC236}">
                <a16:creationId xmlns:a16="http://schemas.microsoft.com/office/drawing/2014/main" id="{5E13B5E2-6B4A-1145-B6E5-30BF224D6AF3}"/>
              </a:ext>
            </a:extLst>
          </p:cNvPr>
          <p:cNvSpPr txBox="1"/>
          <p:nvPr/>
        </p:nvSpPr>
        <p:spPr bwMode="auto">
          <a:xfrm>
            <a:off x="1905000" y="6400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a:extLst>
              <a:ext uri="{FF2B5EF4-FFF2-40B4-BE49-F238E27FC236}">
                <a16:creationId xmlns:a16="http://schemas.microsoft.com/office/drawing/2014/main" id="{3A59B449-7601-8440-A788-6D3FCFF97A8B}"/>
              </a:ext>
            </a:extLst>
          </p:cNvPr>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3"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b/bbz155" TargetMode="External" /><Relationship Id="rId4" Type="http://schemas.openxmlformats.org/officeDocument/2006/relationships/image" Target="../media/image1.png" /><Relationship Id="rId5"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lang="en-US" altLang="en-US" sz="1000" i="1">
                <a:solidFill>
                  <a:srgbClr val="333333"/>
                </a:solidFill>
              </a:rPr>
              <a:t>Brief Bioinform</a:t>
            </a:r>
            <a:r>
              <a:rPr lang="en-US" altLang="en-US" sz="1000">
                <a:solidFill>
                  <a:srgbClr val="333333"/>
                </a:solidFill>
              </a:rPr>
              <a:t>, bbz155, </a:t>
            </a:r>
            <a:r>
              <a:rPr lang="en-US" altLang="en-US" sz="1000">
                <a:solidFill>
                  <a:srgbClr val="333333"/>
                </a:solidFill>
                <a:hlinkClick r:id="rId3"/>
              </a:rPr>
              <a:t>https://doi.org/10.1093/bib/bbz155</a:t>
            </a:r>
            <a:endParaRPr lang="en-US" altLang="en-US" sz="1000">
              <a:solidFill>
                <a:srgbClr val="333333"/>
              </a:solidFill>
            </a:endParaRPr>
          </a:p>
          <a:p>
            <a:pPr marL="0" lv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3 </a:t>
            </a:r>
            <a:r>
              <a:rPr lang="en-US" altLang="en-US" b="0"/>
              <a:t>Major short-read and long-read sequencing technologies. (A) Illumina sequencing involves initial trimming, ...</a:t>
            </a:r>
            <a:endParaRPr lang="en-US" altLang="en-US" b="0"/>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413000" y="1371600"/>
            <a:ext cx="4316045"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2038</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3 Major short-read and long-read sequencing technologies. (A) Illumina sequencing involves initial trimming,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Nirbhay Desai (Contractor)</cp:lastModifiedBy>
  <cp:revision>159</cp:revision>
  <dcterms:created xsi:type="dcterms:W3CDTF">2015-12-31T14:57:12Z</dcterms:created>
  <dcterms:modified xsi:type="dcterms:W3CDTF">2020-06-08T15:15:50Z</dcterms:modified>
</cp:coreProperties>
</file>