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7" r:id="rId8"/>
    <p:sldId id="269"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4/9/2021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4/9/2021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4/9/2021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20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4/9/2021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4/9/2021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xgboost.readthedocs.io/en/latest/python/python_api.html"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irbnb.com/" TargetMode="External"/><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kaggle.com/airbnb/seatt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2467-8A5F-4768-9CF8-F463343137B0}"/>
              </a:ext>
            </a:extLst>
          </p:cNvPr>
          <p:cNvSpPr>
            <a:spLocks noGrp="1"/>
          </p:cNvSpPr>
          <p:nvPr>
            <p:ph type="ctrTitle"/>
          </p:nvPr>
        </p:nvSpPr>
        <p:spPr/>
        <p:txBody>
          <a:bodyPr/>
          <a:lstStyle/>
          <a:p>
            <a:r>
              <a:rPr lang="en-US" dirty="0"/>
              <a:t>Seattle Airbnb</a:t>
            </a:r>
          </a:p>
        </p:txBody>
      </p:sp>
      <p:sp>
        <p:nvSpPr>
          <p:cNvPr id="3" name="Subtitle 2">
            <a:extLst>
              <a:ext uri="{FF2B5EF4-FFF2-40B4-BE49-F238E27FC236}">
                <a16:creationId xmlns:a16="http://schemas.microsoft.com/office/drawing/2014/main" id="{4C163A89-44D7-4ABC-8957-73ED0B801B5A}"/>
              </a:ext>
            </a:extLst>
          </p:cNvPr>
          <p:cNvSpPr>
            <a:spLocks noGrp="1"/>
          </p:cNvSpPr>
          <p:nvPr>
            <p:ph type="subTitle" idx="1"/>
          </p:nvPr>
        </p:nvSpPr>
        <p:spPr/>
        <p:txBody>
          <a:bodyPr/>
          <a:lstStyle/>
          <a:p>
            <a:r>
              <a:rPr lang="en-US" dirty="0"/>
              <a:t>Machine learning-inspired recommendations for AIRBNB hosts:  how to increase revenue and what to expect</a:t>
            </a:r>
          </a:p>
        </p:txBody>
      </p:sp>
      <p:sp>
        <p:nvSpPr>
          <p:cNvPr id="4" name="TextBox 3">
            <a:extLst>
              <a:ext uri="{FF2B5EF4-FFF2-40B4-BE49-F238E27FC236}">
                <a16:creationId xmlns:a16="http://schemas.microsoft.com/office/drawing/2014/main" id="{E0DE60FE-0527-412B-AE4F-5A16DAF3AA2F}"/>
              </a:ext>
            </a:extLst>
          </p:cNvPr>
          <p:cNvSpPr txBox="1"/>
          <p:nvPr/>
        </p:nvSpPr>
        <p:spPr>
          <a:xfrm>
            <a:off x="7469945" y="4930419"/>
            <a:ext cx="3964234" cy="1200329"/>
          </a:xfrm>
          <a:prstGeom prst="rect">
            <a:avLst/>
          </a:prstGeom>
          <a:noFill/>
        </p:spPr>
        <p:txBody>
          <a:bodyPr wrap="square" rtlCol="0">
            <a:spAutoFit/>
          </a:bodyPr>
          <a:lstStyle/>
          <a:p>
            <a:r>
              <a:rPr lang="en-US" sz="2400" dirty="0">
                <a:solidFill>
                  <a:schemeClr val="bg1"/>
                </a:solidFill>
              </a:rPr>
              <a:t>D. Ivanov</a:t>
            </a:r>
          </a:p>
          <a:p>
            <a:r>
              <a:rPr lang="en-US" sz="2400" dirty="0">
                <a:solidFill>
                  <a:schemeClr val="bg1"/>
                </a:solidFill>
              </a:rPr>
              <a:t>https://dmiivanov.com</a:t>
            </a:r>
          </a:p>
          <a:p>
            <a:r>
              <a:rPr lang="en-US" sz="2400" dirty="0">
                <a:solidFill>
                  <a:schemeClr val="bg1"/>
                </a:solidFill>
              </a:rPr>
              <a:t>04/2021</a:t>
            </a:r>
          </a:p>
        </p:txBody>
      </p:sp>
    </p:spTree>
    <p:extLst>
      <p:ext uri="{BB962C8B-B14F-4D97-AF65-F5344CB8AC3E}">
        <p14:creationId xmlns:p14="http://schemas.microsoft.com/office/powerpoint/2010/main" val="1090213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FDD3-838B-4F2B-A0E7-2F82B7AF0BEB}"/>
              </a:ext>
            </a:extLst>
          </p:cNvPr>
          <p:cNvSpPr>
            <a:spLocks noGrp="1"/>
          </p:cNvSpPr>
          <p:nvPr>
            <p:ph type="title"/>
          </p:nvPr>
        </p:nvSpPr>
        <p:spPr/>
        <p:txBody>
          <a:bodyPr/>
          <a:lstStyle/>
          <a:p>
            <a:r>
              <a:rPr lang="en-US" dirty="0"/>
              <a:t>OTHER FACTORS</a:t>
            </a:r>
          </a:p>
        </p:txBody>
      </p:sp>
      <p:sp>
        <p:nvSpPr>
          <p:cNvPr id="4" name="Content Placeholder 3">
            <a:extLst>
              <a:ext uri="{FF2B5EF4-FFF2-40B4-BE49-F238E27FC236}">
                <a16:creationId xmlns:a16="http://schemas.microsoft.com/office/drawing/2014/main" id="{2D0ACFE5-497C-4B59-B7C1-0FF00B7722D9}"/>
              </a:ext>
            </a:extLst>
          </p:cNvPr>
          <p:cNvSpPr>
            <a:spLocks noGrp="1"/>
          </p:cNvSpPr>
          <p:nvPr>
            <p:ph sz="half" idx="2"/>
          </p:nvPr>
        </p:nvSpPr>
        <p:spPr>
          <a:xfrm>
            <a:off x="6188417" y="2191096"/>
            <a:ext cx="5791548" cy="4666904"/>
          </a:xfrm>
        </p:spPr>
        <p:txBody>
          <a:bodyPr>
            <a:normAutofit fontScale="62500" lnSpcReduction="20000"/>
          </a:bodyPr>
          <a:lstStyle/>
          <a:p>
            <a:r>
              <a:rPr lang="en-US" sz="2900" dirty="0"/>
              <a:t>Trained </a:t>
            </a:r>
            <a:r>
              <a:rPr lang="en-US" sz="2900" dirty="0">
                <a:hlinkClick r:id="rId2"/>
              </a:rPr>
              <a:t>XGBRegressor</a:t>
            </a:r>
            <a:r>
              <a:rPr lang="en-US" sz="2900" dirty="0"/>
              <a:t> model on listing and booking data to predicts the revenue and to unravel the relative importance of the features:</a:t>
            </a:r>
          </a:p>
          <a:p>
            <a:pPr lvl="1"/>
            <a:r>
              <a:rPr lang="en-US" sz="2500" dirty="0"/>
              <a:t>‘accommodates’ and ‘</a:t>
            </a:r>
            <a:r>
              <a:rPr lang="en-US" sz="2500" dirty="0" err="1"/>
              <a:t>price_per_customer</a:t>
            </a:r>
            <a:r>
              <a:rPr lang="en-US" sz="2500" dirty="0"/>
              <a:t>’ are the most important predictors of the revenue: the larger the number of people and the price per person the larger is the revenue</a:t>
            </a:r>
          </a:p>
          <a:p>
            <a:pPr lvl="1"/>
            <a:r>
              <a:rPr lang="en-US" sz="2900" dirty="0"/>
              <a:t>‘</a:t>
            </a:r>
            <a:r>
              <a:rPr lang="en-US" sz="2900" dirty="0" err="1"/>
              <a:t>std_price_norm</a:t>
            </a:r>
            <a:r>
              <a:rPr lang="en-US" sz="2900" dirty="0"/>
              <a:t>’:  adjusting the prices (depending on demand) increases the revenue</a:t>
            </a:r>
          </a:p>
          <a:p>
            <a:pPr lvl="1"/>
            <a:r>
              <a:rPr lang="en-US" sz="2900" dirty="0"/>
              <a:t>‘</a:t>
            </a:r>
            <a:r>
              <a:rPr lang="en-US" sz="2900" dirty="0" err="1"/>
              <a:t>room_type</a:t>
            </a:r>
            <a:r>
              <a:rPr lang="en-US" sz="2900" dirty="0"/>
              <a:t>’:  renting whole houses and private rooms bring larger revenue than shared rooms</a:t>
            </a:r>
          </a:p>
          <a:p>
            <a:pPr lvl="1"/>
            <a:r>
              <a:rPr lang="en-US" sz="2900" dirty="0"/>
              <a:t>‘</a:t>
            </a:r>
            <a:r>
              <a:rPr lang="en-US" sz="2900" dirty="0" err="1"/>
              <a:t>extra_guest_fraction</a:t>
            </a:r>
            <a:r>
              <a:rPr lang="en-US" sz="2900" dirty="0"/>
              <a:t>’: too many extra guests  have negative effect on revenue</a:t>
            </a:r>
          </a:p>
          <a:p>
            <a:pPr lvl="1"/>
            <a:r>
              <a:rPr lang="en-US" sz="2800" dirty="0"/>
              <a:t>‘experience’:  host’s experience increases the revenue</a:t>
            </a:r>
          </a:p>
          <a:p>
            <a:pPr lvl="1"/>
            <a:r>
              <a:rPr lang="en-US" sz="2800" dirty="0"/>
              <a:t>‘</a:t>
            </a:r>
            <a:r>
              <a:rPr lang="en-US" sz="2800" dirty="0" err="1"/>
              <a:t>bathrooms_per_bedroom</a:t>
            </a:r>
            <a:r>
              <a:rPr lang="en-US" sz="2800" dirty="0"/>
              <a:t>’:  more than one bathroom per bedroom decreases the revenue</a:t>
            </a:r>
          </a:p>
          <a:p>
            <a:pPr lvl="1"/>
            <a:r>
              <a:rPr lang="en-US" sz="2800" dirty="0"/>
              <a:t>‘cancellation policy’:  strict cancellation policy increases the revenue</a:t>
            </a:r>
          </a:p>
        </p:txBody>
      </p:sp>
      <p:pic>
        <p:nvPicPr>
          <p:cNvPr id="11" name="Picture 2">
            <a:extLst>
              <a:ext uri="{FF2B5EF4-FFF2-40B4-BE49-F238E27FC236}">
                <a16:creationId xmlns:a16="http://schemas.microsoft.com/office/drawing/2014/main" id="{C088FB34-C4E4-49C3-BA0D-3E3C0DF191F2}"/>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0" y="2191096"/>
            <a:ext cx="6326609" cy="463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873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FDD3-838B-4F2B-A0E7-2F82B7AF0BEB}"/>
              </a:ext>
            </a:extLst>
          </p:cNvPr>
          <p:cNvSpPr>
            <a:spLocks noGrp="1"/>
          </p:cNvSpPr>
          <p:nvPr>
            <p:ph type="title"/>
          </p:nvPr>
        </p:nvSpPr>
        <p:spPr/>
        <p:txBody>
          <a:bodyPr/>
          <a:lstStyle/>
          <a:p>
            <a:r>
              <a:rPr lang="en-US" dirty="0"/>
              <a:t>A sample of model predictions</a:t>
            </a:r>
          </a:p>
        </p:txBody>
      </p:sp>
      <p:sp>
        <p:nvSpPr>
          <p:cNvPr id="4" name="Content Placeholder 3">
            <a:extLst>
              <a:ext uri="{FF2B5EF4-FFF2-40B4-BE49-F238E27FC236}">
                <a16:creationId xmlns:a16="http://schemas.microsoft.com/office/drawing/2014/main" id="{2D0ACFE5-497C-4B59-B7C1-0FF00B7722D9}"/>
              </a:ext>
            </a:extLst>
          </p:cNvPr>
          <p:cNvSpPr>
            <a:spLocks noGrp="1"/>
          </p:cNvSpPr>
          <p:nvPr>
            <p:ph idx="1"/>
          </p:nvPr>
        </p:nvSpPr>
        <p:spPr>
          <a:xfrm>
            <a:off x="581193" y="2021470"/>
            <a:ext cx="11029615" cy="4677504"/>
          </a:xfrm>
        </p:spPr>
        <p:txBody>
          <a:bodyPr>
            <a:normAutofit/>
          </a:bodyPr>
          <a:lstStyle/>
          <a:p>
            <a:pPr>
              <a:buFont typeface="Arial" panose="020B0604020202020204" pitchFamily="34" charset="0"/>
              <a:buChar char="•"/>
            </a:pPr>
            <a:r>
              <a:rPr lang="en-US" sz="2400" dirty="0"/>
              <a:t>One person apartment in Downtown area: </a:t>
            </a:r>
            <a:r>
              <a:rPr lang="en-US" sz="2000" dirty="0"/>
              <a:t>$50 per guest typical price,  $11 extra people fee</a:t>
            </a:r>
          </a:p>
          <a:p>
            <a:pPr lvl="1">
              <a:buFont typeface="Arial" panose="020B0604020202020204" pitchFamily="34" charset="0"/>
              <a:buChar char="•"/>
            </a:pPr>
            <a:r>
              <a:rPr lang="en-US" sz="2000" dirty="0"/>
              <a:t>$32 expected daily revenue</a:t>
            </a:r>
          </a:p>
          <a:p>
            <a:pPr lvl="1">
              <a:buFont typeface="Arial" panose="020B0604020202020204" pitchFamily="34" charset="0"/>
              <a:buChar char="•"/>
            </a:pPr>
            <a:r>
              <a:rPr lang="en-US" sz="2000" dirty="0"/>
              <a:t>45% expected daily booking rate</a:t>
            </a:r>
          </a:p>
          <a:p>
            <a:pPr>
              <a:buFont typeface="Arial" panose="020B0604020202020204" pitchFamily="34" charset="0"/>
              <a:buChar char="•"/>
            </a:pPr>
            <a:r>
              <a:rPr lang="en-US" sz="2400" dirty="0"/>
              <a:t>Two person house in Lake City: </a:t>
            </a:r>
            <a:r>
              <a:rPr lang="en-US" sz="2000" dirty="0"/>
              <a:t>$40 per guest typical price,  $14 extra people fee</a:t>
            </a:r>
          </a:p>
          <a:p>
            <a:pPr lvl="1">
              <a:buFont typeface="Arial" panose="020B0604020202020204" pitchFamily="34" charset="0"/>
              <a:buChar char="•"/>
            </a:pPr>
            <a:r>
              <a:rPr lang="en-US" sz="2000" dirty="0"/>
              <a:t>$52 expected daily revenue</a:t>
            </a:r>
          </a:p>
          <a:p>
            <a:pPr lvl="1">
              <a:buFont typeface="Arial" panose="020B0604020202020204" pitchFamily="34" charset="0"/>
              <a:buChar char="•"/>
            </a:pPr>
            <a:r>
              <a:rPr lang="en-US" sz="2000" dirty="0"/>
              <a:t>79% expected daily booking rate</a:t>
            </a:r>
          </a:p>
          <a:p>
            <a:pPr>
              <a:buFont typeface="Arial" panose="020B0604020202020204" pitchFamily="34" charset="0"/>
              <a:buChar char="•"/>
            </a:pPr>
            <a:r>
              <a:rPr lang="en-US" sz="2400" dirty="0"/>
              <a:t>Four person house in Magnolia:  </a:t>
            </a:r>
            <a:r>
              <a:rPr lang="en-US" sz="2000" dirty="0"/>
              <a:t>$35 per guest typical price, $13 for extra people fee</a:t>
            </a:r>
          </a:p>
          <a:p>
            <a:pPr lvl="1">
              <a:buFont typeface="Arial" panose="020B0604020202020204" pitchFamily="34" charset="0"/>
              <a:buChar char="•"/>
            </a:pPr>
            <a:r>
              <a:rPr lang="en-US" sz="2000" dirty="0"/>
              <a:t>$94 expected daily revenue</a:t>
            </a:r>
          </a:p>
          <a:p>
            <a:pPr lvl="1">
              <a:buFont typeface="Arial" panose="020B0604020202020204" pitchFamily="34" charset="0"/>
              <a:buChar char="•"/>
            </a:pPr>
            <a:r>
              <a:rPr lang="en-US" sz="2000" dirty="0"/>
              <a:t>66% expected daily booking rate</a:t>
            </a:r>
          </a:p>
        </p:txBody>
      </p:sp>
    </p:spTree>
    <p:extLst>
      <p:ext uri="{BB962C8B-B14F-4D97-AF65-F5344CB8AC3E}">
        <p14:creationId xmlns:p14="http://schemas.microsoft.com/office/powerpoint/2010/main" val="119571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3EEC-65BE-464C-B900-E09510E6AB4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443B0B5-E40F-41C5-8A59-48C4E08209D8}"/>
              </a:ext>
            </a:extLst>
          </p:cNvPr>
          <p:cNvSpPr>
            <a:spLocks noGrp="1"/>
          </p:cNvSpPr>
          <p:nvPr>
            <p:ph idx="1"/>
          </p:nvPr>
        </p:nvSpPr>
        <p:spPr>
          <a:xfrm>
            <a:off x="581192" y="2180496"/>
            <a:ext cx="11029615" cy="4127539"/>
          </a:xfrm>
        </p:spPr>
        <p:txBody>
          <a:bodyPr>
            <a:normAutofit fontScale="92500" lnSpcReduction="20000"/>
          </a:bodyPr>
          <a:lstStyle/>
          <a:p>
            <a:r>
              <a:rPr lang="en-US" dirty="0"/>
              <a:t>The revenue decreases around Christmas, New Year, Easter, and the Fourth of July.  Market prices surge and the revenue increases during the summer, when there is an increased demand for the Airbnb hosts due to the increased number of people taking vacations. </a:t>
            </a:r>
          </a:p>
          <a:p>
            <a:r>
              <a:rPr lang="en-US" dirty="0"/>
              <a:t>Higher guest prices, larger accommodations, stricter cancellation policies, and larger fees for extra guests all increase the revenue.  Price per customer and the number of people accommodated are the most important predictors. Price adjustments (depending on the demand) increase the revenue also.</a:t>
            </a:r>
          </a:p>
          <a:p>
            <a:r>
              <a:rPr lang="en-US" dirty="0"/>
              <a:t>The revenue and the booking rate models provide forecasts of the expected daily revenue and the booking rate for specified host's property attributes, pricing, policies, and location.  </a:t>
            </a:r>
          </a:p>
        </p:txBody>
      </p:sp>
    </p:spTree>
    <p:extLst>
      <p:ext uri="{BB962C8B-B14F-4D97-AF65-F5344CB8AC3E}">
        <p14:creationId xmlns:p14="http://schemas.microsoft.com/office/powerpoint/2010/main" val="313342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23EA7-931D-4D03-A95C-FF6EBE0FED6D}"/>
              </a:ext>
            </a:extLst>
          </p:cNvPr>
          <p:cNvSpPr>
            <a:spLocks noGrp="1"/>
          </p:cNvSpPr>
          <p:nvPr>
            <p:ph type="title"/>
          </p:nvPr>
        </p:nvSpPr>
        <p:spPr/>
        <p:txBody>
          <a:bodyPr/>
          <a:lstStyle/>
          <a:p>
            <a:r>
              <a:rPr lang="en-US" dirty="0"/>
              <a:t>Introduction</a:t>
            </a:r>
          </a:p>
        </p:txBody>
      </p:sp>
      <p:pic>
        <p:nvPicPr>
          <p:cNvPr id="7" name="Content Placeholder 6">
            <a:extLst>
              <a:ext uri="{FF2B5EF4-FFF2-40B4-BE49-F238E27FC236}">
                <a16:creationId xmlns:a16="http://schemas.microsoft.com/office/drawing/2014/main" id="{140CEB17-A88B-4FB6-967F-6D696C06D42C}"/>
              </a:ext>
            </a:extLst>
          </p:cNvPr>
          <p:cNvPicPr>
            <a:picLocks noGrp="1" noChangeAspect="1"/>
          </p:cNvPicPr>
          <p:nvPr>
            <p:ph sz="half" idx="1"/>
          </p:nvPr>
        </p:nvPicPr>
        <p:blipFill>
          <a:blip r:embed="rId2"/>
          <a:stretch>
            <a:fillRect/>
          </a:stretch>
        </p:blipFill>
        <p:spPr>
          <a:xfrm>
            <a:off x="581025" y="2349500"/>
            <a:ext cx="5422900" cy="3389312"/>
          </a:xfrm>
        </p:spPr>
      </p:pic>
      <p:sp>
        <p:nvSpPr>
          <p:cNvPr id="19" name="Content Placeholder 2">
            <a:extLst>
              <a:ext uri="{FF2B5EF4-FFF2-40B4-BE49-F238E27FC236}">
                <a16:creationId xmlns:a16="http://schemas.microsoft.com/office/drawing/2014/main" id="{73E2E9E3-3F9B-47A9-ADAA-FB9156B63682}"/>
              </a:ext>
            </a:extLst>
          </p:cNvPr>
          <p:cNvSpPr txBox="1">
            <a:spLocks/>
          </p:cNvSpPr>
          <p:nvPr/>
        </p:nvSpPr>
        <p:spPr>
          <a:xfrm>
            <a:off x="6188419" y="2224722"/>
            <a:ext cx="5422390" cy="363304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People travel to Seattle, WA frequently</a:t>
            </a:r>
          </a:p>
          <a:p>
            <a:r>
              <a:rPr lang="en-US" sz="2400" dirty="0"/>
              <a:t>Businesses and private individuals are renting out their properties through </a:t>
            </a:r>
            <a:r>
              <a:rPr lang="en-US" sz="2400" dirty="0">
                <a:hlinkClick r:id="rId3"/>
              </a:rPr>
              <a:t>Airbnb</a:t>
            </a:r>
            <a:r>
              <a:rPr lang="en-US" sz="2400" dirty="0"/>
              <a:t> platform, supplying temporary housing for the travelers</a:t>
            </a:r>
          </a:p>
          <a:p>
            <a:r>
              <a:rPr lang="en-US" sz="2400" dirty="0"/>
              <a:t>Booking and listing data for 01/04/2016 - 01/02/2017 had been collected and made publicly available on Kaggle data science platform:  </a:t>
            </a:r>
            <a:r>
              <a:rPr lang="en-US" sz="2400" dirty="0">
                <a:hlinkClick r:id="rId4"/>
              </a:rPr>
              <a:t>A sneak peek into the Airbnb activity in Seattle, WA, USA</a:t>
            </a:r>
            <a:endParaRPr lang="en-US" sz="2400" dirty="0"/>
          </a:p>
        </p:txBody>
      </p:sp>
      <p:pic>
        <p:nvPicPr>
          <p:cNvPr id="21" name="Picture 20">
            <a:extLst>
              <a:ext uri="{FF2B5EF4-FFF2-40B4-BE49-F238E27FC236}">
                <a16:creationId xmlns:a16="http://schemas.microsoft.com/office/drawing/2014/main" id="{EEF1D8CF-98A7-4988-A0E1-7B247928B32B}"/>
              </a:ext>
            </a:extLst>
          </p:cNvPr>
          <p:cNvPicPr>
            <a:picLocks noChangeAspect="1"/>
          </p:cNvPicPr>
          <p:nvPr/>
        </p:nvPicPr>
        <p:blipFill>
          <a:blip r:embed="rId5"/>
          <a:stretch>
            <a:fillRect/>
          </a:stretch>
        </p:blipFill>
        <p:spPr>
          <a:xfrm>
            <a:off x="4148270" y="2349500"/>
            <a:ext cx="1841714" cy="3383492"/>
          </a:xfrm>
          <a:prstGeom prst="rect">
            <a:avLst/>
          </a:prstGeom>
        </p:spPr>
      </p:pic>
      <p:pic>
        <p:nvPicPr>
          <p:cNvPr id="24" name="Content Placeholder 16">
            <a:extLst>
              <a:ext uri="{FF2B5EF4-FFF2-40B4-BE49-F238E27FC236}">
                <a16:creationId xmlns:a16="http://schemas.microsoft.com/office/drawing/2014/main" id="{E38469D5-9338-4B2F-9899-CDC3BCAC5073}"/>
              </a:ext>
            </a:extLst>
          </p:cNvPr>
          <p:cNvPicPr>
            <a:picLocks noChangeAspect="1"/>
          </p:cNvPicPr>
          <p:nvPr/>
        </p:nvPicPr>
        <p:blipFill>
          <a:blip r:embed="rId6"/>
          <a:stretch>
            <a:fillRect/>
          </a:stretch>
        </p:blipFill>
        <p:spPr>
          <a:xfrm>
            <a:off x="945804" y="3151166"/>
            <a:ext cx="2857569" cy="892990"/>
          </a:xfrm>
          <a:prstGeom prst="rect">
            <a:avLst/>
          </a:prstGeom>
        </p:spPr>
      </p:pic>
    </p:spTree>
    <p:extLst>
      <p:ext uri="{BB962C8B-B14F-4D97-AF65-F5344CB8AC3E}">
        <p14:creationId xmlns:p14="http://schemas.microsoft.com/office/powerpoint/2010/main" val="1691438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BF7E-4E75-4637-A79B-FBD435BAA21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3B7C32D-D72F-40E5-8220-02414193BFEC}"/>
              </a:ext>
            </a:extLst>
          </p:cNvPr>
          <p:cNvSpPr>
            <a:spLocks noGrp="1"/>
          </p:cNvSpPr>
          <p:nvPr>
            <p:ph idx="1"/>
          </p:nvPr>
        </p:nvSpPr>
        <p:spPr/>
        <p:txBody>
          <a:bodyPr/>
          <a:lstStyle/>
          <a:p>
            <a:pPr lvl="1"/>
            <a:r>
              <a:rPr lang="en-US" dirty="0"/>
              <a:t>What pricing, policy, and property choices would increase my revenue? </a:t>
            </a:r>
          </a:p>
          <a:p>
            <a:pPr lvl="1"/>
            <a:r>
              <a:rPr lang="en-US" dirty="0"/>
              <a:t>What revenue and booking rates can I expect when I rent my property through Airbnb in Seattle, WA? </a:t>
            </a:r>
          </a:p>
        </p:txBody>
      </p:sp>
    </p:spTree>
    <p:extLst>
      <p:ext uri="{BB962C8B-B14F-4D97-AF65-F5344CB8AC3E}">
        <p14:creationId xmlns:p14="http://schemas.microsoft.com/office/powerpoint/2010/main" val="89959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84F5EDF-53DD-498C-9D38-43688228D3B0}"/>
              </a:ext>
            </a:extLst>
          </p:cNvPr>
          <p:cNvSpPr>
            <a:spLocks noGrp="1"/>
          </p:cNvSpPr>
          <p:nvPr>
            <p:ph type="title"/>
          </p:nvPr>
        </p:nvSpPr>
        <p:spPr/>
        <p:txBody>
          <a:bodyPr/>
          <a:lstStyle/>
          <a:p>
            <a:r>
              <a:rPr lang="en-US" dirty="0"/>
              <a:t>Seattle Airbnb PERFORMANCE (1/2)</a:t>
            </a:r>
          </a:p>
        </p:txBody>
      </p:sp>
      <p:pic>
        <p:nvPicPr>
          <p:cNvPr id="1026" name="Picture 2">
            <a:extLst>
              <a:ext uri="{FF2B5EF4-FFF2-40B4-BE49-F238E27FC236}">
                <a16:creationId xmlns:a16="http://schemas.microsoft.com/office/drawing/2014/main" id="{B915CE79-719D-4EB2-98FA-815299E12B7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83489" y="2225547"/>
            <a:ext cx="5420095" cy="4374035"/>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a:extLst>
              <a:ext uri="{FF2B5EF4-FFF2-40B4-BE49-F238E27FC236}">
                <a16:creationId xmlns:a16="http://schemas.microsoft.com/office/drawing/2014/main" id="{88F67204-1220-4EDB-B292-82570E8A34D4}"/>
              </a:ext>
            </a:extLst>
          </p:cNvPr>
          <p:cNvSpPr>
            <a:spLocks noGrp="1"/>
          </p:cNvSpPr>
          <p:nvPr>
            <p:ph sz="half" idx="2"/>
          </p:nvPr>
        </p:nvSpPr>
        <p:spPr/>
        <p:txBody>
          <a:bodyPr>
            <a:normAutofit fontScale="85000" lnSpcReduction="20000"/>
          </a:bodyPr>
          <a:lstStyle/>
          <a:p>
            <a:r>
              <a:rPr lang="en-US" dirty="0"/>
              <a:t>Large stable revenues seen in the summer when the demand is high</a:t>
            </a:r>
          </a:p>
          <a:p>
            <a:r>
              <a:rPr lang="en-US" dirty="0"/>
              <a:t>Dips correspond to Christmas, New Year, Easter, and the Fourth of July drops in the demand</a:t>
            </a:r>
          </a:p>
          <a:p>
            <a:r>
              <a:rPr lang="en-US" dirty="0"/>
              <a:t>Small scale revenue fluctuations are due to the changes in the demand throughout the week: higher demand on the weekends, lower demand during the business days</a:t>
            </a:r>
          </a:p>
        </p:txBody>
      </p:sp>
    </p:spTree>
    <p:extLst>
      <p:ext uri="{BB962C8B-B14F-4D97-AF65-F5344CB8AC3E}">
        <p14:creationId xmlns:p14="http://schemas.microsoft.com/office/powerpoint/2010/main" val="300101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A2B17973-0369-4CA6-8CE5-6B2CCDD5F5FA}"/>
              </a:ext>
            </a:extLst>
          </p:cNvPr>
          <p:cNvSpPr>
            <a:spLocks noGrp="1"/>
          </p:cNvSpPr>
          <p:nvPr>
            <p:ph type="title"/>
          </p:nvPr>
        </p:nvSpPr>
        <p:spPr/>
        <p:txBody>
          <a:bodyPr/>
          <a:lstStyle/>
          <a:p>
            <a:r>
              <a:rPr lang="en-US" dirty="0"/>
              <a:t>Seattle Airbnb PERFORMANCE (2/2)</a:t>
            </a:r>
          </a:p>
        </p:txBody>
      </p:sp>
      <p:sp>
        <p:nvSpPr>
          <p:cNvPr id="15" name="Content Placeholder 14">
            <a:extLst>
              <a:ext uri="{FF2B5EF4-FFF2-40B4-BE49-F238E27FC236}">
                <a16:creationId xmlns:a16="http://schemas.microsoft.com/office/drawing/2014/main" id="{009351C5-31A1-439E-9E48-514208D5523C}"/>
              </a:ext>
            </a:extLst>
          </p:cNvPr>
          <p:cNvSpPr>
            <a:spLocks noGrp="1"/>
          </p:cNvSpPr>
          <p:nvPr>
            <p:ph sz="half" idx="2"/>
          </p:nvPr>
        </p:nvSpPr>
        <p:spPr>
          <a:xfrm>
            <a:off x="6785113" y="3282753"/>
            <a:ext cx="5050984" cy="1740968"/>
          </a:xfrm>
        </p:spPr>
        <p:txBody>
          <a:bodyPr>
            <a:normAutofit fontScale="92500" lnSpcReduction="20000"/>
          </a:bodyPr>
          <a:lstStyle/>
          <a:p>
            <a:r>
              <a:rPr lang="en-US" dirty="0"/>
              <a:t>Average Airbnb hosts in Seattle:</a:t>
            </a:r>
          </a:p>
          <a:p>
            <a:pPr lvl="1"/>
            <a:r>
              <a:rPr lang="en-US" dirty="0"/>
              <a:t>$136 daily price </a:t>
            </a:r>
          </a:p>
          <a:p>
            <a:pPr lvl="1"/>
            <a:r>
              <a:rPr lang="en-US" dirty="0"/>
              <a:t>67% daily booking rate</a:t>
            </a:r>
          </a:p>
          <a:p>
            <a:pPr lvl="1"/>
            <a:r>
              <a:rPr lang="en-US" dirty="0"/>
              <a:t>$93 daily revenue</a:t>
            </a:r>
          </a:p>
        </p:txBody>
      </p:sp>
      <p:pic>
        <p:nvPicPr>
          <p:cNvPr id="2062" name="Picture 14">
            <a:extLst>
              <a:ext uri="{FF2B5EF4-FFF2-40B4-BE49-F238E27FC236}">
                <a16:creationId xmlns:a16="http://schemas.microsoft.com/office/drawing/2014/main" id="{A573058C-00FD-4AB9-8FB5-38F21AE83E14}"/>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395" r="49723"/>
          <a:stretch/>
        </p:blipFill>
        <p:spPr bwMode="auto">
          <a:xfrm>
            <a:off x="4088691" y="2029544"/>
            <a:ext cx="2348113" cy="212369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4">
            <a:extLst>
              <a:ext uri="{FF2B5EF4-FFF2-40B4-BE49-F238E27FC236}">
                <a16:creationId xmlns:a16="http://schemas.microsoft.com/office/drawing/2014/main" id="{26521B9B-CB7A-421B-B5A0-4365DB55A0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643"/>
          <a:stretch/>
        </p:blipFill>
        <p:spPr bwMode="auto">
          <a:xfrm>
            <a:off x="0" y="2209768"/>
            <a:ext cx="4088692" cy="366309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DA0199A5-5FBD-41B6-8BDD-00782EF2B3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2020"/>
          <a:stretch/>
        </p:blipFill>
        <p:spPr bwMode="auto">
          <a:xfrm>
            <a:off x="4088691" y="4333461"/>
            <a:ext cx="2348113" cy="2212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3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AE8447-D877-4CF1-8171-060F3350425C}"/>
              </a:ext>
            </a:extLst>
          </p:cNvPr>
          <p:cNvSpPr>
            <a:spLocks noGrp="1"/>
          </p:cNvSpPr>
          <p:nvPr>
            <p:ph type="title"/>
          </p:nvPr>
        </p:nvSpPr>
        <p:spPr/>
        <p:txBody>
          <a:bodyPr/>
          <a:lstStyle/>
          <a:p>
            <a:r>
              <a:rPr lang="en-US" dirty="0"/>
              <a:t>Typical pricing</a:t>
            </a:r>
          </a:p>
        </p:txBody>
      </p:sp>
      <p:pic>
        <p:nvPicPr>
          <p:cNvPr id="1026" name="Picture 2">
            <a:extLst>
              <a:ext uri="{FF2B5EF4-FFF2-40B4-BE49-F238E27FC236}">
                <a16:creationId xmlns:a16="http://schemas.microsoft.com/office/drawing/2014/main" id="{C4618ED7-5AF4-47E5-AE5F-52FFE178F3B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75488" y="1965960"/>
            <a:ext cx="8223720" cy="475488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7935AF6B-E576-4D66-9AF0-51940DB3534A}"/>
              </a:ext>
            </a:extLst>
          </p:cNvPr>
          <p:cNvSpPr>
            <a:spLocks noGrp="1"/>
          </p:cNvSpPr>
          <p:nvPr>
            <p:ph sz="half" idx="2"/>
          </p:nvPr>
        </p:nvSpPr>
        <p:spPr>
          <a:xfrm>
            <a:off x="8719930" y="2266391"/>
            <a:ext cx="3326295" cy="4168756"/>
          </a:xfrm>
        </p:spPr>
        <p:txBody>
          <a:bodyPr>
            <a:normAutofit fontScale="70000" lnSpcReduction="20000"/>
          </a:bodyPr>
          <a:lstStyle/>
          <a:p>
            <a:r>
              <a:rPr lang="en-US" dirty="0"/>
              <a:t>The highest priced neighborhoods are </a:t>
            </a:r>
            <a:r>
              <a:rPr lang="en-US" dirty="0" err="1"/>
              <a:t>Interbay</a:t>
            </a:r>
            <a:r>
              <a:rPr lang="en-US" dirty="0"/>
              <a:t>, Downtown, and Queen Anne</a:t>
            </a:r>
          </a:p>
          <a:p>
            <a:endParaRPr lang="en-US" dirty="0"/>
          </a:p>
          <a:p>
            <a:r>
              <a:rPr lang="en-US" dirty="0"/>
              <a:t>The highest-priced property types are Boats, Treehouses, and Bed &amp; Breakfast. </a:t>
            </a:r>
          </a:p>
          <a:p>
            <a:endParaRPr lang="en-US" dirty="0"/>
          </a:p>
          <a:p>
            <a:r>
              <a:rPr lang="en-US" dirty="0"/>
              <a:t>Typical costs (per person) for houses, apartments, and condominiums are in $40 to $50 range.</a:t>
            </a:r>
          </a:p>
          <a:p>
            <a:pPr marL="0" indent="0">
              <a:buNone/>
            </a:pPr>
            <a:endParaRPr lang="en-US" dirty="0"/>
          </a:p>
        </p:txBody>
      </p:sp>
    </p:spTree>
    <p:extLst>
      <p:ext uri="{BB962C8B-B14F-4D97-AF65-F5344CB8AC3E}">
        <p14:creationId xmlns:p14="http://schemas.microsoft.com/office/powerpoint/2010/main" val="355333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814A4-B9C1-47B2-9B44-06D52ED36EA0}"/>
              </a:ext>
            </a:extLst>
          </p:cNvPr>
          <p:cNvSpPr>
            <a:spLocks noGrp="1"/>
          </p:cNvSpPr>
          <p:nvPr>
            <p:ph type="title"/>
          </p:nvPr>
        </p:nvSpPr>
        <p:spPr/>
        <p:txBody>
          <a:bodyPr/>
          <a:lstStyle/>
          <a:p>
            <a:r>
              <a:rPr lang="en-US" dirty="0"/>
              <a:t>TYPICAL ACCOMMODATION SIZE</a:t>
            </a:r>
          </a:p>
        </p:txBody>
      </p:sp>
      <p:sp>
        <p:nvSpPr>
          <p:cNvPr id="4" name="Content Placeholder 3">
            <a:extLst>
              <a:ext uri="{FF2B5EF4-FFF2-40B4-BE49-F238E27FC236}">
                <a16:creationId xmlns:a16="http://schemas.microsoft.com/office/drawing/2014/main" id="{9305E049-BD6B-4E1D-AA83-66C91E0D209A}"/>
              </a:ext>
            </a:extLst>
          </p:cNvPr>
          <p:cNvSpPr>
            <a:spLocks noGrp="1"/>
          </p:cNvSpPr>
          <p:nvPr>
            <p:ph sz="half" idx="2"/>
          </p:nvPr>
        </p:nvSpPr>
        <p:spPr>
          <a:xfrm>
            <a:off x="8723376" y="2267712"/>
            <a:ext cx="3328416" cy="4169664"/>
          </a:xfrm>
        </p:spPr>
        <p:txBody>
          <a:bodyPr>
            <a:normAutofit/>
          </a:bodyPr>
          <a:lstStyle/>
          <a:p>
            <a:r>
              <a:rPr lang="en-US" sz="2000" dirty="0"/>
              <a:t>Hosts in Magnolia, West Seattle, and Seward Park neighborhoods tend to offer larger accommodation rentals</a:t>
            </a:r>
          </a:p>
          <a:p>
            <a:pPr marL="0" indent="0">
              <a:buNone/>
            </a:pPr>
            <a:endParaRPr lang="en-US" sz="2000" dirty="0"/>
          </a:p>
          <a:p>
            <a:r>
              <a:rPr lang="en-US" sz="2000" dirty="0"/>
              <a:t>Houses, townhouses, and condominiums accommodate the most people</a:t>
            </a:r>
          </a:p>
          <a:p>
            <a:endParaRPr lang="en-US" sz="2000" dirty="0"/>
          </a:p>
          <a:p>
            <a:endParaRPr lang="en-US" sz="2000" dirty="0"/>
          </a:p>
        </p:txBody>
      </p:sp>
      <p:pic>
        <p:nvPicPr>
          <p:cNvPr id="2050" name="Picture 2">
            <a:extLst>
              <a:ext uri="{FF2B5EF4-FFF2-40B4-BE49-F238E27FC236}">
                <a16:creationId xmlns:a16="http://schemas.microsoft.com/office/drawing/2014/main" id="{821AE6AE-FDF2-4C93-869C-6EB05A61A13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75006" y="1962090"/>
            <a:ext cx="8226975" cy="475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34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818F0-06BE-4EE3-BB24-5E8597056BFF}"/>
              </a:ext>
            </a:extLst>
          </p:cNvPr>
          <p:cNvSpPr>
            <a:spLocks noGrp="1"/>
          </p:cNvSpPr>
          <p:nvPr>
            <p:ph type="title"/>
          </p:nvPr>
        </p:nvSpPr>
        <p:spPr/>
        <p:txBody>
          <a:bodyPr/>
          <a:lstStyle/>
          <a:p>
            <a:r>
              <a:rPr lang="en-US" dirty="0"/>
              <a:t>Typical revenue and booking rate</a:t>
            </a:r>
          </a:p>
        </p:txBody>
      </p:sp>
      <p:sp>
        <p:nvSpPr>
          <p:cNvPr id="4" name="Content Placeholder 3">
            <a:extLst>
              <a:ext uri="{FF2B5EF4-FFF2-40B4-BE49-F238E27FC236}">
                <a16:creationId xmlns:a16="http://schemas.microsoft.com/office/drawing/2014/main" id="{995CBE9E-986F-4194-A6BB-4BDEDCB634E0}"/>
              </a:ext>
            </a:extLst>
          </p:cNvPr>
          <p:cNvSpPr>
            <a:spLocks noGrp="1"/>
          </p:cNvSpPr>
          <p:nvPr>
            <p:ph sz="half" idx="2"/>
          </p:nvPr>
        </p:nvSpPr>
        <p:spPr>
          <a:xfrm>
            <a:off x="7611024" y="2412614"/>
            <a:ext cx="4135496" cy="4213269"/>
          </a:xfrm>
        </p:spPr>
        <p:txBody>
          <a:bodyPr>
            <a:normAutofit fontScale="62500" lnSpcReduction="20000"/>
          </a:bodyPr>
          <a:lstStyle/>
          <a:p>
            <a:r>
              <a:rPr lang="en-US" dirty="0"/>
              <a:t>Properties in Magnolia, Downtown, and Queen Anne neighborhoods draw largest revenue</a:t>
            </a:r>
          </a:p>
          <a:p>
            <a:r>
              <a:rPr lang="en-US" dirty="0"/>
              <a:t>Rooms on boats collect the largest revenue</a:t>
            </a:r>
          </a:p>
          <a:p>
            <a:r>
              <a:rPr lang="en-US" dirty="0"/>
              <a:t>Most other property types draw similar revenues, with condominiums, houses, Camper/RVs, apartments being on the higher side</a:t>
            </a:r>
          </a:p>
          <a:p>
            <a:r>
              <a:rPr lang="en-US" dirty="0"/>
              <a:t>Cabins and treehouses produce considerably  smaller average daily revenues  than other properties.  This is likely due to the high seasonal dependence of the demand for such properties.</a:t>
            </a:r>
          </a:p>
        </p:txBody>
      </p:sp>
      <p:pic>
        <p:nvPicPr>
          <p:cNvPr id="5" name="Picture 2">
            <a:extLst>
              <a:ext uri="{FF2B5EF4-FFF2-40B4-BE49-F238E27FC236}">
                <a16:creationId xmlns:a16="http://schemas.microsoft.com/office/drawing/2014/main" id="{56E22A04-10EB-424F-8356-415EC8C6FD18}"/>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r="38402"/>
          <a:stretch/>
        </p:blipFill>
        <p:spPr bwMode="auto">
          <a:xfrm>
            <a:off x="581193" y="1911800"/>
            <a:ext cx="3062340" cy="497146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D6B46125-0BB3-48CD-AE6A-A1675B715B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1818"/>
          <a:stretch/>
        </p:blipFill>
        <p:spPr bwMode="auto">
          <a:xfrm>
            <a:off x="3991142" y="1920133"/>
            <a:ext cx="3137131" cy="4208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36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98238-E582-4A50-A58D-3EE341054F95}"/>
              </a:ext>
            </a:extLst>
          </p:cNvPr>
          <p:cNvSpPr>
            <a:spLocks noGrp="1"/>
          </p:cNvSpPr>
          <p:nvPr>
            <p:ph type="title"/>
          </p:nvPr>
        </p:nvSpPr>
        <p:spPr/>
        <p:txBody>
          <a:bodyPr/>
          <a:lstStyle/>
          <a:p>
            <a:r>
              <a:rPr lang="en-US" dirty="0"/>
              <a:t>PRICE and SIZE ARE IMPORTANT</a:t>
            </a:r>
          </a:p>
        </p:txBody>
      </p:sp>
      <p:sp>
        <p:nvSpPr>
          <p:cNvPr id="4" name="Content Placeholder 3">
            <a:extLst>
              <a:ext uri="{FF2B5EF4-FFF2-40B4-BE49-F238E27FC236}">
                <a16:creationId xmlns:a16="http://schemas.microsoft.com/office/drawing/2014/main" id="{5270B1CF-9DF3-4802-A864-538F08CFE5E7}"/>
              </a:ext>
            </a:extLst>
          </p:cNvPr>
          <p:cNvSpPr>
            <a:spLocks noGrp="1"/>
          </p:cNvSpPr>
          <p:nvPr>
            <p:ph sz="half" idx="2"/>
          </p:nvPr>
        </p:nvSpPr>
        <p:spPr>
          <a:xfrm>
            <a:off x="1457740" y="5883965"/>
            <a:ext cx="9623146" cy="844875"/>
          </a:xfrm>
        </p:spPr>
        <p:txBody>
          <a:bodyPr>
            <a:normAutofit fontScale="70000" lnSpcReduction="20000"/>
          </a:bodyPr>
          <a:lstStyle/>
          <a:p>
            <a:r>
              <a:rPr lang="en-US" dirty="0"/>
              <a:t>Price per guest and the number of accommodated customers correlate very strongly with the revenue: the higher is the price per guest and the number of accommodated people, the higher is the revenue for the host</a:t>
            </a:r>
          </a:p>
        </p:txBody>
      </p:sp>
      <p:pic>
        <p:nvPicPr>
          <p:cNvPr id="5122" name="Picture 2">
            <a:extLst>
              <a:ext uri="{FF2B5EF4-FFF2-40B4-BE49-F238E27FC236}">
                <a16:creationId xmlns:a16="http://schemas.microsoft.com/office/drawing/2014/main" id="{23A64E6D-49E3-4E9E-B578-66D72DBDB69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43894" y="2098149"/>
            <a:ext cx="8125654" cy="3591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86149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TM16401375[[fn=Madison]]</Template>
  <TotalTime>474</TotalTime>
  <Words>781</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Wingdings 2</vt:lpstr>
      <vt:lpstr>Dividend</vt:lpstr>
      <vt:lpstr>Seattle Airbnb</vt:lpstr>
      <vt:lpstr>Introduction</vt:lpstr>
      <vt:lpstr>Questions</vt:lpstr>
      <vt:lpstr>Seattle Airbnb PERFORMANCE (1/2)</vt:lpstr>
      <vt:lpstr>Seattle Airbnb PERFORMANCE (2/2)</vt:lpstr>
      <vt:lpstr>Typical pricing</vt:lpstr>
      <vt:lpstr>TYPICAL ACCOMMODATION SIZE</vt:lpstr>
      <vt:lpstr>Typical revenue and booking rate</vt:lpstr>
      <vt:lpstr>PRICE and SIZE ARE IMPORTANT</vt:lpstr>
      <vt:lpstr>OTHER FACTORS</vt:lpstr>
      <vt:lpstr>A sample of model predictions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SEATTLE AIRBNB</dc:title>
  <dc:creator>Dmitri Ivanov</dc:creator>
  <cp:lastModifiedBy>Dmitri Ivanov</cp:lastModifiedBy>
  <cp:revision>43</cp:revision>
  <dcterms:created xsi:type="dcterms:W3CDTF">2021-04-06T19:57:44Z</dcterms:created>
  <dcterms:modified xsi:type="dcterms:W3CDTF">2021-04-09T21:46:15Z</dcterms:modified>
</cp:coreProperties>
</file>