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4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18654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Введение в Cypress</a:t>
            </a:r>
          </a:p>
        </p:txBody>
      </p:sp>
      <p:sp>
        <p:nvSpPr>
          <p:cNvPr id="95" name="Объект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rgbClr val="535353"/>
                </a:solidFill>
              </a:defRPr>
            </a:lvl1pPr>
          </a:lstStyle>
          <a:p>
            <a:r>
              <a:rPr dirty="0" err="1" smtClean="0"/>
              <a:t>Автор</a:t>
            </a:r>
            <a:r>
              <a:rPr lang="ru-RU" dirty="0" smtClean="0"/>
              <a:t>:</a:t>
            </a:r>
            <a:r>
              <a:rPr dirty="0" smtClean="0"/>
              <a:t> </a:t>
            </a:r>
            <a:r>
              <a:rPr dirty="0" err="1"/>
              <a:t>Буренков</a:t>
            </a:r>
            <a:r>
              <a:rPr dirty="0"/>
              <a:t> </a:t>
            </a:r>
            <a:r>
              <a:rPr dirty="0" err="1"/>
              <a:t>Анатолий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Ввод текста</a:t>
            </a:r>
          </a:p>
        </p:txBody>
      </p:sp>
      <p:pic>
        <p:nvPicPr>
          <p:cNvPr id="128" name="Untitled (5).jpeg" descr="Untitled (5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350" y="2454145"/>
            <a:ext cx="10147300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Лучшие практики</a:t>
            </a:r>
          </a:p>
        </p:txBody>
      </p:sp>
      <p:pic>
        <p:nvPicPr>
          <p:cNvPr id="131" name="Untitled (6).jpeg" descr="Untitled (6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3859" y="2384431"/>
            <a:ext cx="7764282" cy="403922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Используйте атрибут data при выборе элементов"/>
          <p:cNvSpPr txBox="1"/>
          <p:nvPr/>
        </p:nvSpPr>
        <p:spPr>
          <a:xfrm>
            <a:off x="785375" y="1591832"/>
            <a:ext cx="6622664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400" b="1"/>
            </a:lvl1pPr>
          </a:lstStyle>
          <a:p>
            <a:r>
              <a:t>Используйте атрибут data при выборе элементов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Избегайте использования cy.wait</a:t>
            </a:r>
          </a:p>
        </p:txBody>
      </p:sp>
      <p:pic>
        <p:nvPicPr>
          <p:cNvPr id="135" name="Untitled (7).jpeg" descr="Untitled (7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6750" y="2308514"/>
            <a:ext cx="8318500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Тесты должны быть не зависимые</a:t>
            </a:r>
          </a:p>
        </p:txBody>
      </p:sp>
      <p:pic>
        <p:nvPicPr>
          <p:cNvPr id="138" name="Untitled (8).jpeg" descr="Untitled (8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50" y="1900580"/>
            <a:ext cx="11061700" cy="457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Управление состоянием приложения</a:t>
            </a:r>
          </a:p>
        </p:txBody>
      </p:sp>
      <p:pic>
        <p:nvPicPr>
          <p:cNvPr id="141" name="Untitled (9).jpeg" descr="Untitled (9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" y="1639754"/>
            <a:ext cx="9779000" cy="502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Фикстуры</a:t>
            </a:r>
          </a:p>
        </p:txBody>
      </p:sp>
      <p:pic>
        <p:nvPicPr>
          <p:cNvPr id="144" name="Untitled (12).jpeg" descr="Untitled (12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8500" y="2857500"/>
            <a:ext cx="8255000" cy="114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головок 1"/>
          <p:cNvSpPr txBox="1">
            <a:spLocks noGrp="1"/>
          </p:cNvSpPr>
          <p:nvPr>
            <p:ph type="ctrTitle"/>
          </p:nvPr>
        </p:nvSpPr>
        <p:spPr>
          <a:xfrm>
            <a:off x="1559496" y="548680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Выводы</a:t>
            </a:r>
            <a:endParaRPr dirty="0"/>
          </a:p>
        </p:txBody>
      </p:sp>
      <p:sp>
        <p:nvSpPr>
          <p:cNvPr id="147" name="Объект 2"/>
          <p:cNvSpPr txBox="1">
            <a:spLocks noGrp="1"/>
          </p:cNvSpPr>
          <p:nvPr>
            <p:ph type="subTitle" sz="half" idx="1"/>
          </p:nvPr>
        </p:nvSpPr>
        <p:spPr>
          <a:xfrm>
            <a:off x="1487488" y="3140968"/>
            <a:ext cx="9144000" cy="260905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3504">
              <a:spcBef>
                <a:spcPts val="0"/>
              </a:spcBef>
              <a:defRPr sz="211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 err="1"/>
              <a:t>Добавив</a:t>
            </a:r>
            <a:r>
              <a:rPr dirty="0"/>
              <a:t> e2e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 smtClean="0"/>
              <a:t>получаем</a:t>
            </a:r>
            <a:r>
              <a:rPr lang="ru-RU" dirty="0" smtClean="0"/>
              <a:t>:</a:t>
            </a:r>
            <a:endParaRPr dirty="0"/>
          </a:p>
          <a:p>
            <a:pPr algn="l" defTabSz="603504">
              <a:spcBef>
                <a:spcPts val="600"/>
              </a:spcBef>
              <a:defRPr sz="1584" b="1"/>
            </a:pPr>
            <a:r>
              <a:rPr dirty="0" err="1"/>
              <a:t>Гарантии</a:t>
            </a:r>
            <a:r>
              <a:rPr dirty="0"/>
              <a:t> - </a:t>
            </a:r>
            <a:r>
              <a:rPr b="0" dirty="0"/>
              <a:t>С e2e-тестами </a:t>
            </a:r>
            <a:r>
              <a:rPr b="0" dirty="0" err="1"/>
              <a:t>вы</a:t>
            </a:r>
            <a:r>
              <a:rPr b="0" dirty="0"/>
              <a:t> </a:t>
            </a:r>
            <a:r>
              <a:rPr b="0" dirty="0" err="1"/>
              <a:t>получаете</a:t>
            </a:r>
            <a:r>
              <a:rPr b="0" dirty="0"/>
              <a:t> </a:t>
            </a:r>
            <a:r>
              <a:rPr b="0" dirty="0" err="1"/>
              <a:t>определенные</a:t>
            </a:r>
            <a:r>
              <a:rPr b="0" dirty="0"/>
              <a:t> </a:t>
            </a:r>
            <a:r>
              <a:rPr b="0" dirty="0" err="1"/>
              <a:t>гарантии</a:t>
            </a:r>
            <a:r>
              <a:rPr b="0" dirty="0"/>
              <a:t> </a:t>
            </a:r>
            <a:r>
              <a:rPr b="0" dirty="0" err="1"/>
              <a:t>того</a:t>
            </a:r>
            <a:r>
              <a:rPr b="0" dirty="0"/>
              <a:t>, </a:t>
            </a:r>
            <a:r>
              <a:rPr b="0" dirty="0" err="1"/>
              <a:t>что</a:t>
            </a:r>
            <a:r>
              <a:rPr b="0" dirty="0"/>
              <a:t> </a:t>
            </a:r>
            <a:r>
              <a:rPr b="0" dirty="0" err="1"/>
              <a:t>система</a:t>
            </a:r>
            <a:r>
              <a:rPr b="0" dirty="0"/>
              <a:t> в </a:t>
            </a:r>
            <a:r>
              <a:rPr b="0" dirty="0" err="1"/>
              <a:t>целом</a:t>
            </a:r>
            <a:r>
              <a:rPr b="0" dirty="0"/>
              <a:t> </a:t>
            </a:r>
            <a:r>
              <a:rPr b="0" dirty="0" err="1"/>
              <a:t>работает</a:t>
            </a:r>
            <a:r>
              <a:rPr b="0" dirty="0"/>
              <a:t> </a:t>
            </a:r>
            <a:r>
              <a:rPr b="0" dirty="0" err="1"/>
              <a:t>корректно</a:t>
            </a:r>
            <a:r>
              <a:rPr b="0" dirty="0"/>
              <a:t>.</a:t>
            </a:r>
          </a:p>
          <a:p>
            <a:pPr algn="l" defTabSz="603504">
              <a:spcBef>
                <a:spcPts val="600"/>
              </a:spcBef>
              <a:defRPr sz="1584" b="1"/>
            </a:pPr>
            <a:r>
              <a:rPr dirty="0" err="1"/>
              <a:t>Снижение</a:t>
            </a:r>
            <a:r>
              <a:rPr dirty="0"/>
              <a:t> </a:t>
            </a:r>
            <a:r>
              <a:rPr dirty="0" err="1"/>
              <a:t>рабочей</a:t>
            </a:r>
            <a:r>
              <a:rPr dirty="0"/>
              <a:t> </a:t>
            </a:r>
            <a:r>
              <a:rPr dirty="0" err="1"/>
              <a:t>нагрузки</a:t>
            </a:r>
            <a:r>
              <a:rPr dirty="0"/>
              <a:t> - </a:t>
            </a:r>
            <a:r>
              <a:rPr b="0" dirty="0" err="1"/>
              <a:t>Без</a:t>
            </a:r>
            <a:r>
              <a:rPr b="0" dirty="0"/>
              <a:t> </a:t>
            </a:r>
            <a:r>
              <a:rPr b="0" dirty="0" err="1"/>
              <a:t>тестов</a:t>
            </a:r>
            <a:r>
              <a:rPr b="0" dirty="0"/>
              <a:t> </a:t>
            </a:r>
            <a:r>
              <a:rPr b="0" dirty="0" err="1"/>
              <a:t>разработчик</a:t>
            </a:r>
            <a:r>
              <a:rPr b="0" dirty="0"/>
              <a:t> </a:t>
            </a:r>
            <a:r>
              <a:rPr b="0" dirty="0" err="1"/>
              <a:t>вынужден</a:t>
            </a:r>
            <a:r>
              <a:rPr b="0" dirty="0"/>
              <a:t> </a:t>
            </a:r>
            <a:r>
              <a:rPr b="0" dirty="0" err="1" smtClean="0"/>
              <a:t>думать</a:t>
            </a:r>
            <a:r>
              <a:rPr lang="ru-RU" b="0" dirty="0" smtClean="0"/>
              <a:t>: </a:t>
            </a:r>
            <a:r>
              <a:rPr lang="ru-RU" b="0" i="1" dirty="0" smtClean="0"/>
              <a:t>«как бы чего не сломать?».</a:t>
            </a:r>
            <a:r>
              <a:rPr lang="ru-RU" i="1" dirty="0" smtClean="0"/>
              <a:t> </a:t>
            </a:r>
            <a:r>
              <a:rPr dirty="0"/>
              <a:t> </a:t>
            </a:r>
          </a:p>
          <a:p>
            <a:pPr algn="l" defTabSz="603504">
              <a:spcBef>
                <a:spcPts val="600"/>
              </a:spcBef>
              <a:defRPr sz="1584" b="1"/>
            </a:pPr>
            <a:r>
              <a:rPr dirty="0" err="1"/>
              <a:t>Ускорение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 - </a:t>
            </a:r>
            <a:r>
              <a:rPr b="0" dirty="0" err="1"/>
              <a:t>Благодаря</a:t>
            </a:r>
            <a:r>
              <a:rPr b="0" dirty="0"/>
              <a:t> </a:t>
            </a:r>
            <a:r>
              <a:rPr b="0" dirty="0" err="1"/>
              <a:t>снижению</a:t>
            </a:r>
            <a:r>
              <a:rPr b="0" dirty="0"/>
              <a:t> </a:t>
            </a:r>
            <a:r>
              <a:rPr b="0" dirty="0" err="1"/>
              <a:t>количества</a:t>
            </a:r>
            <a:r>
              <a:rPr b="0" dirty="0"/>
              <a:t> </a:t>
            </a:r>
            <a:r>
              <a:rPr b="0" dirty="0" err="1"/>
              <a:t>багов</a:t>
            </a:r>
            <a:r>
              <a:rPr b="0" dirty="0"/>
              <a:t> и </a:t>
            </a:r>
            <a:r>
              <a:rPr b="0" dirty="0" err="1"/>
              <a:t>устранению</a:t>
            </a:r>
            <a:r>
              <a:rPr b="0" dirty="0"/>
              <a:t> </a:t>
            </a:r>
            <a:r>
              <a:rPr b="0" dirty="0" err="1"/>
              <a:t>ручных</a:t>
            </a:r>
            <a:r>
              <a:rPr b="0" dirty="0"/>
              <a:t> </a:t>
            </a:r>
            <a:r>
              <a:rPr b="0" dirty="0" err="1"/>
              <a:t>проверок</a:t>
            </a:r>
            <a:r>
              <a:rPr b="0" dirty="0"/>
              <a:t> </a:t>
            </a:r>
            <a:r>
              <a:rPr b="0" dirty="0" err="1"/>
              <a:t>интерфейса</a:t>
            </a:r>
            <a:r>
              <a:rPr b="0" dirty="0"/>
              <a:t>, </a:t>
            </a:r>
            <a:r>
              <a:rPr b="0" dirty="0" err="1"/>
              <a:t>серьезно</a:t>
            </a:r>
            <a:r>
              <a:rPr b="0" dirty="0"/>
              <a:t> </a:t>
            </a:r>
            <a:r>
              <a:rPr b="0" dirty="0" err="1"/>
              <a:t>экономится</a:t>
            </a:r>
            <a:r>
              <a:rPr b="0" dirty="0"/>
              <a:t> </a:t>
            </a:r>
            <a:r>
              <a:rPr b="0" dirty="0" err="1"/>
              <a:t>время</a:t>
            </a:r>
            <a:r>
              <a:rPr b="0" dirty="0"/>
              <a:t>.</a:t>
            </a:r>
          </a:p>
          <a:p>
            <a:pPr algn="l" defTabSz="603504">
              <a:spcBef>
                <a:spcPts val="600"/>
              </a:spcBef>
              <a:defRPr sz="1584" b="1"/>
            </a:pPr>
            <a:r>
              <a:rPr dirty="0" err="1"/>
              <a:t>Ускорение</a:t>
            </a:r>
            <a:r>
              <a:rPr dirty="0"/>
              <a:t> </a:t>
            </a:r>
            <a:r>
              <a:rPr dirty="0" err="1"/>
              <a:t>рефакторинга</a:t>
            </a:r>
            <a:r>
              <a:rPr dirty="0"/>
              <a:t> - </a:t>
            </a:r>
            <a:r>
              <a:rPr b="0" dirty="0" err="1"/>
              <a:t>При</a:t>
            </a:r>
            <a:r>
              <a:rPr b="0" dirty="0"/>
              <a:t> </a:t>
            </a:r>
            <a:r>
              <a:rPr b="0" dirty="0" err="1"/>
              <a:t>рефакторинге</a:t>
            </a:r>
            <a:r>
              <a:rPr b="0" dirty="0"/>
              <a:t> </a:t>
            </a:r>
            <a:r>
              <a:rPr b="0" dirty="0" err="1"/>
              <a:t>js</a:t>
            </a:r>
            <a:r>
              <a:rPr b="0" dirty="0"/>
              <a:t>, e2e-тесты </a:t>
            </a:r>
            <a:r>
              <a:rPr b="0" dirty="0" err="1"/>
              <a:t>не</a:t>
            </a:r>
            <a:r>
              <a:rPr b="0" dirty="0"/>
              <a:t> </a:t>
            </a:r>
            <a:r>
              <a:rPr b="0" dirty="0" err="1"/>
              <a:t>придется</a:t>
            </a:r>
            <a:r>
              <a:rPr b="0" dirty="0"/>
              <a:t> </a:t>
            </a:r>
            <a:r>
              <a:rPr b="0" dirty="0" err="1"/>
              <a:t>переписывать</a:t>
            </a:r>
            <a:r>
              <a:rPr b="0" dirty="0"/>
              <a:t>. </a:t>
            </a:r>
          </a:p>
          <a:p>
            <a:pPr algn="l" defTabSz="603504">
              <a:spcBef>
                <a:spcPts val="600"/>
              </a:spcBef>
              <a:defRPr sz="1584" b="1"/>
            </a:pPr>
            <a:r>
              <a:rPr dirty="0" err="1"/>
              <a:t>Нет</a:t>
            </a:r>
            <a:r>
              <a:rPr dirty="0"/>
              <a:t> </a:t>
            </a:r>
            <a:r>
              <a:rPr dirty="0" err="1"/>
              <a:t>зависимости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кодовой</a:t>
            </a:r>
            <a:r>
              <a:rPr dirty="0"/>
              <a:t> </a:t>
            </a:r>
            <a:r>
              <a:rPr dirty="0" err="1"/>
              <a:t>базы</a:t>
            </a:r>
            <a:r>
              <a:rPr dirty="0"/>
              <a:t> и </a:t>
            </a:r>
            <a:r>
              <a:rPr dirty="0" err="1"/>
              <a:t>js-фреймворка</a:t>
            </a:r>
            <a:r>
              <a:rPr dirty="0"/>
              <a:t> - </a:t>
            </a:r>
            <a:r>
              <a:rPr b="0" dirty="0" err="1"/>
              <a:t>Вы</a:t>
            </a:r>
            <a:r>
              <a:rPr b="0" dirty="0"/>
              <a:t> </a:t>
            </a:r>
            <a:r>
              <a:rPr b="0" dirty="0" err="1"/>
              <a:t>можете</a:t>
            </a:r>
            <a:r>
              <a:rPr b="0" dirty="0"/>
              <a:t> </a:t>
            </a:r>
            <a:r>
              <a:rPr b="0" dirty="0" err="1"/>
              <a:t>написать</a:t>
            </a:r>
            <a:r>
              <a:rPr b="0" dirty="0"/>
              <a:t> e2e-тесты </a:t>
            </a:r>
            <a:r>
              <a:rPr b="0" dirty="0" err="1"/>
              <a:t>даже</a:t>
            </a:r>
            <a:r>
              <a:rPr b="0" dirty="0"/>
              <a:t> к </a:t>
            </a:r>
            <a:r>
              <a:rPr b="0" dirty="0" err="1"/>
              <a:t>легаси</a:t>
            </a:r>
            <a:r>
              <a:rPr b="0" dirty="0"/>
              <a:t> </a:t>
            </a:r>
            <a:r>
              <a:rPr b="0" dirty="0" err="1"/>
              <a:t>коду</a:t>
            </a:r>
            <a:r>
              <a:rPr b="0" dirty="0"/>
              <a:t>, </a:t>
            </a:r>
            <a:r>
              <a:rPr b="0" dirty="0" err="1"/>
              <a:t>что</a:t>
            </a:r>
            <a:r>
              <a:rPr b="0" dirty="0"/>
              <a:t> </a:t>
            </a:r>
            <a:r>
              <a:rPr b="0" dirty="0" err="1"/>
              <a:t>поможет</a:t>
            </a:r>
            <a:r>
              <a:rPr b="0" dirty="0"/>
              <a:t> </a:t>
            </a:r>
            <a:r>
              <a:rPr b="0" dirty="0" err="1"/>
              <a:t>быстрее</a:t>
            </a:r>
            <a:r>
              <a:rPr b="0" dirty="0"/>
              <a:t> </a:t>
            </a:r>
            <a:r>
              <a:rPr b="0" dirty="0" err="1"/>
              <a:t>его</a:t>
            </a:r>
            <a:r>
              <a:rPr b="0" dirty="0"/>
              <a:t> </a:t>
            </a:r>
            <a:r>
              <a:rPr b="0" dirty="0" err="1"/>
              <a:t>отрефакторить</a:t>
            </a:r>
            <a:r>
              <a:rPr b="0" dirty="0"/>
              <a:t>. 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О </a:t>
            </a:r>
            <a:r>
              <a:rPr dirty="0" err="1"/>
              <a:t>чем</a:t>
            </a:r>
            <a:r>
              <a:rPr dirty="0"/>
              <a:t> </a:t>
            </a:r>
            <a:r>
              <a:rPr dirty="0" err="1" smtClean="0"/>
              <a:t>пойде</a:t>
            </a:r>
            <a:r>
              <a:rPr lang="ru-RU" dirty="0" smtClean="0"/>
              <a:t>т</a:t>
            </a:r>
            <a:r>
              <a:rPr dirty="0" smtClean="0"/>
              <a:t> </a:t>
            </a:r>
            <a:r>
              <a:rPr dirty="0" err="1"/>
              <a:t>речь</a:t>
            </a:r>
            <a:r>
              <a:rPr dirty="0"/>
              <a:t>?</a:t>
            </a:r>
          </a:p>
        </p:txBody>
      </p:sp>
      <p:sp>
        <p:nvSpPr>
          <p:cNvPr id="98" name="Объект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слов</a:t>
            </a:r>
            <a:r>
              <a:rPr dirty="0"/>
              <a:t> о </a:t>
            </a:r>
            <a:r>
              <a:rPr dirty="0" err="1"/>
              <a:t>тестировании</a:t>
            </a:r>
            <a:endParaRPr dirty="0"/>
          </a:p>
          <a:p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такое</a:t>
            </a:r>
            <a:r>
              <a:rPr dirty="0"/>
              <a:t> </a:t>
            </a:r>
            <a:r>
              <a:rPr dirty="0" smtClean="0"/>
              <a:t>Cypress</a:t>
            </a:r>
            <a:r>
              <a:rPr lang="ru-RU" dirty="0" smtClean="0"/>
              <a:t>?</a:t>
            </a:r>
            <a:endParaRPr dirty="0"/>
          </a:p>
          <a:p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начать</a:t>
            </a:r>
            <a:r>
              <a:rPr dirty="0"/>
              <a:t> </a:t>
            </a:r>
            <a:r>
              <a:rPr dirty="0" err="1"/>
              <a:t>писать</a:t>
            </a:r>
            <a:r>
              <a:rPr dirty="0"/>
              <a:t> </a:t>
            </a:r>
            <a:r>
              <a:rPr dirty="0" err="1"/>
              <a:t>тесты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smtClean="0"/>
              <a:t>Cypress</a:t>
            </a:r>
            <a:r>
              <a:rPr lang="ru-RU" dirty="0" smtClean="0"/>
              <a:t>?</a:t>
            </a:r>
            <a:endParaRPr dirty="0"/>
          </a:p>
          <a:p>
            <a:r>
              <a:rPr dirty="0" err="1"/>
              <a:t>Примеры</a:t>
            </a:r>
            <a:r>
              <a:rPr dirty="0"/>
              <a:t> </a:t>
            </a:r>
            <a:r>
              <a:rPr dirty="0" err="1"/>
              <a:t>типовых</a:t>
            </a:r>
            <a:r>
              <a:rPr dirty="0"/>
              <a:t> </a:t>
            </a:r>
            <a:r>
              <a:rPr dirty="0" err="1"/>
              <a:t>задача</a:t>
            </a:r>
            <a:endParaRPr dirty="0"/>
          </a:p>
          <a:p>
            <a:r>
              <a:rPr dirty="0" err="1"/>
              <a:t>Выводы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1"/>
          <p:cNvSpPr txBox="1">
            <a:spLocks noGrp="1"/>
          </p:cNvSpPr>
          <p:nvPr>
            <p:ph type="title"/>
          </p:nvPr>
        </p:nvSpPr>
        <p:spPr>
          <a:xfrm>
            <a:off x="1100452" y="681636"/>
            <a:ext cx="3932238" cy="1600201"/>
          </a:xfrm>
          <a:prstGeom prst="rect">
            <a:avLst/>
          </a:prstGeom>
        </p:spPr>
        <p:txBody>
          <a:bodyPr/>
          <a:lstStyle>
            <a:lvl1pPr defTabSz="722376">
              <a:defRPr sz="2528"/>
            </a:lvl1pPr>
          </a:lstStyle>
          <a:p>
            <a:r>
              <a:rPr dirty="0" err="1"/>
              <a:t>Существует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способов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в </a:t>
            </a:r>
            <a:r>
              <a:rPr dirty="0" err="1"/>
              <a:t>рамках</a:t>
            </a:r>
            <a:r>
              <a:rPr dirty="0"/>
              <a:t> </a:t>
            </a:r>
            <a:r>
              <a:rPr dirty="0" err="1"/>
              <a:t>этого</a:t>
            </a:r>
            <a:r>
              <a:rPr dirty="0"/>
              <a:t> </a:t>
            </a:r>
            <a:r>
              <a:rPr dirty="0" err="1" smtClean="0"/>
              <a:t>доклада</a:t>
            </a:r>
            <a:r>
              <a:rPr dirty="0" smtClean="0"/>
              <a:t> </a:t>
            </a:r>
            <a:r>
              <a:rPr dirty="0" err="1"/>
              <a:t>ограничимся</a:t>
            </a:r>
            <a:r>
              <a:rPr dirty="0"/>
              <a:t> </a:t>
            </a:r>
            <a:r>
              <a:rPr dirty="0" err="1"/>
              <a:t>тремя</a:t>
            </a:r>
            <a:r>
              <a:rPr dirty="0"/>
              <a:t> </a:t>
            </a:r>
            <a:r>
              <a:rPr dirty="0" err="1"/>
              <a:t>основными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них</a:t>
            </a:r>
            <a:r>
              <a:rPr dirty="0"/>
              <a:t>.</a:t>
            </a:r>
          </a:p>
        </p:txBody>
      </p:sp>
      <p:pic>
        <p:nvPicPr>
          <p:cNvPr id="101" name="Рисунок 2" descr="Рисунок 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5934292" y="987425"/>
            <a:ext cx="4669992" cy="4873625"/>
          </a:xfrm>
          <a:prstGeom prst="rect">
            <a:avLst/>
          </a:prstGeom>
        </p:spPr>
      </p:pic>
      <p:sp>
        <p:nvSpPr>
          <p:cNvPr id="102" name="Объект 2"/>
          <p:cNvSpPr txBox="1">
            <a:spLocks noGrp="1"/>
          </p:cNvSpPr>
          <p:nvPr>
            <p:ph type="body" sz="quarter" idx="1"/>
          </p:nvPr>
        </p:nvSpPr>
        <p:spPr>
          <a:xfrm>
            <a:off x="1100452" y="2364775"/>
            <a:ext cx="3932238" cy="3811589"/>
          </a:xfrm>
          <a:prstGeom prst="rect">
            <a:avLst/>
          </a:prstGeom>
        </p:spPr>
        <p:txBody>
          <a:bodyPr lIns="0" tIns="0" rIns="0" bIns="0"/>
          <a:lstStyle/>
          <a:p>
            <a:pPr marL="393700" indent="-254000" defTabSz="12700">
              <a:buClr>
                <a:srgbClr val="292929"/>
              </a:buClr>
              <a:buSzPct val="100000"/>
              <a:buFont typeface="Charter Roman"/>
              <a:buChar char="•"/>
            </a:pPr>
            <a:r>
              <a:rPr b="1" dirty="0" err="1"/>
              <a:t>Модульные</a:t>
            </a:r>
            <a:r>
              <a:rPr b="1" dirty="0"/>
              <a:t> </a:t>
            </a:r>
            <a:r>
              <a:rPr b="1" dirty="0" err="1"/>
              <a:t>тесты</a:t>
            </a:r>
            <a:r>
              <a:rPr dirty="0"/>
              <a:t> </a:t>
            </a:r>
            <a:r>
              <a:rPr dirty="0" err="1"/>
              <a:t>просты</a:t>
            </a:r>
            <a:r>
              <a:rPr dirty="0"/>
              <a:t> в </a:t>
            </a:r>
            <a:r>
              <a:rPr dirty="0" err="1"/>
              <a:t>написании</a:t>
            </a:r>
            <a:r>
              <a:rPr dirty="0"/>
              <a:t>, </a:t>
            </a:r>
            <a:r>
              <a:rPr dirty="0" smtClean="0"/>
              <a:t> </a:t>
            </a:r>
            <a:r>
              <a:rPr dirty="0"/>
              <a:t>в </a:t>
            </a:r>
            <a:r>
              <a:rPr dirty="0" err="1"/>
              <a:t>проекте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должно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большее</a:t>
            </a:r>
            <a:r>
              <a:rPr dirty="0"/>
              <a:t> </a:t>
            </a:r>
            <a:r>
              <a:rPr dirty="0" err="1"/>
              <a:t>количество</a:t>
            </a:r>
            <a:r>
              <a:rPr dirty="0"/>
              <a:t>.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цель</a:t>
            </a:r>
            <a:r>
              <a:rPr dirty="0"/>
              <a:t> — </a:t>
            </a:r>
            <a:r>
              <a:rPr dirty="0" err="1"/>
              <a:t>проверить</a:t>
            </a:r>
            <a:r>
              <a:rPr dirty="0"/>
              <a:t> </a:t>
            </a:r>
            <a:r>
              <a:rPr dirty="0" err="1"/>
              <a:t>компонент</a:t>
            </a:r>
            <a:r>
              <a:rPr dirty="0"/>
              <a:t>, </a:t>
            </a:r>
            <a:r>
              <a:rPr dirty="0" err="1"/>
              <a:t>модуль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функцию</a:t>
            </a:r>
            <a:r>
              <a:rPr dirty="0"/>
              <a:t> </a:t>
            </a:r>
            <a:r>
              <a:rPr dirty="0" err="1"/>
              <a:t>изолированно</a:t>
            </a:r>
            <a:r>
              <a:rPr dirty="0"/>
              <a:t>;</a:t>
            </a:r>
          </a:p>
          <a:p>
            <a:pPr marL="393700" indent="-254000" defTabSz="12700">
              <a:buClr>
                <a:srgbClr val="292929"/>
              </a:buClr>
              <a:buSzPct val="100000"/>
              <a:buFont typeface="Charter Roman"/>
              <a:buChar char="•"/>
            </a:pPr>
            <a:r>
              <a:rPr b="1" dirty="0" err="1"/>
              <a:t>Интеграционные</a:t>
            </a:r>
            <a:r>
              <a:rPr dirty="0"/>
              <a:t> </a:t>
            </a:r>
            <a:r>
              <a:rPr b="1" dirty="0" err="1"/>
              <a:t>тесты</a:t>
            </a:r>
            <a:r>
              <a:rPr dirty="0"/>
              <a:t> </a:t>
            </a:r>
            <a:r>
              <a:rPr dirty="0" err="1"/>
              <a:t>требуют</a:t>
            </a:r>
            <a:r>
              <a:rPr dirty="0"/>
              <a:t> </a:t>
            </a:r>
            <a:r>
              <a:rPr dirty="0" err="1"/>
              <a:t>больших</a:t>
            </a:r>
            <a:r>
              <a:rPr dirty="0"/>
              <a:t> </a:t>
            </a:r>
            <a:r>
              <a:rPr dirty="0" err="1"/>
              <a:t>трудозатрат</a:t>
            </a:r>
            <a:r>
              <a:rPr dirty="0"/>
              <a:t>. </a:t>
            </a:r>
            <a:r>
              <a:rPr dirty="0" err="1"/>
              <a:t>Они</a:t>
            </a:r>
            <a:r>
              <a:rPr dirty="0"/>
              <a:t> </a:t>
            </a:r>
            <a:r>
              <a:rPr dirty="0" err="1" smtClean="0"/>
              <a:t>проверяют</a:t>
            </a:r>
            <a:r>
              <a:rPr dirty="0" smtClean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два</a:t>
            </a:r>
            <a:r>
              <a:rPr dirty="0"/>
              <a:t> </a:t>
            </a:r>
            <a:r>
              <a:rPr dirty="0" smtClean="0"/>
              <a:t>и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компонентов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модулей</a:t>
            </a:r>
            <a:r>
              <a:rPr dirty="0"/>
              <a:t> </a:t>
            </a:r>
            <a:r>
              <a:rPr dirty="0" err="1"/>
              <a:t>взаимодействуют</a:t>
            </a:r>
            <a:r>
              <a:rPr dirty="0"/>
              <a:t> </a:t>
            </a:r>
            <a:r>
              <a:rPr dirty="0" err="1"/>
              <a:t>друг</a:t>
            </a:r>
            <a:r>
              <a:rPr dirty="0"/>
              <a:t> с </a:t>
            </a:r>
            <a:r>
              <a:rPr dirty="0" err="1"/>
              <a:t>другом</a:t>
            </a:r>
            <a:r>
              <a:rPr dirty="0"/>
              <a:t>;</a:t>
            </a:r>
          </a:p>
          <a:p>
            <a:pPr marL="393700" indent="-254000" defTabSz="12700">
              <a:buClr>
                <a:srgbClr val="292929"/>
              </a:buClr>
              <a:buSzPct val="100000"/>
              <a:buFont typeface="Charter Roman"/>
              <a:buChar char="•"/>
            </a:pPr>
            <a:r>
              <a:rPr b="1" dirty="0" err="1"/>
              <a:t>Сквозные</a:t>
            </a:r>
            <a:r>
              <a:rPr b="1" dirty="0"/>
              <a:t> (e2e) </a:t>
            </a:r>
            <a:r>
              <a:rPr b="1" dirty="0" err="1"/>
              <a:t>тесты</a:t>
            </a:r>
            <a:r>
              <a:rPr b="1" dirty="0"/>
              <a:t> </a:t>
            </a:r>
            <a:r>
              <a:rPr dirty="0" err="1"/>
              <a:t>проверяют</a:t>
            </a:r>
            <a:r>
              <a:rPr dirty="0"/>
              <a:t> </a:t>
            </a:r>
            <a:r>
              <a:rPr dirty="0" err="1"/>
              <a:t>систему</a:t>
            </a:r>
            <a:r>
              <a:rPr dirty="0"/>
              <a:t> </a:t>
            </a:r>
            <a:r>
              <a:rPr dirty="0" err="1"/>
              <a:t>полностью</a:t>
            </a:r>
            <a:r>
              <a:rPr dirty="0"/>
              <a:t> и </a:t>
            </a:r>
            <a:r>
              <a:rPr dirty="0" err="1"/>
              <a:t>развернуто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Отличия Cypress</a:t>
            </a:r>
          </a:p>
        </p:txBody>
      </p:sp>
      <p:sp>
        <p:nvSpPr>
          <p:cNvPr id="105" name="Объект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Простой</a:t>
            </a:r>
            <a:r>
              <a:rPr dirty="0"/>
              <a:t> </a:t>
            </a:r>
            <a:r>
              <a:rPr dirty="0" err="1"/>
              <a:t>синтаксис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написании</a:t>
            </a:r>
            <a:r>
              <a:rPr dirty="0"/>
              <a:t> </a:t>
            </a:r>
            <a:r>
              <a:rPr dirty="0" err="1"/>
              <a:t>тестов</a:t>
            </a:r>
            <a:r>
              <a:rPr dirty="0"/>
              <a:t>, в </a:t>
            </a:r>
            <a:r>
              <a:rPr dirty="0" err="1"/>
              <a:t>котором</a:t>
            </a:r>
            <a:r>
              <a:rPr dirty="0"/>
              <a:t> </a:t>
            </a:r>
            <a:r>
              <a:rPr dirty="0" err="1" smtClean="0"/>
              <a:t>за</a:t>
            </a:r>
            <a:r>
              <a:rPr dirty="0" smtClean="0"/>
              <a:t>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дней</a:t>
            </a:r>
            <a:r>
              <a:rPr dirty="0"/>
              <a:t> </a:t>
            </a:r>
            <a:r>
              <a:rPr lang="ru-RU" dirty="0"/>
              <a:t>сможет </a:t>
            </a:r>
            <a:r>
              <a:rPr dirty="0" err="1" smtClean="0"/>
              <a:t>разобраться</a:t>
            </a:r>
            <a:r>
              <a:rPr dirty="0" smtClean="0"/>
              <a:t> </a:t>
            </a:r>
            <a:r>
              <a:rPr dirty="0" err="1"/>
              <a:t>даже</a:t>
            </a:r>
            <a:r>
              <a:rPr dirty="0"/>
              <a:t> </a:t>
            </a:r>
            <a:r>
              <a:rPr dirty="0" err="1"/>
              <a:t>новичок</a:t>
            </a:r>
            <a:endParaRPr dirty="0"/>
          </a:p>
          <a:p>
            <a:r>
              <a:rPr dirty="0" err="1"/>
              <a:t>Готовая</a:t>
            </a:r>
            <a:r>
              <a:rPr dirty="0"/>
              <a:t> </a:t>
            </a:r>
            <a:r>
              <a:rPr dirty="0" err="1"/>
              <a:t>инфраструктура</a:t>
            </a:r>
            <a:r>
              <a:rPr dirty="0"/>
              <a:t> с </a:t>
            </a:r>
            <a:r>
              <a:rPr dirty="0" err="1"/>
              <a:t>возможностью</a:t>
            </a:r>
            <a:r>
              <a:rPr dirty="0"/>
              <a:t> </a:t>
            </a:r>
            <a:r>
              <a:rPr dirty="0" err="1"/>
              <a:t>простого</a:t>
            </a:r>
            <a:r>
              <a:rPr dirty="0"/>
              <a:t> </a:t>
            </a:r>
            <a:r>
              <a:rPr dirty="0" err="1"/>
              <a:t>запуска</a:t>
            </a:r>
            <a:endParaRPr dirty="0"/>
          </a:p>
          <a:p>
            <a:r>
              <a:rPr dirty="0" err="1"/>
              <a:t>Наличие</a:t>
            </a:r>
            <a:r>
              <a:rPr dirty="0"/>
              <a:t> </a:t>
            </a:r>
            <a:r>
              <a:rPr dirty="0" err="1"/>
              <a:t>интерактивного</a:t>
            </a:r>
            <a:r>
              <a:rPr dirty="0"/>
              <a:t> </a:t>
            </a:r>
            <a:r>
              <a:rPr dirty="0" err="1"/>
              <a:t>ранера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посмотреть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прямо</a:t>
            </a:r>
            <a:r>
              <a:rPr dirty="0"/>
              <a:t> в </a:t>
            </a:r>
            <a:r>
              <a:rPr dirty="0" err="1"/>
              <a:t>консоли</a:t>
            </a:r>
            <a:r>
              <a:rPr dirty="0"/>
              <a:t>.</a:t>
            </a:r>
          </a:p>
          <a:p>
            <a:r>
              <a:rPr dirty="0"/>
              <a:t>Cypress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собирать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кусочков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Архитектура Cypress</a:t>
            </a:r>
          </a:p>
        </p:txBody>
      </p:sp>
      <p:pic>
        <p:nvPicPr>
          <p:cNvPr id="108" name="Рисунок 2" descr="Рисунок 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5183187" y="2081783"/>
            <a:ext cx="6172201" cy="2684909"/>
          </a:xfrm>
          <a:prstGeom prst="rect">
            <a:avLst/>
          </a:prstGeom>
        </p:spPr>
      </p:pic>
      <p:sp>
        <p:nvSpPr>
          <p:cNvPr id="109" name="Объект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Большинство инструментов тестирования (например, Selenium) работают вне браузера. Движок Cypress работает </a:t>
            </a:r>
            <a:r>
              <a:rPr b="1"/>
              <a:t>непосредственно</a:t>
            </a:r>
            <a:r>
              <a:t> в браузере. Другими словами, именно браузер будет исполнять код ваших тестов.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Установка</a:t>
            </a:r>
          </a:p>
        </p:txBody>
      </p:sp>
      <p:pic>
        <p:nvPicPr>
          <p:cNvPr id="112" name="Untitled (11).jpeg" descr="Untitled (11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9650" y="2857500"/>
            <a:ext cx="5092700" cy="114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Интеграция в проект</a:t>
            </a:r>
          </a:p>
        </p:txBody>
      </p:sp>
      <p:grpSp>
        <p:nvGrpSpPr>
          <p:cNvPr id="117" name="Сгруппировать"/>
          <p:cNvGrpSpPr/>
          <p:nvPr/>
        </p:nvGrpSpPr>
        <p:grpSpPr>
          <a:xfrm>
            <a:off x="2578100" y="1981200"/>
            <a:ext cx="7035800" cy="3340448"/>
            <a:chOff x="0" y="0"/>
            <a:chExt cx="7035800" cy="3340447"/>
          </a:xfrm>
        </p:grpSpPr>
        <p:pic>
          <p:nvPicPr>
            <p:cNvPr id="115" name="Untitled (5).jpeg" descr="Untitled (5)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035800" cy="289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" name="Caption"/>
            <p:cNvSpPr/>
            <p:nvPr/>
          </p:nvSpPr>
          <p:spPr>
            <a:xfrm>
              <a:off x="0" y="2997200"/>
              <a:ext cx="7035800" cy="34324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t>По умолчанию `cypress run` запускает все тесты headlessly.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Первый тест</a:t>
            </a:r>
          </a:p>
        </p:txBody>
      </p:sp>
      <p:pic>
        <p:nvPicPr>
          <p:cNvPr id="120" name="Untitled.jpeg" descr="Untitled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052" y="2058380"/>
            <a:ext cx="9851896" cy="3987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Лучшие практики</a:t>
            </a:r>
          </a:p>
        </p:txBody>
      </p:sp>
      <p:sp>
        <p:nvSpPr>
          <p:cNvPr id="123" name="Объект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Установить базовый URL-адрес</a:t>
            </a:r>
          </a:p>
        </p:txBody>
      </p:sp>
      <p:pic>
        <p:nvPicPr>
          <p:cNvPr id="124" name="Untitled (3).jpeg" descr="Untitled (3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8473" y="4267399"/>
            <a:ext cx="7715054" cy="2287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Untitled (4).jpeg" descr="Untitled (4)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8473" y="2275020"/>
            <a:ext cx="7715054" cy="2030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208</Words>
  <Application>Microsoft Office PowerPoint</Application>
  <PresentationFormat>Произвольный</PresentationFormat>
  <Paragraphs>39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Введение в Cypress</vt:lpstr>
      <vt:lpstr>О чем пойдет речь?</vt:lpstr>
      <vt:lpstr>Существует много способов тестирования, но в рамках этого доклада ограничимся тремя основными из них.</vt:lpstr>
      <vt:lpstr>Отличия Cypress</vt:lpstr>
      <vt:lpstr>Архитектура Cypress</vt:lpstr>
      <vt:lpstr>Установка</vt:lpstr>
      <vt:lpstr>Интеграция в проект</vt:lpstr>
      <vt:lpstr>Первый тест</vt:lpstr>
      <vt:lpstr>Лучшие практики</vt:lpstr>
      <vt:lpstr>Ввод текста</vt:lpstr>
      <vt:lpstr>Лучшие практики</vt:lpstr>
      <vt:lpstr>Избегайте использования cy.wait</vt:lpstr>
      <vt:lpstr>Тесты должны быть не зависимые</vt:lpstr>
      <vt:lpstr>Управление состоянием приложения</vt:lpstr>
      <vt:lpstr>Фикстуры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Cypress</dc:title>
  <dc:creator>Garpix</dc:creator>
  <cp:lastModifiedBy>Garpix</cp:lastModifiedBy>
  <cp:revision>2</cp:revision>
  <dcterms:modified xsi:type="dcterms:W3CDTF">2022-04-19T09:36:19Z</dcterms:modified>
</cp:coreProperties>
</file>