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3" r:id="rId4"/>
    <p:sldId id="260" r:id="rId5"/>
    <p:sldId id="266" r:id="rId6"/>
    <p:sldId id="267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4821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93491-ED8C-463C-872F-FB4A752B3FA3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16C6-8B21-4384-941D-68009C210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0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2327-8124-4B42-BBA6-E094D0A95327}" type="datetime1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89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394-192B-4818-94D0-39ABE19F2B8F}" type="datetime1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93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3BB-AE3B-4017-ACFE-2AD097197B20}" type="datetime1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57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D130-3B11-4A48-83D1-96954A6BE656}" type="datetime1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45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E5E5-52B1-45E7-90A3-2CDFE6C43A12}" type="datetime1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9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F669-CCE7-4449-8578-B07F32E0F93B}" type="datetime1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6E27-721A-4ABC-9E05-68C49A003256}" type="datetime1">
              <a:rPr lang="ru-RU" smtClean="0"/>
              <a:t>26.01.2023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3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5EFB-2F9F-4190-BB9E-907BD6257253}" type="datetime1">
              <a:rPr lang="ru-RU" smtClean="0"/>
              <a:t>26.01.2023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72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FBD8-55CB-4675-9737-331815524FD6}" type="datetime1">
              <a:rPr lang="ru-RU" smtClean="0"/>
              <a:t>26.01.2023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5BED-5715-4652-ACFF-1D381F65C957}" type="datetime1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69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81B2-3DF0-491D-B95F-0FD112FDD282}" type="datetime1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4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1FD9-6CE4-43E4-B3C6-83A72EA36F62}" type="datetime1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81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0972" y="587723"/>
            <a:ext cx="9974580" cy="2387600"/>
          </a:xfrm>
        </p:spPr>
        <p:txBody>
          <a:bodyPr/>
          <a:lstStyle/>
          <a:p>
            <a:r>
              <a:rPr lang="ru-RU" dirty="0"/>
              <a:t>Сегментация пользователей по потреблению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53842" y="4983603"/>
            <a:ext cx="3389668" cy="439261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Ивановский Владимир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8451767" y="5464321"/>
            <a:ext cx="444180" cy="444182"/>
            <a:chOff x="4754979" y="4063627"/>
            <a:chExt cx="444180" cy="44418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2DB094-24C9-4642-BD24-A527DA44B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979" y="4063627"/>
              <a:ext cx="444180" cy="444182"/>
            </a:xfrm>
            <a:prstGeom prst="ellipse">
              <a:avLst/>
            </a:prstGeom>
            <a:solidFill>
              <a:srgbClr val="039B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E80C222-AED6-4471-BA6A-A24FC9FC2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987" y="4194807"/>
              <a:ext cx="247463" cy="207812"/>
            </a:xfrm>
            <a:custGeom>
              <a:avLst/>
              <a:gdLst>
                <a:gd name="T0" fmla="*/ 68 w 1141"/>
                <a:gd name="T1" fmla="*/ 397 h 958"/>
                <a:gd name="T2" fmla="*/ 1055 w 1141"/>
                <a:gd name="T3" fmla="*/ 16 h 958"/>
                <a:gd name="T4" fmla="*/ 1126 w 1141"/>
                <a:gd name="T5" fmla="*/ 97 h 958"/>
                <a:gd name="T6" fmla="*/ 1126 w 1141"/>
                <a:gd name="T7" fmla="*/ 97 h 958"/>
                <a:gd name="T8" fmla="*/ 958 w 1141"/>
                <a:gd name="T9" fmla="*/ 889 h 958"/>
                <a:gd name="T10" fmla="*/ 865 w 1141"/>
                <a:gd name="T11" fmla="*/ 932 h 958"/>
                <a:gd name="T12" fmla="*/ 609 w 1141"/>
                <a:gd name="T13" fmla="*/ 743 h 958"/>
                <a:gd name="T14" fmla="*/ 486 w 1141"/>
                <a:gd name="T15" fmla="*/ 862 h 958"/>
                <a:gd name="T16" fmla="*/ 434 w 1141"/>
                <a:gd name="T17" fmla="*/ 887 h 958"/>
                <a:gd name="T18" fmla="*/ 452 w 1141"/>
                <a:gd name="T19" fmla="*/ 627 h 958"/>
                <a:gd name="T20" fmla="*/ 927 w 1141"/>
                <a:gd name="T21" fmla="*/ 198 h 958"/>
                <a:gd name="T22" fmla="*/ 895 w 1141"/>
                <a:gd name="T23" fmla="*/ 188 h 958"/>
                <a:gd name="T24" fmla="*/ 309 w 1141"/>
                <a:gd name="T25" fmla="*/ 557 h 958"/>
                <a:gd name="T26" fmla="*/ 56 w 1141"/>
                <a:gd name="T27" fmla="*/ 478 h 958"/>
                <a:gd name="T28" fmla="*/ 68 w 1141"/>
                <a:gd name="T29" fmla="*/ 397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1" h="958">
                  <a:moveTo>
                    <a:pt x="68" y="397"/>
                  </a:moveTo>
                  <a:cubicBezTo>
                    <a:pt x="1055" y="16"/>
                    <a:pt x="1055" y="16"/>
                    <a:pt x="1055" y="16"/>
                  </a:cubicBezTo>
                  <a:cubicBezTo>
                    <a:pt x="1101" y="0"/>
                    <a:pt x="1141" y="27"/>
                    <a:pt x="1126" y="97"/>
                  </a:cubicBezTo>
                  <a:cubicBezTo>
                    <a:pt x="1126" y="97"/>
                    <a:pt x="1126" y="97"/>
                    <a:pt x="1126" y="97"/>
                  </a:cubicBezTo>
                  <a:cubicBezTo>
                    <a:pt x="958" y="889"/>
                    <a:pt x="958" y="889"/>
                    <a:pt x="958" y="889"/>
                  </a:cubicBezTo>
                  <a:cubicBezTo>
                    <a:pt x="945" y="945"/>
                    <a:pt x="912" y="958"/>
                    <a:pt x="865" y="932"/>
                  </a:cubicBezTo>
                  <a:cubicBezTo>
                    <a:pt x="609" y="743"/>
                    <a:pt x="609" y="743"/>
                    <a:pt x="609" y="743"/>
                  </a:cubicBezTo>
                  <a:cubicBezTo>
                    <a:pt x="486" y="862"/>
                    <a:pt x="486" y="862"/>
                    <a:pt x="486" y="862"/>
                  </a:cubicBezTo>
                  <a:cubicBezTo>
                    <a:pt x="472" y="876"/>
                    <a:pt x="461" y="887"/>
                    <a:pt x="434" y="887"/>
                  </a:cubicBezTo>
                  <a:cubicBezTo>
                    <a:pt x="452" y="627"/>
                    <a:pt x="452" y="627"/>
                    <a:pt x="452" y="627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48" y="180"/>
                    <a:pt x="922" y="170"/>
                    <a:pt x="895" y="188"/>
                  </a:cubicBezTo>
                  <a:cubicBezTo>
                    <a:pt x="309" y="557"/>
                    <a:pt x="309" y="557"/>
                    <a:pt x="309" y="557"/>
                  </a:cubicBezTo>
                  <a:cubicBezTo>
                    <a:pt x="56" y="478"/>
                    <a:pt x="56" y="478"/>
                    <a:pt x="56" y="478"/>
                  </a:cubicBezTo>
                  <a:cubicBezTo>
                    <a:pt x="1" y="461"/>
                    <a:pt x="0" y="423"/>
                    <a:pt x="68" y="3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12" name="Подзаголовок 2"/>
          <p:cNvSpPr txBox="1">
            <a:spLocks/>
          </p:cNvSpPr>
          <p:nvPr/>
        </p:nvSpPr>
        <p:spPr>
          <a:xfrm>
            <a:off x="8841093" y="5386473"/>
            <a:ext cx="2957272" cy="444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@</a:t>
            </a:r>
            <a:r>
              <a:rPr lang="en-US" sz="3600" dirty="0" err="1" smtClean="0"/>
              <a:t>ivanovskyva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2379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652" y="339634"/>
            <a:ext cx="10854667" cy="444137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rgbClr val="1A1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Оглавление</a:t>
            </a:r>
            <a:endParaRPr lang="en-US" sz="2000" b="1" dirty="0">
              <a:solidFill>
                <a:srgbClr val="1A1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0B2101D0-C80B-42BE-83C9-374EC4915153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-1411144" y="8195000"/>
            <a:ext cx="6908804" cy="707886"/>
            <a:chOff x="1544638" y="3093599"/>
            <a:chExt cx="6998036" cy="707886"/>
          </a:xfrm>
        </p:grpSpPr>
        <p:sp>
          <p:nvSpPr>
            <p:cNvPr id="20" name="TextBox 19"/>
            <p:cNvSpPr txBox="1"/>
            <p:nvPr/>
          </p:nvSpPr>
          <p:spPr>
            <a:xfrm>
              <a:off x="1544638" y="3093599"/>
              <a:ext cx="1372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b="1" dirty="0" smtClean="0">
                  <a:solidFill>
                    <a:srgbClr val="002060"/>
                  </a:solidFill>
                  <a:cs typeface="Arial" panose="020B0604020202020204" pitchFamily="34" charset="0"/>
                </a:rPr>
                <a:t>90 тыс. </a:t>
              </a:r>
              <a:endParaRPr lang="ru-RU" sz="28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44638" y="3432153"/>
              <a:ext cx="6998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взаимодействий с карточками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приходятся на </a:t>
              </a:r>
              <a:r>
                <a:rPr lang="ru-RU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ТО</a:t>
              </a:r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P3 </a:t>
              </a:r>
              <a:r>
                <a:rPr lang="ru-RU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темы источников</a:t>
              </a:r>
              <a:endParaRPr lang="ru-RU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965269" y="2690949"/>
            <a:ext cx="5700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Общие выводы -----------------------------------------------3 стр.</a:t>
            </a:r>
          </a:p>
          <a:p>
            <a:r>
              <a:rPr lang="ru-RU" dirty="0" smtClean="0"/>
              <a:t>Распределение клиентов по числу продуктов------4 стр.</a:t>
            </a:r>
          </a:p>
          <a:p>
            <a:r>
              <a:rPr lang="ru-RU" dirty="0" smtClean="0"/>
              <a:t>Рекомендации по удержанию----------------------------5 стр.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9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262" y="1653528"/>
            <a:ext cx="5790538" cy="395327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652" y="339634"/>
            <a:ext cx="10854667" cy="444137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rgbClr val="1A1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Выделены </a:t>
            </a:r>
            <a:r>
              <a:rPr lang="ru-RU" sz="2000" b="1" dirty="0" smtClean="0">
                <a:solidFill>
                  <a:srgbClr val="1A1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сегмента </a:t>
            </a:r>
            <a:r>
              <a:rPr lang="ru-RU" sz="2000" dirty="0" smtClean="0">
                <a:solidFill>
                  <a:srgbClr val="1A1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среди клиентов по </a:t>
            </a:r>
            <a:r>
              <a:rPr lang="ru-RU" sz="2000" b="1" dirty="0" smtClean="0">
                <a:solidFill>
                  <a:srgbClr val="1A1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числу продуктов и оттоку</a:t>
            </a:r>
            <a:endParaRPr lang="en-US" sz="2000" b="1" dirty="0">
              <a:solidFill>
                <a:srgbClr val="1A1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0B2101D0-C80B-42BE-83C9-374EC4915153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-1411144" y="8195000"/>
            <a:ext cx="6908804" cy="707886"/>
            <a:chOff x="1544638" y="3093599"/>
            <a:chExt cx="6998036" cy="707886"/>
          </a:xfrm>
        </p:grpSpPr>
        <p:sp>
          <p:nvSpPr>
            <p:cNvPr id="20" name="TextBox 19"/>
            <p:cNvSpPr txBox="1"/>
            <p:nvPr/>
          </p:nvSpPr>
          <p:spPr>
            <a:xfrm>
              <a:off x="1544638" y="3093599"/>
              <a:ext cx="1372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b="1" dirty="0" smtClean="0">
                  <a:solidFill>
                    <a:srgbClr val="002060"/>
                  </a:solidFill>
                  <a:cs typeface="Arial" panose="020B0604020202020204" pitchFamily="34" charset="0"/>
                </a:rPr>
                <a:t>90 тыс. </a:t>
              </a:r>
              <a:endParaRPr lang="ru-RU" sz="28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44638" y="3432153"/>
              <a:ext cx="6998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взаимодействий с карточками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приходятся на </a:t>
              </a:r>
              <a:r>
                <a:rPr lang="ru-RU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ТО</a:t>
              </a:r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P3 </a:t>
              </a:r>
              <a:r>
                <a:rPr lang="ru-RU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темы источников</a:t>
              </a:r>
              <a:endParaRPr lang="ru-RU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2" name="Скругленный прямоугольник 51"/>
          <p:cNvSpPr/>
          <p:nvPr/>
        </p:nvSpPr>
        <p:spPr>
          <a:xfrm>
            <a:off x="1163458" y="3832913"/>
            <a:ext cx="4231502" cy="961711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136220" y="1892313"/>
            <a:ext cx="4258740" cy="95022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320681" y="2254008"/>
            <a:ext cx="3608379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ru-RU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Клиенты с 1 продуктом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Сегмент 0</a:t>
            </a:r>
            <a:endParaRPr lang="ru-RU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282156" y="4219289"/>
            <a:ext cx="3877674" cy="274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ru-RU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Клиенты с 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&gt;1</a:t>
            </a:r>
            <a:r>
              <a:rPr lang="ru-RU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продуктами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Сегмент 1</a:t>
            </a:r>
            <a:endParaRPr lang="ru-RU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1159564" y="489705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4723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746286" y="4955265"/>
            <a:ext cx="848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клиента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1294555" y="5220651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них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1906978" y="517406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9D48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594</a:t>
            </a:r>
            <a:endParaRPr lang="ru-RU" dirty="0">
              <a:solidFill>
                <a:srgbClr val="9D48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2353131" y="5220651"/>
            <a:ext cx="1337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клиента ушли</a:t>
            </a:r>
            <a:endParaRPr lang="ru-RU" sz="14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159564" y="2979165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866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1746286" y="3037379"/>
            <a:ext cx="848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клиента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1320681" y="3302765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них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1906978" y="325618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9D48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1349</a:t>
            </a:r>
            <a:endParaRPr lang="ru-RU" dirty="0">
              <a:solidFill>
                <a:srgbClr val="9D48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483761" y="3302765"/>
            <a:ext cx="1337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клиента ушли</a:t>
            </a:r>
            <a:endParaRPr lang="ru-RU" sz="14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4</a:t>
            </a:fld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849653" y="339634"/>
            <a:ext cx="10515600" cy="444137"/>
          </a:xfrm>
        </p:spPr>
        <p:txBody>
          <a:bodyPr>
            <a:no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Большинство клиентов имеет 1 или 2 продукта</a:t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Наибольшая доля ушедших среди клиентов с 1 продуктом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1948"/>
          <a:stretch/>
        </p:blipFill>
        <p:spPr>
          <a:xfrm>
            <a:off x="2191156" y="1597568"/>
            <a:ext cx="7832594" cy="394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5</a:t>
            </a:fld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849653" y="339634"/>
            <a:ext cx="10515600" cy="444137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Наибольшая доля ушедших клиентов в Ростове Великом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32" y="1640024"/>
            <a:ext cx="7752442" cy="386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6</a:t>
            </a:fld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849653" y="339634"/>
            <a:ext cx="10515600" cy="444137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Средний возраст ушедших клиентов выше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32" y="1640024"/>
            <a:ext cx="7752442" cy="386007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066" y="1442084"/>
            <a:ext cx="7665134" cy="40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7</a:t>
            </a:fld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849653" y="339634"/>
            <a:ext cx="10515600" cy="444137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Рекомендации для удержания клиентов 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49653" y="2144724"/>
            <a:ext cx="10515600" cy="95022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34114" y="2329133"/>
            <a:ext cx="998440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ru-RU" dirty="0"/>
              <a:t>У</a:t>
            </a:r>
            <a:r>
              <a:rPr lang="ru-RU" dirty="0" smtClean="0"/>
              <a:t>величить </a:t>
            </a:r>
            <a:r>
              <a:rPr lang="ru-RU" dirty="0"/>
              <a:t>число </a:t>
            </a:r>
            <a:r>
              <a:rPr lang="ru-RU" dirty="0" smtClean="0"/>
              <a:t>продуктов </a:t>
            </a:r>
            <a:r>
              <a:rPr lang="ru-RU" dirty="0"/>
              <a:t>до </a:t>
            </a:r>
            <a:r>
              <a:rPr lang="ru-RU" dirty="0" smtClean="0"/>
              <a:t>двух у клиентов из </a:t>
            </a:r>
            <a:r>
              <a:rPr lang="ru-RU" b="1" dirty="0" smtClean="0">
                <a:solidFill>
                  <a:srgbClr val="002060"/>
                </a:solidFill>
              </a:rPr>
              <a:t>сегмента 0</a:t>
            </a:r>
            <a:r>
              <a:rPr lang="en-US" b="1" dirty="0" smtClean="0"/>
              <a:t>:</a:t>
            </a:r>
          </a:p>
          <a:p>
            <a:pPr marL="285750" indent="-285750">
              <a:lnSpc>
                <a:spcPts val="1400"/>
              </a:lnSpc>
              <a:buFontTx/>
              <a:buChar char="-"/>
            </a:pPr>
            <a:r>
              <a:rPr lang="ru-RU" b="1" dirty="0" smtClean="0"/>
              <a:t>Низко рисковые </a:t>
            </a:r>
            <a:r>
              <a:rPr lang="ru-RU" b="1" dirty="0" smtClean="0"/>
              <a:t>инвестиционные продукты</a:t>
            </a:r>
          </a:p>
          <a:p>
            <a:pPr marL="285750" indent="-285750">
              <a:lnSpc>
                <a:spcPts val="1400"/>
              </a:lnSpc>
              <a:buFontTx/>
              <a:buChar char="-"/>
            </a:pPr>
            <a:r>
              <a:rPr lang="ru-RU" b="1" dirty="0" smtClean="0"/>
              <a:t>Пенсионные программы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49653" y="3775425"/>
            <a:ext cx="10515600" cy="95022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34114" y="4097610"/>
            <a:ext cx="9984406" cy="305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ru-RU" dirty="0" smtClean="0"/>
              <a:t>Не увеличивать </a:t>
            </a:r>
            <a:r>
              <a:rPr lang="ru-RU" dirty="0"/>
              <a:t>число </a:t>
            </a:r>
            <a:r>
              <a:rPr lang="ru-RU" dirty="0" smtClean="0"/>
              <a:t>продуктов у клиентов из </a:t>
            </a:r>
            <a:r>
              <a:rPr lang="ru-RU" b="1" dirty="0" smtClean="0">
                <a:solidFill>
                  <a:srgbClr val="002060"/>
                </a:solidFill>
              </a:rPr>
              <a:t>сегмента 1</a:t>
            </a:r>
            <a:r>
              <a:rPr lang="ru-RU" sz="2400" b="1" dirty="0" smtClean="0">
                <a:solidFill>
                  <a:srgbClr val="002060"/>
                </a:solidFill>
              </a:rPr>
              <a:t> </a:t>
            </a:r>
            <a:endParaRPr lang="ru-RU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157</Words>
  <Application>Microsoft Office PowerPoint</Application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Тема Office</vt:lpstr>
      <vt:lpstr>Сегментация пользователей по потреблению</vt:lpstr>
      <vt:lpstr>Оглавление</vt:lpstr>
      <vt:lpstr>Выделены 2 сегмента среди клиентов по числу продуктов и оттоку</vt:lpstr>
      <vt:lpstr>Большинство клиентов имеет 1 или 2 продукта Наибольшая доля ушедших среди клиентов с 1 продуктом</vt:lpstr>
      <vt:lpstr>Наибольшая доля ушедших клиентов в Ростове Великом</vt:lpstr>
      <vt:lpstr>Средний возраст ушедших клиентов выше</vt:lpstr>
      <vt:lpstr>Рекомендации для удержания клиентов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Лена</dc:creator>
  <cp:lastModifiedBy>Лена</cp:lastModifiedBy>
  <cp:revision>43</cp:revision>
  <dcterms:created xsi:type="dcterms:W3CDTF">2022-11-15T05:23:14Z</dcterms:created>
  <dcterms:modified xsi:type="dcterms:W3CDTF">2023-01-26T03:13:00Z</dcterms:modified>
</cp:coreProperties>
</file>