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3491-ED8C-463C-872F-FB4A752B3FA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16C6-8B21-4384-941D-68009C21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327-8124-4B42-BBA6-E094D0A95327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8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394-192B-4818-94D0-39ABE19F2B8F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3BB-AE3B-4017-ACFE-2AD097197B20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D130-3B11-4A48-83D1-96954A6BE656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5E5-52B1-45E7-90A3-2CDFE6C43A12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669-CCE7-4449-8578-B07F32E0F93B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6E27-721A-4ABC-9E05-68C49A003256}" type="datetime1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5EFB-2F9F-4190-BB9E-907BD6257253}" type="datetime1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BD8-55CB-4675-9737-331815524FD6}" type="datetime1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ED-5715-4652-ACFF-1D381F65C957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1B2-3DF0-491D-B95F-0FD112FDD282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1FD9-6CE4-43E4-B3C6-83A72EA36F62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972" y="587723"/>
            <a:ext cx="9974580" cy="2387600"/>
          </a:xfrm>
        </p:spPr>
        <p:txBody>
          <a:bodyPr/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dirty="0" smtClean="0"/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Яндекс.Дзен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3842" y="4983603"/>
            <a:ext cx="3389668" cy="43926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Ивановский Владимир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51767" y="5464321"/>
            <a:ext cx="444180" cy="444182"/>
            <a:chOff x="4754979" y="4063627"/>
            <a:chExt cx="444180" cy="444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DB094-24C9-4642-BD24-A527DA44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979" y="4063627"/>
              <a:ext cx="444180" cy="444182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80C222-AED6-4471-BA6A-A24FC9FC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987" y="4194807"/>
              <a:ext cx="247463" cy="207812"/>
            </a:xfrm>
            <a:custGeom>
              <a:avLst/>
              <a:gdLst>
                <a:gd name="T0" fmla="*/ 68 w 1141"/>
                <a:gd name="T1" fmla="*/ 397 h 958"/>
                <a:gd name="T2" fmla="*/ 1055 w 1141"/>
                <a:gd name="T3" fmla="*/ 16 h 958"/>
                <a:gd name="T4" fmla="*/ 1126 w 1141"/>
                <a:gd name="T5" fmla="*/ 97 h 958"/>
                <a:gd name="T6" fmla="*/ 1126 w 1141"/>
                <a:gd name="T7" fmla="*/ 97 h 958"/>
                <a:gd name="T8" fmla="*/ 958 w 1141"/>
                <a:gd name="T9" fmla="*/ 889 h 958"/>
                <a:gd name="T10" fmla="*/ 865 w 1141"/>
                <a:gd name="T11" fmla="*/ 932 h 958"/>
                <a:gd name="T12" fmla="*/ 609 w 1141"/>
                <a:gd name="T13" fmla="*/ 743 h 958"/>
                <a:gd name="T14" fmla="*/ 486 w 1141"/>
                <a:gd name="T15" fmla="*/ 862 h 958"/>
                <a:gd name="T16" fmla="*/ 434 w 1141"/>
                <a:gd name="T17" fmla="*/ 887 h 958"/>
                <a:gd name="T18" fmla="*/ 452 w 1141"/>
                <a:gd name="T19" fmla="*/ 627 h 958"/>
                <a:gd name="T20" fmla="*/ 927 w 1141"/>
                <a:gd name="T21" fmla="*/ 198 h 958"/>
                <a:gd name="T22" fmla="*/ 895 w 1141"/>
                <a:gd name="T23" fmla="*/ 188 h 958"/>
                <a:gd name="T24" fmla="*/ 309 w 1141"/>
                <a:gd name="T25" fmla="*/ 557 h 958"/>
                <a:gd name="T26" fmla="*/ 56 w 1141"/>
                <a:gd name="T27" fmla="*/ 478 h 958"/>
                <a:gd name="T28" fmla="*/ 68 w 1141"/>
                <a:gd name="T29" fmla="*/ 39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1" h="958">
                  <a:moveTo>
                    <a:pt x="68" y="397"/>
                  </a:moveTo>
                  <a:cubicBezTo>
                    <a:pt x="1055" y="16"/>
                    <a:pt x="1055" y="16"/>
                    <a:pt x="1055" y="16"/>
                  </a:cubicBezTo>
                  <a:cubicBezTo>
                    <a:pt x="1101" y="0"/>
                    <a:pt x="1141" y="27"/>
                    <a:pt x="1126" y="97"/>
                  </a:cubicBezTo>
                  <a:cubicBezTo>
                    <a:pt x="1126" y="97"/>
                    <a:pt x="1126" y="97"/>
                    <a:pt x="1126" y="97"/>
                  </a:cubicBezTo>
                  <a:cubicBezTo>
                    <a:pt x="958" y="889"/>
                    <a:pt x="958" y="889"/>
                    <a:pt x="958" y="889"/>
                  </a:cubicBezTo>
                  <a:cubicBezTo>
                    <a:pt x="945" y="945"/>
                    <a:pt x="912" y="958"/>
                    <a:pt x="865" y="932"/>
                  </a:cubicBezTo>
                  <a:cubicBezTo>
                    <a:pt x="609" y="743"/>
                    <a:pt x="609" y="743"/>
                    <a:pt x="609" y="743"/>
                  </a:cubicBezTo>
                  <a:cubicBezTo>
                    <a:pt x="486" y="862"/>
                    <a:pt x="486" y="862"/>
                    <a:pt x="486" y="862"/>
                  </a:cubicBezTo>
                  <a:cubicBezTo>
                    <a:pt x="472" y="876"/>
                    <a:pt x="461" y="887"/>
                    <a:pt x="434" y="887"/>
                  </a:cubicBezTo>
                  <a:cubicBezTo>
                    <a:pt x="452" y="627"/>
                    <a:pt x="452" y="627"/>
                    <a:pt x="452" y="627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48" y="180"/>
                    <a:pt x="922" y="170"/>
                    <a:pt x="895" y="188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56" y="478"/>
                    <a:pt x="56" y="478"/>
                    <a:pt x="56" y="478"/>
                  </a:cubicBezTo>
                  <a:cubicBezTo>
                    <a:pt x="1" y="461"/>
                    <a:pt x="0" y="423"/>
                    <a:pt x="68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" name="Подзаголовок 2"/>
          <p:cNvSpPr txBox="1">
            <a:spLocks/>
          </p:cNvSpPr>
          <p:nvPr/>
        </p:nvSpPr>
        <p:spPr>
          <a:xfrm>
            <a:off x="8841093" y="5386473"/>
            <a:ext cx="2957272" cy="44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@</a:t>
            </a:r>
            <a:r>
              <a:rPr lang="en-US" sz="3600" dirty="0" err="1" smtClean="0"/>
              <a:t>ivanovskyva</a:t>
            </a:r>
            <a:endParaRPr lang="ru-RU" sz="3600" dirty="0"/>
          </a:p>
        </p:txBody>
      </p:sp>
      <p:pic>
        <p:nvPicPr>
          <p:cNvPr id="1026" name="Picture 2" descr="http://qrcoder.ru/code/?https%3A%2F%2Fpublic.tableau.com%2Fviews%2FPracticum_16684223398850%2FDashboard1%3F%3Alanguage%3Den-US%26%3Adisplay_count%3Dn%26%3Aorigin%3Dviz_share_link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2" y="450965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466039" y="4234713"/>
            <a:ext cx="1254846" cy="439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Построен </a:t>
            </a:r>
            <a:r>
              <a:rPr lang="ru-RU" sz="2000" dirty="0" err="1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дашборд</a:t>
            </a:r>
            <a:r>
              <a:rPr lang="ru-RU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 на основе </a:t>
            </a:r>
            <a:r>
              <a:rPr lang="ru-RU" sz="2000" dirty="0" err="1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cырых</a:t>
            </a:r>
            <a:r>
              <a:rPr lang="ru-RU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 данных о событиях </a:t>
            </a:r>
            <a:r>
              <a:rPr lang="ru-RU" sz="2000" b="1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взаимодействия пользователей с карточками в </a:t>
            </a:r>
            <a:r>
              <a:rPr lang="ru-RU" sz="2000" b="1" dirty="0" err="1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Яндекс.Дзен</a:t>
            </a:r>
            <a:r>
              <a:rPr lang="ru-RU" sz="2000" b="1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24 сентября с 18</a:t>
            </a:r>
            <a:r>
              <a:rPr lang="en-US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:28 </a:t>
            </a:r>
            <a:r>
              <a:rPr lang="ru-RU" sz="2000" dirty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до 19</a:t>
            </a:r>
            <a:r>
              <a:rPr lang="en-US" sz="2000" dirty="0" smtClean="0">
                <a:solidFill>
                  <a:srgbClr val="1A1B22"/>
                </a:solidFill>
                <a:latin typeface="+mn-lt"/>
                <a:cs typeface="Arial" panose="020B0604020202020204" pitchFamily="34" charset="0"/>
              </a:rPr>
              <a:t>:00</a:t>
            </a:r>
            <a:endParaRPr lang="en-US" sz="2000" dirty="0">
              <a:solidFill>
                <a:srgbClr val="1A1B2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cs typeface="Arial" panose="020B0604020202020204" pitchFamily="34" charset="0"/>
              </a:rPr>
              <a:t>2</a:t>
            </a:fld>
            <a:endParaRPr lang="ru-RU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968" y="1918099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ru-RU" sz="40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0 </a:t>
            </a:r>
            <a:r>
              <a:rPr lang="ru-RU" sz="40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тыс.</a:t>
            </a:r>
            <a:endParaRPr lang="ru-RU" sz="4000" b="1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9916" y="2190242"/>
            <a:ext cx="35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взаимодействий с карточками</a:t>
            </a:r>
            <a:endParaRPr lang="ru-RU" b="1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624" y="2863005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Из них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:</a:t>
            </a:r>
            <a:endParaRPr lang="ru-RU" sz="20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261923" y="3299930"/>
            <a:ext cx="6550756" cy="657704"/>
            <a:chOff x="1361896" y="2104182"/>
            <a:chExt cx="6635364" cy="657704"/>
          </a:xfrm>
        </p:grpSpPr>
        <p:sp>
          <p:nvSpPr>
            <p:cNvPr id="11" name="TextBox 10"/>
            <p:cNvSpPr txBox="1"/>
            <p:nvPr/>
          </p:nvSpPr>
          <p:spPr>
            <a:xfrm>
              <a:off x="1361896" y="2104182"/>
              <a:ext cx="1557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280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61896" y="2392554"/>
              <a:ext cx="663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 с </a:t>
              </a:r>
              <a:r>
                <a:rPr lang="ru-RU" dirty="0" smtClean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18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:55 </a:t>
              </a:r>
              <a:r>
                <a:rPr lang="ru-RU" dirty="0" smtClean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до 19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:00  24 </a:t>
              </a:r>
              <a:r>
                <a:rPr lang="ru-RU" dirty="0" smtClean="0">
                  <a:solidFill>
                    <a:schemeClr val="accent3">
                      <a:lumMod val="50000"/>
                    </a:schemeClr>
                  </a:solidFill>
                  <a:cs typeface="Arial" panose="020B0604020202020204" pitchFamily="34" charset="0"/>
                </a:rPr>
                <a:t>сентября 2019 </a:t>
              </a:r>
              <a:endParaRPr lang="ru-RU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386112" y="4091333"/>
            <a:ext cx="6707262" cy="709374"/>
            <a:chOff x="1544638" y="2555306"/>
            <a:chExt cx="6793891" cy="709374"/>
          </a:xfrm>
        </p:grpSpPr>
        <p:sp>
          <p:nvSpPr>
            <p:cNvPr id="14" name="TextBox 13"/>
            <p:cNvSpPr txBox="1"/>
            <p:nvPr/>
          </p:nvSpPr>
          <p:spPr>
            <a:xfrm>
              <a:off x="1544638" y="2555306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62</a:t>
              </a:r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4638" y="2895348"/>
              <a:ext cx="679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карточек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865097" y="2132064"/>
            <a:ext cx="2689585" cy="3417084"/>
            <a:chOff x="6713994" y="4106302"/>
            <a:chExt cx="2542433" cy="2813722"/>
          </a:xfrm>
          <a:effectLst/>
        </p:grpSpPr>
        <p:sp>
          <p:nvSpPr>
            <p:cNvPr id="16" name="Прямоугольник 15"/>
            <p:cNvSpPr/>
            <p:nvPr/>
          </p:nvSpPr>
          <p:spPr>
            <a:xfrm>
              <a:off x="6921640" y="4421364"/>
              <a:ext cx="19412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Наука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Отношения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Интересные факты</a:t>
              </a:r>
              <a:r>
                <a:rPr lang="en-US" sz="1600" dirty="0" smtClean="0">
                  <a:cs typeface="Arial" panose="020B0604020202020204" pitchFamily="34" charset="0"/>
                </a:rPr>
                <a:t> 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713994" y="4106302"/>
              <a:ext cx="2436916" cy="304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>
                  <a:solidFill>
                    <a:srgbClr val="002060"/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P3</a:t>
              </a:r>
              <a:r>
                <a:rPr lang="ru-RU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 темы карточек</a:t>
              </a:r>
              <a:r>
                <a:rPr lang="en-US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: </a:t>
              </a:r>
              <a:endParaRPr lang="ru-RU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728402" y="5729281"/>
              <a:ext cx="25280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>
                  <a:solidFill>
                    <a:srgbClr val="002060"/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P3</a:t>
              </a:r>
              <a:r>
                <a:rPr lang="ru-RU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 темы источников</a:t>
              </a:r>
              <a:r>
                <a:rPr lang="en-US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: </a:t>
              </a:r>
              <a:endParaRPr lang="ru-RU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921640" y="6089027"/>
              <a:ext cx="216463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Семейные отношения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Россия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cs typeface="Arial" panose="020B0604020202020204" pitchFamily="34" charset="0"/>
                </a:rPr>
                <a:t>Полезные советы</a:t>
              </a:r>
              <a:r>
                <a:rPr lang="en-US" sz="1600" dirty="0" smtClean="0">
                  <a:cs typeface="Arial" panose="020B0604020202020204" pitchFamily="34" charset="0"/>
                </a:rPr>
                <a:t> </a:t>
              </a:r>
              <a:endParaRPr lang="ru-RU" sz="16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386112" y="48621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920700" y="2432740"/>
            <a:ext cx="36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A5A5A5">
                    <a:lumMod val="75000"/>
                  </a:srgbClr>
                </a:solidFill>
                <a:cs typeface="Arial" panose="020B0604020202020204" pitchFamily="34" charset="0"/>
              </a:rPr>
              <a:t>с </a:t>
            </a:r>
            <a:r>
              <a:rPr lang="ru-RU" dirty="0">
                <a:solidFill>
                  <a:srgbClr val="A5A5A5">
                    <a:lumMod val="50000"/>
                  </a:srgbClr>
                </a:solidFill>
                <a:cs typeface="Arial" panose="020B0604020202020204" pitchFamily="34" charset="0"/>
              </a:rPr>
              <a:t>18</a:t>
            </a:r>
            <a:r>
              <a:rPr lang="en-US" dirty="0">
                <a:solidFill>
                  <a:srgbClr val="A5A5A5">
                    <a:lumMod val="50000"/>
                  </a:srgbClr>
                </a:solidFill>
                <a:cs typeface="Arial" panose="020B0604020202020204" pitchFamily="34" charset="0"/>
              </a:rPr>
              <a:t>:28 </a:t>
            </a:r>
            <a:r>
              <a:rPr lang="ru-RU" dirty="0">
                <a:solidFill>
                  <a:srgbClr val="A5A5A5">
                    <a:lumMod val="50000"/>
                  </a:srgbClr>
                </a:solidFill>
                <a:cs typeface="Arial" panose="020B0604020202020204" pitchFamily="34" charset="0"/>
              </a:rPr>
              <a:t>до 19</a:t>
            </a:r>
            <a:r>
              <a:rPr lang="en-US" dirty="0">
                <a:solidFill>
                  <a:srgbClr val="A5A5A5">
                    <a:lumMod val="50000"/>
                  </a:srgbClr>
                </a:solidFill>
                <a:cs typeface="Arial" panose="020B0604020202020204" pitchFamily="34" charset="0"/>
              </a:rPr>
              <a:t>:00  24 </a:t>
            </a:r>
            <a:r>
              <a:rPr lang="ru-RU" dirty="0">
                <a:solidFill>
                  <a:srgbClr val="A5A5A5">
                    <a:lumMod val="50000"/>
                  </a:srgbClr>
                </a:solidFill>
                <a:cs typeface="Arial" panose="020B0604020202020204" pitchFamily="34" charset="0"/>
              </a:rPr>
              <a:t>сентября 2019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10463" y="1645919"/>
            <a:ext cx="7615079" cy="4349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3624" y="1439460"/>
            <a:ext cx="23354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Основные выводы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                                                                                                </a:t>
            </a:r>
            <a:endParaRPr lang="ru-RU" sz="20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749713" y="1643225"/>
            <a:ext cx="2771162" cy="4349931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Подавляющее число взаимодействий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произошло с 18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:55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 19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de2" descr="События по темам карточек">
            <a:extLst>
              <a:ext uri="{FF2B5EF4-FFF2-40B4-BE49-F238E27FC236}">
                <a16:creationId xmlns:a16="http://schemas.microsoft.com/office/drawing/2014/main" id="{38D20BD4-C554-491D-B374-236FD7115A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3" y="1459865"/>
            <a:ext cx="5158694" cy="4351338"/>
          </a:xfrm>
          <a:prstGeom prst="rect">
            <a:avLst/>
          </a:prstGeom>
        </p:spPr>
      </p:pic>
      <p:pic>
        <p:nvPicPr>
          <p:cNvPr id="6" name="slide3" descr="Процент событий по темам карточек">
            <a:extLst>
              <a:ext uri="{FF2B5EF4-FFF2-40B4-BE49-F238E27FC236}">
                <a16:creationId xmlns:a16="http://schemas.microsoft.com/office/drawing/2014/main" id="{5103E56B-5C09-4679-83E0-0CDD8107A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3" y="1459865"/>
            <a:ext cx="5158694" cy="435133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Семейные отношения, Россия и Полезные советы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TOP3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темы источников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 популярности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96" y="1188719"/>
            <a:ext cx="6750114" cy="53165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59" y="1188719"/>
            <a:ext cx="7591388" cy="529045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8777673" cy="444137"/>
          </a:xfrm>
        </p:spPr>
        <p:txBody>
          <a:bodyPr>
            <a:normAutofit fontScale="90000"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Путешествия–Рассказы, Россия–Общество,  Кино-Наука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TOP3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связки тема источника–тема карточки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de5" descr="Темы источников - темы карточек">
            <a:extLst>
              <a:ext uri="{FF2B5EF4-FFF2-40B4-BE49-F238E27FC236}">
                <a16:creationId xmlns:a16="http://schemas.microsoft.com/office/drawing/2014/main" id="{B35294F7-F69F-4571-BB71-82DC734F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" r="9571"/>
          <a:stretch/>
        </p:blipFill>
        <p:spPr>
          <a:xfrm>
            <a:off x="594927" y="927463"/>
            <a:ext cx="11025052" cy="533997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149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Тема Office</vt:lpstr>
      <vt:lpstr>Дашборд для Яндекс.Дзен</vt:lpstr>
      <vt:lpstr>Построен дашборд на основе cырых данных о событиях взаимодействия пользователей с карточками в Яндекс.Дзен 24 сентября с 18:28 до 19:00</vt:lpstr>
      <vt:lpstr>Подавляющее число взаимодействий произошло с 18:55 до 19:00</vt:lpstr>
      <vt:lpstr>Семейные отношения, Россия и Полезные советы - TOP3 темы источников по популярности</vt:lpstr>
      <vt:lpstr>Путешествия–Рассказы, Россия–Общество,  Кино-Наука - TOP3 связки тема источника–тема карточки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22</cp:revision>
  <dcterms:created xsi:type="dcterms:W3CDTF">2022-11-15T05:23:14Z</dcterms:created>
  <dcterms:modified xsi:type="dcterms:W3CDTF">2022-11-16T06:49:18Z</dcterms:modified>
</cp:coreProperties>
</file>