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3491-ED8C-463C-872F-FB4A752B3FA3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16C6-8B21-4384-941D-68009C2104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2327-8124-4B42-BBA6-E094D0A95327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8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394-192B-4818-94D0-39ABE19F2B8F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3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3BB-AE3B-4017-ACFE-2AD097197B20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5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D130-3B11-4A48-83D1-96954A6BE656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E5E5-52B1-45E7-90A3-2CDFE6C43A12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F669-CCE7-4449-8578-B07F32E0F93B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6E27-721A-4ABC-9E05-68C49A003256}" type="datetime1">
              <a:rPr lang="ru-RU" smtClean="0"/>
              <a:t>29.11.2022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5EFB-2F9F-4190-BB9E-907BD6257253}" type="datetime1">
              <a:rPr lang="ru-RU" smtClean="0"/>
              <a:t>29.11.2022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BD8-55CB-4675-9737-331815524FD6}" type="datetime1">
              <a:rPr lang="ru-RU" smtClean="0"/>
              <a:t>29.11.2022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5BED-5715-4652-ACFF-1D381F65C957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81B2-3DF0-491D-B95F-0FD112FDD282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1FD9-6CE4-43E4-B3C6-83A72EA36F62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01D0-C80B-42BE-83C9-374EC49151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0972" y="587723"/>
            <a:ext cx="9974580" cy="2387600"/>
          </a:xfrm>
        </p:spPr>
        <p:txBody>
          <a:bodyPr/>
          <a:lstStyle/>
          <a:p>
            <a:r>
              <a:rPr lang="ru-RU" dirty="0"/>
              <a:t>Сегментация пользователей по потреблению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3842" y="4983603"/>
            <a:ext cx="3389668" cy="439261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Ивановский Владимир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51767" y="5464321"/>
            <a:ext cx="444180" cy="444182"/>
            <a:chOff x="4754979" y="4063627"/>
            <a:chExt cx="444180" cy="4441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2DB094-24C9-4642-BD24-A527DA44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979" y="4063627"/>
              <a:ext cx="444180" cy="444182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80C222-AED6-4471-BA6A-A24FC9FC2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987" y="4194807"/>
              <a:ext cx="247463" cy="207812"/>
            </a:xfrm>
            <a:custGeom>
              <a:avLst/>
              <a:gdLst>
                <a:gd name="T0" fmla="*/ 68 w 1141"/>
                <a:gd name="T1" fmla="*/ 397 h 958"/>
                <a:gd name="T2" fmla="*/ 1055 w 1141"/>
                <a:gd name="T3" fmla="*/ 16 h 958"/>
                <a:gd name="T4" fmla="*/ 1126 w 1141"/>
                <a:gd name="T5" fmla="*/ 97 h 958"/>
                <a:gd name="T6" fmla="*/ 1126 w 1141"/>
                <a:gd name="T7" fmla="*/ 97 h 958"/>
                <a:gd name="T8" fmla="*/ 958 w 1141"/>
                <a:gd name="T9" fmla="*/ 889 h 958"/>
                <a:gd name="T10" fmla="*/ 865 w 1141"/>
                <a:gd name="T11" fmla="*/ 932 h 958"/>
                <a:gd name="T12" fmla="*/ 609 w 1141"/>
                <a:gd name="T13" fmla="*/ 743 h 958"/>
                <a:gd name="T14" fmla="*/ 486 w 1141"/>
                <a:gd name="T15" fmla="*/ 862 h 958"/>
                <a:gd name="T16" fmla="*/ 434 w 1141"/>
                <a:gd name="T17" fmla="*/ 887 h 958"/>
                <a:gd name="T18" fmla="*/ 452 w 1141"/>
                <a:gd name="T19" fmla="*/ 627 h 958"/>
                <a:gd name="T20" fmla="*/ 927 w 1141"/>
                <a:gd name="T21" fmla="*/ 198 h 958"/>
                <a:gd name="T22" fmla="*/ 895 w 1141"/>
                <a:gd name="T23" fmla="*/ 188 h 958"/>
                <a:gd name="T24" fmla="*/ 309 w 1141"/>
                <a:gd name="T25" fmla="*/ 557 h 958"/>
                <a:gd name="T26" fmla="*/ 56 w 1141"/>
                <a:gd name="T27" fmla="*/ 478 h 958"/>
                <a:gd name="T28" fmla="*/ 68 w 1141"/>
                <a:gd name="T29" fmla="*/ 39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1" h="958">
                  <a:moveTo>
                    <a:pt x="68" y="397"/>
                  </a:moveTo>
                  <a:cubicBezTo>
                    <a:pt x="1055" y="16"/>
                    <a:pt x="1055" y="16"/>
                    <a:pt x="1055" y="16"/>
                  </a:cubicBezTo>
                  <a:cubicBezTo>
                    <a:pt x="1101" y="0"/>
                    <a:pt x="1141" y="27"/>
                    <a:pt x="1126" y="97"/>
                  </a:cubicBezTo>
                  <a:cubicBezTo>
                    <a:pt x="1126" y="97"/>
                    <a:pt x="1126" y="97"/>
                    <a:pt x="1126" y="97"/>
                  </a:cubicBezTo>
                  <a:cubicBezTo>
                    <a:pt x="958" y="889"/>
                    <a:pt x="958" y="889"/>
                    <a:pt x="958" y="889"/>
                  </a:cubicBezTo>
                  <a:cubicBezTo>
                    <a:pt x="945" y="945"/>
                    <a:pt x="912" y="958"/>
                    <a:pt x="865" y="932"/>
                  </a:cubicBezTo>
                  <a:cubicBezTo>
                    <a:pt x="609" y="743"/>
                    <a:pt x="609" y="743"/>
                    <a:pt x="609" y="743"/>
                  </a:cubicBezTo>
                  <a:cubicBezTo>
                    <a:pt x="486" y="862"/>
                    <a:pt x="486" y="862"/>
                    <a:pt x="486" y="862"/>
                  </a:cubicBezTo>
                  <a:cubicBezTo>
                    <a:pt x="472" y="876"/>
                    <a:pt x="461" y="887"/>
                    <a:pt x="434" y="887"/>
                  </a:cubicBezTo>
                  <a:cubicBezTo>
                    <a:pt x="452" y="627"/>
                    <a:pt x="452" y="627"/>
                    <a:pt x="452" y="627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48" y="180"/>
                    <a:pt x="922" y="170"/>
                    <a:pt x="895" y="188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56" y="478"/>
                    <a:pt x="56" y="478"/>
                    <a:pt x="56" y="478"/>
                  </a:cubicBezTo>
                  <a:cubicBezTo>
                    <a:pt x="1" y="461"/>
                    <a:pt x="0" y="423"/>
                    <a:pt x="68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2" name="Подзаголовок 2"/>
          <p:cNvSpPr txBox="1">
            <a:spLocks/>
          </p:cNvSpPr>
          <p:nvPr/>
        </p:nvSpPr>
        <p:spPr>
          <a:xfrm>
            <a:off x="8841093" y="5386473"/>
            <a:ext cx="2957272" cy="444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@</a:t>
            </a:r>
            <a:r>
              <a:rPr lang="en-US" sz="3600" dirty="0" err="1" smtClean="0"/>
              <a:t>ivanovskyva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237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Скругленный прямоугольник 51"/>
          <p:cNvSpPr/>
          <p:nvPr/>
        </p:nvSpPr>
        <p:spPr>
          <a:xfrm>
            <a:off x="5497660" y="3820884"/>
            <a:ext cx="2820754" cy="183153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5497660" y="1753237"/>
            <a:ext cx="2820754" cy="183153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2" y="339634"/>
            <a:ext cx="10854667" cy="444137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Проведена </a:t>
            </a:r>
            <a:r>
              <a:rPr lang="ru-RU" sz="2000" b="1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сегментация</a:t>
            </a:r>
            <a:r>
              <a:rPr lang="ru-RU" sz="2000" dirty="0" smtClean="0">
                <a:solidFill>
                  <a:srgbClr val="1A1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клиентов банка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Метанпром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2000" dirty="0">
              <a:solidFill>
                <a:srgbClr val="1A1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B2101D0-C80B-42BE-83C9-374EC4915153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226158" y="3732004"/>
            <a:ext cx="19698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Гендер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Лояльность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Город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продуктов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22094" y="2518733"/>
            <a:ext cx="257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</a:t>
            </a:r>
            <a:r>
              <a:rPr lang="ru-R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кластеризация </a:t>
            </a:r>
          </a:p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основе значений признаков клиентов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650196" y="1867900"/>
            <a:ext cx="2380875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Склонные к оттоку</a:t>
            </a: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0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-1411144" y="8195000"/>
            <a:ext cx="6908804" cy="707886"/>
            <a:chOff x="1544638" y="3093599"/>
            <a:chExt cx="6998036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1544638" y="3093599"/>
              <a:ext cx="137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 smtClean="0">
                  <a:solidFill>
                    <a:srgbClr val="002060"/>
                  </a:solidFill>
                  <a:cs typeface="Arial" panose="020B0604020202020204" pitchFamily="34" charset="0"/>
                </a:rPr>
                <a:t>90 тыс. </a:t>
              </a:r>
              <a:endParaRPr lang="ru-RU" sz="28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4638" y="3432153"/>
              <a:ext cx="6998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взаимодействий с карточками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ru-RU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приходятся на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ТО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P3 </a:t>
              </a:r>
              <a:r>
                <a:rPr lang="ru-RU" b="1" dirty="0" smtClean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темы источников</a:t>
              </a:r>
              <a:endParaRPr lang="ru-RU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810463" y="1645919"/>
            <a:ext cx="7700085" cy="4349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749713" y="1643225"/>
            <a:ext cx="2771162" cy="4349931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35430" y="1445864"/>
            <a:ext cx="14797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Методика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</a:t>
            </a:r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009" y="1445864"/>
            <a:ext cx="30596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Выделены 2 сегмента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</a:t>
            </a:r>
            <a:endParaRPr lang="ru-RU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96" y="2365311"/>
            <a:ext cx="4506260" cy="311120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663723" y="222979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3602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250445" y="2288010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698286" y="3081956"/>
            <a:ext cx="72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лет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76985" y="3089812"/>
            <a:ext cx="1568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редний возраст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50196" y="3986890"/>
            <a:ext cx="2668218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ru-R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склонные к оттоку</a:t>
            </a:r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 1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663723" y="2434337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967449" y="2673540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967449" y="2824102"/>
            <a:ext cx="2350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имеют </a:t>
            </a:r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продукт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663723" y="434890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5987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250445" y="4407120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клиентов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677090" y="5203411"/>
            <a:ext cx="825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года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384447" y="5203411"/>
            <a:ext cx="1568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редний возраст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654199" y="4591649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них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967449" y="480282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2853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967449" y="4955013"/>
            <a:ext cx="2350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клиента имеют </a:t>
            </a:r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продукт</a:t>
            </a:r>
            <a:endParaRPr lang="ru-RU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Отток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клиентов коррелирует 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возрастом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клиентов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6" y="2178865"/>
            <a:ext cx="11636570" cy="27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Доля клиентов 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единственным продуктом 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отточном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сегменте выше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66" y="1215084"/>
            <a:ext cx="7170374" cy="47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1D0-C80B-42BE-83C9-374EC4915153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18" y="1272608"/>
            <a:ext cx="7134363" cy="4856163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49653" y="339634"/>
            <a:ext cx="10515600" cy="444137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Доля клиентов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Ростова Великого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отточном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сегменте выше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116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Тема Office</vt:lpstr>
      <vt:lpstr>Сегментация пользователей по потреблению</vt:lpstr>
      <vt:lpstr>Проведена сегментация клиентов банка «Метанпром»</vt:lpstr>
      <vt:lpstr>Отток клиентов коррелирует с возрастом клиентов</vt:lpstr>
      <vt:lpstr>Доля клиентов с единственным продуктом в “отточном” сегменте выше</vt:lpstr>
      <vt:lpstr>Доля клиентов из Ростова Великого в “отточном” сегменте выше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Лена</dc:creator>
  <cp:lastModifiedBy>Лена</cp:lastModifiedBy>
  <cp:revision>33</cp:revision>
  <dcterms:created xsi:type="dcterms:W3CDTF">2022-11-15T05:23:14Z</dcterms:created>
  <dcterms:modified xsi:type="dcterms:W3CDTF">2022-11-29T18:16:32Z</dcterms:modified>
</cp:coreProperties>
</file>