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E68E1-BA62-46C9-9C47-520493EEE1C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E888-7CC2-45C9-9555-BA0AD7C0C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8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8575-CBDD-4C2B-9873-BF4AC63E7217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9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E8B-18C9-4CDA-B62B-18A7AA59D06D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C03D-35D6-4820-87F8-D2A8F4DF707F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12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49F0-C204-491F-B22F-3573023D31CE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48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617-EA98-494B-9418-2353F8478ACA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513E-E8CD-4C4A-9C6C-21FF94A982CB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B836-46C8-4460-AD35-58A853593521}" type="datetime1">
              <a:rPr lang="ru-RU" smtClean="0"/>
              <a:t>27.10.2022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35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16C-CF47-4E01-BA79-2B1D8AA5F1C2}" type="datetime1">
              <a:rPr lang="ru-RU" smtClean="0"/>
              <a:t>27.10.2022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99E9-B108-4E4C-A97E-7A300882730D}" type="datetime1">
              <a:rPr lang="ru-RU" smtClean="0"/>
              <a:t>27.10.2022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2761-73D8-4591-8A25-7D6942097E4E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1BF7-0226-495F-ABC5-A858D48F3721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1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35F5-DF9B-4610-B961-1F54E1923783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D8B4-D132-472D-A805-28ECD4C46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Рынок заведений общественного питания Москвы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Ивановский Владимир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Общие выводы по исследованию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58671"/>
            <a:ext cx="10515600" cy="26760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Кофейни</a:t>
            </a:r>
            <a:r>
              <a:rPr lang="ru-RU" dirty="0" smtClean="0"/>
              <a:t> - популярная категория объектов общественного питания в Москве</a:t>
            </a:r>
          </a:p>
          <a:p>
            <a:r>
              <a:rPr lang="ru-RU" dirty="0" smtClean="0"/>
              <a:t>Доля кофеен, находящихся в </a:t>
            </a:r>
            <a:r>
              <a:rPr lang="ru-RU" b="1" dirty="0" smtClean="0"/>
              <a:t>ЗАО</a:t>
            </a:r>
            <a:r>
              <a:rPr lang="ru-RU" dirty="0" smtClean="0"/>
              <a:t> и </a:t>
            </a:r>
            <a:r>
              <a:rPr lang="ru-RU" b="1" dirty="0" smtClean="0"/>
              <a:t>ЮЗАО</a:t>
            </a:r>
            <a:r>
              <a:rPr lang="ru-RU" dirty="0" smtClean="0"/>
              <a:t> по сравнению с ЦАО, не велико</a:t>
            </a:r>
          </a:p>
          <a:p>
            <a:r>
              <a:rPr lang="ru-RU" dirty="0" smtClean="0"/>
              <a:t>Наравне с ЦАО в </a:t>
            </a:r>
            <a:r>
              <a:rPr lang="ru-RU" b="1" dirty="0" smtClean="0"/>
              <a:t>ЗАО</a:t>
            </a:r>
            <a:r>
              <a:rPr lang="ru-RU" dirty="0" smtClean="0"/>
              <a:t> и </a:t>
            </a:r>
            <a:r>
              <a:rPr lang="ru-RU" b="1" dirty="0" smtClean="0"/>
              <a:t>ЮЗАО</a:t>
            </a:r>
            <a:r>
              <a:rPr lang="ru-RU" dirty="0" smtClean="0"/>
              <a:t> самые высокие цены на кофе в кофейнях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8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887724" y="3216166"/>
            <a:ext cx="3810290" cy="135583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242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</a:rPr>
              <a:t>Кофейни - третья по числу заведений категория общепита</a:t>
            </a:r>
            <a:endParaRPr lang="ru-RU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8" y="1169174"/>
            <a:ext cx="7531576" cy="536973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049475" y="3386251"/>
            <a:ext cx="3486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 smtClean="0">
                <a:solidFill>
                  <a:schemeClr val="accent4">
                    <a:lumMod val="50000"/>
                  </a:schemeClr>
                </a:solidFill>
              </a:rPr>
              <a:t>1413</a:t>
            </a:r>
            <a:r>
              <a:rPr lang="ru-RU" dirty="0" smtClean="0"/>
              <a:t> кофеен в </a:t>
            </a:r>
            <a:r>
              <a:rPr lang="ru-RU" dirty="0"/>
              <a:t>М</a:t>
            </a:r>
            <a:r>
              <a:rPr lang="ru-RU" dirty="0" smtClean="0"/>
              <a:t>оскве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20" y="1027612"/>
            <a:ext cx="5596760" cy="55967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</a:rPr>
              <a:t>Среди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</a:rPr>
              <a:t>заведений Москвы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</a:rPr>
              <a:t>преобладают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</a:rPr>
              <a:t>частные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</a:rPr>
              <a:t>заведения</a:t>
            </a:r>
            <a:br>
              <a:rPr lang="ru-RU" sz="3200" b="1" dirty="0">
                <a:solidFill>
                  <a:schemeClr val="accent3">
                    <a:lumMod val="50000"/>
                  </a:schemeClr>
                </a:solidFill>
              </a:rPr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Среди кофеен преобладают сетевые заведения</a:t>
            </a:r>
            <a:br>
              <a:rPr lang="ru-RU" b="1" dirty="0">
                <a:solidFill>
                  <a:schemeClr val="accent3">
                    <a:lumMod val="50000"/>
                  </a:schemeClr>
                </a:solidFill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1" y="1306950"/>
            <a:ext cx="4738598" cy="52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00" y="892435"/>
            <a:ext cx="6961862" cy="60579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397" y="161923"/>
            <a:ext cx="11446933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Число кофеен, расположенных в </a:t>
            </a:r>
            <a:r>
              <a:rPr lang="ru-RU" sz="3600" b="1" dirty="0" smtClean="0"/>
              <a:t>ЗАО</a:t>
            </a:r>
            <a:r>
              <a:rPr lang="ru-RU" sz="3600" dirty="0" smtClean="0"/>
              <a:t> или </a:t>
            </a:r>
            <a:r>
              <a:rPr lang="ru-RU" sz="3600" b="1" dirty="0" smtClean="0"/>
              <a:t>ЮЗАО, </a:t>
            </a:r>
            <a:r>
              <a:rPr lang="ru-RU" sz="3600" dirty="0" smtClean="0"/>
              <a:t>невелико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Цены на кофе в </a:t>
            </a:r>
            <a:r>
              <a:rPr lang="ru-RU" sz="3600" b="1" dirty="0" smtClean="0"/>
              <a:t>ЗАО</a:t>
            </a:r>
            <a:r>
              <a:rPr lang="ru-RU" sz="3600" dirty="0" smtClean="0"/>
              <a:t> или </a:t>
            </a:r>
            <a:r>
              <a:rPr lang="ru-RU" sz="3600" b="1" dirty="0" smtClean="0"/>
              <a:t>ЮЗАО</a:t>
            </a:r>
            <a:r>
              <a:rPr lang="ru-RU" sz="3600" dirty="0" smtClean="0"/>
              <a:t> самые высокие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62" y="1904091"/>
            <a:ext cx="5560626" cy="4332512"/>
          </a:xfrm>
          <a:prstGeom prst="round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7048359" y="2464938"/>
            <a:ext cx="4593309" cy="3193911"/>
            <a:chOff x="7332138" y="2293131"/>
            <a:chExt cx="4593309" cy="319391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332138" y="2293131"/>
              <a:ext cx="4593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chemeClr val="accent3">
                      <a:lumMod val="50000"/>
                    </a:schemeClr>
                  </a:solidFill>
                </a:rPr>
                <a:t>Медианная стоимость капучино </a:t>
              </a:r>
              <a:endParaRPr lang="ru-RU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32138" y="2884316"/>
              <a:ext cx="11647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ЦАО</a:t>
              </a:r>
              <a:endParaRPr lang="ru-RU" sz="4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32138" y="3851242"/>
              <a:ext cx="10707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/>
                <a:t>З</a:t>
              </a:r>
              <a:r>
                <a:rPr lang="ru-RU" sz="4000" b="1" dirty="0" smtClean="0"/>
                <a:t>АО</a:t>
              </a:r>
              <a:endParaRPr lang="ru-RU" sz="4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2138" y="4779156"/>
              <a:ext cx="15345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ЮЗАО</a:t>
              </a:r>
              <a:endParaRPr lang="ru-RU" sz="4000" b="1" dirty="0"/>
            </a:p>
          </p:txBody>
        </p:sp>
        <p:cxnSp>
          <p:nvCxnSpPr>
            <p:cNvPr id="10" name="Прямая соединительная линия 9"/>
            <p:cNvCxnSpPr>
              <a:stCxn id="6" idx="3"/>
            </p:cNvCxnSpPr>
            <p:nvPr/>
          </p:nvCxnSpPr>
          <p:spPr>
            <a:xfrm>
              <a:off x="8496880" y="3238259"/>
              <a:ext cx="1845299" cy="335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7" idx="3"/>
            </p:cNvCxnSpPr>
            <p:nvPr/>
          </p:nvCxnSpPr>
          <p:spPr>
            <a:xfrm>
              <a:off x="8402880" y="4205185"/>
              <a:ext cx="193929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8" idx="3"/>
            </p:cNvCxnSpPr>
            <p:nvPr/>
          </p:nvCxnSpPr>
          <p:spPr>
            <a:xfrm flipV="1">
              <a:off x="8866725" y="5129744"/>
              <a:ext cx="1475454" cy="33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361525" y="2884316"/>
              <a:ext cx="14911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190 </a:t>
              </a:r>
              <a:r>
                <a:rPr lang="ru-RU" sz="4000" b="1" dirty="0" smtClean="0"/>
                <a:t>р.</a:t>
              </a:r>
              <a:endParaRPr lang="ru-RU" sz="4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61525" y="3812230"/>
              <a:ext cx="14911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189 р.</a:t>
              </a:r>
              <a:endParaRPr lang="ru-RU" sz="4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61525" y="4779156"/>
              <a:ext cx="14911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4000" b="1" dirty="0" smtClean="0"/>
                <a:t>198 р.</a:t>
              </a:r>
              <a:endParaRPr lang="ru-RU" sz="4000" b="1" dirty="0"/>
            </a:p>
          </p:txBody>
        </p: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D8B4-D132-472D-A805-28ECD4C46F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Рынок заведений общественного питания Москвы</vt:lpstr>
      <vt:lpstr>Общие выводы по исследованию</vt:lpstr>
      <vt:lpstr>Кофейни - третья по числу заведений категория общепита</vt:lpstr>
      <vt:lpstr>Среди заведений Москвы преобладают частные заведения </vt:lpstr>
      <vt:lpstr>Среди кофеен преобладают сетевые заведения </vt:lpstr>
      <vt:lpstr>Число кофеен, расположенных в ЗАО или ЮЗАО, невелико</vt:lpstr>
      <vt:lpstr>Цены на кофе в ЗАО или ЮЗАО самые высокие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Elena</dc:creator>
  <cp:lastModifiedBy>Elena</cp:lastModifiedBy>
  <cp:revision>10</cp:revision>
  <dcterms:created xsi:type="dcterms:W3CDTF">2022-10-25T19:30:52Z</dcterms:created>
  <dcterms:modified xsi:type="dcterms:W3CDTF">2022-10-27T20:48:58Z</dcterms:modified>
</cp:coreProperties>
</file>