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1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H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37"/>
  </p:normalViewPr>
  <p:slideViewPr>
    <p:cSldViewPr snapToGrid="0" snapToObjects="1">
      <p:cViewPr>
        <p:scale>
          <a:sx n="145" d="100"/>
          <a:sy n="145" d="100"/>
        </p:scale>
        <p:origin x="-616" y="-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318308" y="0"/>
            <a:ext cx="6873692" cy="6858000"/>
          </a:xfrm>
          <a:custGeom>
            <a:avLst/>
            <a:gdLst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0 w 12192000"/>
              <a:gd name="connsiteY6" fmla="*/ 0 h 6858000"/>
              <a:gd name="connsiteX7" fmla="*/ 6700 w 12192000"/>
              <a:gd name="connsiteY7" fmla="*/ 0 h 6858000"/>
              <a:gd name="connsiteX8" fmla="*/ 6700 w 12192000"/>
              <a:gd name="connsiteY8" fmla="*/ 6858000 h 6858000"/>
              <a:gd name="connsiteX9" fmla="*/ 0 w 12192000"/>
              <a:gd name="connsiteY9" fmla="*/ 6858000 h 6858000"/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11328900 w 12192000"/>
              <a:gd name="connsiteY6" fmla="*/ 0 h 6858000"/>
              <a:gd name="connsiteX7" fmla="*/ 0 w 12192000"/>
              <a:gd name="connsiteY7" fmla="*/ 6858000 h 6858000"/>
              <a:gd name="connsiteX8" fmla="*/ 6700 w 12192000"/>
              <a:gd name="connsiteY8" fmla="*/ 0 h 6858000"/>
              <a:gd name="connsiteX9" fmla="*/ 6700 w 12192000"/>
              <a:gd name="connsiteY9" fmla="*/ 6858000 h 6858000"/>
              <a:gd name="connsiteX10" fmla="*/ 0 w 12192000"/>
              <a:gd name="connsiteY10" fmla="*/ 6858000 h 6858000"/>
              <a:gd name="connsiteX0" fmla="*/ 11322200 w 12185300"/>
              <a:gd name="connsiteY0" fmla="*/ 0 h 6858000"/>
              <a:gd name="connsiteX1" fmla="*/ 12185300 w 12185300"/>
              <a:gd name="connsiteY1" fmla="*/ 0 h 6858000"/>
              <a:gd name="connsiteX2" fmla="*/ 12185300 w 12185300"/>
              <a:gd name="connsiteY2" fmla="*/ 6858000 h 6858000"/>
              <a:gd name="connsiteX3" fmla="*/ 5311608 w 12185300"/>
              <a:gd name="connsiteY3" fmla="*/ 6858000 h 6858000"/>
              <a:gd name="connsiteX4" fmla="*/ 11322197 w 12185300"/>
              <a:gd name="connsiteY4" fmla="*/ 4 h 6858000"/>
              <a:gd name="connsiteX5" fmla="*/ 11322198 w 12185300"/>
              <a:gd name="connsiteY5" fmla="*/ 2 h 6858000"/>
              <a:gd name="connsiteX6" fmla="*/ 11322200 w 12185300"/>
              <a:gd name="connsiteY6" fmla="*/ 0 h 6858000"/>
              <a:gd name="connsiteX7" fmla="*/ 0 w 12185300"/>
              <a:gd name="connsiteY7" fmla="*/ 6858000 h 6858000"/>
              <a:gd name="connsiteX8" fmla="*/ 0 w 12185300"/>
              <a:gd name="connsiteY8" fmla="*/ 0 h 6858000"/>
              <a:gd name="connsiteX9" fmla="*/ 0 w 12185300"/>
              <a:gd name="connsiteY9" fmla="*/ 6858000 h 6858000"/>
              <a:gd name="connsiteX0" fmla="*/ 6010592 w 6873692"/>
              <a:gd name="connsiteY0" fmla="*/ 0 h 6858000"/>
              <a:gd name="connsiteX1" fmla="*/ 6873692 w 6873692"/>
              <a:gd name="connsiteY1" fmla="*/ 0 h 6858000"/>
              <a:gd name="connsiteX2" fmla="*/ 6873692 w 6873692"/>
              <a:gd name="connsiteY2" fmla="*/ 6858000 h 6858000"/>
              <a:gd name="connsiteX3" fmla="*/ 0 w 6873692"/>
              <a:gd name="connsiteY3" fmla="*/ 6858000 h 6858000"/>
              <a:gd name="connsiteX4" fmla="*/ 6010589 w 6873692"/>
              <a:gd name="connsiteY4" fmla="*/ 4 h 6858000"/>
              <a:gd name="connsiteX5" fmla="*/ 6010590 w 6873692"/>
              <a:gd name="connsiteY5" fmla="*/ 2 h 6858000"/>
              <a:gd name="connsiteX6" fmla="*/ 6010592 w 68736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FCBBA-905A-4FD1-BFBA-F3EE6DA26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81098"/>
            <a:ext cx="8986580" cy="2832404"/>
          </a:xfrm>
        </p:spPr>
        <p:txBody>
          <a:bodyPr anchor="t"/>
          <a:lstStyle>
            <a:lvl1pPr algn="l">
              <a:lnSpc>
                <a:spcPct val="100000"/>
              </a:lnSpc>
              <a:defRPr sz="4800" cap="none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DD287E-F1C8-463F-8429-D1B5B1582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5463522"/>
            <a:ext cx="8986580" cy="650311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F44ED-7973-4A99-B2CA-A8962BCE0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6/4/22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F96F2-D6BE-49AC-A605-5AE87C3F2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7FC50-B13C-4B63-AE64-F71A6EDE6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C75A547-BCD1-42BE-966E-53CA0AB93165}"/>
              </a:ext>
            </a:extLst>
          </p:cNvPr>
          <p:cNvCxnSpPr>
            <a:cxnSpLocks/>
          </p:cNvCxnSpPr>
          <p:nvPr/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6585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A3BF2-BCE9-47D7-B1C0-1F0E4936B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722E9-C3E4-48AF-996A-495AE659FA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9E516-382B-4845-93BF-20C16EE0D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6/4/22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96E16-F168-442A-843C-5D490D54B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61BEA-A969-437A-BD8B-CB1B709AD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385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528449-3E11-45FF-BF3A-651867603E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572500" y="870625"/>
            <a:ext cx="2476499" cy="50292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C0EAB0-2DFA-4CBA-86B1-1826EF523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43000" y="870625"/>
            <a:ext cx="7324928" cy="50292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22F89-E1F5-45D7-945A-8A2886C4B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6/4/22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7E82-5FB8-4289-AD0C-0BA788E14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A4046-1A2C-41F5-A177-1C3919C20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010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CD6F3-88F1-4195-8395-57AA096BB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8D06C-EB08-40B3-AFB3-A62F44112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3962F-B413-4C4C-A490-724DDB9E7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6/4/22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71813-4E87-4C04-835D-76246010B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22BA3-033C-491E-A045-F0052AC1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136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E19AD-2EDD-4B4F-9F9E-46A444184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709738"/>
            <a:ext cx="8520952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E5927-21D5-4EBA-A112-CAD1BD38B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4589466"/>
            <a:ext cx="8520952" cy="813266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F0D16-9D87-4D76-A5A5-534E24B7D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6/4/22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5F387-5AAC-45D0-ABCE-B1CF4BC7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AF6FE-0006-4F40-A7FB-E0FDBADF7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338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8AADE-587E-4574-B21B-7ABDE5A23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F9DA5-4DFB-4211-A58A-FFD842C27A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3000" y="2339501"/>
            <a:ext cx="4798979" cy="35505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A99F26-66AF-4614-91CE-C93A24BAC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0020" y="2339501"/>
            <a:ext cx="4798980" cy="355059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8F678E-59B5-4DF9-ABCB-506B9CB70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6/4/22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B50A53-317B-444A-9BA2-F69CDBF5D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B269A1-B0FB-4C8F-B6AA-0718C92D3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748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2BBBF-42B2-4A5D-B145-46983A530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33272"/>
            <a:ext cx="9905999" cy="84630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4BE44-5271-4B5D-B649-35E3AF20B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999" y="2067127"/>
            <a:ext cx="4798980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7891E-0C0A-4688-97DD-C0715E322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3001" y="2864795"/>
            <a:ext cx="4798978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5EAF30-3412-49B0-93D1-596CC2695B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018" y="2067127"/>
            <a:ext cx="4798981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07B9B7-F41C-4314-9F0C-BB84547FB8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019" y="2864795"/>
            <a:ext cx="4798982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21587F-6AFC-4906-86EB-6B0A86EEF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6/4/22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4BE2C5-583B-49BC-9864-B01EEF798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39B236-45F5-4CC6-8D53-A6903A1CC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566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6B206-0678-4577-B79F-760526A5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300" y="1322615"/>
            <a:ext cx="8175171" cy="421277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D5FCB8-AFD3-4801-BBD6-9548F4CF7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6/4/22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6DACF8-CBC0-416B-B28E-EE18C4238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0C7421-FF49-4CE9-87D0-2B4FFE0E3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436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19CBFE-15AA-4447-9F9C-D8B0BEB24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6/4/22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B48227-EC1E-4063-9682-891A2DB1A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2C6A63-C3F4-4563-A542-9A41AC946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505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900C1-FE18-461C-801C-8626C7759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0"/>
            <a:ext cx="3932237" cy="1964986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4CFF3-3406-49E3-9D5A-1BE90FFA5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7451" y="987425"/>
            <a:ext cx="542154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3D14FF-9082-4BBA-BC7A-F4C5B7859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62464"/>
            <a:ext cx="3932237" cy="2206523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A2726-EB8E-4DF7-9A1B-F03BD8C7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6/4/22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929BE-611C-4FE6-B0A5-E0FF9DF96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B90B32-1D0E-4BCD-8850-59EA235F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608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A1460E-1069-4FCA-B04E-28F77C8610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13614" y="987425"/>
            <a:ext cx="55353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138C1E-867B-4FE9-8783-9B1246AEB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57601"/>
            <a:ext cx="3932236" cy="2211388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21568-4870-46F2-9F7E-F41070201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6/4/22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B3CC65-0E73-45A1-9D4F-3F4559B3B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8C58CD-9BC3-431E-A7B4-D596A7F06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68F756-D171-474C-8B1A-C818032F6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1"/>
            <a:ext cx="3932236" cy="1959428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09224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1C2F78B-DEE8-4195-A196-DFC51BDADFF9}"/>
              </a:ext>
            </a:extLst>
          </p:cNvPr>
          <p:cNvSpPr/>
          <p:nvPr/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1D79D08-4BE8-4799-BE09-5078DFEE2256}"/>
              </a:ext>
            </a:extLst>
          </p:cNvPr>
          <p:cNvSpPr/>
          <p:nvPr/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5D65A1-16CB-407F-993F-2A6D59BCC0C8}"/>
              </a:ext>
            </a:extLst>
          </p:cNvPr>
          <p:cNvCxnSpPr>
            <a:cxnSpLocks/>
          </p:cNvCxnSpPr>
          <p:nvPr/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A018A2-815D-41B0-A189-FDF7A5E88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72935"/>
            <a:ext cx="9905999" cy="1360898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FAE63-1276-4C7C-BFF5-F5DF1CDB2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332026"/>
            <a:ext cx="9905999" cy="3567118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80268-2D73-487C-843B-51648AE181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8157" y="6356350"/>
            <a:ext cx="3093395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3CADBD16-5BFB-4D9F-9646-C75D1B53BBB6}" type="datetimeFigureOut">
              <a:rPr lang="en-US" smtClean="0"/>
              <a:pPr/>
              <a:t>6/4/22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61E6D-D51F-4BD7-B59D-19AF179177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43000" y="6356350"/>
            <a:ext cx="3959157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701B1-1C93-41C2-AEE1-815DEA51B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23186" y="6356350"/>
            <a:ext cx="625813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1256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50" r:id="rId6"/>
    <p:sldLayoutId id="2147483745" r:id="rId7"/>
    <p:sldLayoutId id="2147483746" r:id="rId8"/>
    <p:sldLayoutId id="2147483747" r:id="rId9"/>
    <p:sldLayoutId id="2147483749" r:id="rId10"/>
    <p:sldLayoutId id="2147483748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4000" b="1" kern="1200" spc="7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 spc="5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800" i="0" kern="1200" spc="5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 spc="50">
          <a:solidFill>
            <a:schemeClr val="tx1"/>
          </a:solidFill>
          <a:latin typeface="+mn-lt"/>
          <a:ea typeface="+mn-ea"/>
          <a:cs typeface="+mn-cs"/>
        </a:defRPr>
      </a:lvl3pPr>
      <a:lvl4pPr marL="5029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400" i="0" kern="1200" spc="50">
          <a:solidFill>
            <a:schemeClr val="tx1"/>
          </a:solidFill>
          <a:latin typeface="+mn-lt"/>
          <a:ea typeface="+mn-ea"/>
          <a:cs typeface="+mn-cs"/>
        </a:defRPr>
      </a:lvl4pPr>
      <a:lvl5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 spc="5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0E2219A-04FA-42C2-92B5-2540C9749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B0E897CB-98BF-469B-8A73-7BD2916E20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1317267" cy="6858000"/>
          </a:xfrm>
          <a:custGeom>
            <a:avLst/>
            <a:gdLst>
              <a:gd name="connsiteX0" fmla="*/ 0 w 11317267"/>
              <a:gd name="connsiteY0" fmla="*/ 0 h 6858000"/>
              <a:gd name="connsiteX1" fmla="*/ 11317267 w 11317267"/>
              <a:gd name="connsiteY1" fmla="*/ 0 h 6858000"/>
              <a:gd name="connsiteX2" fmla="*/ 5306679 w 11317267"/>
              <a:gd name="connsiteY2" fmla="*/ 6857996 h 6858000"/>
              <a:gd name="connsiteX3" fmla="*/ 5306677 w 11317267"/>
              <a:gd name="connsiteY3" fmla="*/ 6857998 h 6858000"/>
              <a:gd name="connsiteX4" fmla="*/ 5306675 w 11317267"/>
              <a:gd name="connsiteY4" fmla="*/ 6858000 h 6858000"/>
              <a:gd name="connsiteX5" fmla="*/ 0 w 11317267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317267" h="6858000">
                <a:moveTo>
                  <a:pt x="0" y="0"/>
                </a:moveTo>
                <a:lnTo>
                  <a:pt x="11317267" y="0"/>
                </a:lnTo>
                <a:lnTo>
                  <a:pt x="5306679" y="6857996"/>
                </a:lnTo>
                <a:cubicBezTo>
                  <a:pt x="5306679" y="6857997"/>
                  <a:pt x="5306677" y="6857997"/>
                  <a:pt x="5306677" y="6857998"/>
                </a:cubicBezTo>
                <a:lnTo>
                  <a:pt x="530667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658CFA6B-BF53-4CCE-AA08-59DFD207B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8308" y="0"/>
            <a:ext cx="6873692" cy="6858000"/>
          </a:xfrm>
          <a:custGeom>
            <a:avLst/>
            <a:gdLst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0 w 12192000"/>
              <a:gd name="connsiteY6" fmla="*/ 0 h 6858000"/>
              <a:gd name="connsiteX7" fmla="*/ 6700 w 12192000"/>
              <a:gd name="connsiteY7" fmla="*/ 0 h 6858000"/>
              <a:gd name="connsiteX8" fmla="*/ 6700 w 12192000"/>
              <a:gd name="connsiteY8" fmla="*/ 6858000 h 6858000"/>
              <a:gd name="connsiteX9" fmla="*/ 0 w 12192000"/>
              <a:gd name="connsiteY9" fmla="*/ 6858000 h 6858000"/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11328900 w 12192000"/>
              <a:gd name="connsiteY6" fmla="*/ 0 h 6858000"/>
              <a:gd name="connsiteX7" fmla="*/ 0 w 12192000"/>
              <a:gd name="connsiteY7" fmla="*/ 6858000 h 6858000"/>
              <a:gd name="connsiteX8" fmla="*/ 6700 w 12192000"/>
              <a:gd name="connsiteY8" fmla="*/ 0 h 6858000"/>
              <a:gd name="connsiteX9" fmla="*/ 6700 w 12192000"/>
              <a:gd name="connsiteY9" fmla="*/ 6858000 h 6858000"/>
              <a:gd name="connsiteX10" fmla="*/ 0 w 12192000"/>
              <a:gd name="connsiteY10" fmla="*/ 6858000 h 6858000"/>
              <a:gd name="connsiteX0" fmla="*/ 11322200 w 12185300"/>
              <a:gd name="connsiteY0" fmla="*/ 0 h 6858000"/>
              <a:gd name="connsiteX1" fmla="*/ 12185300 w 12185300"/>
              <a:gd name="connsiteY1" fmla="*/ 0 h 6858000"/>
              <a:gd name="connsiteX2" fmla="*/ 12185300 w 12185300"/>
              <a:gd name="connsiteY2" fmla="*/ 6858000 h 6858000"/>
              <a:gd name="connsiteX3" fmla="*/ 5311608 w 12185300"/>
              <a:gd name="connsiteY3" fmla="*/ 6858000 h 6858000"/>
              <a:gd name="connsiteX4" fmla="*/ 11322197 w 12185300"/>
              <a:gd name="connsiteY4" fmla="*/ 4 h 6858000"/>
              <a:gd name="connsiteX5" fmla="*/ 11322198 w 12185300"/>
              <a:gd name="connsiteY5" fmla="*/ 2 h 6858000"/>
              <a:gd name="connsiteX6" fmla="*/ 11322200 w 12185300"/>
              <a:gd name="connsiteY6" fmla="*/ 0 h 6858000"/>
              <a:gd name="connsiteX7" fmla="*/ 0 w 12185300"/>
              <a:gd name="connsiteY7" fmla="*/ 6858000 h 6858000"/>
              <a:gd name="connsiteX8" fmla="*/ 0 w 12185300"/>
              <a:gd name="connsiteY8" fmla="*/ 0 h 6858000"/>
              <a:gd name="connsiteX9" fmla="*/ 0 w 12185300"/>
              <a:gd name="connsiteY9" fmla="*/ 6858000 h 6858000"/>
              <a:gd name="connsiteX0" fmla="*/ 6010592 w 6873692"/>
              <a:gd name="connsiteY0" fmla="*/ 0 h 6858000"/>
              <a:gd name="connsiteX1" fmla="*/ 6873692 w 6873692"/>
              <a:gd name="connsiteY1" fmla="*/ 0 h 6858000"/>
              <a:gd name="connsiteX2" fmla="*/ 6873692 w 6873692"/>
              <a:gd name="connsiteY2" fmla="*/ 6858000 h 6858000"/>
              <a:gd name="connsiteX3" fmla="*/ 0 w 6873692"/>
              <a:gd name="connsiteY3" fmla="*/ 6858000 h 6858000"/>
              <a:gd name="connsiteX4" fmla="*/ 6010589 w 6873692"/>
              <a:gd name="connsiteY4" fmla="*/ 4 h 6858000"/>
              <a:gd name="connsiteX5" fmla="*/ 6010590 w 6873692"/>
              <a:gd name="connsiteY5" fmla="*/ 2 h 6858000"/>
              <a:gd name="connsiteX6" fmla="*/ 6010592 w 68736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98FF6872-03FF-4C43-B350-B1FF4081A2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81101"/>
            <a:ext cx="6172200" cy="2832404"/>
          </a:xfrm>
        </p:spPr>
        <p:txBody>
          <a:bodyPr>
            <a:normAutofit fontScale="90000"/>
          </a:bodyPr>
          <a:lstStyle/>
          <a:p>
            <a:r>
              <a:rPr kumimoji="1" lang="en-US" altLang="zh-HK" dirty="0" err="1"/>
              <a:t>Cyclitics</a:t>
            </a:r>
            <a:r>
              <a:rPr kumimoji="1" lang="en-US" altLang="zh-HK" dirty="0"/>
              <a:t> </a:t>
            </a:r>
            <a:br>
              <a:rPr kumimoji="1" lang="en-US" altLang="zh-HK" dirty="0"/>
            </a:br>
            <a:r>
              <a:rPr kumimoji="1" lang="en-US" altLang="zh-HK" dirty="0"/>
              <a:t>Bike share</a:t>
            </a:r>
            <a:br>
              <a:rPr kumimoji="1" lang="en-US" altLang="zh-HK" dirty="0"/>
            </a:br>
            <a:r>
              <a:rPr kumimoji="1" lang="en-US" altLang="zh-HK" dirty="0"/>
              <a:t>Data Analysis Report</a:t>
            </a:r>
            <a:br>
              <a:rPr kumimoji="1" lang="en-US" altLang="zh-HK" dirty="0"/>
            </a:br>
            <a:endParaRPr kumimoji="1" lang="zh-HK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555F050-CDC0-6C45-B495-33199CB614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1" y="5439202"/>
            <a:ext cx="4175307" cy="73299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kumimoji="1" lang="en-US" altLang="zh-HK" sz="1400"/>
              <a:t>Pan Wing Lok</a:t>
            </a:r>
          </a:p>
          <a:p>
            <a:pPr>
              <a:lnSpc>
                <a:spcPct val="90000"/>
              </a:lnSpc>
            </a:pPr>
            <a:r>
              <a:rPr kumimoji="1" lang="en-US" altLang="zh-HK" sz="1400"/>
              <a:t>2022-6-4</a:t>
            </a:r>
            <a:endParaRPr kumimoji="1" lang="zh-HK" altLang="en-US" sz="140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10A45DA-4E66-4841-B892-192B2BAA8D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88357" y="5151666"/>
            <a:ext cx="400307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圖片 6" descr="一張含有 室外, 自行車, 草 的圖片&#10;&#10;自動產生的描述">
            <a:extLst>
              <a:ext uri="{FF2B5EF4-FFF2-40B4-BE49-F238E27FC236}">
                <a16:creationId xmlns:a16="http://schemas.microsoft.com/office/drawing/2014/main" id="{C56A52A1-6102-464D-8FED-216CE2AABB9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881" r="4051" b="2"/>
          <a:stretch/>
        </p:blipFill>
        <p:spPr>
          <a:xfrm>
            <a:off x="8499582" y="3510116"/>
            <a:ext cx="2806990" cy="2704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01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C342BB-788D-C24B-A954-AB1B905AA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HK" dirty="0"/>
              <a:t>Background</a:t>
            </a:r>
            <a:endParaRPr kumimoji="1" lang="zh-HK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6362CD9-DDF0-FB46-AD3C-A6D587E757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HK" dirty="0"/>
              <a:t>This company is a bike-sharing company and have two types of customers(member and casual)</a:t>
            </a:r>
          </a:p>
          <a:p>
            <a:r>
              <a:rPr kumimoji="1" lang="en-US" altLang="zh-HK" dirty="0"/>
              <a:t>This report aims to provide recommendation to help marketing team convert casuals to member</a:t>
            </a:r>
          </a:p>
          <a:p>
            <a:pPr marL="0" indent="0">
              <a:buNone/>
            </a:pPr>
            <a:endParaRPr kumimoji="1" lang="en-US" altLang="zh-HK" dirty="0"/>
          </a:p>
        </p:txBody>
      </p:sp>
    </p:spTree>
    <p:extLst>
      <p:ext uri="{BB962C8B-B14F-4D97-AF65-F5344CB8AC3E}">
        <p14:creationId xmlns:p14="http://schemas.microsoft.com/office/powerpoint/2010/main" val="2188531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971DC0-9B77-F940-A284-BDFE93017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HK" dirty="0"/>
              <a:t>Data cleaning process</a:t>
            </a:r>
            <a:endParaRPr kumimoji="1" lang="zh-HK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51E9224-6673-9B4A-BE02-1DE0E77BEA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HK" dirty="0" err="1"/>
              <a:t>Rstudio</a:t>
            </a:r>
            <a:r>
              <a:rPr kumimoji="1" lang="en-US" altLang="zh-HK" dirty="0"/>
              <a:t> is used to preform data cleaning </a:t>
            </a:r>
          </a:p>
          <a:p>
            <a:r>
              <a:rPr kumimoji="1" lang="en-US" altLang="zh-HK" dirty="0"/>
              <a:t>“Null” data is </a:t>
            </a:r>
            <a:r>
              <a:rPr kumimoji="1" lang="en-US" altLang="zh-HK" dirty="0" err="1"/>
              <a:t>keeped</a:t>
            </a:r>
            <a:r>
              <a:rPr kumimoji="1" lang="en-US" altLang="zh-HK" dirty="0"/>
              <a:t> in order to show the margin of error</a:t>
            </a:r>
            <a:endParaRPr kumimoji="1"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2035291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0736FF-F952-F345-8078-5E7098782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HK" dirty="0"/>
              <a:t>Key Finding One: Number of rides</a:t>
            </a:r>
            <a:endParaRPr kumimoji="1" lang="zh-HK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ED29F08F-9D41-474A-A368-6296A1ACFF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46899" y="2233833"/>
            <a:ext cx="4102100" cy="3149600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9D249FC5-5EF7-944F-81E7-3C92F75B5D76}"/>
              </a:ext>
            </a:extLst>
          </p:cNvPr>
          <p:cNvSpPr txBox="1"/>
          <p:nvPr/>
        </p:nvSpPr>
        <p:spPr>
          <a:xfrm>
            <a:off x="1282535" y="2233833"/>
            <a:ext cx="5705408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HK" dirty="0"/>
              <a:t>Casual tends to ride bike during holiday</a:t>
            </a:r>
          </a:p>
          <a:p>
            <a:endParaRPr kumimoji="1" lang="en-US" altLang="zh-HK" dirty="0"/>
          </a:p>
          <a:p>
            <a:r>
              <a:rPr kumimoji="1" lang="en-US" altLang="zh-HK" dirty="0"/>
              <a:t>Member tends to ride bike during weekday</a:t>
            </a:r>
          </a:p>
          <a:p>
            <a:endParaRPr kumimoji="1" lang="en-US" altLang="zh-HK" dirty="0"/>
          </a:p>
          <a:p>
            <a:endParaRPr kumimoji="1" lang="en-US" altLang="zh-HK" dirty="0"/>
          </a:p>
          <a:p>
            <a:r>
              <a:rPr kumimoji="1" lang="en-US" altLang="zh-HK" dirty="0"/>
              <a:t>This reveals that member tends to ride bike for daily </a:t>
            </a:r>
          </a:p>
          <a:p>
            <a:r>
              <a:rPr kumimoji="1" lang="en-US" altLang="zh-HK" dirty="0"/>
              <a:t>use while casual tends to ride bike for entertaining</a:t>
            </a:r>
          </a:p>
          <a:p>
            <a:endParaRPr kumimoji="1" lang="en-US" altLang="zh-HK" dirty="0"/>
          </a:p>
          <a:p>
            <a:endParaRPr kumimoji="1"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331251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0655EC-9793-A849-A59B-DDF845978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HK" dirty="0"/>
              <a:t>Key Finding Two: Average duration</a:t>
            </a:r>
            <a:endParaRPr kumimoji="1" lang="zh-HK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BA0BC628-12C6-624B-964E-5A0061CFE5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46899" y="2233833"/>
            <a:ext cx="4102100" cy="3149600"/>
          </a:xfr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8E58C753-2092-D84B-B95B-E4B35B6AA5C1}"/>
              </a:ext>
            </a:extLst>
          </p:cNvPr>
          <p:cNvSpPr txBox="1"/>
          <p:nvPr/>
        </p:nvSpPr>
        <p:spPr>
          <a:xfrm>
            <a:off x="1338147" y="2233833"/>
            <a:ext cx="545213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HK" dirty="0"/>
              <a:t>The duration of casual`s ride is longer than</a:t>
            </a:r>
          </a:p>
          <a:p>
            <a:r>
              <a:rPr kumimoji="1" lang="en-US" altLang="zh-HK" dirty="0"/>
              <a:t>Member`s</a:t>
            </a:r>
          </a:p>
          <a:p>
            <a:endParaRPr kumimoji="1" lang="en-US" altLang="zh-HK" dirty="0"/>
          </a:p>
          <a:p>
            <a:endParaRPr kumimoji="1" lang="en-US" altLang="zh-HK" dirty="0"/>
          </a:p>
          <a:p>
            <a:r>
              <a:rPr kumimoji="1" lang="en-US" altLang="zh-HK" dirty="0"/>
              <a:t>This reveals that casual  ride bike for exercising or </a:t>
            </a:r>
          </a:p>
          <a:p>
            <a:r>
              <a:rPr kumimoji="1" lang="en-US" altLang="zh-HK" dirty="0"/>
              <a:t>entertaining while member ride bike for travel </a:t>
            </a:r>
          </a:p>
          <a:p>
            <a:r>
              <a:rPr kumimoji="1" lang="en-US" altLang="zh-HK" dirty="0"/>
              <a:t>between home and workspace</a:t>
            </a:r>
          </a:p>
        </p:txBody>
      </p:sp>
    </p:spTree>
    <p:extLst>
      <p:ext uri="{BB962C8B-B14F-4D97-AF65-F5344CB8AC3E}">
        <p14:creationId xmlns:p14="http://schemas.microsoft.com/office/powerpoint/2010/main" val="1050432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7565A5-38D7-3F46-A88E-44212F3FA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HK" dirty="0"/>
              <a:t>Key Finding Three: Ride length</a:t>
            </a:r>
            <a:endParaRPr kumimoji="1" lang="zh-HK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4AE20289-D513-2A43-8633-188465342F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46899" y="2429282"/>
            <a:ext cx="4102100" cy="3149600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45322018-2CE9-B347-97C8-BFDE54096825}"/>
              </a:ext>
            </a:extLst>
          </p:cNvPr>
          <p:cNvSpPr txBox="1"/>
          <p:nvPr/>
        </p:nvSpPr>
        <p:spPr>
          <a:xfrm>
            <a:off x="1393903" y="2429282"/>
            <a:ext cx="510748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HK" dirty="0"/>
              <a:t>The average length per ride of causal is much </a:t>
            </a:r>
          </a:p>
          <a:p>
            <a:r>
              <a:rPr kumimoji="1" lang="en-US" altLang="zh-HK" dirty="0"/>
              <a:t>longer than that of member</a:t>
            </a:r>
          </a:p>
          <a:p>
            <a:endParaRPr kumimoji="1" lang="en-US" altLang="zh-HK" dirty="0"/>
          </a:p>
          <a:p>
            <a:endParaRPr kumimoji="1" lang="en-US" altLang="zh-HK" dirty="0"/>
          </a:p>
          <a:p>
            <a:r>
              <a:rPr kumimoji="1" lang="en-US" altLang="zh-HK" dirty="0"/>
              <a:t>This reveals that causal tends to ride bike for </a:t>
            </a:r>
          </a:p>
          <a:p>
            <a:r>
              <a:rPr kumimoji="1" lang="en-US" altLang="zh-HK" dirty="0"/>
              <a:t>longer travels while member tends to ride bike</a:t>
            </a:r>
          </a:p>
          <a:p>
            <a:r>
              <a:rPr kumimoji="1" lang="en-US" altLang="zh-HK" dirty="0"/>
              <a:t>for short travels</a:t>
            </a:r>
            <a:endParaRPr kumimoji="1"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1940497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160D1D-BF77-A942-B70E-D23020D7E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HK" dirty="0"/>
              <a:t>Recommendation One</a:t>
            </a:r>
            <a:endParaRPr kumimoji="1" lang="zh-HK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2B86479-EFB9-6A4B-812E-3BC94785FF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HK" dirty="0"/>
              <a:t>The marketing team might give a special discount to member that if they ride bike during holiday, they can have a 20% off. </a:t>
            </a:r>
          </a:p>
          <a:p>
            <a:endParaRPr kumimoji="1" lang="en-US" altLang="zh-HK" dirty="0"/>
          </a:p>
          <a:p>
            <a:r>
              <a:rPr kumimoji="1" lang="en-US" altLang="zh-HK" dirty="0"/>
              <a:t>This could attract casual to join the membership</a:t>
            </a:r>
            <a:endParaRPr kumimoji="1"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2501881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2DA274-023B-2C4F-8FC0-07AA64188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HK" dirty="0"/>
              <a:t>Recommendation Two</a:t>
            </a:r>
            <a:endParaRPr kumimoji="1" lang="zh-HK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216D887-B136-9D4E-97A7-047A8010F2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HK" dirty="0"/>
              <a:t>Marketing team can impose a “flying miles” scheme. Member can earn “cycling miles” to exchange for rewards. </a:t>
            </a:r>
          </a:p>
          <a:p>
            <a:endParaRPr kumimoji="1" lang="en-US" altLang="zh-HK" dirty="0"/>
          </a:p>
          <a:p>
            <a:r>
              <a:rPr kumimoji="1" lang="en-US" altLang="zh-HK" dirty="0"/>
              <a:t>This could attract more casual to join the member as their ride length is longer than member</a:t>
            </a:r>
            <a:endParaRPr kumimoji="1"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29029990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CCD14F-9460-D843-917E-3152B0702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HK" dirty="0"/>
              <a:t>Recommendation Three</a:t>
            </a:r>
            <a:endParaRPr kumimoji="1" lang="zh-HK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7CEBF4F-5E0C-1640-BC05-344B6DFC49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HK" dirty="0"/>
              <a:t>Marketing team can launch some “one day plan” for members.</a:t>
            </a:r>
          </a:p>
          <a:p>
            <a:endParaRPr kumimoji="1" lang="en-US" altLang="zh-HK" dirty="0"/>
          </a:p>
          <a:p>
            <a:r>
              <a:rPr kumimoji="1" lang="en-US" altLang="zh-HK" dirty="0"/>
              <a:t>This could attract casual to join membership as their ride duration is long so they would like to use a cheaper price to ride the bike</a:t>
            </a:r>
            <a:endParaRPr kumimoji="1"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1513592194"/>
      </p:ext>
    </p:extLst>
  </p:cSld>
  <p:clrMapOvr>
    <a:masterClrMapping/>
  </p:clrMapOvr>
</p:sld>
</file>

<file path=ppt/theme/theme1.xml><?xml version="1.0" encoding="utf-8"?>
<a:theme xmlns:a="http://schemas.openxmlformats.org/drawingml/2006/main" name="RegattaVTI">
  <a:themeElements>
    <a:clrScheme name="Regatta Yellow">
      <a:dk1>
        <a:sysClr val="windowText" lastClr="000000"/>
      </a:dk1>
      <a:lt1>
        <a:sysClr val="window" lastClr="FFFFFF"/>
      </a:lt1>
      <a:dk2>
        <a:srgbClr val="181C30"/>
      </a:dk2>
      <a:lt2>
        <a:srgbClr val="C8E1F4"/>
      </a:lt2>
      <a:accent1>
        <a:srgbClr val="217ED3"/>
      </a:accent1>
      <a:accent2>
        <a:srgbClr val="B92525"/>
      </a:accent2>
      <a:accent3>
        <a:srgbClr val="18558C"/>
      </a:accent3>
      <a:accent4>
        <a:srgbClr val="1D8B35"/>
      </a:accent4>
      <a:accent5>
        <a:srgbClr val="EA75AA"/>
      </a:accent5>
      <a:accent6>
        <a:srgbClr val="F5A700"/>
      </a:accent6>
      <a:hlink>
        <a:srgbClr val="DB0000"/>
      </a:hlink>
      <a:folHlink>
        <a:srgbClr val="066BB6"/>
      </a:folHlink>
    </a:clrScheme>
    <a:fontScheme name="Walbaum Display">
      <a:majorFont>
        <a:latin typeface="Microsoft GothicNeo"/>
        <a:ea typeface=""/>
        <a:cs typeface=""/>
      </a:majorFont>
      <a:minorFont>
        <a:latin typeface="Microsoft GothicNe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gattaVTI" id="{FFC3BCE5-6357-41D1-8E67-3F85B69D7E86}" vid="{893A6374-FE17-48E5-8B62-678C1B11AA1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307</Words>
  <Application>Microsoft Macintosh PowerPoint</Application>
  <PresentationFormat>寬螢幕</PresentationFormat>
  <Paragraphs>45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2" baseType="lpstr">
      <vt:lpstr>Microsoft GothicNeo</vt:lpstr>
      <vt:lpstr>Arial</vt:lpstr>
      <vt:lpstr>RegattaVTI</vt:lpstr>
      <vt:lpstr>Cyclitics  Bike share Data Analysis Report </vt:lpstr>
      <vt:lpstr>Background</vt:lpstr>
      <vt:lpstr>Data cleaning process</vt:lpstr>
      <vt:lpstr>Key Finding One: Number of rides</vt:lpstr>
      <vt:lpstr>Key Finding Two: Average duration</vt:lpstr>
      <vt:lpstr>Key Finding Three: Ride length</vt:lpstr>
      <vt:lpstr>Recommendation One</vt:lpstr>
      <vt:lpstr>Recommendation Two</vt:lpstr>
      <vt:lpstr>Recommendation Three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Cyclitics  Bike share Data Analysis Report </dc:title>
  <dc:creator>PAN, Wing Lok</dc:creator>
  <cp:lastModifiedBy>PAN, Wing Lok</cp:lastModifiedBy>
  <cp:revision>1</cp:revision>
  <dcterms:created xsi:type="dcterms:W3CDTF">2022-06-04T09:20:28Z</dcterms:created>
  <dcterms:modified xsi:type="dcterms:W3CDTF">2022-06-04T10:43:28Z</dcterms:modified>
</cp:coreProperties>
</file>