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6002000" cy="11315700"/>
  <p:notesSz cx="10858500" cy="15544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2488E"/>
    <a:srgbClr val="FF6600"/>
    <a:srgbClr val="3142A5"/>
    <a:srgbClr val="2E4D92"/>
    <a:srgbClr val="ABB202"/>
    <a:srgbClr val="FFFF66"/>
    <a:srgbClr val="99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-1896" y="-192"/>
      </p:cViewPr>
      <p:guideLst>
        <p:guide orient="horz" pos="3564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884" y="-96"/>
      </p:cViewPr>
      <p:guideLst>
        <p:guide orient="horz" pos="4896"/>
        <p:guide pos="34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708525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5913" tIns="72956" rIns="145913" bIns="72956" numCol="1" anchor="t" anchorCtr="0" compatLnSpc="1">
            <a:prstTxWarp prst="textNoShape">
              <a:avLst/>
            </a:prstTxWarp>
          </a:bodyPr>
          <a:lstStyle>
            <a:lvl1pPr defTabSz="1458171" eaLnBrk="0" hangingPunct="0">
              <a:defRPr sz="2000"/>
            </a:lvl1pPr>
          </a:lstStyle>
          <a:p>
            <a:pPr>
              <a:defRPr/>
            </a:pPr>
            <a:endParaRPr lang="en-GB" altLang="nl-B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149975" y="0"/>
            <a:ext cx="4708525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5913" tIns="72956" rIns="145913" bIns="72956" numCol="1" anchor="t" anchorCtr="0" compatLnSpc="1">
            <a:prstTxWarp prst="textNoShape">
              <a:avLst/>
            </a:prstTxWarp>
          </a:bodyPr>
          <a:lstStyle>
            <a:lvl1pPr algn="r" defTabSz="1458171" eaLnBrk="0" hangingPunct="0">
              <a:defRPr sz="2000"/>
            </a:lvl1pPr>
          </a:lstStyle>
          <a:p>
            <a:pPr>
              <a:defRPr/>
            </a:pPr>
            <a:endParaRPr lang="en-GB" altLang="nl-B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714538"/>
            <a:ext cx="470852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5913" tIns="72956" rIns="145913" bIns="72956" numCol="1" anchor="b" anchorCtr="0" compatLnSpc="1">
            <a:prstTxWarp prst="textNoShape">
              <a:avLst/>
            </a:prstTxWarp>
          </a:bodyPr>
          <a:lstStyle>
            <a:lvl1pPr defTabSz="1458171" eaLnBrk="0" hangingPunct="0">
              <a:defRPr sz="2000"/>
            </a:lvl1pPr>
          </a:lstStyle>
          <a:p>
            <a:pPr>
              <a:defRPr/>
            </a:pPr>
            <a:endParaRPr lang="en-GB" altLang="nl-B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149975" y="14714538"/>
            <a:ext cx="470852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5913" tIns="72956" rIns="145913" bIns="72956" numCol="1" anchor="b" anchorCtr="0" compatLnSpc="1">
            <a:prstTxWarp prst="textNoShape">
              <a:avLst/>
            </a:prstTxWarp>
          </a:bodyPr>
          <a:lstStyle>
            <a:lvl1pPr algn="r" defTabSz="1458171" eaLnBrk="0" hangingPunct="0">
              <a:defRPr sz="2000"/>
            </a:lvl1pPr>
          </a:lstStyle>
          <a:p>
            <a:pPr>
              <a:defRPr/>
            </a:pPr>
            <a:fld id="{A2521A84-F253-4E3A-BD05-EA97759B6966}" type="slidenum">
              <a:rPr lang="en-GB" altLang="nl-BE"/>
              <a:pPr>
                <a:defRPr/>
              </a:pPr>
              <a:t>‹#›</a:t>
            </a:fld>
            <a:endParaRPr lang="en-GB" altLang="nl-BE"/>
          </a:p>
        </p:txBody>
      </p:sp>
    </p:spTree>
    <p:extLst>
      <p:ext uri="{BB962C8B-B14F-4D97-AF65-F5344CB8AC3E}">
        <p14:creationId xmlns:p14="http://schemas.microsoft.com/office/powerpoint/2010/main" val="718556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708525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5913" tIns="72956" rIns="145913" bIns="72956" numCol="1" anchor="t" anchorCtr="0" compatLnSpc="1">
            <a:prstTxWarp prst="textNoShape">
              <a:avLst/>
            </a:prstTxWarp>
          </a:bodyPr>
          <a:lstStyle>
            <a:lvl1pPr defTabSz="1458171" eaLnBrk="0" hangingPunct="0">
              <a:defRPr sz="2000"/>
            </a:lvl1pPr>
          </a:lstStyle>
          <a:p>
            <a:pPr>
              <a:defRPr/>
            </a:pPr>
            <a:endParaRPr lang="en-GB" altLang="nl-B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149975" y="0"/>
            <a:ext cx="4708525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5913" tIns="72956" rIns="145913" bIns="72956" numCol="1" anchor="t" anchorCtr="0" compatLnSpc="1">
            <a:prstTxWarp prst="textNoShape">
              <a:avLst/>
            </a:prstTxWarp>
          </a:bodyPr>
          <a:lstStyle>
            <a:lvl1pPr algn="r" defTabSz="1458171" eaLnBrk="0" hangingPunct="0">
              <a:defRPr sz="2000"/>
            </a:lvl1pPr>
          </a:lstStyle>
          <a:p>
            <a:pPr>
              <a:defRPr/>
            </a:pPr>
            <a:endParaRPr lang="en-GB" altLang="nl-B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57313" y="1227138"/>
            <a:ext cx="8150225" cy="5764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47800" y="7358063"/>
            <a:ext cx="7962900" cy="698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5913" tIns="72956" rIns="145913" bIns="729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714538"/>
            <a:ext cx="470852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5913" tIns="72956" rIns="145913" bIns="72956" numCol="1" anchor="b" anchorCtr="0" compatLnSpc="1">
            <a:prstTxWarp prst="textNoShape">
              <a:avLst/>
            </a:prstTxWarp>
          </a:bodyPr>
          <a:lstStyle>
            <a:lvl1pPr defTabSz="1458171" eaLnBrk="0" hangingPunct="0">
              <a:defRPr sz="2000"/>
            </a:lvl1pPr>
          </a:lstStyle>
          <a:p>
            <a:pPr>
              <a:defRPr/>
            </a:pPr>
            <a:endParaRPr lang="en-GB" altLang="nl-B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49975" y="14714538"/>
            <a:ext cx="470852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5913" tIns="72956" rIns="145913" bIns="72956" numCol="1" anchor="b" anchorCtr="0" compatLnSpc="1">
            <a:prstTxWarp prst="textNoShape">
              <a:avLst/>
            </a:prstTxWarp>
          </a:bodyPr>
          <a:lstStyle>
            <a:lvl1pPr algn="r" defTabSz="1458171" eaLnBrk="0" hangingPunct="0">
              <a:defRPr sz="2000"/>
            </a:lvl1pPr>
          </a:lstStyle>
          <a:p>
            <a:pPr>
              <a:defRPr/>
            </a:pPr>
            <a:fld id="{D6E7560F-4AD1-4328-A671-56F90051B90A}" type="slidenum">
              <a:rPr lang="en-GB" altLang="nl-BE"/>
              <a:pPr>
                <a:defRPr/>
              </a:pPr>
              <a:t>‹#›</a:t>
            </a:fld>
            <a:endParaRPr lang="en-GB" altLang="nl-BE"/>
          </a:p>
        </p:txBody>
      </p:sp>
    </p:spTree>
    <p:extLst>
      <p:ext uri="{BB962C8B-B14F-4D97-AF65-F5344CB8AC3E}">
        <p14:creationId xmlns:p14="http://schemas.microsoft.com/office/powerpoint/2010/main" val="76943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3514725"/>
            <a:ext cx="13601700" cy="2425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6411913"/>
            <a:ext cx="11201400" cy="28924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E7232-2556-436C-86A6-0AAAA736B33F}" type="slidenum">
              <a:rPr lang="en-US" altLang="nl-BE"/>
              <a:pPr>
                <a:defRPr/>
              </a:pPr>
              <a:t>‹#›</a:t>
            </a:fld>
            <a:endParaRPr lang="en-US" alt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6550D-20B0-43DD-932C-8D9F0ACB1DB2}" type="slidenum">
              <a:rPr lang="en-US" altLang="nl-BE"/>
              <a:pPr>
                <a:defRPr/>
              </a:pPr>
              <a:t>‹#›</a:t>
            </a:fld>
            <a:endParaRPr lang="en-US" alt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01425" y="1004888"/>
            <a:ext cx="3400425" cy="9051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0150" y="1004888"/>
            <a:ext cx="10048875" cy="9051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49CB3-6626-4C39-93EE-C797546EF17B}" type="slidenum">
              <a:rPr lang="en-US" altLang="nl-BE"/>
              <a:pPr>
                <a:defRPr/>
              </a:pPr>
              <a:t>‹#›</a:t>
            </a:fld>
            <a:endParaRPr lang="en-US" alt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5311D-E632-47ED-A1CB-1F954D7D8DAE}" type="slidenum">
              <a:rPr lang="en-US" altLang="nl-BE"/>
              <a:pPr>
                <a:defRPr/>
              </a:pPr>
              <a:t>‹#›</a:t>
            </a:fld>
            <a:endParaRPr lang="en-US" alt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650" y="7270750"/>
            <a:ext cx="13601700" cy="2247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650" y="4795838"/>
            <a:ext cx="13601700" cy="24749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B5E22-F26B-4152-984E-A11A0C87DB7D}" type="slidenum">
              <a:rPr lang="en-US" altLang="nl-BE"/>
              <a:pPr>
                <a:defRPr/>
              </a:pPr>
              <a:t>‹#›</a:t>
            </a:fld>
            <a:endParaRPr lang="en-US" alt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0" y="3270250"/>
            <a:ext cx="6724650" cy="678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77200" y="3270250"/>
            <a:ext cx="6724650" cy="678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56F8-7100-4411-A052-BA4DF0C1465F}" type="slidenum">
              <a:rPr lang="en-US" altLang="nl-BE"/>
              <a:pPr>
                <a:defRPr/>
              </a:pPr>
              <a:t>‹#›</a:t>
            </a:fld>
            <a:endParaRPr lang="en-US" alt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452438"/>
            <a:ext cx="14401800" cy="1885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533650"/>
            <a:ext cx="7070725" cy="1055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0" y="3589338"/>
            <a:ext cx="7070725" cy="651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29588" y="2533650"/>
            <a:ext cx="7072312" cy="1055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29588" y="3589338"/>
            <a:ext cx="7072312" cy="651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54475-D6E9-43A0-A489-0422D88A30C8}" type="slidenum">
              <a:rPr lang="en-US" altLang="nl-BE"/>
              <a:pPr>
                <a:defRPr/>
              </a:pPr>
              <a:t>‹#›</a:t>
            </a:fld>
            <a:endParaRPr lang="en-US" alt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BFF8C-457A-4C3A-81F9-6B4040C9F148}" type="slidenum">
              <a:rPr lang="en-US" altLang="nl-BE"/>
              <a:pPr>
                <a:defRPr/>
              </a:pPr>
              <a:t>‹#›</a:t>
            </a:fld>
            <a:endParaRPr lang="en-US" alt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356E5-A567-48D0-B1A0-03FD6681CFB9}" type="slidenum">
              <a:rPr lang="en-US" altLang="nl-BE"/>
              <a:pPr>
                <a:defRPr/>
              </a:pPr>
              <a:t>‹#›</a:t>
            </a:fld>
            <a:endParaRPr lang="en-US" alt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450850"/>
            <a:ext cx="5264150" cy="1917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338" y="450850"/>
            <a:ext cx="8945562" cy="9656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0" y="2368550"/>
            <a:ext cx="5264150" cy="7739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6712-A875-4634-8C88-8C4C4E8780E3}" type="slidenum">
              <a:rPr lang="en-US" altLang="nl-BE"/>
              <a:pPr>
                <a:defRPr/>
              </a:pPr>
              <a:t>‹#›</a:t>
            </a:fld>
            <a:endParaRPr lang="en-US" alt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900" y="7921625"/>
            <a:ext cx="9601200" cy="9350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36900" y="1011238"/>
            <a:ext cx="9601200" cy="6789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6900" y="8856663"/>
            <a:ext cx="9601200" cy="1327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ABA87-0E20-45DF-A281-8C23114C0CD8}" type="slidenum">
              <a:rPr lang="en-US" altLang="nl-BE"/>
              <a:pPr>
                <a:defRPr/>
              </a:pPr>
              <a:t>‹#›</a:t>
            </a:fld>
            <a:endParaRPr lang="en-US" alt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0" y="1004888"/>
            <a:ext cx="136017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324" tIns="49662" rIns="99324" bIns="496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0" y="3270250"/>
            <a:ext cx="13601700" cy="678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324" tIns="49662" rIns="99324" bIns="49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text styles</a:t>
            </a:r>
          </a:p>
          <a:p>
            <a:pPr lvl="1"/>
            <a:r>
              <a:rPr lang="en-US" altLang="nl-BE" smtClean="0"/>
              <a:t>Second level</a:t>
            </a:r>
          </a:p>
          <a:p>
            <a:pPr lvl="2"/>
            <a:r>
              <a:rPr lang="en-US" altLang="nl-BE" smtClean="0"/>
              <a:t>Third level</a:t>
            </a:r>
          </a:p>
          <a:p>
            <a:pPr lvl="3"/>
            <a:r>
              <a:rPr lang="en-US" altLang="nl-BE" smtClean="0"/>
              <a:t>Fourth level</a:t>
            </a:r>
          </a:p>
          <a:p>
            <a:pPr lvl="4"/>
            <a:r>
              <a:rPr lang="en-US" altLang="nl-B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00150" y="10310813"/>
            <a:ext cx="333375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24" tIns="49662" rIns="99324" bIns="4966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67350" y="10310813"/>
            <a:ext cx="50673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24" tIns="49662" rIns="99324" bIns="4966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/>
            </a:lvl1pPr>
          </a:lstStyle>
          <a:p>
            <a:pPr>
              <a:defRPr/>
            </a:pPr>
            <a:endParaRPr lang="nl-NL" altLang="nl-B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68100" y="10310813"/>
            <a:ext cx="333375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24" tIns="49662" rIns="99324" bIns="4966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pPr>
              <a:defRPr/>
            </a:pPr>
            <a:fld id="{C7C4B3BF-7FC9-4C72-B9B9-1B41905CC8EC}" type="slidenum">
              <a:rPr lang="en-US" altLang="nl-BE"/>
              <a:pPr>
                <a:defRPr/>
              </a:pPr>
              <a:t>‹#›</a:t>
            </a:fld>
            <a:endParaRPr lang="en-US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3775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93775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itchFamily="18" charset="0"/>
        </a:defRPr>
      </a:lvl2pPr>
      <a:lvl3pPr algn="ctr" defTabSz="993775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itchFamily="18" charset="0"/>
        </a:defRPr>
      </a:lvl3pPr>
      <a:lvl4pPr algn="ctr" defTabSz="993775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itchFamily="18" charset="0"/>
        </a:defRPr>
      </a:lvl4pPr>
      <a:lvl5pPr algn="ctr" defTabSz="993775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itchFamily="18" charset="0"/>
        </a:defRPr>
      </a:lvl5pPr>
      <a:lvl6pPr marL="457200" algn="ctr" defTabSz="993775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itchFamily="18" charset="0"/>
        </a:defRPr>
      </a:lvl6pPr>
      <a:lvl7pPr marL="914400" algn="ctr" defTabSz="993775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itchFamily="18" charset="0"/>
        </a:defRPr>
      </a:lvl7pPr>
      <a:lvl8pPr marL="1371600" algn="ctr" defTabSz="993775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itchFamily="18" charset="0"/>
        </a:defRPr>
      </a:lvl8pPr>
      <a:lvl9pPr marL="1828800" algn="ctr" defTabSz="993775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itchFamily="18" charset="0"/>
        </a:defRPr>
      </a:lvl9pPr>
    </p:titleStyle>
    <p:bodyStyle>
      <a:lvl1pPr marL="371475" indent="-371475" algn="l" defTabSz="993775" rtl="0" eaLnBrk="0" fontAlgn="base" hangingPunct="0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06450" indent="-309563" algn="l" defTabSz="993775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43013" indent="-249238" algn="l" defTabSz="993775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738313" indent="-247650" algn="l" defTabSz="993775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35200" indent="-249238" algn="l" defTabSz="993775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692400" indent="-249238" algn="l" defTabSz="993775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149600" indent="-249238" algn="l" defTabSz="993775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606800" indent="-249238" algn="l" defTabSz="993775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064000" indent="-249238" algn="l" defTabSz="993775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MSrealSize5000_final_darker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2" r="6876"/>
          <a:stretch/>
        </p:blipFill>
        <p:spPr>
          <a:xfrm>
            <a:off x="8096250" y="483853"/>
            <a:ext cx="7588249" cy="10292887"/>
          </a:xfrm>
          <a:prstGeom prst="rect">
            <a:avLst/>
          </a:prstGeom>
        </p:spPr>
      </p:pic>
      <p:sp>
        <p:nvSpPr>
          <p:cNvPr id="2053" name="Rectangle 70"/>
          <p:cNvSpPr>
            <a:spLocks noChangeArrowheads="1"/>
          </p:cNvSpPr>
          <p:nvPr/>
        </p:nvSpPr>
        <p:spPr bwMode="auto">
          <a:xfrm>
            <a:off x="0" y="971550"/>
            <a:ext cx="1600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nl-BE" altLang="nl-BE"/>
          </a:p>
        </p:txBody>
      </p:sp>
      <p:sp>
        <p:nvSpPr>
          <p:cNvPr id="2054" name="Rectangle 71"/>
          <p:cNvSpPr>
            <a:spLocks noChangeArrowheads="1"/>
          </p:cNvSpPr>
          <p:nvPr/>
        </p:nvSpPr>
        <p:spPr bwMode="auto">
          <a:xfrm>
            <a:off x="0" y="971550"/>
            <a:ext cx="1600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nl-BE" altLang="nl-BE"/>
          </a:p>
        </p:txBody>
      </p:sp>
      <p:grpSp>
        <p:nvGrpSpPr>
          <p:cNvPr id="32" name="Group 31"/>
          <p:cNvGrpSpPr/>
          <p:nvPr/>
        </p:nvGrpSpPr>
        <p:grpSpPr>
          <a:xfrm>
            <a:off x="5776540" y="8734069"/>
            <a:ext cx="1413614" cy="981263"/>
            <a:chOff x="1975538" y="7808913"/>
            <a:chExt cx="1797050" cy="1393825"/>
          </a:xfrm>
        </p:grpSpPr>
        <p:sp>
          <p:nvSpPr>
            <p:cNvPr id="2063" name="Rectangle 29"/>
            <p:cNvSpPr>
              <a:spLocks noChangeArrowheads="1"/>
            </p:cNvSpPr>
            <p:nvPr/>
          </p:nvSpPr>
          <p:spPr bwMode="auto">
            <a:xfrm>
              <a:off x="1975538" y="7808913"/>
              <a:ext cx="1797050" cy="1393825"/>
            </a:xfrm>
            <a:prstGeom prst="rect">
              <a:avLst/>
            </a:prstGeom>
            <a:noFill/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065" name="TextBox 22"/>
            <p:cNvSpPr txBox="1">
              <a:spLocks noChangeArrowheads="1"/>
            </p:cNvSpPr>
            <p:nvPr/>
          </p:nvSpPr>
          <p:spPr bwMode="auto">
            <a:xfrm>
              <a:off x="2145401" y="7983538"/>
              <a:ext cx="1495425" cy="52461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nl-BE" sz="1800" dirty="0">
                  <a:ln>
                    <a:solidFill>
                      <a:schemeClr val="bg1"/>
                    </a:solidFill>
                  </a:ln>
                </a:rPr>
                <a:t>ISBN</a:t>
              </a:r>
              <a:endParaRPr lang="en-US" sz="1800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11653006" y="952087"/>
            <a:ext cx="2158243" cy="976429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6106" tIns="28054" rIns="56106" bIns="28054" numCol="1" spcCol="0" rtlCol="0" anchor="t" anchorCtr="0" compatLnSpc="1">
            <a:prstTxWarp prst="textNoShape">
              <a:avLst/>
            </a:prstTxWarp>
          </a:bodyPr>
          <a:lstStyle/>
          <a:p>
            <a:pPr defTabSz="561060" eaLnBrk="0" hangingPunct="0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11825692" y="1476876"/>
            <a:ext cx="2289622" cy="5288857"/>
          </a:xfrm>
          <a:prstGeom prst="rect">
            <a:avLst/>
          </a:prstGeom>
          <a:noFill/>
          <a:ln>
            <a:noFill/>
          </a:ln>
        </p:spPr>
        <p:txBody>
          <a:bodyPr wrap="square" lIns="56106" tIns="28054" rIns="56106" bIns="28054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A search for </a:t>
            </a:r>
            <a:r>
              <a:rPr lang="en-GB" dirty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/>
            </a:r>
            <a:br>
              <a:rPr lang="en-GB" dirty="0">
                <a:solidFill>
                  <a:schemeClr val="bg1"/>
                </a:solidFill>
                <a:latin typeface="Avenir Next Condensed Medium"/>
                <a:cs typeface="Avenir Next Condensed Medium"/>
              </a:rPr>
            </a:br>
            <a:r>
              <a:rPr lang="en-GB" sz="3400" dirty="0">
                <a:solidFill>
                  <a:srgbClr val="F1C6CE"/>
                </a:solidFill>
                <a:latin typeface="Avenir Next Condensed Medium"/>
                <a:cs typeface="Avenir Next Condensed Medium"/>
              </a:rPr>
              <a:t>flavour </a:t>
            </a:r>
          </a:p>
          <a:p>
            <a:r>
              <a:rPr lang="en-GB" sz="3400" dirty="0">
                <a:solidFill>
                  <a:srgbClr val="F1C6CE"/>
                </a:solidFill>
                <a:latin typeface="Avenir Next Condensed Medium"/>
                <a:cs typeface="Avenir Next Condensed Medium"/>
              </a:rPr>
              <a:t>changing </a:t>
            </a:r>
          </a:p>
          <a:p>
            <a:r>
              <a:rPr lang="en-GB" sz="3400" dirty="0">
                <a:solidFill>
                  <a:srgbClr val="F1C6CE"/>
                </a:solidFill>
                <a:latin typeface="Avenir Next Condensed Medium"/>
                <a:cs typeface="Avenir Next Condensed Medium"/>
              </a:rPr>
              <a:t>neutral </a:t>
            </a:r>
          </a:p>
          <a:p>
            <a:r>
              <a:rPr lang="en-GB" sz="3400" dirty="0">
                <a:solidFill>
                  <a:srgbClr val="F1C6CE"/>
                </a:solidFill>
                <a:latin typeface="Avenir Next Condensed Medium"/>
                <a:cs typeface="Avenir Next Condensed Medium"/>
              </a:rPr>
              <a:t>currents</a:t>
            </a:r>
          </a:p>
          <a:p>
            <a:r>
              <a:rPr lang="en-GB" sz="2000" dirty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involving </a:t>
            </a:r>
          </a:p>
          <a:p>
            <a:r>
              <a:rPr lang="en-GB" sz="2000" dirty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a</a:t>
            </a:r>
            <a:r>
              <a:rPr lang="en-GB" sz="1800" dirty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 </a:t>
            </a:r>
            <a:r>
              <a:rPr lang="en-GB" sz="2800" dirty="0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top </a:t>
            </a:r>
            <a:r>
              <a:rPr lang="en-GB" sz="2800" dirty="0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quark</a:t>
            </a:r>
          </a:p>
          <a:p>
            <a:r>
              <a:rPr lang="en-GB" sz="2000" dirty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and </a:t>
            </a:r>
            <a:r>
              <a:rPr lang="en-GB" sz="2000" dirty="0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a  </a:t>
            </a:r>
            <a:r>
              <a:rPr lang="en-GB" sz="2800" dirty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Z boson</a:t>
            </a:r>
            <a:r>
              <a:rPr lang="en-GB" sz="1800" dirty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, </a:t>
            </a:r>
          </a:p>
          <a:p>
            <a:r>
              <a:rPr lang="en-GB" sz="2000" dirty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using the data</a:t>
            </a:r>
          </a:p>
          <a:p>
            <a:r>
              <a:rPr lang="en-GB" sz="2000" dirty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collected by the</a:t>
            </a:r>
          </a:p>
          <a:p>
            <a:r>
              <a:rPr lang="en-GB" sz="2000" dirty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CMS experiment </a:t>
            </a:r>
          </a:p>
          <a:p>
            <a:r>
              <a:rPr lang="en-GB" sz="2000" dirty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at a centre-of-mass</a:t>
            </a:r>
          </a:p>
          <a:p>
            <a:r>
              <a:rPr lang="en-GB" sz="2000" dirty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energy of 13 TeV</a:t>
            </a:r>
          </a:p>
        </p:txBody>
      </p:sp>
      <p:sp>
        <p:nvSpPr>
          <p:cNvPr id="2066" name="Rectangle 20"/>
          <p:cNvSpPr>
            <a:spLocks noChangeArrowheads="1"/>
          </p:cNvSpPr>
          <p:nvPr/>
        </p:nvSpPr>
        <p:spPr bwMode="auto">
          <a:xfrm>
            <a:off x="8070849" y="982663"/>
            <a:ext cx="6336000" cy="9000000"/>
          </a:xfrm>
          <a:prstGeom prst="rect">
            <a:avLst/>
          </a:prstGeom>
          <a:noFill/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96251" y="9183577"/>
            <a:ext cx="6318250" cy="487543"/>
          </a:xfrm>
          <a:prstGeom prst="rect">
            <a:avLst/>
          </a:prstGeom>
          <a:noFill/>
        </p:spPr>
        <p:txBody>
          <a:bodyPr wrap="square" lIns="56106" tIns="28054" rIns="56106" bIns="28054" rtlCol="0">
            <a:spAutoFit/>
          </a:bodyPr>
          <a:lstStyle/>
          <a:p>
            <a:pPr algn="ctr"/>
            <a:r>
              <a:rPr lang="en-GB" sz="2800" cap="small" dirty="0" smtClean="0">
                <a:solidFill>
                  <a:srgbClr val="FFFFFF"/>
                </a:solidFill>
                <a:latin typeface="Avenir Next Condensed Medium"/>
                <a:cs typeface="Avenir Next Condensed Medium"/>
              </a:rPr>
              <a:t>Isis Van </a:t>
            </a:r>
            <a:r>
              <a:rPr lang="en-GB" sz="2800" cap="small" dirty="0" err="1" smtClean="0">
                <a:solidFill>
                  <a:srgbClr val="FFFFFF"/>
                </a:solidFill>
                <a:latin typeface="Avenir Next Condensed Medium"/>
                <a:cs typeface="Avenir Next Condensed Medium"/>
              </a:rPr>
              <a:t>Parijs</a:t>
            </a:r>
            <a:endParaRPr lang="en-GB" sz="2800" cap="small" dirty="0">
              <a:solidFill>
                <a:srgbClr val="FFFFFF"/>
              </a:solidFill>
              <a:latin typeface="Avenir Next Condensed Medium"/>
              <a:cs typeface="Avenir Next Condensed Medium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V="1">
            <a:off x="10318750" y="9697867"/>
            <a:ext cx="1936750" cy="1587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1C6C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10312400" y="9183475"/>
            <a:ext cx="1936750" cy="1587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1C6C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7620000" y="4889842"/>
            <a:ext cx="476250" cy="5699525"/>
          </a:xfrm>
          <a:prstGeom prst="rect">
            <a:avLst/>
          </a:prstGeom>
          <a:gradFill flip="none" rotWithShape="1">
            <a:gsLst>
              <a:gs pos="61000">
                <a:srgbClr val="F1C6CE"/>
              </a:gs>
              <a:gs pos="83000">
                <a:srgbClr val="F1C6CE">
                  <a:alpha val="0"/>
                </a:srgbClr>
              </a:gs>
            </a:gsLst>
            <a:lin ang="162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6106" tIns="28054" rIns="56106" bIns="28054" numCol="1" spcCol="0" rtlCol="0" anchor="t" anchorCtr="0" compatLnSpc="1">
            <a:prstTxWarp prst="textNoShape">
              <a:avLst/>
            </a:prstTxWarp>
          </a:bodyPr>
          <a:lstStyle/>
          <a:p>
            <a:pPr defTabSz="561060" eaLnBrk="0" hangingPunct="0"/>
            <a:endParaRPr lang="en-GB"/>
          </a:p>
        </p:txBody>
      </p:sp>
      <p:sp>
        <p:nvSpPr>
          <p:cNvPr id="39" name="Rectangle 38"/>
          <p:cNvSpPr/>
          <p:nvPr/>
        </p:nvSpPr>
        <p:spPr>
          <a:xfrm rot="5400000" flipH="1">
            <a:off x="6325670" y="7484535"/>
            <a:ext cx="3129959" cy="302877"/>
          </a:xfrm>
          <a:prstGeom prst="rect">
            <a:avLst/>
          </a:prstGeom>
        </p:spPr>
        <p:txBody>
          <a:bodyPr wrap="square" lIns="56106" tIns="28054" rIns="56106" bIns="28054">
            <a:spAutoFit/>
          </a:bodyPr>
          <a:lstStyle/>
          <a:p>
            <a:pPr algn="ctr"/>
            <a:r>
              <a:rPr lang="en-GB" sz="1600" cap="small" dirty="0" smtClean="0">
                <a:solidFill>
                  <a:srgbClr val="000000"/>
                </a:solidFill>
                <a:latin typeface="Avenir Next Condensed Medium"/>
                <a:cs typeface="Avenir Next Condensed Medium"/>
              </a:rPr>
              <a:t>Isis Van </a:t>
            </a:r>
            <a:r>
              <a:rPr lang="en-GB" sz="1600" cap="small" dirty="0" err="1" smtClean="0">
                <a:solidFill>
                  <a:srgbClr val="000000"/>
                </a:solidFill>
                <a:latin typeface="Avenir Next Condensed Medium"/>
                <a:cs typeface="Avenir Next Condensed Medium"/>
              </a:rPr>
              <a:t>Parijs</a:t>
            </a:r>
            <a:endParaRPr lang="en-GB" sz="1600" cap="small" dirty="0">
              <a:solidFill>
                <a:srgbClr val="000000"/>
              </a:solidFill>
            </a:endParaRPr>
          </a:p>
        </p:txBody>
      </p:sp>
      <p:pic>
        <p:nvPicPr>
          <p:cNvPr id="40" name="Picture 39" descr="VUB MONO POSITIE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19336" y="9064280"/>
            <a:ext cx="1109327" cy="41275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 rot="5400000">
            <a:off x="4745036" y="4103361"/>
            <a:ext cx="6223436" cy="302877"/>
          </a:xfrm>
          <a:prstGeom prst="rect">
            <a:avLst/>
          </a:prstGeom>
          <a:noFill/>
        </p:spPr>
        <p:txBody>
          <a:bodyPr wrap="square" lIns="56106" tIns="28054" rIns="56106" bIns="28054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Flavour changing neutral currents involving a top quark and a Z boson</a:t>
            </a:r>
          </a:p>
        </p:txBody>
      </p:sp>
      <p:sp>
        <p:nvSpPr>
          <p:cNvPr id="2067" name="Rectangle 21"/>
          <p:cNvSpPr>
            <a:spLocks noChangeArrowheads="1"/>
          </p:cNvSpPr>
          <p:nvPr/>
        </p:nvSpPr>
        <p:spPr bwMode="auto">
          <a:xfrm>
            <a:off x="1295438" y="982663"/>
            <a:ext cx="6336000" cy="9000000"/>
          </a:xfrm>
          <a:prstGeom prst="rect">
            <a:avLst/>
          </a:prstGeom>
          <a:noFill/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45" name="Group 44"/>
          <p:cNvGrpSpPr/>
          <p:nvPr/>
        </p:nvGrpSpPr>
        <p:grpSpPr>
          <a:xfrm rot="21252678">
            <a:off x="-7062808" y="1444897"/>
            <a:ext cx="14922634" cy="4813059"/>
            <a:chOff x="-3657333" y="313988"/>
            <a:chExt cx="8445259" cy="2693054"/>
          </a:xfrm>
        </p:grpSpPr>
        <p:sp>
          <p:nvSpPr>
            <p:cNvPr id="46" name="Arc 45"/>
            <p:cNvSpPr/>
            <p:nvPr/>
          </p:nvSpPr>
          <p:spPr bwMode="auto">
            <a:xfrm rot="4808677">
              <a:off x="-654483" y="-2435367"/>
              <a:ext cx="2439559" cy="8445259"/>
            </a:xfrm>
            <a:prstGeom prst="arc">
              <a:avLst>
                <a:gd name="adj1" fmla="val 16332361"/>
                <a:gd name="adj2" fmla="val 0"/>
              </a:avLst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-618010" y="313988"/>
              <a:ext cx="5068623" cy="2668839"/>
              <a:chOff x="-618010" y="313988"/>
              <a:chExt cx="5068623" cy="2668839"/>
            </a:xfrm>
          </p:grpSpPr>
          <p:sp>
            <p:nvSpPr>
              <p:cNvPr id="48" name="Arc 47"/>
              <p:cNvSpPr/>
              <p:nvPr/>
            </p:nvSpPr>
            <p:spPr bwMode="auto">
              <a:xfrm rot="4154575">
                <a:off x="-156302" y="1483125"/>
                <a:ext cx="1037994" cy="1961409"/>
              </a:xfrm>
              <a:prstGeom prst="arc">
                <a:avLst>
                  <a:gd name="adj1" fmla="val 16675884"/>
                  <a:gd name="adj2" fmla="val 0"/>
                </a:avLst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536600" y="313988"/>
                <a:ext cx="3914013" cy="2554096"/>
                <a:chOff x="536600" y="313988"/>
                <a:chExt cx="3914013" cy="2554096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536600" y="313988"/>
                  <a:ext cx="3895300" cy="2554096"/>
                  <a:chOff x="536600" y="313988"/>
                  <a:chExt cx="3895300" cy="2554096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536600" y="313988"/>
                    <a:ext cx="3895300" cy="2554096"/>
                    <a:chOff x="536600" y="313988"/>
                    <a:chExt cx="3895300" cy="2554096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 bwMode="auto">
                    <a:xfrm>
                      <a:off x="1301748" y="1667811"/>
                      <a:ext cx="1317626" cy="1200273"/>
                    </a:xfrm>
                    <a:prstGeom prst="ellipse">
                      <a:avLst/>
                    </a:prstGeom>
                    <a:noFill/>
                    <a:ln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5" name="Arc 54"/>
                    <p:cNvSpPr/>
                    <p:nvPr/>
                  </p:nvSpPr>
                  <p:spPr bwMode="auto">
                    <a:xfrm rot="1121949" flipV="1">
                      <a:off x="536600" y="313988"/>
                      <a:ext cx="3895300" cy="1449294"/>
                    </a:xfrm>
                    <a:prstGeom prst="arc">
                      <a:avLst>
                        <a:gd name="adj1" fmla="val 16200000"/>
                        <a:gd name="adj2" fmla="val 21131242"/>
                      </a:avLst>
                    </a:prstGeom>
                    <a:noFill/>
                    <a:ln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53" name="Oval 52"/>
                  <p:cNvSpPr/>
                  <p:nvPr/>
                </p:nvSpPr>
                <p:spPr bwMode="auto">
                  <a:xfrm>
                    <a:off x="2055257" y="2650066"/>
                    <a:ext cx="66937" cy="7620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51" name="Oval 50"/>
                <p:cNvSpPr/>
                <p:nvPr/>
              </p:nvSpPr>
              <p:spPr bwMode="auto">
                <a:xfrm>
                  <a:off x="4383676" y="1591685"/>
                  <a:ext cx="66937" cy="76201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56" name="TextBox 55"/>
          <p:cNvSpPr txBox="1"/>
          <p:nvPr/>
        </p:nvSpPr>
        <p:spPr>
          <a:xfrm>
            <a:off x="1538396" y="8735652"/>
            <a:ext cx="4069142" cy="979986"/>
          </a:xfrm>
          <a:prstGeom prst="rect">
            <a:avLst/>
          </a:prstGeom>
          <a:noFill/>
        </p:spPr>
        <p:txBody>
          <a:bodyPr wrap="square" lIns="56106" tIns="28054" rIns="56106" bIns="28054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Supervisor: </a:t>
            </a:r>
            <a:r>
              <a:rPr lang="en-GB" sz="1400" dirty="0" err="1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Prof.</a:t>
            </a:r>
            <a:r>
              <a:rPr lang="en-GB" sz="1400" dirty="0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 </a:t>
            </a:r>
            <a:r>
              <a:rPr lang="en-GB" sz="1400" dirty="0" err="1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Dr.</a:t>
            </a:r>
            <a:r>
              <a:rPr lang="en-GB" sz="1400" dirty="0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 Jorgen  </a:t>
            </a:r>
            <a:r>
              <a:rPr lang="en-GB" sz="1400" dirty="0" err="1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D’hondt</a:t>
            </a:r>
            <a:endParaRPr lang="en-GB" sz="1400" dirty="0" smtClean="0">
              <a:solidFill>
                <a:schemeClr val="bg1"/>
              </a:solidFill>
              <a:latin typeface="Avenir Next Condensed Medium"/>
              <a:cs typeface="Avenir Next Condensed Medium"/>
            </a:endParaRPr>
          </a:p>
          <a:p>
            <a:r>
              <a:rPr lang="en-GB" sz="1400" cap="small" dirty="0" err="1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Proefschrift</a:t>
            </a:r>
            <a:r>
              <a:rPr lang="en-GB" sz="1400" cap="small" dirty="0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 </a:t>
            </a:r>
            <a:r>
              <a:rPr lang="en-GB" sz="1400" cap="small" dirty="0" err="1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ingediend</a:t>
            </a:r>
            <a:r>
              <a:rPr lang="en-GB" sz="1400" cap="small" dirty="0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 met het </a:t>
            </a:r>
            <a:r>
              <a:rPr lang="en-GB" sz="1400" cap="small" dirty="0" err="1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oog</a:t>
            </a:r>
            <a:r>
              <a:rPr lang="en-GB" sz="1400" cap="small" dirty="0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 op het </a:t>
            </a:r>
            <a:r>
              <a:rPr lang="en-GB" sz="1400" cap="small" dirty="0" err="1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behalen</a:t>
            </a:r>
            <a:r>
              <a:rPr lang="en-GB" sz="1400" cap="small" dirty="0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 van de </a:t>
            </a:r>
            <a:r>
              <a:rPr lang="en-GB" sz="1400" cap="small" dirty="0" err="1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academische</a:t>
            </a:r>
            <a:r>
              <a:rPr lang="en-GB" sz="1400" cap="small" dirty="0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 </a:t>
            </a:r>
            <a:r>
              <a:rPr lang="en-GB" sz="1400" cap="small" dirty="0" err="1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graad</a:t>
            </a:r>
            <a:r>
              <a:rPr lang="en-GB" sz="1400" cap="small" dirty="0" smtClean="0">
                <a:solidFill>
                  <a:schemeClr val="bg1"/>
                </a:solidFill>
                <a:latin typeface="Avenir Next Condensed Medium"/>
                <a:cs typeface="Avenir Next Condensed Medium"/>
              </a:rPr>
              <a:t> </a:t>
            </a:r>
          </a:p>
          <a:p>
            <a:r>
              <a:rPr lang="en-GB" sz="1600" cap="small" dirty="0" smtClean="0">
                <a:solidFill>
                  <a:srgbClr val="F1C6CE"/>
                </a:solidFill>
                <a:latin typeface="Avenir Next Condensed Medium"/>
                <a:cs typeface="Avenir Next Condensed Medium"/>
              </a:rPr>
              <a:t>Doctor in de </a:t>
            </a:r>
            <a:r>
              <a:rPr lang="en-GB" sz="1600" cap="small" dirty="0" err="1">
                <a:solidFill>
                  <a:srgbClr val="F1C6CE"/>
                </a:solidFill>
                <a:latin typeface="Avenir Next Condensed Medium"/>
                <a:cs typeface="Avenir Next Condensed Medium"/>
              </a:rPr>
              <a:t>W</a:t>
            </a:r>
            <a:r>
              <a:rPr lang="en-GB" sz="1600" cap="small" dirty="0" err="1" smtClean="0">
                <a:solidFill>
                  <a:srgbClr val="F1C6CE"/>
                </a:solidFill>
                <a:latin typeface="Avenir Next Condensed Medium"/>
                <a:cs typeface="Avenir Next Condensed Medium"/>
              </a:rPr>
              <a:t>etenschappen</a:t>
            </a:r>
            <a:endParaRPr lang="en-GB" sz="1600" cap="small" dirty="0">
              <a:solidFill>
                <a:srgbClr val="F1C6CE"/>
              </a:solidFill>
              <a:latin typeface="Avenir Next Condensed Medium"/>
              <a:cs typeface="Avenir Next Condensed Medium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1942</TotalTime>
  <Words>46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vub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Crazy Copy</dc:creator>
  <cp:lastModifiedBy>Isis</cp:lastModifiedBy>
  <cp:revision>190</cp:revision>
  <cp:lastPrinted>2002-11-18T09:49:34Z</cp:lastPrinted>
  <dcterms:created xsi:type="dcterms:W3CDTF">2002-05-27T09:27:34Z</dcterms:created>
  <dcterms:modified xsi:type="dcterms:W3CDTF">2018-01-23T12:37:11Z</dcterms:modified>
</cp:coreProperties>
</file>