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2" r:id="rId9"/>
    <p:sldId id="353" r:id="rId10"/>
    <p:sldId id="355" r:id="rId11"/>
    <p:sldId id="357" r:id="rId12"/>
    <p:sldId id="358" r:id="rId13"/>
    <p:sldId id="361" r:id="rId14"/>
    <p:sldId id="359" r:id="rId15"/>
    <p:sldId id="354" r:id="rId16"/>
    <p:sldId id="363" r:id="rId17"/>
    <p:sldId id="362" r:id="rId18"/>
    <p:sldId id="33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9548" autoAdjust="0"/>
  </p:normalViewPr>
  <p:slideViewPr>
    <p:cSldViewPr>
      <p:cViewPr varScale="1">
        <p:scale>
          <a:sx n="119" d="100"/>
          <a:sy n="119" d="100"/>
        </p:scale>
        <p:origin x="221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21/4/2017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‹nº›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21/4/2017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‹nº›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81150"/>
            <a:ext cx="2590800" cy="23622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63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3574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643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739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dirty="0" smtClean="0"/>
              <a:t>PUT THE NAME OF YOUR COMPANY HERE</a:t>
            </a:r>
            <a:endParaRPr lang="en-JM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paulovich/azure-bootcam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tEw9Vn" TargetMode="External"/><Relationship Id="rId3" Type="http://schemas.openxmlformats.org/officeDocument/2006/relationships/hyperlink" Target="https://goo.gl/1Rjwsu" TargetMode="External"/><Relationship Id="rId7" Type="http://schemas.openxmlformats.org/officeDocument/2006/relationships/hyperlink" Target="https://goo.gl/TMG2FK" TargetMode="External"/><Relationship Id="rId2" Type="http://schemas.openxmlformats.org/officeDocument/2006/relationships/hyperlink" Target="https://goo.gl/QWvrgR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oo.gl/4fqVrP" TargetMode="External"/><Relationship Id="rId5" Type="http://schemas.openxmlformats.org/officeDocument/2006/relationships/hyperlink" Target="http://aka.ms/microservicesarchitecture" TargetMode="External"/><Relationship Id="rId4" Type="http://schemas.openxmlformats.org/officeDocument/2006/relationships/hyperlink" Target="https://goo.gl/lVKGGq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62250"/>
            <a:ext cx="6400800" cy="342900"/>
          </a:xfrm>
        </p:spPr>
        <p:txBody>
          <a:bodyPr>
            <a:normAutofit fontScale="77500" lnSpcReduction="20000"/>
          </a:bodyPr>
          <a:lstStyle/>
          <a:p>
            <a:r>
              <a:rPr lang="en-JM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Bebas Neue"/>
              </a:rPr>
              <a:t>Ivan Paulovich</a:t>
            </a:r>
            <a:endParaRPr lang="en-JM" sz="2200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Bebas Neue"/>
            </a:endParaRPr>
          </a:p>
        </p:txBody>
      </p:sp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4419600" y="357759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1000" y="971550"/>
            <a:ext cx="8458200" cy="169545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67000" y="3143250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solidFill>
                  <a:srgbClr val="0070C0"/>
                </a:solidFill>
                <a:latin typeface="BebasNEUE" pitchFamily="34" charset="0"/>
              </a:rPr>
              <a:t>Global Azure Bootcamp – Belo Horizonte</a:t>
            </a:r>
            <a:endParaRPr lang="en-JM" sz="1400" dirty="0">
              <a:solidFill>
                <a:srgbClr val="0070C0"/>
              </a:solidFill>
              <a:latin typeface="BebasNEU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76350"/>
            <a:ext cx="7620000" cy="1104901"/>
          </a:xfrm>
        </p:spPr>
        <p:txBody>
          <a:bodyPr/>
          <a:lstStyle/>
          <a:p>
            <a:pPr algn="ctr"/>
            <a:r>
              <a:rPr lang="en-JM" dirty="0" smtClean="0">
                <a:solidFill>
                  <a:srgbClr val="0065B0"/>
                </a:solidFill>
                <a:latin typeface="Bebas Neue"/>
                <a:cs typeface="Bebas Neue"/>
              </a:rPr>
              <a:t>UTILIZE O VSO PARA PUBLICAR IMAGENS DOCKER NO AZURE</a:t>
            </a:r>
            <a:endParaRPr lang="en-JM" dirty="0">
              <a:solidFill>
                <a:srgbClr val="0065B0"/>
              </a:solidFill>
              <a:latin typeface="Bebas Neue"/>
              <a:cs typeface="Bebas Neue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56760" y="3691890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1000" y="1348317"/>
            <a:ext cx="2643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381000" y="2110740"/>
            <a:ext cx="264319" cy="3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574881" y="1348317"/>
            <a:ext cx="2643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574881" y="2101850"/>
            <a:ext cx="2643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global.azurebootcamp.net/wp-content/uploads/2016/09/2017-logo-400x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67" y="3203122"/>
            <a:ext cx="2193266" cy="14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Integração</a:t>
            </a:r>
            <a:r>
              <a:rPr lang="en-JM" dirty="0" smtClean="0"/>
              <a:t> </a:t>
            </a:r>
            <a:r>
              <a:rPr lang="en-JM" dirty="0" err="1" smtClean="0"/>
              <a:t>Contínua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CI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29957"/>
            <a:ext cx="6147027" cy="33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1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err="1" smtClean="0"/>
              <a:t>Entrega</a:t>
            </a:r>
            <a:r>
              <a:rPr lang="en-JM" sz="3200" dirty="0" smtClean="0"/>
              <a:t> </a:t>
            </a:r>
            <a:r>
              <a:rPr lang="en-JM" sz="3200" dirty="0" err="1" smtClean="0"/>
              <a:t>Contínua</a:t>
            </a:r>
            <a:r>
              <a:rPr lang="en-JM" sz="3200" dirty="0" smtClean="0"/>
              <a:t> </a:t>
            </a:r>
            <a:r>
              <a:rPr lang="en-JM" sz="3200" b="1" dirty="0" smtClean="0"/>
              <a:t>e</a:t>
            </a:r>
            <a:r>
              <a:rPr lang="en-JM" sz="3200" dirty="0" smtClean="0"/>
              <a:t> </a:t>
            </a:r>
            <a:r>
              <a:rPr lang="en-JM" sz="3200" dirty="0" err="1" smtClean="0">
                <a:solidFill>
                  <a:srgbClr val="0070C0"/>
                </a:solidFill>
              </a:rPr>
              <a:t>Implantação</a:t>
            </a:r>
            <a:r>
              <a:rPr lang="en-JM" sz="3200" dirty="0" smtClean="0">
                <a:solidFill>
                  <a:srgbClr val="0070C0"/>
                </a:solidFill>
              </a:rPr>
              <a:t> </a:t>
            </a:r>
            <a:r>
              <a:rPr lang="en-JM" sz="3200" dirty="0" err="1" smtClean="0">
                <a:solidFill>
                  <a:srgbClr val="0070C0"/>
                </a:solidFill>
              </a:rPr>
              <a:t>Contínua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76350"/>
            <a:ext cx="5786076" cy="31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smtClean="0"/>
              <a:t>Setup do </a:t>
            </a:r>
            <a:r>
              <a:rPr lang="en-JM" sz="3200" dirty="0" smtClean="0">
                <a:solidFill>
                  <a:srgbClr val="0070C0"/>
                </a:solidFill>
              </a:rPr>
              <a:t>VSTS Agent no Ubuntu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6310"/>
            <a:ext cx="2936158" cy="2949751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3352800" y="1983019"/>
            <a:ext cx="5638800" cy="161122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buFont typeface="Arial" pitchFamily="34" charset="0"/>
            </a:pPr>
            <a:r>
              <a:rPr lang="en-JM" sz="1400" dirty="0"/>
              <a:t>CRIAR </a:t>
            </a:r>
            <a:r>
              <a:rPr lang="en-JM" sz="1400" dirty="0" smtClean="0"/>
              <a:t>UMA VM COM DOCKER NO AZURE</a:t>
            </a:r>
            <a:endParaRPr lang="en-JM" sz="1400" dirty="0"/>
          </a:p>
          <a:p>
            <a:pPr marL="57150">
              <a:buFont typeface="Arial" pitchFamily="34" charset="0"/>
            </a:pPr>
            <a:r>
              <a:rPr lang="en-JM" sz="1400" dirty="0"/>
              <a:t>$ </a:t>
            </a:r>
            <a:r>
              <a:rPr lang="en-US" sz="1400" dirty="0" err="1"/>
              <a:t>docker</a:t>
            </a:r>
            <a:r>
              <a:rPr lang="en-US" sz="1400" dirty="0"/>
              <a:t>-machine create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--driver azure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--azure-subscription-id 5c67839b-4422-4823-b28d-06b76002927d \</a:t>
            </a:r>
          </a:p>
          <a:p>
            <a:pPr marL="57150">
              <a:buFont typeface="Arial" pitchFamily="34" charset="0"/>
            </a:pPr>
            <a:r>
              <a:rPr lang="en-US" sz="1400" dirty="0" err="1" smtClean="0"/>
              <a:t>tfs</a:t>
            </a:r>
            <a:r>
              <a:rPr lang="en-US" sz="1400" dirty="0" smtClean="0"/>
              <a:t>-build</a:t>
            </a:r>
            <a:endParaRPr lang="en-JM" sz="1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143500" y="1389890"/>
            <a:ext cx="1643605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j-ea"/>
                <a:cs typeface="+mj-cs"/>
              </a:defRPr>
            </a:lvl1pPr>
          </a:lstStyle>
          <a:p>
            <a:r>
              <a:rPr lang="en-JM" dirty="0" err="1" smtClean="0">
                <a:solidFill>
                  <a:srgbClr val="0070C0"/>
                </a:solidFill>
              </a:rPr>
              <a:t>Ou</a:t>
            </a:r>
            <a:r>
              <a:rPr lang="en-JM" dirty="0" smtClean="0">
                <a:solidFill>
                  <a:srgbClr val="0070C0"/>
                </a:solidFill>
              </a:rPr>
              <a:t>… </a:t>
            </a:r>
            <a:endParaRPr lang="en-JM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80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smtClean="0"/>
              <a:t>Setup do </a:t>
            </a:r>
            <a:r>
              <a:rPr lang="en-JM" sz="3200" dirty="0" smtClean="0">
                <a:solidFill>
                  <a:srgbClr val="0070C0"/>
                </a:solidFill>
              </a:rPr>
              <a:t>VSTS Agent no Ubuntu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2872453"/>
            <a:ext cx="8153400" cy="161122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buFont typeface="Arial" pitchFamily="34" charset="0"/>
            </a:pPr>
            <a:r>
              <a:rPr lang="en-JM" sz="1400" dirty="0" smtClean="0"/>
              <a:t>$ </a:t>
            </a:r>
            <a:r>
              <a:rPr lang="en-US" sz="1400" dirty="0" err="1"/>
              <a:t>docker</a:t>
            </a:r>
            <a:r>
              <a:rPr lang="en-US" sz="1400" dirty="0"/>
              <a:t> run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 -e VSTS_ACCOUNT=ivanpaulovich \</a:t>
            </a:r>
          </a:p>
          <a:p>
            <a:pPr marL="57150">
              <a:buFont typeface="Arial" pitchFamily="34" charset="0"/>
            </a:pPr>
            <a:r>
              <a:rPr lang="en-US" sz="1400" dirty="0"/>
              <a:t> -e </a:t>
            </a:r>
            <a:r>
              <a:rPr lang="en-US" sz="1400" dirty="0" smtClean="0"/>
              <a:t>VSTS_TOKEN=k2yaezs77yf7m77yf7m77yf7m</a:t>
            </a:r>
            <a:r>
              <a:rPr lang="en-US" sz="1400" dirty="0"/>
              <a:t>77yf7morj</a:t>
            </a:r>
            <a:r>
              <a:rPr lang="en-US" sz="1400" dirty="0" smtClean="0"/>
              <a:t>pafdj7fuzkikmaq </a:t>
            </a:r>
            <a:r>
              <a:rPr lang="en-US" sz="1400" dirty="0"/>
              <a:t>\</a:t>
            </a:r>
          </a:p>
          <a:p>
            <a:pPr marL="57150">
              <a:buFont typeface="Arial" pitchFamily="34" charset="0"/>
            </a:pPr>
            <a:r>
              <a:rPr lang="en-US" sz="1400" dirty="0"/>
              <a:t> -it </a:t>
            </a:r>
            <a:r>
              <a:rPr lang="en-US" sz="1400" dirty="0" err="1"/>
              <a:t>microsoft</a:t>
            </a:r>
            <a:r>
              <a:rPr lang="en-US" sz="1400" dirty="0"/>
              <a:t>/</a:t>
            </a:r>
            <a:r>
              <a:rPr lang="en-US" sz="1400" dirty="0" err="1"/>
              <a:t>vsts</a:t>
            </a:r>
            <a:r>
              <a:rPr lang="en-US" sz="1400" dirty="0"/>
              <a:t>-agent</a:t>
            </a:r>
            <a:endParaRPr lang="en-JM" sz="1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198335"/>
            <a:ext cx="8153400" cy="47283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buFont typeface="Arial" pitchFamily="34" charset="0"/>
            </a:pPr>
            <a:r>
              <a:rPr lang="en-JM" sz="1400" dirty="0" smtClean="0"/>
              <a:t>$ </a:t>
            </a:r>
            <a:r>
              <a:rPr lang="en-JM" sz="1400" dirty="0" err="1" smtClean="0"/>
              <a:t>docker</a:t>
            </a:r>
            <a:r>
              <a:rPr lang="en-JM" sz="1400" dirty="0" smtClean="0"/>
              <a:t>-machine </a:t>
            </a:r>
            <a:r>
              <a:rPr lang="en-JM" sz="1400" dirty="0" err="1"/>
              <a:t>ssh</a:t>
            </a:r>
            <a:r>
              <a:rPr lang="en-JM" sz="1400" dirty="0"/>
              <a:t> </a:t>
            </a:r>
            <a:r>
              <a:rPr lang="en-JM" sz="1400" dirty="0" err="1" smtClean="0"/>
              <a:t>tfs</a:t>
            </a:r>
            <a:r>
              <a:rPr lang="en-JM" sz="1400" dirty="0" smtClean="0"/>
              <a:t>-build</a:t>
            </a:r>
            <a:endParaRPr lang="en-JM" sz="1400" dirty="0"/>
          </a:p>
        </p:txBody>
      </p:sp>
      <p:sp>
        <p:nvSpPr>
          <p:cNvPr id="10" name="Oval 12"/>
          <p:cNvSpPr/>
          <p:nvPr/>
        </p:nvSpPr>
        <p:spPr>
          <a:xfrm>
            <a:off x="8364638" y="1011406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1</a:t>
            </a:r>
            <a:endParaRPr lang="en-JM" sz="1400" dirty="0">
              <a:latin typeface="Bebas Neue" pitchFamily="34" charset="0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8364638" y="2724658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>
                <a:latin typeface="Bebas Neue" pitchFamily="34" charset="0"/>
              </a:rPr>
              <a:t>3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2026781"/>
            <a:ext cx="8153400" cy="47283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400" dirty="0"/>
              <a:t>%</a:t>
            </a:r>
            <a:r>
              <a:rPr lang="pt-BR" sz="1400" dirty="0" err="1"/>
              <a:t>userprofile</a:t>
            </a:r>
            <a:r>
              <a:rPr lang="pt-BR" sz="1400" dirty="0"/>
              <a:t>%\.</a:t>
            </a:r>
            <a:r>
              <a:rPr lang="pt-BR" sz="1400" dirty="0" err="1"/>
              <a:t>docker</a:t>
            </a:r>
            <a:r>
              <a:rPr lang="pt-BR" sz="1400" dirty="0"/>
              <a:t>\</a:t>
            </a:r>
            <a:r>
              <a:rPr lang="pt-BR" sz="1400" dirty="0" err="1"/>
              <a:t>machine</a:t>
            </a:r>
            <a:r>
              <a:rPr lang="pt-BR" sz="1400" dirty="0"/>
              <a:t>\</a:t>
            </a:r>
            <a:r>
              <a:rPr lang="pt-BR" sz="1400" dirty="0" err="1"/>
              <a:t>machines</a:t>
            </a:r>
            <a:r>
              <a:rPr lang="pt-BR" sz="1400" dirty="0"/>
              <a:t>\tfs-build00</a:t>
            </a:r>
          </a:p>
        </p:txBody>
      </p:sp>
      <p:sp>
        <p:nvSpPr>
          <p:cNvPr id="15" name="Oval 12"/>
          <p:cNvSpPr/>
          <p:nvPr/>
        </p:nvSpPr>
        <p:spPr>
          <a:xfrm>
            <a:off x="8364638" y="1839852"/>
            <a:ext cx="457200" cy="457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1400" dirty="0" smtClean="0">
                <a:latin typeface="Bebas Neue" pitchFamily="34" charset="0"/>
              </a:rPr>
              <a:t>2</a:t>
            </a:r>
            <a:endParaRPr lang="en-JM" sz="14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2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9372600" cy="422672"/>
          </a:xfrm>
        </p:spPr>
        <p:txBody>
          <a:bodyPr/>
          <a:lstStyle/>
          <a:p>
            <a:r>
              <a:rPr lang="en-JM" sz="3200" dirty="0" smtClean="0"/>
              <a:t>Setup do </a:t>
            </a:r>
            <a:r>
              <a:rPr lang="en-JM" sz="3200" dirty="0" smtClean="0">
                <a:solidFill>
                  <a:srgbClr val="0070C0"/>
                </a:solidFill>
              </a:rPr>
              <a:t>VSTS Agent no Ubuntu</a:t>
            </a:r>
            <a:endParaRPr lang="en-JM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22997"/>
            <a:ext cx="6172379" cy="3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Demo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GAB – Raja Valley</a:t>
            </a:r>
          </a:p>
        </p:txBody>
      </p:sp>
      <p:pic>
        <p:nvPicPr>
          <p:cNvPr id="6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09750"/>
            <a:ext cx="4106802" cy="13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Labs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GAB – Raja Valley</a:t>
            </a:r>
          </a:p>
        </p:txBody>
      </p:sp>
      <p:pic>
        <p:nvPicPr>
          <p:cNvPr id="1026" name="Picture 2" descr="Resultado de imagem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1634"/>
            <a:ext cx="4111625" cy="17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23393" y="3127025"/>
            <a:ext cx="5484813" cy="471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pt-BR" sz="1600" dirty="0">
                <a:solidFill>
                  <a:srgbClr val="0070C0"/>
                </a:solidFill>
                <a:latin typeface="Bebas Neue" pitchFamily="34" charset="0"/>
                <a:cs typeface="Arial" pitchFamily="34" charset="0"/>
                <a:hlinkClick r:id="rId3"/>
              </a:rPr>
              <a:t>https://github.com/ivanpaulovich/azure-bootcamp</a:t>
            </a:r>
            <a:endParaRPr lang="pt-BR" sz="1600" dirty="0">
              <a:solidFill>
                <a:srgbClr val="0070C0"/>
              </a:solidFill>
              <a:latin typeface="Bebas Neue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Veja</a:t>
            </a:r>
            <a:r>
              <a:rPr lang="en-JM" dirty="0" smtClean="0"/>
              <a:t> as</a:t>
            </a:r>
            <a:r>
              <a:rPr lang="en-JM" dirty="0" smtClean="0"/>
              <a:t> </a:t>
            </a:r>
            <a:r>
              <a:rPr lang="en-JM" dirty="0" err="1" smtClean="0">
                <a:solidFill>
                  <a:srgbClr val="0070C0"/>
                </a:solidFill>
              </a:rPr>
              <a:t>referências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3400" y="1047750"/>
            <a:ext cx="8153400" cy="33528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Hands-on: Docker, Azure and CI/CD Pipelines</a:t>
            </a:r>
            <a:br>
              <a:rPr lang="en-US" dirty="0"/>
            </a:br>
            <a:r>
              <a:rPr lang="pt-BR" dirty="0">
                <a:hlinkClick r:id="rId2"/>
              </a:rPr>
              <a:t>https://goo.gl/QWvrgR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CI/CD for </a:t>
            </a:r>
            <a:r>
              <a:rPr lang="pt-BR" dirty="0" err="1"/>
              <a:t>newbies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https://goo.gl/1Rjwsu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Containerized Docker Application Lifecycle with Microsoft Platform and Tools (eBook).</a:t>
            </a:r>
            <a:br>
              <a:rPr lang="en-US" dirty="0"/>
            </a:br>
            <a:r>
              <a:rPr lang="pt-BR" dirty="0"/>
              <a:t>Cesar de </a:t>
            </a:r>
            <a:r>
              <a:rPr lang="pt-BR" dirty="0" err="1"/>
              <a:t>la</a:t>
            </a:r>
            <a:r>
              <a:rPr lang="pt-BR" dirty="0"/>
              <a:t> Torre, 2016.</a:t>
            </a:r>
            <a:br>
              <a:rPr lang="pt-BR" dirty="0"/>
            </a:br>
            <a:r>
              <a:rPr lang="pt-BR" dirty="0">
                <a:hlinkClick r:id="rId4"/>
              </a:rPr>
              <a:t>https://goo.gl/lVKGGq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eShopOnContainers</a:t>
            </a:r>
            <a:r>
              <a:rPr lang="pt-BR" dirty="0"/>
              <a:t> - </a:t>
            </a:r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Containers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5"/>
              </a:rPr>
              <a:t>http://aka.ms/microservicesarchitecture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 CLI 2.0</a:t>
            </a:r>
            <a:br>
              <a:rPr lang="pt-BR" dirty="0"/>
            </a:br>
            <a:r>
              <a:rPr lang="pt-BR" dirty="0">
                <a:hlinkClick r:id="rId6"/>
              </a:rPr>
              <a:t>https://goo.gl/4fqVrP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VSTS Agent (</a:t>
            </a:r>
            <a:r>
              <a:rPr lang="pt-BR" dirty="0" err="1"/>
              <a:t>Docker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>
                <a:hlinkClick r:id="rId7"/>
              </a:rPr>
              <a:t>https://goo.gl/TMG2FK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Authenticate access with personal access tokens for Team Services and TFS</a:t>
            </a:r>
            <a:br>
              <a:rPr lang="en-US" dirty="0"/>
            </a:br>
            <a:r>
              <a:rPr lang="pt-BR" dirty="0">
                <a:hlinkClick r:id="rId8"/>
              </a:rPr>
              <a:t>https://goo.gl/tEw9Vn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3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57200" y="1478518"/>
            <a:ext cx="80772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ENTRE EM </a:t>
            </a:r>
            <a:r>
              <a:rPr lang="en-JM" dirty="0" smtClean="0">
                <a:solidFill>
                  <a:srgbClr val="0070C0"/>
                </a:solidFill>
              </a:rPr>
              <a:t>CONTATO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/>
              <a:t>GAB – Raja Valley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094499" y="1845802"/>
            <a:ext cx="2438400" cy="304800"/>
          </a:xfrm>
        </p:spPr>
        <p:txBody>
          <a:bodyPr/>
          <a:lstStyle/>
          <a:p>
            <a:r>
              <a:rPr lang="en-JM" dirty="0" smtClean="0"/>
              <a:t>ivan@100loop.com</a:t>
            </a:r>
            <a:endParaRPr lang="en-JM" dirty="0"/>
          </a:p>
          <a:p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094499" y="2405110"/>
            <a:ext cx="2743200" cy="304800"/>
          </a:xfrm>
        </p:spPr>
        <p:txBody>
          <a:bodyPr/>
          <a:lstStyle/>
          <a:p>
            <a:pPr lvl="0"/>
            <a:r>
              <a:rPr lang="en-JM" dirty="0" smtClean="0"/>
              <a:t>fb.com/ivanpaulovich</a:t>
            </a:r>
            <a:endParaRPr lang="en-JM" dirty="0"/>
          </a:p>
          <a:p>
            <a:endParaRPr lang="en-JM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1828800" y="2413492"/>
            <a:ext cx="1831382" cy="334518"/>
          </a:xfrm>
        </p:spPr>
        <p:txBody>
          <a:bodyPr>
            <a:normAutofit/>
          </a:bodyPr>
          <a:lstStyle/>
          <a:p>
            <a:pPr algn="ctr"/>
            <a:r>
              <a:rPr lang="en-JM" dirty="0" smtClean="0"/>
              <a:t>www.100loop.com</a:t>
            </a:r>
            <a:endParaRPr lang="en-JM" dirty="0"/>
          </a:p>
        </p:txBody>
      </p:sp>
      <p:sp>
        <p:nvSpPr>
          <p:cNvPr id="18" name="Oval 17"/>
          <p:cNvSpPr/>
          <p:nvPr/>
        </p:nvSpPr>
        <p:spPr>
          <a:xfrm>
            <a:off x="4713499" y="2405110"/>
            <a:ext cx="304800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20" name="Picture 19" descr="faceboo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00" y="2443111"/>
            <a:ext cx="228799" cy="2287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31982"/>
            <a:ext cx="2593382" cy="596289"/>
          </a:xfrm>
          <a:prstGeom prst="rect">
            <a:avLst/>
          </a:prstGeom>
        </p:spPr>
      </p:pic>
      <p:sp>
        <p:nvSpPr>
          <p:cNvPr id="34" name="Oval 17"/>
          <p:cNvSpPr/>
          <p:nvPr/>
        </p:nvSpPr>
        <p:spPr>
          <a:xfrm>
            <a:off x="4711742" y="1848088"/>
            <a:ext cx="304800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26" y="1886846"/>
            <a:ext cx="253088" cy="253088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2743200" y="3454860"/>
            <a:ext cx="359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JM" dirty="0">
                <a:ea typeface="Pacifico" pitchFamily="2" charset="0"/>
              </a:rPr>
              <a:t>OBRIGADO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PELO SEU TEMPO!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67252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Nossa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Agenda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971800" cy="284163"/>
          </a:xfrm>
        </p:spPr>
        <p:txBody>
          <a:bodyPr/>
          <a:lstStyle/>
          <a:p>
            <a:r>
              <a:rPr lang="en-JM" dirty="0"/>
              <a:t>01. </a:t>
            </a:r>
            <a:r>
              <a:rPr lang="en-JM" dirty="0" smtClean="0"/>
              <a:t>INTRODUÇÃO</a:t>
            </a:r>
            <a:endParaRPr lang="en-JM" dirty="0"/>
          </a:p>
          <a:p>
            <a:endParaRPr lang="en-JM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CI/CD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Conhecendo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 CLI</a:t>
            </a:r>
          </a:p>
          <a:p>
            <a:endParaRPr lang="en-JM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971800" cy="284163"/>
          </a:xfrm>
        </p:spPr>
        <p:txBody>
          <a:bodyPr/>
          <a:lstStyle/>
          <a:p>
            <a:r>
              <a:rPr lang="en-JM" dirty="0" smtClean="0"/>
              <a:t>02. CI/CD</a:t>
            </a:r>
            <a:endParaRPr lang="en-JM" dirty="0"/>
          </a:p>
          <a:p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Implantação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Contínua</a:t>
            </a:r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819400" cy="284163"/>
          </a:xfrm>
        </p:spPr>
        <p:txBody>
          <a:bodyPr/>
          <a:lstStyle/>
          <a:p>
            <a:r>
              <a:rPr lang="en-JM" dirty="0" smtClean="0"/>
              <a:t>03. DEMO</a:t>
            </a:r>
            <a:endParaRPr lang="en-JM" dirty="0"/>
          </a:p>
          <a:p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 da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Diversão</a:t>
            </a:r>
            <a:endParaRPr lang="en-JM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3962400" y="1352550"/>
            <a:ext cx="2819400" cy="284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b="0" kern="1200">
                <a:solidFill>
                  <a:srgbClr val="0070C0"/>
                </a:solidFill>
                <a:latin typeface="Bebas Neue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/>
              <a:t>04. LABS</a:t>
            </a:r>
          </a:p>
          <a:p>
            <a:endParaRPr lang="en-JM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3962400" y="158115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Faça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você</a:t>
            </a:r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JM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mesmo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4648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48000" y="1184162"/>
            <a:ext cx="5638800" cy="3138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smtClean="0"/>
              <a:t>Ivan </a:t>
            </a:r>
            <a:r>
              <a:rPr lang="en-JM" dirty="0" smtClean="0">
                <a:solidFill>
                  <a:srgbClr val="0070C0"/>
                </a:solidFill>
              </a:rPr>
              <a:t>Paulovich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060" y="1398144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1336991"/>
            <a:ext cx="2002514" cy="1013979"/>
            <a:chOff x="6818842" y="885163"/>
            <a:chExt cx="3570826" cy="1808096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434894" y="2199323"/>
              <a:ext cx="2262547" cy="493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u="none" dirty="0"/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34391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3" y="1195756"/>
            <a:ext cx="2345757" cy="3127174"/>
          </a:xfrm>
          <a:prstGeom prst="rect">
            <a:avLst/>
          </a:prstGeom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75065"/>
            <a:ext cx="1209397" cy="7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572" y="3294901"/>
            <a:ext cx="259102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3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Introdução</a:t>
            </a:r>
            <a:r>
              <a:rPr lang="en-JM" dirty="0" smtClean="0"/>
              <a:t> </a:t>
            </a:r>
            <a:r>
              <a:rPr lang="en-JM" dirty="0" err="1" smtClean="0"/>
              <a:t>ao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CI/CD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533400" y="2647950"/>
            <a:ext cx="4648200" cy="273249"/>
          </a:xfrm>
        </p:spPr>
        <p:txBody>
          <a:bodyPr/>
          <a:lstStyle/>
          <a:p>
            <a:r>
              <a:rPr lang="pt-BR" dirty="0" err="1" smtClean="0"/>
              <a:t>Continous</a:t>
            </a:r>
            <a:r>
              <a:rPr lang="pt-BR" dirty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chemeClr val="tx1"/>
                </a:solidFill>
              </a:rPr>
              <a:t>Integração Contínua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8"/>
          </p:nvPr>
        </p:nvSpPr>
        <p:spPr>
          <a:xfrm>
            <a:off x="533400" y="2876550"/>
            <a:ext cx="2743200" cy="609600"/>
          </a:xfrm>
        </p:spPr>
        <p:txBody>
          <a:bodyPr/>
          <a:lstStyle/>
          <a:p>
            <a:r>
              <a:rPr lang="pt-BR" dirty="0" smtClean="0"/>
              <a:t>Iniciar uma construção automatizada</a:t>
            </a:r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9"/>
          </p:nvPr>
        </p:nvSpPr>
        <p:spPr>
          <a:xfrm>
            <a:off x="533400" y="3194148"/>
            <a:ext cx="4800600" cy="352426"/>
          </a:xfrm>
        </p:spPr>
        <p:txBody>
          <a:bodyPr/>
          <a:lstStyle/>
          <a:p>
            <a:r>
              <a:rPr lang="pt-BR" dirty="0" err="1" smtClean="0"/>
              <a:t>Continuous</a:t>
            </a:r>
            <a:r>
              <a:rPr lang="pt-BR" dirty="0" smtClean="0"/>
              <a:t> Delivery ou </a:t>
            </a:r>
            <a:r>
              <a:rPr lang="pt-BR" dirty="0" smtClean="0">
                <a:solidFill>
                  <a:schemeClr val="tx1"/>
                </a:solidFill>
              </a:rPr>
              <a:t>Entrega Contínua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20"/>
          </p:nvPr>
        </p:nvSpPr>
        <p:spPr>
          <a:xfrm>
            <a:off x="533400" y="3422748"/>
            <a:ext cx="4038600" cy="609600"/>
          </a:xfrm>
        </p:spPr>
        <p:txBody>
          <a:bodyPr/>
          <a:lstStyle/>
          <a:p>
            <a:r>
              <a:rPr lang="pt-BR" dirty="0" smtClean="0"/>
              <a:t>Cada mudança é publicável a qualquer momento</a:t>
            </a:r>
            <a:endParaRPr lang="pt-BR" dirty="0"/>
          </a:p>
        </p:txBody>
      </p:sp>
      <p:pic>
        <p:nvPicPr>
          <p:cNvPr id="18" name="Picture 4" descr="A typical release pipeline for web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4773"/>
            <a:ext cx="6191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Texto 15"/>
          <p:cNvSpPr>
            <a:spLocks noGrp="1"/>
          </p:cNvSpPr>
          <p:nvPr>
            <p:ph type="body" sz="quarter" idx="19"/>
          </p:nvPr>
        </p:nvSpPr>
        <p:spPr>
          <a:xfrm>
            <a:off x="533400" y="3714750"/>
            <a:ext cx="4800600" cy="352426"/>
          </a:xfrm>
        </p:spPr>
        <p:txBody>
          <a:bodyPr/>
          <a:lstStyle/>
          <a:p>
            <a:r>
              <a:rPr lang="pt-BR" dirty="0" err="1" smtClean="0"/>
              <a:t>Continuous</a:t>
            </a:r>
            <a:r>
              <a:rPr lang="pt-BR" dirty="0" smtClean="0"/>
              <a:t> Deployment ou </a:t>
            </a:r>
            <a:r>
              <a:rPr lang="pt-BR" dirty="0" smtClean="0">
                <a:solidFill>
                  <a:schemeClr val="tx1"/>
                </a:solidFill>
              </a:rPr>
              <a:t>Implantação Contínua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20"/>
          </p:nvPr>
        </p:nvSpPr>
        <p:spPr>
          <a:xfrm>
            <a:off x="533400" y="3943350"/>
            <a:ext cx="5410200" cy="609600"/>
          </a:xfrm>
        </p:spPr>
        <p:txBody>
          <a:bodyPr/>
          <a:lstStyle/>
          <a:p>
            <a:r>
              <a:rPr lang="pt-BR" dirty="0" smtClean="0"/>
              <a:t>As mudanças são aplicadas nos ambientes a cada build com sucesso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3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82000" cy="422672"/>
          </a:xfrm>
        </p:spPr>
        <p:txBody>
          <a:bodyPr/>
          <a:lstStyle/>
          <a:p>
            <a:r>
              <a:rPr lang="en-JM" dirty="0" err="1" smtClean="0"/>
              <a:t>Ciclo</a:t>
            </a:r>
            <a:r>
              <a:rPr lang="en-JM" dirty="0" smtClean="0"/>
              <a:t> de Vida </a:t>
            </a:r>
            <a:r>
              <a:rPr lang="en-JM" dirty="0" smtClean="0">
                <a:solidFill>
                  <a:srgbClr val="0070C0"/>
                </a:solidFill>
              </a:rPr>
              <a:t>de </a:t>
            </a:r>
            <a:r>
              <a:rPr lang="en-JM" dirty="0" err="1" smtClean="0">
                <a:solidFill>
                  <a:srgbClr val="0070C0"/>
                </a:solidFill>
              </a:rPr>
              <a:t>uma</a:t>
            </a:r>
            <a:r>
              <a:rPr lang="en-JM" dirty="0" smtClean="0">
                <a:solidFill>
                  <a:srgbClr val="0070C0"/>
                </a:solidFill>
              </a:rPr>
              <a:t> </a:t>
            </a:r>
            <a:r>
              <a:rPr lang="en-JM" dirty="0" err="1" smtClean="0">
                <a:solidFill>
                  <a:srgbClr val="0070C0"/>
                </a:solidFill>
              </a:rPr>
              <a:t>aplicação</a:t>
            </a:r>
            <a:r>
              <a:rPr lang="en-JM" dirty="0" smtClean="0">
                <a:solidFill>
                  <a:srgbClr val="0070C0"/>
                </a:solidFill>
              </a:rPr>
              <a:t> Docker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47750"/>
            <a:ext cx="6248400" cy="34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Conhecendo</a:t>
            </a:r>
            <a:r>
              <a:rPr lang="en-JM" dirty="0" smtClean="0"/>
              <a:t> o </a:t>
            </a:r>
            <a:r>
              <a:rPr lang="en-JM" dirty="0" smtClean="0">
                <a:solidFill>
                  <a:srgbClr val="0070C0"/>
                </a:solidFill>
              </a:rPr>
              <a:t>Docker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533400" y="2647950"/>
            <a:ext cx="4648200" cy="273249"/>
          </a:xfrm>
        </p:spPr>
        <p:txBody>
          <a:bodyPr/>
          <a:lstStyle/>
          <a:p>
            <a:r>
              <a:rPr lang="pt-BR" dirty="0" smtClean="0"/>
              <a:t>Uma forma mais moderna de </a:t>
            </a:r>
            <a:r>
              <a:rPr lang="pt-BR" dirty="0" smtClean="0">
                <a:solidFill>
                  <a:schemeClr val="tx1"/>
                </a:solidFill>
              </a:rPr>
              <a:t>Virtualização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msopentech.com/wp-content/uploads/dock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99" y="1116614"/>
            <a:ext cx="4106802" cy="13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6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Diferenças</a:t>
            </a:r>
            <a:r>
              <a:rPr lang="en-JM" dirty="0" smtClean="0"/>
              <a:t> entre Containers e </a:t>
            </a:r>
            <a:r>
              <a:rPr lang="en-JM" dirty="0" smtClean="0">
                <a:solidFill>
                  <a:srgbClr val="0070C0"/>
                </a:solidFill>
              </a:rPr>
              <a:t>VMs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GAB – Raja Valley</a:t>
            </a:r>
            <a:endParaRPr lang="en-JM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0150"/>
            <a:ext cx="3093610" cy="2697745"/>
          </a:xfrm>
          <a:prstGeom prst="rect">
            <a:avLst/>
          </a:prstGeom>
        </p:spPr>
      </p:pic>
      <p:sp>
        <p:nvSpPr>
          <p:cNvPr id="6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029200" y="2168023"/>
            <a:ext cx="2667000" cy="1447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Dependências</a:t>
            </a:r>
            <a:endParaRPr lang="en-US" dirty="0"/>
          </a:p>
          <a:p>
            <a:r>
              <a:rPr lang="en-US" dirty="0" err="1"/>
              <a:t>Virtualização</a:t>
            </a:r>
            <a:endParaRPr lang="en-US" dirty="0"/>
          </a:p>
          <a:p>
            <a:r>
              <a:rPr lang="en-US" dirty="0"/>
              <a:t>Host OS </a:t>
            </a:r>
            <a:r>
              <a:rPr lang="en-US" dirty="0" err="1"/>
              <a:t>compatilhado</a:t>
            </a:r>
            <a:endParaRPr lang="en-US" dirty="0"/>
          </a:p>
          <a:p>
            <a:r>
              <a:rPr lang="en-US" dirty="0" err="1"/>
              <a:t>Flexibilidade</a:t>
            </a:r>
            <a:endParaRPr lang="en-US" dirty="0"/>
          </a:p>
          <a:p>
            <a:r>
              <a:rPr lang="en-US" dirty="0" err="1"/>
              <a:t>Velocidade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5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Comandos</a:t>
            </a:r>
            <a:r>
              <a:rPr lang="en-JM" dirty="0" smtClean="0"/>
              <a:t> Docker </a:t>
            </a:r>
            <a:r>
              <a:rPr lang="en-JM" dirty="0" err="1" smtClean="0">
                <a:solidFill>
                  <a:srgbClr val="0070C0"/>
                </a:solidFill>
              </a:rPr>
              <a:t>comuns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1751092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CONSTRUIR IMAGEM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docker</a:t>
            </a:r>
            <a:r>
              <a:rPr lang="en-JM" dirty="0" smtClean="0"/>
              <a:t> build -t </a:t>
            </a:r>
            <a:r>
              <a:rPr lang="en-JM" dirty="0" err="1" smtClean="0"/>
              <a:t>meuapp</a:t>
            </a:r>
            <a:r>
              <a:rPr lang="en-JM" dirty="0" smtClean="0"/>
              <a:t> .</a:t>
            </a:r>
            <a:endParaRPr lang="en-JM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334379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MARCAR IMAGEM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docker</a:t>
            </a:r>
            <a:r>
              <a:rPr lang="en-JM" dirty="0" smtClean="0"/>
              <a:t> tag </a:t>
            </a:r>
            <a:r>
              <a:rPr lang="en-JM" dirty="0" err="1" smtClean="0"/>
              <a:t>meuapp</a:t>
            </a:r>
            <a:r>
              <a:rPr lang="en-JM" dirty="0" smtClean="0"/>
              <a:t> ivanpaulovich/</a:t>
            </a:r>
            <a:r>
              <a:rPr lang="en-JM" dirty="0" err="1" smtClean="0"/>
              <a:t>meuapp</a:t>
            </a:r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914650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LOGAR NO HUBS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docker</a:t>
            </a:r>
            <a:r>
              <a:rPr lang="en-JM" dirty="0" smtClean="0"/>
              <a:t> login</a:t>
            </a:r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3494921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ENVIAR IMAGEM PARA O HUBS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defRPr/>
            </a:pPr>
            <a:r>
              <a:rPr lang="en-JM" dirty="0"/>
              <a:t>$ </a:t>
            </a:r>
            <a:r>
              <a:rPr lang="en-JM" dirty="0" err="1"/>
              <a:t>docker</a:t>
            </a:r>
            <a:r>
              <a:rPr lang="en-JM" dirty="0"/>
              <a:t> push ivanpaulovich/</a:t>
            </a:r>
            <a:r>
              <a:rPr lang="en-JM" dirty="0" err="1"/>
              <a:t>meuapp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4079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JM" dirty="0" err="1" smtClean="0"/>
              <a:t>Comandos</a:t>
            </a:r>
            <a:r>
              <a:rPr lang="en-JM" dirty="0" smtClean="0"/>
              <a:t> </a:t>
            </a:r>
            <a:r>
              <a:rPr lang="en-JM" dirty="0" smtClean="0">
                <a:solidFill>
                  <a:srgbClr val="0070C0"/>
                </a:solidFill>
              </a:rPr>
              <a:t>.NET Core CLI</a:t>
            </a:r>
            <a:endParaRPr lang="en-JM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1751092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CRIAR O CÓDIGO DE UMA WEBAPI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new </a:t>
            </a:r>
            <a:r>
              <a:rPr lang="en-JM" dirty="0" err="1" smtClean="0"/>
              <a:t>webapi</a:t>
            </a:r>
            <a:endParaRPr lang="en-JM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334379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RESTAURAR AS DEPENDÊNCIAS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restore</a:t>
            </a:r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2914650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CONSTRUIR SUA APLICAÇÃO (</a:t>
            </a:r>
            <a:r>
              <a:rPr lang="en-JM" sz="1400" dirty="0" err="1" smtClean="0">
                <a:solidFill>
                  <a:srgbClr val="0070C0"/>
                </a:solidFill>
                <a:latin typeface="Bebas Neue" pitchFamily="34" charset="0"/>
              </a:rPr>
              <a:t>binários</a:t>
            </a: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)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spcBef>
                <a:spcPts val="0"/>
              </a:spcBef>
              <a:defRPr/>
            </a:pPr>
            <a:r>
              <a:rPr lang="en-JM" dirty="0" smtClean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build</a:t>
            </a:r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33400" y="3494921"/>
            <a:ext cx="3429000" cy="457200"/>
          </a:xfrm>
        </p:spPr>
        <p:txBody>
          <a:bodyPr anchor="ctr">
            <a:normAutofit fontScale="92500" lnSpcReduction="10000"/>
          </a:bodyPr>
          <a:lstStyle/>
          <a:p>
            <a:pPr marL="57150" indent="0">
              <a:spcBef>
                <a:spcPts val="0"/>
              </a:spcBef>
              <a:defRPr/>
            </a:pPr>
            <a:r>
              <a:rPr lang="en-JM" sz="1400" dirty="0" smtClean="0">
                <a:solidFill>
                  <a:srgbClr val="0070C0"/>
                </a:solidFill>
                <a:latin typeface="Bebas Neue" pitchFamily="34" charset="0"/>
              </a:rPr>
              <a:t>EXECUTAR SUA APLICAÇÃO</a:t>
            </a:r>
            <a:endParaRPr lang="en-JM" sz="1400" dirty="0">
              <a:solidFill>
                <a:srgbClr val="0070C0"/>
              </a:solidFill>
              <a:latin typeface="Bebas Neue" pitchFamily="34" charset="0"/>
            </a:endParaRPr>
          </a:p>
          <a:p>
            <a:pPr marL="57150" indent="0">
              <a:defRPr/>
            </a:pPr>
            <a:r>
              <a:rPr lang="en-JM" dirty="0"/>
              <a:t>$ </a:t>
            </a:r>
            <a:r>
              <a:rPr lang="en-JM" dirty="0" err="1" smtClean="0"/>
              <a:t>dotnet</a:t>
            </a:r>
            <a:r>
              <a:rPr lang="en-JM" dirty="0" smtClean="0"/>
              <a:t> run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1927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375</Words>
  <Application>Microsoft Office PowerPoint</Application>
  <PresentationFormat>Apresentação na tela (16:9)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Bebas Neue</vt:lpstr>
      <vt:lpstr>BebasNEUE</vt:lpstr>
      <vt:lpstr>Calibri</vt:lpstr>
      <vt:lpstr>Courier New</vt:lpstr>
      <vt:lpstr>Pacifico</vt:lpstr>
      <vt:lpstr>Office Theme</vt:lpstr>
      <vt:lpstr>UTILIZE O VSO PARA PUBLICAR IMAGENS DOCKER NO AZURE</vt:lpstr>
      <vt:lpstr>Nossa Agenda</vt:lpstr>
      <vt:lpstr>Ivan Paulovich</vt:lpstr>
      <vt:lpstr>Introdução ao CI/CD</vt:lpstr>
      <vt:lpstr>Ciclo de Vida de uma aplicação Docker</vt:lpstr>
      <vt:lpstr>Conhecendo o Docker</vt:lpstr>
      <vt:lpstr>Diferenças entre Containers e VMs</vt:lpstr>
      <vt:lpstr>Comandos Docker comuns</vt:lpstr>
      <vt:lpstr>Comandos .NET Core CLI</vt:lpstr>
      <vt:lpstr>Integração Contínua CI</vt:lpstr>
      <vt:lpstr>Entrega Contínua e Implantação Contínua</vt:lpstr>
      <vt:lpstr>Setup do VSTS Agent no Ubuntu</vt:lpstr>
      <vt:lpstr>Setup do VSTS Agent no Ubuntu</vt:lpstr>
      <vt:lpstr>Setup do VSTS Agent no Ubuntu</vt:lpstr>
      <vt:lpstr>Demo</vt:lpstr>
      <vt:lpstr>Labs</vt:lpstr>
      <vt:lpstr>Veja as referências</vt:lpstr>
      <vt:lpstr>ENTRE EM CONTATO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adrienne.reynolds</dc:creator>
  <cp:lastModifiedBy>Ivan Paulovich</cp:lastModifiedBy>
  <cp:revision>207</cp:revision>
  <dcterms:created xsi:type="dcterms:W3CDTF">2011-12-26T17:46:32Z</dcterms:created>
  <dcterms:modified xsi:type="dcterms:W3CDTF">2017-04-22T02:32:31Z</dcterms:modified>
</cp:coreProperties>
</file>