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44" r:id="rId3"/>
    <p:sldId id="345" r:id="rId4"/>
    <p:sldId id="346" r:id="rId5"/>
    <p:sldId id="347" r:id="rId6"/>
    <p:sldId id="348" r:id="rId7"/>
    <p:sldId id="349" r:id="rId8"/>
    <p:sldId id="352" r:id="rId9"/>
    <p:sldId id="353" r:id="rId10"/>
    <p:sldId id="355" r:id="rId11"/>
    <p:sldId id="357" r:id="rId12"/>
    <p:sldId id="358" r:id="rId13"/>
    <p:sldId id="361" r:id="rId14"/>
    <p:sldId id="359" r:id="rId15"/>
    <p:sldId id="362" r:id="rId16"/>
    <p:sldId id="354" r:id="rId17"/>
    <p:sldId id="363" r:id="rId18"/>
    <p:sldId id="334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0"/>
    <a:srgbClr val="FF0505"/>
    <a:srgbClr val="EA0000"/>
    <a:srgbClr val="444444"/>
    <a:srgbClr val="0FCED3"/>
    <a:srgbClr val="D60093"/>
    <a:srgbClr val="CC3399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99548" autoAdjust="0"/>
  </p:normalViewPr>
  <p:slideViewPr>
    <p:cSldViewPr>
      <p:cViewPr varScale="1">
        <p:scale>
          <a:sx n="119" d="100"/>
          <a:sy n="119" d="100"/>
        </p:scale>
        <p:origin x="221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ABB2A-1528-4AAF-9A21-F4370666C7B2}" type="datetimeFigureOut">
              <a:rPr lang="en-JM" smtClean="0"/>
              <a:pPr/>
              <a:t>21/4/2017</a:t>
            </a:fld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8927C-AB49-450F-8967-4AD52E2DC3DA}" type="slidenum">
              <a:rPr lang="en-JM" smtClean="0"/>
              <a:pPr/>
              <a:t>‹nº›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527517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90015-6979-4CAF-87BC-D33F74A1F261}" type="datetimeFigureOut">
              <a:rPr lang="en-JM" smtClean="0"/>
              <a:pPr/>
              <a:t>21/4/2017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CA0D8-6577-48B2-BA77-88519BAFBFDA}" type="slidenum">
              <a:rPr lang="en-JM" smtClean="0"/>
              <a:pPr/>
              <a:t>‹nº›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59120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J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157" y="1078004"/>
            <a:ext cx="3925843" cy="3244322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1295400" y="12001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295400" y="1428750"/>
            <a:ext cx="27432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1295400" y="22669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1295400" y="2495550"/>
            <a:ext cx="27432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1295400" y="33337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1295400" y="3562350"/>
            <a:ext cx="27432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4709141" y="1352550"/>
            <a:ext cx="3429000" cy="1960213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73891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791200" y="1373187"/>
            <a:ext cx="2667000" cy="665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791200" y="2266950"/>
            <a:ext cx="2533650" cy="284163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791200" y="2551113"/>
            <a:ext cx="28194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791200" y="3354387"/>
            <a:ext cx="2514600" cy="284163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791200" y="3638550"/>
            <a:ext cx="29718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23975"/>
            <a:ext cx="4917608" cy="2935663"/>
          </a:xfrm>
          <a:prstGeom prst="rect">
            <a:avLst/>
          </a:prstGeom>
        </p:spPr>
      </p:pic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1125304" y="1700784"/>
            <a:ext cx="3429000" cy="2065944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09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200400" y="1188809"/>
            <a:ext cx="0" cy="2686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6096000" y="1188809"/>
            <a:ext cx="0" cy="2686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57200" y="1581150"/>
            <a:ext cx="2590800" cy="23622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endParaRPr lang="en-JM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3352800" y="1581150"/>
            <a:ext cx="2590800" cy="23622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6248400" y="1581150"/>
            <a:ext cx="2590800" cy="23622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endParaRPr lang="en-JM" dirty="0"/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457200" y="1200150"/>
            <a:ext cx="20574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3352800" y="1200150"/>
            <a:ext cx="20574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6248400" y="1200150"/>
            <a:ext cx="20574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26362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6255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66667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 dirty="0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533400" y="1200150"/>
            <a:ext cx="1828800" cy="151866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2590800" y="1200150"/>
            <a:ext cx="1828800" cy="151866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4648200" y="1200150"/>
            <a:ext cx="1828800" cy="151866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6705600" y="1200150"/>
            <a:ext cx="1828800" cy="151866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25146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45720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66294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4572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25146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45720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66294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4572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533400" y="2683764"/>
            <a:ext cx="1828800" cy="26898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2590800" y="2683764"/>
            <a:ext cx="1828800" cy="26898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4648200" y="2683764"/>
            <a:ext cx="1828800" cy="26898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6705600" y="2683764"/>
            <a:ext cx="1828800" cy="26898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906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304800" y="1657350"/>
            <a:ext cx="4572000" cy="257175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562600" y="2266950"/>
            <a:ext cx="2667000" cy="17526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endParaRPr lang="en-JM" dirty="0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5562600" y="1885950"/>
            <a:ext cx="2438400" cy="285750"/>
          </a:xfrm>
          <a:solidFill>
            <a:srgbClr val="0070C0"/>
          </a:solidFill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4343400" y="1123950"/>
            <a:ext cx="4343400" cy="310515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33400" y="13525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33400" y="15811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33400" y="24193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33400" y="26479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33400" y="34861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33400" y="37147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144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endParaRPr lang="en-JM" dirty="0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304800" y="1657350"/>
            <a:ext cx="4572000" cy="257175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5867400" y="18097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5867400" y="24193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5867400" y="30289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867400" y="36385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5029200" y="1935748"/>
            <a:ext cx="6858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5029200" y="2564398"/>
            <a:ext cx="6858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5029200" y="3173998"/>
            <a:ext cx="6858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5029200" y="3783598"/>
            <a:ext cx="6858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144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endParaRPr lang="en-JM" dirty="0"/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381000" y="1600200"/>
            <a:ext cx="4419600" cy="26289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5867400" y="18097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5867400" y="24193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867400" y="30289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5867400" y="36385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5105400" y="1935748"/>
            <a:ext cx="6096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5105400" y="2564398"/>
            <a:ext cx="6096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5105400" y="3173998"/>
            <a:ext cx="6096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5105400" y="3783598"/>
            <a:ext cx="6096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33400" y="990600"/>
            <a:ext cx="8001000" cy="2495550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019800" cy="292894"/>
          </a:xfrm>
        </p:spPr>
        <p:txBody>
          <a:bodyPr/>
          <a:lstStyle>
            <a:lvl1pPr>
              <a:defRPr sz="1400"/>
            </a:lvl1pPr>
          </a:lstStyle>
          <a:p>
            <a:r>
              <a:rPr lang="en-JM" smtClean="0"/>
              <a:t>PUT THE NAME OF YOUR COMPANY HERE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800600" y="3714750"/>
            <a:ext cx="3810000" cy="685800"/>
          </a:xfrm>
        </p:spPr>
        <p:txBody>
          <a:bodyPr>
            <a:noAutofit/>
          </a:bodyPr>
          <a:lstStyle>
            <a:lvl1pPr algn="r"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533400" y="3733800"/>
            <a:ext cx="2438400" cy="28575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533400" y="4019550"/>
            <a:ext cx="29718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533400" y="11239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3124200" y="11239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5715000" y="11239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533400" y="28765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3124200" y="28765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 dirty="0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5715000" y="28765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533400" y="22669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3124200" y="22669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5715000" y="22669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533400" y="40195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3124200" y="40195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5715000" y="40195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7" name="Rectangle 6"/>
          <p:cNvSpPr/>
          <p:nvPr/>
        </p:nvSpPr>
        <p:spPr>
          <a:xfrm>
            <a:off x="533400" y="1029611"/>
            <a:ext cx="7772400" cy="3991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/>
          </a:p>
        </p:txBody>
      </p:sp>
      <p:sp>
        <p:nvSpPr>
          <p:cNvPr id="28" name="Picture Placeholder 27"/>
          <p:cNvSpPr>
            <a:spLocks noGrp="1"/>
          </p:cNvSpPr>
          <p:nvPr userDrawn="1">
            <p:ph type="pic" sz="quarter" idx="13"/>
          </p:nvPr>
        </p:nvSpPr>
        <p:spPr>
          <a:xfrm>
            <a:off x="533400" y="18859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endParaRPr lang="en-JM" dirty="0"/>
          </a:p>
        </p:txBody>
      </p:sp>
      <p:sp>
        <p:nvSpPr>
          <p:cNvPr id="29" name="Picture Placeholder 27"/>
          <p:cNvSpPr>
            <a:spLocks noGrp="1"/>
          </p:cNvSpPr>
          <p:nvPr userDrawn="1">
            <p:ph type="pic" sz="quarter" idx="14"/>
          </p:nvPr>
        </p:nvSpPr>
        <p:spPr>
          <a:xfrm>
            <a:off x="533400" y="32575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 userDrawn="1">
            <p:ph type="pic" sz="quarter" idx="15"/>
          </p:nvPr>
        </p:nvSpPr>
        <p:spPr>
          <a:xfrm>
            <a:off x="4724400" y="32575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endParaRPr lang="en-JM" dirty="0"/>
          </a:p>
        </p:txBody>
      </p:sp>
      <p:sp>
        <p:nvSpPr>
          <p:cNvPr id="31" name="Picture Placeholder 27"/>
          <p:cNvSpPr>
            <a:spLocks noGrp="1"/>
          </p:cNvSpPr>
          <p:nvPr userDrawn="1">
            <p:ph type="pic" sz="quarter" idx="16"/>
          </p:nvPr>
        </p:nvSpPr>
        <p:spPr>
          <a:xfrm>
            <a:off x="4724400" y="18859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endParaRPr lang="en-JM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7"/>
          </p:nvPr>
        </p:nvSpPr>
        <p:spPr>
          <a:xfrm>
            <a:off x="1371600" y="1809750"/>
            <a:ext cx="2209800" cy="2286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5" name="Content Placeholder 34"/>
          <p:cNvSpPr>
            <a:spLocks noGrp="1"/>
          </p:cNvSpPr>
          <p:nvPr userDrawn="1">
            <p:ph sz="quarter" idx="18"/>
          </p:nvPr>
        </p:nvSpPr>
        <p:spPr>
          <a:xfrm>
            <a:off x="1371600" y="2076450"/>
            <a:ext cx="2971800" cy="800100"/>
          </a:xfr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36" name="Text Placeholder 32"/>
          <p:cNvSpPr>
            <a:spLocks noGrp="1"/>
          </p:cNvSpPr>
          <p:nvPr userDrawn="1">
            <p:ph type="body" sz="quarter" idx="19"/>
          </p:nvPr>
        </p:nvSpPr>
        <p:spPr>
          <a:xfrm>
            <a:off x="5562600" y="1809750"/>
            <a:ext cx="2209800" cy="2286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7" name="Content Placeholder 34"/>
          <p:cNvSpPr>
            <a:spLocks noGrp="1"/>
          </p:cNvSpPr>
          <p:nvPr userDrawn="1">
            <p:ph sz="quarter" idx="20"/>
          </p:nvPr>
        </p:nvSpPr>
        <p:spPr>
          <a:xfrm>
            <a:off x="5562600" y="2076450"/>
            <a:ext cx="2971800" cy="8001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38" name="Text Placeholder 32"/>
          <p:cNvSpPr>
            <a:spLocks noGrp="1"/>
          </p:cNvSpPr>
          <p:nvPr userDrawn="1">
            <p:ph type="body" sz="quarter" idx="21"/>
          </p:nvPr>
        </p:nvSpPr>
        <p:spPr>
          <a:xfrm>
            <a:off x="1371600" y="3181350"/>
            <a:ext cx="2209800" cy="2286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9" name="Content Placeholder 34"/>
          <p:cNvSpPr>
            <a:spLocks noGrp="1"/>
          </p:cNvSpPr>
          <p:nvPr userDrawn="1">
            <p:ph sz="quarter" idx="22"/>
          </p:nvPr>
        </p:nvSpPr>
        <p:spPr>
          <a:xfrm>
            <a:off x="1371600" y="3448050"/>
            <a:ext cx="2971800" cy="8001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0" name="Text Placeholder 32"/>
          <p:cNvSpPr>
            <a:spLocks noGrp="1"/>
          </p:cNvSpPr>
          <p:nvPr userDrawn="1">
            <p:ph type="body" sz="quarter" idx="23"/>
          </p:nvPr>
        </p:nvSpPr>
        <p:spPr>
          <a:xfrm>
            <a:off x="5562600" y="3181350"/>
            <a:ext cx="2209800" cy="2286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41" name="Content Placeholder 34"/>
          <p:cNvSpPr>
            <a:spLocks noGrp="1"/>
          </p:cNvSpPr>
          <p:nvPr userDrawn="1">
            <p:ph sz="quarter" idx="24"/>
          </p:nvPr>
        </p:nvSpPr>
        <p:spPr>
          <a:xfrm>
            <a:off x="5562600" y="3448050"/>
            <a:ext cx="2971800" cy="8001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533400" y="1047750"/>
            <a:ext cx="19050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2590800" y="1047750"/>
            <a:ext cx="20574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4724400" y="1047750"/>
            <a:ext cx="15240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6400800" y="1047750"/>
            <a:ext cx="18288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533400" y="1428750"/>
            <a:ext cx="2362200" cy="280035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533400" y="1047750"/>
            <a:ext cx="210312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3352800" y="1047750"/>
            <a:ext cx="21336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6248400" y="1047750"/>
            <a:ext cx="21336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3352800" y="1428750"/>
            <a:ext cx="2362200" cy="280035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6248400" y="1428750"/>
            <a:ext cx="2362200" cy="280035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599" y="1504950"/>
            <a:ext cx="3654357" cy="295275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4800600" y="1504950"/>
            <a:ext cx="3733800" cy="2971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609600" y="1047750"/>
            <a:ext cx="28194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4800600" y="1047750"/>
            <a:ext cx="28194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8229600" cy="514350"/>
          </a:xfrm>
        </p:spPr>
        <p:txBody>
          <a:bodyPr>
            <a:noAutofit/>
          </a:bodyPr>
          <a:lstStyle>
            <a:lvl1pPr>
              <a:buNone/>
              <a:defRPr sz="1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533400" y="1790700"/>
            <a:ext cx="4419600" cy="245745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257800" y="37909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5257800" y="2419350"/>
            <a:ext cx="3429000" cy="1219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257800" y="17335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1047750"/>
            <a:ext cx="9144000" cy="28194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04800" y="4019550"/>
            <a:ext cx="8534400" cy="533400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11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1123950"/>
            <a:ext cx="5181600" cy="3276600"/>
          </a:xfrm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PUT THE NAME OF YOUR COMPANY HERE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5410200" y="1498854"/>
            <a:ext cx="2971800" cy="310896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5410200" y="1143000"/>
            <a:ext cx="2438400" cy="36195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410200" y="21145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5410200" y="2724150"/>
            <a:ext cx="3429000" cy="1143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5410200" y="39433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533400" y="1619250"/>
            <a:ext cx="7848600" cy="2286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57200" y="1085850"/>
            <a:ext cx="8229600" cy="285750"/>
          </a:xfrm>
        </p:spPr>
        <p:txBody>
          <a:bodyPr>
            <a:noAutofit/>
          </a:bodyPr>
          <a:lstStyle>
            <a:lvl1pPr algn="l">
              <a:buNone/>
              <a:defRPr sz="1400" b="0">
                <a:latin typeface="Bebas Neue"/>
                <a:cs typeface="Bebas Neue"/>
              </a:defRPr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33400" y="4019550"/>
            <a:ext cx="7924800" cy="4572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21" name="Text Placeholder 20"/>
          <p:cNvSpPr>
            <a:spLocks noGrp="1"/>
          </p:cNvSpPr>
          <p:nvPr userDrawn="1">
            <p:ph type="body" sz="quarter" idx="13"/>
          </p:nvPr>
        </p:nvSpPr>
        <p:spPr>
          <a:xfrm>
            <a:off x="533400" y="15430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2" name="Text Placeholder 20"/>
          <p:cNvSpPr>
            <a:spLocks noGrp="1"/>
          </p:cNvSpPr>
          <p:nvPr userDrawn="1">
            <p:ph type="body" sz="quarter" idx="14"/>
          </p:nvPr>
        </p:nvSpPr>
        <p:spPr>
          <a:xfrm>
            <a:off x="4343400" y="15430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3" name="Text Placeholder 20"/>
          <p:cNvSpPr>
            <a:spLocks noGrp="1"/>
          </p:cNvSpPr>
          <p:nvPr userDrawn="1">
            <p:ph type="body" sz="quarter" idx="15"/>
          </p:nvPr>
        </p:nvSpPr>
        <p:spPr>
          <a:xfrm>
            <a:off x="533400" y="33718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4" name="Text Placeholder 20"/>
          <p:cNvSpPr>
            <a:spLocks noGrp="1"/>
          </p:cNvSpPr>
          <p:nvPr userDrawn="1">
            <p:ph type="body" sz="quarter" idx="16"/>
          </p:nvPr>
        </p:nvSpPr>
        <p:spPr>
          <a:xfrm>
            <a:off x="4343400" y="33718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6" name="Text Placeholder 25"/>
          <p:cNvSpPr>
            <a:spLocks noGrp="1"/>
          </p:cNvSpPr>
          <p:nvPr userDrawn="1">
            <p:ph type="body" sz="quarter" idx="17"/>
          </p:nvPr>
        </p:nvSpPr>
        <p:spPr>
          <a:xfrm>
            <a:off x="533400" y="1123950"/>
            <a:ext cx="2438400" cy="28575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7" name="Text Placeholder 25"/>
          <p:cNvSpPr>
            <a:spLocks noGrp="1"/>
          </p:cNvSpPr>
          <p:nvPr userDrawn="1">
            <p:ph type="body" sz="quarter" idx="18"/>
          </p:nvPr>
        </p:nvSpPr>
        <p:spPr>
          <a:xfrm>
            <a:off x="4343400" y="1123950"/>
            <a:ext cx="2514600" cy="28575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9" name="Text Placeholder 25"/>
          <p:cNvSpPr>
            <a:spLocks noGrp="1"/>
          </p:cNvSpPr>
          <p:nvPr userDrawn="1">
            <p:ph type="body" sz="quarter" idx="20"/>
          </p:nvPr>
        </p:nvSpPr>
        <p:spPr>
          <a:xfrm>
            <a:off x="533400" y="2971800"/>
            <a:ext cx="2590800" cy="28575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8" name="Text Placeholder 25"/>
          <p:cNvSpPr>
            <a:spLocks noGrp="1"/>
          </p:cNvSpPr>
          <p:nvPr userDrawn="1">
            <p:ph type="body" sz="quarter" idx="19"/>
          </p:nvPr>
        </p:nvSpPr>
        <p:spPr>
          <a:xfrm>
            <a:off x="4343400" y="2971800"/>
            <a:ext cx="2514600" cy="28575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33400" y="1619250"/>
            <a:ext cx="4343400" cy="24765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1009650"/>
            <a:ext cx="8077200" cy="342900"/>
          </a:xfrm>
        </p:spPr>
        <p:txBody>
          <a:bodyPr>
            <a:noAutofit/>
          </a:bodyPr>
          <a:lstStyle>
            <a:lvl1pPr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172200" y="17335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172200" y="20383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172200" y="23431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172200" y="26479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867400" y="3181350"/>
            <a:ext cx="27432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5867400" y="3486150"/>
            <a:ext cx="27432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105400" y="1733550"/>
            <a:ext cx="9906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105400" y="2038350"/>
            <a:ext cx="9906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105400" y="2343150"/>
            <a:ext cx="9906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105400" y="2647950"/>
            <a:ext cx="9906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" y="1657350"/>
            <a:ext cx="8153400" cy="1219200"/>
          </a:xfrm>
        </p:spPr>
        <p:txBody>
          <a:bodyPr>
            <a:normAutofit/>
          </a:bodyPr>
          <a:lstStyle>
            <a:lvl1pPr algn="l">
              <a:buNone/>
              <a:defRPr sz="60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2952750"/>
            <a:ext cx="6477000" cy="571500"/>
          </a:xfrm>
        </p:spPr>
        <p:txBody>
          <a:bodyPr>
            <a:noAutofit/>
          </a:bodyPr>
          <a:lstStyle>
            <a:lvl1pPr algn="l">
              <a:buNone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1695450"/>
            <a:ext cx="228600" cy="1295400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600" dirty="0">
              <a:solidFill>
                <a:schemeClr val="tx1">
                  <a:lumMod val="95000"/>
                  <a:lumOff val="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 userDrawn="1"/>
        </p:nvCxnSpPr>
        <p:spPr bwMode="auto">
          <a:xfrm>
            <a:off x="0" y="229711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 bwMode="auto">
          <a:xfrm>
            <a:off x="0" y="234315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" y="1657350"/>
            <a:ext cx="8153400" cy="1219200"/>
          </a:xfrm>
        </p:spPr>
        <p:txBody>
          <a:bodyPr>
            <a:normAutofit/>
          </a:bodyPr>
          <a:lstStyle>
            <a:lvl1pPr algn="l">
              <a:buNone/>
              <a:defRPr sz="60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2952750"/>
            <a:ext cx="6477000" cy="571500"/>
          </a:xfrm>
        </p:spPr>
        <p:txBody>
          <a:bodyPr>
            <a:noAutofit/>
          </a:bodyPr>
          <a:lstStyle>
            <a:lvl1pPr algn="l">
              <a:buNone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1695450"/>
            <a:ext cx="228600" cy="1295400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600" dirty="0">
              <a:solidFill>
                <a:schemeClr val="tx1">
                  <a:lumMod val="95000"/>
                  <a:lumOff val="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0" y="229711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 bwMode="auto">
          <a:xfrm>
            <a:off x="0" y="234315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hlinkClick r:id="" action="ppaction://hlinkshowjump?jump=nextslide" highlightClick="1"/>
          </p:cNvPr>
          <p:cNvSpPr/>
          <p:nvPr userDrawn="1"/>
        </p:nvSpPr>
        <p:spPr>
          <a:xfrm>
            <a:off x="8382000" y="4781550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Oval 16">
            <a:hlinkClick r:id="" action="ppaction://hlinkshowjump?jump=previousslide" highlightClick="1"/>
          </p:cNvPr>
          <p:cNvSpPr/>
          <p:nvPr userDrawn="1"/>
        </p:nvSpPr>
        <p:spPr>
          <a:xfrm>
            <a:off x="8036087" y="4781550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Chevron 17"/>
          <p:cNvSpPr/>
          <p:nvPr userDrawn="1"/>
        </p:nvSpPr>
        <p:spPr>
          <a:xfrm flipH="1">
            <a:off x="8122955" y="4863846"/>
            <a:ext cx="82296" cy="100584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 userDrawn="1"/>
        </p:nvSpPr>
        <p:spPr>
          <a:xfrm>
            <a:off x="8473440" y="4863846"/>
            <a:ext cx="82296" cy="100584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71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7750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47750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7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51371"/>
            <a:ext cx="4040188" cy="2963466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971550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7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451371"/>
            <a:ext cx="4041775" cy="2963466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33400" y="13525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33400" y="15811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33400" y="24193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33400" y="26479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33400" y="34861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33400" y="37147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54460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1009650" y="1882588"/>
            <a:ext cx="1352550" cy="135331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3905250" y="1888519"/>
            <a:ext cx="1352550" cy="135331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800850" y="1888519"/>
            <a:ext cx="1352550" cy="135331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584200" y="3432175"/>
            <a:ext cx="2159000" cy="89217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3505200" y="3432175"/>
            <a:ext cx="2159000" cy="89217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6375400" y="3432175"/>
            <a:ext cx="2159000" cy="89217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906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50670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6925"/>
            <a:ext cx="1962121" cy="2495550"/>
          </a:xfrm>
          <a:prstGeom prst="rect">
            <a:avLst/>
          </a:prstGeom>
        </p:spPr>
      </p:pic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066800" y="1639761"/>
            <a:ext cx="1481328" cy="1905000"/>
          </a:xfrm>
        </p:spPr>
        <p:txBody>
          <a:bodyPr/>
          <a:lstStyle/>
          <a:p>
            <a:endParaRPr lang="en-JM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79" y="1354011"/>
            <a:ext cx="1962121" cy="2495550"/>
          </a:xfrm>
          <a:prstGeom prst="rect">
            <a:avLst/>
          </a:prstGeom>
        </p:spPr>
      </p:pic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3829079" y="1616847"/>
            <a:ext cx="1481328" cy="1905000"/>
          </a:xfrm>
        </p:spPr>
        <p:txBody>
          <a:bodyPr/>
          <a:lstStyle/>
          <a:p>
            <a:endParaRPr lang="en-JM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79" y="1354011"/>
            <a:ext cx="1962121" cy="2495550"/>
          </a:xfrm>
          <a:prstGeom prst="rect">
            <a:avLst/>
          </a:prstGeom>
        </p:spPr>
      </p:pic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6648479" y="1616847"/>
            <a:ext cx="1481328" cy="1905000"/>
          </a:xfrm>
        </p:spPr>
        <p:txBody>
          <a:bodyPr/>
          <a:lstStyle/>
          <a:p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762000" y="3867150"/>
            <a:ext cx="2057400" cy="3017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581400" y="3867150"/>
            <a:ext cx="2057400" cy="3017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6400800" y="3867150"/>
            <a:ext cx="2057400" cy="3017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21861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85750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8" name="Rectangle 7"/>
          <p:cNvSpPr/>
          <p:nvPr/>
        </p:nvSpPr>
        <p:spPr>
          <a:xfrm>
            <a:off x="0" y="419100"/>
            <a:ext cx="152400" cy="4000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/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0" y="60166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 bwMode="auto">
          <a:xfrm>
            <a:off x="0" y="64770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0" y="4694551"/>
            <a:ext cx="9144000" cy="46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hlinkClick r:id="" action="ppaction://hlinkshowjump?jump=nextslide" highlightClick="1"/>
          </p:cNvPr>
          <p:cNvSpPr/>
          <p:nvPr/>
        </p:nvSpPr>
        <p:spPr>
          <a:xfrm>
            <a:off x="8382000" y="4781550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Oval 14">
            <a:hlinkClick r:id="" action="ppaction://hlinkshowjump?jump=previousslide" highlightClick="1"/>
          </p:cNvPr>
          <p:cNvSpPr/>
          <p:nvPr/>
        </p:nvSpPr>
        <p:spPr>
          <a:xfrm>
            <a:off x="8036087" y="4781550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Chevron 17"/>
          <p:cNvSpPr/>
          <p:nvPr userDrawn="1"/>
        </p:nvSpPr>
        <p:spPr>
          <a:xfrm flipH="1">
            <a:off x="8122955" y="4863846"/>
            <a:ext cx="82296" cy="100584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 userDrawn="1"/>
        </p:nvSpPr>
        <p:spPr>
          <a:xfrm>
            <a:off x="8473440" y="4863846"/>
            <a:ext cx="82296" cy="100584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rgbClr val="7F7F7F"/>
                </a:solidFill>
                <a:latin typeface="Bebas Neue" pitchFamily="34" charset="0"/>
              </a:defRPr>
            </a:lvl1pPr>
          </a:lstStyle>
          <a:p>
            <a:r>
              <a:rPr lang="en-JM" dirty="0" smtClean="0"/>
              <a:t>PUT THE NAME OF YOUR COMPANY HERE</a:t>
            </a:r>
            <a:endParaRPr lang="en-JM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86" r:id="rId7"/>
    <p:sldLayoutId id="2147483685" r:id="rId8"/>
    <p:sldLayoutId id="2147483682" r:id="rId9"/>
    <p:sldLayoutId id="2147483681" r:id="rId10"/>
    <p:sldLayoutId id="2147483680" r:id="rId11"/>
    <p:sldLayoutId id="2147483677" r:id="rId12"/>
    <p:sldLayoutId id="2147483655" r:id="rId13"/>
    <p:sldLayoutId id="2147483688" r:id="rId14"/>
    <p:sldLayoutId id="2147483683" r:id="rId15"/>
    <p:sldLayoutId id="2147483661" r:id="rId16"/>
    <p:sldLayoutId id="2147483662" r:id="rId17"/>
    <p:sldLayoutId id="2147483679" r:id="rId18"/>
    <p:sldLayoutId id="2147483678" r:id="rId19"/>
    <p:sldLayoutId id="2147483670" r:id="rId20"/>
    <p:sldLayoutId id="2147483663" r:id="rId21"/>
    <p:sldLayoutId id="2147483664" r:id="rId22"/>
    <p:sldLayoutId id="2147483666" r:id="rId23"/>
    <p:sldLayoutId id="2147483667" r:id="rId24"/>
    <p:sldLayoutId id="2147483668" r:id="rId25"/>
    <p:sldLayoutId id="2147483669" r:id="rId26"/>
    <p:sldLayoutId id="2147483671" r:id="rId27"/>
    <p:sldLayoutId id="2147483672" r:id="rId28"/>
    <p:sldLayoutId id="2147483673" r:id="rId29"/>
    <p:sldLayoutId id="2147483674" r:id="rId30"/>
    <p:sldLayoutId id="2147483675" r:id="rId31"/>
    <p:sldLayoutId id="2147483676" r:id="rId32"/>
    <p:sldLayoutId id="2147483687" r:id="rId3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Bebas Neu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»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npaulovich/azure-bootcamp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762250"/>
            <a:ext cx="6400800" cy="342900"/>
          </a:xfrm>
        </p:spPr>
        <p:txBody>
          <a:bodyPr>
            <a:normAutofit fontScale="77500" lnSpcReduction="20000"/>
          </a:bodyPr>
          <a:lstStyle/>
          <a:p>
            <a:r>
              <a:rPr lang="en-JM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/>
                <a:cs typeface="Bebas Neue"/>
              </a:rPr>
              <a:t>Ivan Paulovich</a:t>
            </a:r>
            <a:endParaRPr lang="en-JM" sz="2200" dirty="0">
              <a:solidFill>
                <a:schemeClr val="tx1">
                  <a:lumMod val="75000"/>
                  <a:lumOff val="25000"/>
                </a:schemeClr>
              </a:solidFill>
              <a:latin typeface="Bebas Neue"/>
              <a:cs typeface="Bebas Neue"/>
            </a:endParaRPr>
          </a:p>
        </p:txBody>
      </p:sp>
      <p:sp>
        <p:nvSpPr>
          <p:cNvPr id="5" name="Oval 4">
            <a:hlinkClick r:id="" action="ppaction://hlinkshowjump?jump=nextslide" highlightClick="1"/>
          </p:cNvPr>
          <p:cNvSpPr/>
          <p:nvPr/>
        </p:nvSpPr>
        <p:spPr>
          <a:xfrm>
            <a:off x="4419600" y="3577590"/>
            <a:ext cx="365760" cy="3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81000" y="971550"/>
            <a:ext cx="8458200" cy="1695450"/>
            <a:chOff x="2209800" y="1981200"/>
            <a:chExt cx="4876800" cy="1371600"/>
          </a:xfrm>
        </p:grpSpPr>
        <p:sp>
          <p:nvSpPr>
            <p:cNvPr id="12" name="Rectangle 11"/>
            <p:cNvSpPr/>
            <p:nvPr/>
          </p:nvSpPr>
          <p:spPr>
            <a:xfrm>
              <a:off x="2209800" y="1981200"/>
              <a:ext cx="4876800" cy="1371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/>
              </a:solidFill>
            </a:ln>
            <a:effectLst>
              <a:innerShdw blurRad="1143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09800" y="2286000"/>
              <a:ext cx="152400" cy="609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2286000"/>
              <a:ext cx="152400" cy="609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667000" y="3143250"/>
            <a:ext cx="3810000" cy="3429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/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1400" dirty="0" smtClean="0">
                <a:solidFill>
                  <a:srgbClr val="0070C0"/>
                </a:solidFill>
                <a:latin typeface="BebasNEUE" pitchFamily="34" charset="0"/>
              </a:rPr>
              <a:t>Global Azure Bootcamp – Belo Horizonte</a:t>
            </a:r>
            <a:endParaRPr lang="en-JM" sz="1400" dirty="0">
              <a:solidFill>
                <a:srgbClr val="0070C0"/>
              </a:solidFill>
              <a:latin typeface="BebasNEU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76350"/>
            <a:ext cx="7620000" cy="1104901"/>
          </a:xfrm>
        </p:spPr>
        <p:txBody>
          <a:bodyPr/>
          <a:lstStyle/>
          <a:p>
            <a:pPr algn="ctr"/>
            <a:r>
              <a:rPr lang="en-JM" dirty="0" smtClean="0">
                <a:solidFill>
                  <a:srgbClr val="0065B0"/>
                </a:solidFill>
                <a:latin typeface="Bebas Neue"/>
                <a:cs typeface="Bebas Neue"/>
              </a:rPr>
              <a:t>UTILIZE O VSO PARA PUBLICAR IMAGENS DOCKER NO AZURE</a:t>
            </a:r>
            <a:endParaRPr lang="en-JM" dirty="0">
              <a:solidFill>
                <a:srgbClr val="0065B0"/>
              </a:solidFill>
              <a:latin typeface="Bebas Neue"/>
              <a:cs typeface="Bebas Neue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4556760" y="3691890"/>
            <a:ext cx="107653" cy="137160"/>
          </a:xfrm>
          <a:prstGeom prst="chevron">
            <a:avLst>
              <a:gd name="adj" fmla="val 79255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81000" y="1348317"/>
            <a:ext cx="26431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381000" y="2110740"/>
            <a:ext cx="264319" cy="381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8574881" y="1348317"/>
            <a:ext cx="26431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8574881" y="2101850"/>
            <a:ext cx="26431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https://global.azurebootcamp.net/wp-content/uploads/2016/09/2017-logo-400x27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967" y="3203122"/>
            <a:ext cx="2193266" cy="148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2" grpId="0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err="1" smtClean="0"/>
              <a:t>Integração</a:t>
            </a:r>
            <a:r>
              <a:rPr lang="en-JM" dirty="0" smtClean="0"/>
              <a:t> </a:t>
            </a:r>
            <a:r>
              <a:rPr lang="en-JM" dirty="0" err="1" smtClean="0"/>
              <a:t>Contínua</a:t>
            </a:r>
            <a:r>
              <a:rPr lang="en-JM" dirty="0" smtClean="0"/>
              <a:t> </a:t>
            </a:r>
            <a:r>
              <a:rPr lang="en-JM" dirty="0" smtClean="0">
                <a:solidFill>
                  <a:srgbClr val="0070C0"/>
                </a:solidFill>
              </a:rPr>
              <a:t>CI</a:t>
            </a:r>
            <a:endParaRPr lang="en-JM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GAB – Raja Valley</a:t>
            </a:r>
            <a:endParaRPr lang="en-JM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129957"/>
            <a:ext cx="6147027" cy="337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71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9372600" cy="422672"/>
          </a:xfrm>
        </p:spPr>
        <p:txBody>
          <a:bodyPr/>
          <a:lstStyle/>
          <a:p>
            <a:r>
              <a:rPr lang="en-JM" sz="3200" dirty="0" err="1" smtClean="0"/>
              <a:t>Entrega</a:t>
            </a:r>
            <a:r>
              <a:rPr lang="en-JM" sz="3200" dirty="0" smtClean="0"/>
              <a:t> </a:t>
            </a:r>
            <a:r>
              <a:rPr lang="en-JM" sz="3200" dirty="0" err="1" smtClean="0"/>
              <a:t>Contínua</a:t>
            </a:r>
            <a:r>
              <a:rPr lang="en-JM" sz="3200" dirty="0" smtClean="0"/>
              <a:t> </a:t>
            </a:r>
            <a:r>
              <a:rPr lang="en-JM" sz="3200" b="1" dirty="0" smtClean="0"/>
              <a:t>e</a:t>
            </a:r>
            <a:r>
              <a:rPr lang="en-JM" sz="3200" dirty="0" smtClean="0"/>
              <a:t> </a:t>
            </a:r>
            <a:r>
              <a:rPr lang="en-JM" sz="3200" dirty="0" err="1" smtClean="0">
                <a:solidFill>
                  <a:srgbClr val="0070C0"/>
                </a:solidFill>
              </a:rPr>
              <a:t>Implantação</a:t>
            </a:r>
            <a:r>
              <a:rPr lang="en-JM" sz="3200" dirty="0" smtClean="0">
                <a:solidFill>
                  <a:srgbClr val="0070C0"/>
                </a:solidFill>
              </a:rPr>
              <a:t> </a:t>
            </a:r>
            <a:r>
              <a:rPr lang="en-JM" sz="3200" dirty="0" err="1" smtClean="0">
                <a:solidFill>
                  <a:srgbClr val="0070C0"/>
                </a:solidFill>
              </a:rPr>
              <a:t>Contínua</a:t>
            </a:r>
            <a:endParaRPr lang="en-JM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GAB – Raja Valley</a:t>
            </a:r>
            <a:endParaRPr lang="en-JM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76350"/>
            <a:ext cx="5786076" cy="317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96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9372600" cy="422672"/>
          </a:xfrm>
        </p:spPr>
        <p:txBody>
          <a:bodyPr/>
          <a:lstStyle/>
          <a:p>
            <a:r>
              <a:rPr lang="en-JM" sz="3200" dirty="0" smtClean="0"/>
              <a:t>Setup do </a:t>
            </a:r>
            <a:r>
              <a:rPr lang="en-JM" sz="3200" dirty="0" smtClean="0">
                <a:solidFill>
                  <a:srgbClr val="0070C0"/>
                </a:solidFill>
              </a:rPr>
              <a:t>VSTS Agent no Ubuntu</a:t>
            </a:r>
            <a:endParaRPr lang="en-JM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GAB – Raja Valley</a:t>
            </a:r>
            <a:endParaRPr lang="en-JM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46310"/>
            <a:ext cx="2936158" cy="2949751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3352800" y="1983019"/>
            <a:ext cx="5638800" cy="161122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7150">
              <a:buFont typeface="Arial" pitchFamily="34" charset="0"/>
            </a:pPr>
            <a:r>
              <a:rPr lang="en-JM" sz="1400" dirty="0"/>
              <a:t>CRIAR </a:t>
            </a:r>
            <a:r>
              <a:rPr lang="en-JM" sz="1400" dirty="0" smtClean="0"/>
              <a:t>UMA VM COM DOCKER NO AZURE</a:t>
            </a:r>
            <a:endParaRPr lang="en-JM" sz="1400" dirty="0"/>
          </a:p>
          <a:p>
            <a:pPr marL="57150">
              <a:buFont typeface="Arial" pitchFamily="34" charset="0"/>
            </a:pPr>
            <a:r>
              <a:rPr lang="en-JM" sz="1400" dirty="0"/>
              <a:t>$ </a:t>
            </a:r>
            <a:r>
              <a:rPr lang="en-US" sz="1400" dirty="0" err="1"/>
              <a:t>docker</a:t>
            </a:r>
            <a:r>
              <a:rPr lang="en-US" sz="1400" dirty="0"/>
              <a:t>-machine create \</a:t>
            </a:r>
          </a:p>
          <a:p>
            <a:pPr marL="57150">
              <a:buFont typeface="Arial" pitchFamily="34" charset="0"/>
            </a:pPr>
            <a:r>
              <a:rPr lang="en-US" sz="1400" dirty="0"/>
              <a:t>--driver azure \</a:t>
            </a:r>
          </a:p>
          <a:p>
            <a:pPr marL="57150">
              <a:buFont typeface="Arial" pitchFamily="34" charset="0"/>
            </a:pPr>
            <a:r>
              <a:rPr lang="en-US" sz="1400" dirty="0"/>
              <a:t>--azure-subscription-id 5c67839b-4422-4823-b28d-06b76002927d \</a:t>
            </a:r>
          </a:p>
          <a:p>
            <a:pPr marL="57150">
              <a:buFont typeface="Arial" pitchFamily="34" charset="0"/>
            </a:pPr>
            <a:r>
              <a:rPr lang="en-US" sz="1400" dirty="0" err="1" smtClean="0"/>
              <a:t>tfs</a:t>
            </a:r>
            <a:r>
              <a:rPr lang="en-US" sz="1400" dirty="0" smtClean="0"/>
              <a:t>-build</a:t>
            </a:r>
            <a:endParaRPr lang="en-JM" sz="14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143500" y="1389890"/>
            <a:ext cx="1643605" cy="422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j-ea"/>
                <a:cs typeface="+mj-cs"/>
              </a:defRPr>
            </a:lvl1pPr>
          </a:lstStyle>
          <a:p>
            <a:r>
              <a:rPr lang="en-JM" dirty="0" err="1" smtClean="0">
                <a:solidFill>
                  <a:srgbClr val="0070C0"/>
                </a:solidFill>
              </a:rPr>
              <a:t>Ou</a:t>
            </a:r>
            <a:r>
              <a:rPr lang="en-JM" dirty="0" smtClean="0">
                <a:solidFill>
                  <a:srgbClr val="0070C0"/>
                </a:solidFill>
              </a:rPr>
              <a:t>… </a:t>
            </a:r>
            <a:endParaRPr lang="en-JM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780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9372600" cy="422672"/>
          </a:xfrm>
        </p:spPr>
        <p:txBody>
          <a:bodyPr/>
          <a:lstStyle/>
          <a:p>
            <a:r>
              <a:rPr lang="en-JM" sz="3200" dirty="0" smtClean="0"/>
              <a:t>Setup do </a:t>
            </a:r>
            <a:r>
              <a:rPr lang="en-JM" sz="3200" dirty="0" smtClean="0">
                <a:solidFill>
                  <a:srgbClr val="0070C0"/>
                </a:solidFill>
              </a:rPr>
              <a:t>VSTS Agent no Ubuntu</a:t>
            </a:r>
            <a:endParaRPr lang="en-JM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GAB – Raja Valley</a:t>
            </a:r>
            <a:endParaRPr lang="en-JM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2872453"/>
            <a:ext cx="8153400" cy="161122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7150">
              <a:buFont typeface="Arial" pitchFamily="34" charset="0"/>
            </a:pPr>
            <a:r>
              <a:rPr lang="en-JM" sz="1400" dirty="0" smtClean="0"/>
              <a:t>$ </a:t>
            </a:r>
            <a:r>
              <a:rPr lang="en-US" sz="1400" dirty="0" err="1"/>
              <a:t>docker</a:t>
            </a:r>
            <a:r>
              <a:rPr lang="en-US" sz="1400" dirty="0"/>
              <a:t> run \</a:t>
            </a:r>
          </a:p>
          <a:p>
            <a:pPr marL="57150">
              <a:buFont typeface="Arial" pitchFamily="34" charset="0"/>
            </a:pPr>
            <a:r>
              <a:rPr lang="en-US" sz="1400" dirty="0"/>
              <a:t> -e VSTS_ACCOUNT=ivanpaulovich \</a:t>
            </a:r>
          </a:p>
          <a:p>
            <a:pPr marL="57150">
              <a:buFont typeface="Arial" pitchFamily="34" charset="0"/>
            </a:pPr>
            <a:r>
              <a:rPr lang="en-US" sz="1400" dirty="0"/>
              <a:t> -e </a:t>
            </a:r>
            <a:r>
              <a:rPr lang="en-US" sz="1400" dirty="0" smtClean="0"/>
              <a:t>VSTS_TOKEN=k2yaezs77yf7m77yf7m77yf7m</a:t>
            </a:r>
            <a:r>
              <a:rPr lang="en-US" sz="1400" dirty="0"/>
              <a:t>77yf7morj</a:t>
            </a:r>
            <a:r>
              <a:rPr lang="en-US" sz="1400" dirty="0" smtClean="0"/>
              <a:t>pafdj7fuzkikmaq </a:t>
            </a:r>
            <a:r>
              <a:rPr lang="en-US" sz="1400" dirty="0"/>
              <a:t>\</a:t>
            </a:r>
          </a:p>
          <a:p>
            <a:pPr marL="57150">
              <a:buFont typeface="Arial" pitchFamily="34" charset="0"/>
            </a:pPr>
            <a:r>
              <a:rPr lang="en-US" sz="1400" dirty="0"/>
              <a:t> -it </a:t>
            </a:r>
            <a:r>
              <a:rPr lang="en-US" sz="1400" dirty="0" err="1"/>
              <a:t>microsoft</a:t>
            </a:r>
            <a:r>
              <a:rPr lang="en-US" sz="1400" dirty="0"/>
              <a:t>/</a:t>
            </a:r>
            <a:r>
              <a:rPr lang="en-US" sz="1400" dirty="0" err="1"/>
              <a:t>vsts</a:t>
            </a:r>
            <a:r>
              <a:rPr lang="en-US" sz="1400" dirty="0"/>
              <a:t>-agent</a:t>
            </a:r>
            <a:endParaRPr lang="en-JM" sz="1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198335"/>
            <a:ext cx="8153400" cy="47283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7150">
              <a:buFont typeface="Arial" pitchFamily="34" charset="0"/>
            </a:pPr>
            <a:r>
              <a:rPr lang="en-JM" sz="1400" dirty="0" smtClean="0"/>
              <a:t>$ </a:t>
            </a:r>
            <a:r>
              <a:rPr lang="en-JM" sz="1400" dirty="0" err="1" smtClean="0"/>
              <a:t>docker</a:t>
            </a:r>
            <a:r>
              <a:rPr lang="en-JM" sz="1400" dirty="0" smtClean="0"/>
              <a:t>-machine </a:t>
            </a:r>
            <a:r>
              <a:rPr lang="en-JM" sz="1400" dirty="0" err="1"/>
              <a:t>ssh</a:t>
            </a:r>
            <a:r>
              <a:rPr lang="en-JM" sz="1400" dirty="0"/>
              <a:t> </a:t>
            </a:r>
            <a:r>
              <a:rPr lang="en-JM" sz="1400" dirty="0" err="1" smtClean="0"/>
              <a:t>tfs</a:t>
            </a:r>
            <a:r>
              <a:rPr lang="en-JM" sz="1400" dirty="0" smtClean="0"/>
              <a:t>-build</a:t>
            </a:r>
            <a:endParaRPr lang="en-JM" sz="1400" dirty="0"/>
          </a:p>
        </p:txBody>
      </p:sp>
      <p:sp>
        <p:nvSpPr>
          <p:cNvPr id="10" name="Oval 12"/>
          <p:cNvSpPr/>
          <p:nvPr/>
        </p:nvSpPr>
        <p:spPr>
          <a:xfrm>
            <a:off x="8364638" y="1011406"/>
            <a:ext cx="457200" cy="457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1400" dirty="0" smtClean="0">
                <a:latin typeface="Bebas Neue" pitchFamily="34" charset="0"/>
              </a:rPr>
              <a:t>1</a:t>
            </a:r>
            <a:endParaRPr lang="en-JM" sz="1400" dirty="0">
              <a:latin typeface="Bebas Neue" pitchFamily="34" charset="0"/>
            </a:endParaRPr>
          </a:p>
        </p:txBody>
      </p:sp>
      <p:sp>
        <p:nvSpPr>
          <p:cNvPr id="12" name="Oval 12"/>
          <p:cNvSpPr/>
          <p:nvPr/>
        </p:nvSpPr>
        <p:spPr>
          <a:xfrm>
            <a:off x="8364638" y="2724658"/>
            <a:ext cx="457200" cy="457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1400" dirty="0">
                <a:latin typeface="Bebas Neue" pitchFamily="34" charset="0"/>
              </a:rPr>
              <a:t>3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2026781"/>
            <a:ext cx="8153400" cy="47283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400" dirty="0"/>
              <a:t>%</a:t>
            </a:r>
            <a:r>
              <a:rPr lang="pt-BR" sz="1400" dirty="0" err="1"/>
              <a:t>userprofile</a:t>
            </a:r>
            <a:r>
              <a:rPr lang="pt-BR" sz="1400" dirty="0"/>
              <a:t>%\.</a:t>
            </a:r>
            <a:r>
              <a:rPr lang="pt-BR" sz="1400" dirty="0" err="1"/>
              <a:t>docker</a:t>
            </a:r>
            <a:r>
              <a:rPr lang="pt-BR" sz="1400" dirty="0"/>
              <a:t>\</a:t>
            </a:r>
            <a:r>
              <a:rPr lang="pt-BR" sz="1400" dirty="0" err="1"/>
              <a:t>machine</a:t>
            </a:r>
            <a:r>
              <a:rPr lang="pt-BR" sz="1400" dirty="0"/>
              <a:t>\</a:t>
            </a:r>
            <a:r>
              <a:rPr lang="pt-BR" sz="1400" dirty="0" err="1"/>
              <a:t>machines</a:t>
            </a:r>
            <a:r>
              <a:rPr lang="pt-BR" sz="1400" dirty="0"/>
              <a:t>\tfs-build00</a:t>
            </a:r>
          </a:p>
        </p:txBody>
      </p:sp>
      <p:sp>
        <p:nvSpPr>
          <p:cNvPr id="15" name="Oval 12"/>
          <p:cNvSpPr/>
          <p:nvPr/>
        </p:nvSpPr>
        <p:spPr>
          <a:xfrm>
            <a:off x="8364638" y="1839852"/>
            <a:ext cx="457200" cy="457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1400" dirty="0" smtClean="0">
                <a:latin typeface="Bebas Neue" pitchFamily="34" charset="0"/>
              </a:rPr>
              <a:t>2</a:t>
            </a:r>
            <a:endParaRPr lang="en-JM" sz="1400" dirty="0">
              <a:latin typeface="Bebas Neu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425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9372600" cy="422672"/>
          </a:xfrm>
        </p:spPr>
        <p:txBody>
          <a:bodyPr/>
          <a:lstStyle/>
          <a:p>
            <a:r>
              <a:rPr lang="en-JM" sz="3200" dirty="0" smtClean="0"/>
              <a:t>Setup do </a:t>
            </a:r>
            <a:r>
              <a:rPr lang="en-JM" sz="3200" dirty="0" smtClean="0">
                <a:solidFill>
                  <a:srgbClr val="0070C0"/>
                </a:solidFill>
              </a:rPr>
              <a:t>VSTS Agent no Ubuntu</a:t>
            </a:r>
            <a:endParaRPr lang="en-JM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GAB – Raja Valley</a:t>
            </a:r>
            <a:endParaRPr lang="en-JM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122997"/>
            <a:ext cx="6172379" cy="338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46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err="1" smtClean="0"/>
              <a:t>Nossa</a:t>
            </a:r>
            <a:r>
              <a:rPr lang="en-JM" dirty="0" smtClean="0"/>
              <a:t> </a:t>
            </a:r>
            <a:r>
              <a:rPr lang="en-JM" dirty="0" smtClean="0">
                <a:solidFill>
                  <a:srgbClr val="0070C0"/>
                </a:solidFill>
              </a:rPr>
              <a:t>Agenda</a:t>
            </a:r>
            <a:endParaRPr lang="en-JM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GAB – Raja Valley</a:t>
            </a:r>
            <a:endParaRPr lang="en-JM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400" y="1352550"/>
            <a:ext cx="2971800" cy="284163"/>
          </a:xfrm>
        </p:spPr>
        <p:txBody>
          <a:bodyPr/>
          <a:lstStyle/>
          <a:p>
            <a:r>
              <a:rPr lang="en-JM" dirty="0"/>
              <a:t>01. </a:t>
            </a:r>
            <a:r>
              <a:rPr lang="en-JM" dirty="0" smtClean="0"/>
              <a:t>INTRODUÇÃO</a:t>
            </a:r>
            <a:endParaRPr lang="en-JM" dirty="0"/>
          </a:p>
          <a:p>
            <a:endParaRPr lang="en-JM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</a:t>
            </a: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CI/CD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Conhecendo</a:t>
            </a: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 Docker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.NET Core CLI</a:t>
            </a:r>
          </a:p>
          <a:p>
            <a:endParaRPr lang="en-JM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33400" y="2419350"/>
            <a:ext cx="2971800" cy="284163"/>
          </a:xfrm>
        </p:spPr>
        <p:txBody>
          <a:bodyPr/>
          <a:lstStyle/>
          <a:p>
            <a:r>
              <a:rPr lang="en-JM" dirty="0" smtClean="0"/>
              <a:t>02. CI/CD</a:t>
            </a:r>
            <a:endParaRPr lang="en-JM" dirty="0"/>
          </a:p>
          <a:p>
            <a:endParaRPr lang="en-JM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Integração</a:t>
            </a: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Contínua</a:t>
            </a:r>
            <a:endParaRPr lang="en-JM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Entrega</a:t>
            </a: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Contínua</a:t>
            </a:r>
            <a:endParaRPr lang="en-JM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Implantação</a:t>
            </a: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Contínua</a:t>
            </a:r>
            <a:endParaRPr lang="en-JM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533400" y="3486150"/>
            <a:ext cx="2819400" cy="284163"/>
          </a:xfrm>
        </p:spPr>
        <p:txBody>
          <a:bodyPr/>
          <a:lstStyle/>
          <a:p>
            <a:r>
              <a:rPr lang="en-JM" dirty="0" smtClean="0"/>
              <a:t>03. DEMO</a:t>
            </a:r>
            <a:endParaRPr lang="en-JM" dirty="0"/>
          </a:p>
          <a:p>
            <a:endParaRPr lang="en-JM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Hora da </a:t>
            </a: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Diversão</a:t>
            </a:r>
            <a:endParaRPr lang="en-JM" dirty="0"/>
          </a:p>
        </p:txBody>
      </p:sp>
      <p:sp>
        <p:nvSpPr>
          <p:cNvPr id="12" name="Text Placeholder 8"/>
          <p:cNvSpPr txBox="1">
            <a:spLocks/>
          </p:cNvSpPr>
          <p:nvPr/>
        </p:nvSpPr>
        <p:spPr>
          <a:xfrm>
            <a:off x="3962400" y="1352550"/>
            <a:ext cx="2819400" cy="284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None/>
              <a:defRPr sz="1600" b="0" kern="1200">
                <a:solidFill>
                  <a:srgbClr val="0070C0"/>
                </a:solidFill>
                <a:latin typeface="Bebas Neue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dirty="0" smtClean="0"/>
              <a:t>04. LABS</a:t>
            </a:r>
          </a:p>
          <a:p>
            <a:endParaRPr lang="en-JM" dirty="0"/>
          </a:p>
        </p:txBody>
      </p:sp>
      <p:sp>
        <p:nvSpPr>
          <p:cNvPr id="13" name="Text Placeholder 9"/>
          <p:cNvSpPr txBox="1">
            <a:spLocks/>
          </p:cNvSpPr>
          <p:nvPr/>
        </p:nvSpPr>
        <p:spPr>
          <a:xfrm>
            <a:off x="3962400" y="1581150"/>
            <a:ext cx="2743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None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Faça</a:t>
            </a: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você</a:t>
            </a: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mesmo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15834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smtClean="0"/>
              <a:t>Demo</a:t>
            </a:r>
            <a:endParaRPr lang="en-JM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/>
              <a:t>GAB – Raja Valley</a:t>
            </a:r>
          </a:p>
        </p:txBody>
      </p:sp>
      <p:pic>
        <p:nvPicPr>
          <p:cNvPr id="6" name="Picture 2" descr="https://msopentech.com/wp-content/uploads/docker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809750"/>
            <a:ext cx="4106802" cy="139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53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smtClean="0"/>
              <a:t>Labs</a:t>
            </a:r>
            <a:endParaRPr lang="en-JM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/>
              <a:t>GAB – Raja Valley</a:t>
            </a:r>
          </a:p>
        </p:txBody>
      </p:sp>
      <p:pic>
        <p:nvPicPr>
          <p:cNvPr id="1026" name="Picture 2" descr="Resultado de imagem para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41634"/>
            <a:ext cx="4111625" cy="177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423393" y="3127025"/>
            <a:ext cx="5484813" cy="471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pt-BR" sz="1600" dirty="0">
                <a:solidFill>
                  <a:srgbClr val="0070C0"/>
                </a:solidFill>
                <a:latin typeface="Bebas Neue" pitchFamily="34" charset="0"/>
                <a:cs typeface="Arial" pitchFamily="34" charset="0"/>
                <a:hlinkClick r:id="rId3"/>
              </a:rPr>
              <a:t>https://</a:t>
            </a:r>
            <a:r>
              <a:rPr lang="pt-BR" sz="1600" dirty="0">
                <a:solidFill>
                  <a:srgbClr val="0070C0"/>
                </a:solidFill>
                <a:latin typeface="Bebas Neue" pitchFamily="34" charset="0"/>
                <a:cs typeface="Arial" pitchFamily="34" charset="0"/>
                <a:hlinkClick r:id="rId3"/>
              </a:rPr>
              <a:t>github.com/ivanpaulovich/azure-bootcamp</a:t>
            </a:r>
            <a:endParaRPr lang="pt-BR" sz="1600" dirty="0">
              <a:solidFill>
                <a:srgbClr val="0070C0"/>
              </a:solidFill>
              <a:latin typeface="Bebas Neue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20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457200" y="1478518"/>
            <a:ext cx="80772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smtClean="0"/>
              <a:t>ENTRE EM </a:t>
            </a:r>
            <a:r>
              <a:rPr lang="en-JM" dirty="0" smtClean="0">
                <a:solidFill>
                  <a:srgbClr val="0070C0"/>
                </a:solidFill>
              </a:rPr>
              <a:t>CONTATO</a:t>
            </a:r>
            <a:endParaRPr lang="en-JM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/>
              <a:t>GAB – Raja Valley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094499" y="1845802"/>
            <a:ext cx="2438400" cy="304800"/>
          </a:xfrm>
        </p:spPr>
        <p:txBody>
          <a:bodyPr/>
          <a:lstStyle/>
          <a:p>
            <a:r>
              <a:rPr lang="en-JM" dirty="0" smtClean="0"/>
              <a:t>ivan@100loop.com</a:t>
            </a:r>
            <a:endParaRPr lang="en-JM" dirty="0"/>
          </a:p>
          <a:p>
            <a:endParaRPr lang="en-JM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094499" y="2405110"/>
            <a:ext cx="2743200" cy="304800"/>
          </a:xfrm>
        </p:spPr>
        <p:txBody>
          <a:bodyPr/>
          <a:lstStyle/>
          <a:p>
            <a:pPr lvl="0"/>
            <a:r>
              <a:rPr lang="en-JM" dirty="0" smtClean="0"/>
              <a:t>fb.com/ivanpaulovich</a:t>
            </a:r>
            <a:endParaRPr lang="en-JM" dirty="0"/>
          </a:p>
          <a:p>
            <a:endParaRPr lang="en-JM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1828800" y="2413492"/>
            <a:ext cx="1831382" cy="334518"/>
          </a:xfrm>
        </p:spPr>
        <p:txBody>
          <a:bodyPr>
            <a:normAutofit/>
          </a:bodyPr>
          <a:lstStyle/>
          <a:p>
            <a:pPr algn="ctr"/>
            <a:r>
              <a:rPr lang="en-JM" dirty="0" smtClean="0"/>
              <a:t>www.100loop.com</a:t>
            </a:r>
            <a:endParaRPr lang="en-JM" dirty="0"/>
          </a:p>
        </p:txBody>
      </p:sp>
      <p:sp>
        <p:nvSpPr>
          <p:cNvPr id="18" name="Oval 17"/>
          <p:cNvSpPr/>
          <p:nvPr/>
        </p:nvSpPr>
        <p:spPr>
          <a:xfrm>
            <a:off x="4713499" y="2405110"/>
            <a:ext cx="304800" cy="3048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pic>
        <p:nvPicPr>
          <p:cNvPr id="20" name="Picture 19" descr="faceboo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500" y="2443111"/>
            <a:ext cx="228799" cy="228799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731982"/>
            <a:ext cx="2593382" cy="596289"/>
          </a:xfrm>
          <a:prstGeom prst="rect">
            <a:avLst/>
          </a:prstGeom>
        </p:spPr>
      </p:pic>
      <p:sp>
        <p:nvSpPr>
          <p:cNvPr id="34" name="Oval 17"/>
          <p:cNvSpPr/>
          <p:nvPr/>
        </p:nvSpPr>
        <p:spPr>
          <a:xfrm>
            <a:off x="4711742" y="1848088"/>
            <a:ext cx="304800" cy="3048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126" y="1886846"/>
            <a:ext cx="253088" cy="253088"/>
          </a:xfrm>
          <a:prstGeom prst="rect">
            <a:avLst/>
          </a:prstGeom>
        </p:spPr>
      </p:pic>
      <p:sp>
        <p:nvSpPr>
          <p:cNvPr id="38" name="Retângulo 37"/>
          <p:cNvSpPr/>
          <p:nvPr/>
        </p:nvSpPr>
        <p:spPr>
          <a:xfrm>
            <a:off x="2743200" y="3454860"/>
            <a:ext cx="3591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JM" dirty="0">
                <a:ea typeface="Pacifico" pitchFamily="2" charset="0"/>
              </a:rPr>
              <a:t>OBRIGADO </a:t>
            </a:r>
            <a:r>
              <a:rPr lang="en-JM" dirty="0">
                <a:solidFill>
                  <a:srgbClr val="0065B0"/>
                </a:solidFill>
                <a:ea typeface="Pacifico" pitchFamily="2" charset="0"/>
              </a:rPr>
              <a:t>PELO SEU TEMPO!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767252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err="1" smtClean="0"/>
              <a:t>Nossa</a:t>
            </a:r>
            <a:r>
              <a:rPr lang="en-JM" dirty="0" smtClean="0"/>
              <a:t> </a:t>
            </a:r>
            <a:r>
              <a:rPr lang="en-JM" dirty="0" smtClean="0">
                <a:solidFill>
                  <a:srgbClr val="0070C0"/>
                </a:solidFill>
              </a:rPr>
              <a:t>Agenda</a:t>
            </a:r>
            <a:endParaRPr lang="en-JM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GAB – Raja Valley</a:t>
            </a:r>
            <a:endParaRPr lang="en-JM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400" y="1352550"/>
            <a:ext cx="2971800" cy="284163"/>
          </a:xfrm>
        </p:spPr>
        <p:txBody>
          <a:bodyPr/>
          <a:lstStyle/>
          <a:p>
            <a:r>
              <a:rPr lang="en-JM" dirty="0"/>
              <a:t>01. </a:t>
            </a:r>
            <a:r>
              <a:rPr lang="en-JM" dirty="0" smtClean="0"/>
              <a:t>INTRODUÇÃO</a:t>
            </a:r>
            <a:endParaRPr lang="en-JM" dirty="0"/>
          </a:p>
          <a:p>
            <a:endParaRPr lang="en-JM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</a:t>
            </a: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CI/CD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Conhecendo</a:t>
            </a: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 Docker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.NET Core CLI</a:t>
            </a:r>
          </a:p>
          <a:p>
            <a:endParaRPr lang="en-JM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33400" y="2419350"/>
            <a:ext cx="2971800" cy="284163"/>
          </a:xfrm>
        </p:spPr>
        <p:txBody>
          <a:bodyPr/>
          <a:lstStyle/>
          <a:p>
            <a:r>
              <a:rPr lang="en-JM" dirty="0" smtClean="0"/>
              <a:t>02. CI/CD</a:t>
            </a:r>
            <a:endParaRPr lang="en-JM" dirty="0"/>
          </a:p>
          <a:p>
            <a:endParaRPr lang="en-JM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Integração</a:t>
            </a: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Contínua</a:t>
            </a:r>
            <a:endParaRPr lang="en-JM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Entrega</a:t>
            </a: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Contínua</a:t>
            </a:r>
            <a:endParaRPr lang="en-JM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Implantação</a:t>
            </a: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Contínua</a:t>
            </a:r>
            <a:endParaRPr lang="en-JM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533400" y="3486150"/>
            <a:ext cx="2819400" cy="284163"/>
          </a:xfrm>
        </p:spPr>
        <p:txBody>
          <a:bodyPr/>
          <a:lstStyle/>
          <a:p>
            <a:r>
              <a:rPr lang="en-JM" dirty="0" smtClean="0"/>
              <a:t>03. DEMO</a:t>
            </a:r>
            <a:endParaRPr lang="en-JM" dirty="0"/>
          </a:p>
          <a:p>
            <a:endParaRPr lang="en-JM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Hora da </a:t>
            </a: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Diversão</a:t>
            </a:r>
            <a:endParaRPr lang="en-JM" dirty="0"/>
          </a:p>
        </p:txBody>
      </p:sp>
      <p:sp>
        <p:nvSpPr>
          <p:cNvPr id="12" name="Text Placeholder 8"/>
          <p:cNvSpPr txBox="1">
            <a:spLocks/>
          </p:cNvSpPr>
          <p:nvPr/>
        </p:nvSpPr>
        <p:spPr>
          <a:xfrm>
            <a:off x="3962400" y="1352550"/>
            <a:ext cx="2819400" cy="284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None/>
              <a:defRPr sz="1600" b="0" kern="1200">
                <a:solidFill>
                  <a:srgbClr val="0070C0"/>
                </a:solidFill>
                <a:latin typeface="Bebas Neue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dirty="0" smtClean="0"/>
              <a:t>04. LABS</a:t>
            </a:r>
          </a:p>
          <a:p>
            <a:endParaRPr lang="en-JM" dirty="0"/>
          </a:p>
        </p:txBody>
      </p:sp>
      <p:sp>
        <p:nvSpPr>
          <p:cNvPr id="13" name="Text Placeholder 9"/>
          <p:cNvSpPr txBox="1">
            <a:spLocks/>
          </p:cNvSpPr>
          <p:nvPr/>
        </p:nvSpPr>
        <p:spPr>
          <a:xfrm>
            <a:off x="3962400" y="1581150"/>
            <a:ext cx="2743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None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Faça</a:t>
            </a: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você</a:t>
            </a: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mesmo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346489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3048000" y="1184162"/>
            <a:ext cx="5638800" cy="3138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smtClean="0"/>
              <a:t>Ivan </a:t>
            </a:r>
            <a:r>
              <a:rPr lang="en-JM" dirty="0" smtClean="0">
                <a:solidFill>
                  <a:srgbClr val="0070C0"/>
                </a:solidFill>
              </a:rPr>
              <a:t>Paulovich</a:t>
            </a:r>
            <a:endParaRPr lang="en-JM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GAB – Raja Valley</a:t>
            </a:r>
            <a:endParaRPr lang="en-JM" dirty="0"/>
          </a:p>
        </p:txBody>
      </p:sp>
      <p:pic>
        <p:nvPicPr>
          <p:cNvPr id="19" name="Picture 2" descr="https://msdnshared.blob.core.windows.net/media/2016/11/MVPReconnect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060" y="1398144"/>
            <a:ext cx="2112697" cy="70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o 19"/>
          <p:cNvGrpSpPr/>
          <p:nvPr/>
        </p:nvGrpSpPr>
        <p:grpSpPr>
          <a:xfrm>
            <a:off x="3352800" y="1336991"/>
            <a:ext cx="2002514" cy="1013979"/>
            <a:chOff x="6818842" y="885163"/>
            <a:chExt cx="3570826" cy="1808096"/>
          </a:xfrm>
        </p:grpSpPr>
        <p:pic>
          <p:nvPicPr>
            <p:cNvPr id="21" name="Picture 4" descr="https://alexandrebrisebois.files.wordpress.com/2014/07/microsoft-mvp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8842" y="885163"/>
              <a:ext cx="3570826" cy="1471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CaixaDeTexto 21"/>
            <p:cNvSpPr txBox="1"/>
            <p:nvPr/>
          </p:nvSpPr>
          <p:spPr>
            <a:xfrm>
              <a:off x="7434894" y="2199323"/>
              <a:ext cx="2262547" cy="493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 b="1" u="sng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pt-BR" u="none" dirty="0"/>
                <a:t>De 2012 à 2014</a:t>
              </a:r>
            </a:p>
          </p:txBody>
        </p:sp>
      </p:grpSp>
      <p:pic>
        <p:nvPicPr>
          <p:cNvPr id="23" name="Picture 6" descr="http://bhs.com.br/wp-content/themes/bhs/images/marca-bh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534391"/>
            <a:ext cx="1676400" cy="50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43" y="1195756"/>
            <a:ext cx="2345757" cy="3127174"/>
          </a:xfrm>
          <a:prstGeom prst="rect">
            <a:avLst/>
          </a:prstGeom>
        </p:spPr>
      </p:pic>
      <p:pic>
        <p:nvPicPr>
          <p:cNvPr id="25" name="Picture 8" descr="https://dotnetraptors.files.wordpress.com/2010/03/logo_raptors.jpg?w=139&amp;h=8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375065"/>
            <a:ext cx="1209397" cy="75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1572" y="3294901"/>
            <a:ext cx="2591025" cy="1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34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err="1" smtClean="0"/>
              <a:t>Introdução</a:t>
            </a:r>
            <a:r>
              <a:rPr lang="en-JM" dirty="0" smtClean="0"/>
              <a:t> </a:t>
            </a:r>
            <a:r>
              <a:rPr lang="en-JM" dirty="0" err="1" smtClean="0"/>
              <a:t>ao</a:t>
            </a:r>
            <a:r>
              <a:rPr lang="en-JM" dirty="0" smtClean="0"/>
              <a:t> </a:t>
            </a:r>
            <a:r>
              <a:rPr lang="en-JM" dirty="0" smtClean="0">
                <a:solidFill>
                  <a:srgbClr val="0070C0"/>
                </a:solidFill>
              </a:rPr>
              <a:t>CI/CD</a:t>
            </a:r>
            <a:endParaRPr lang="en-JM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GAB – Raja Valley</a:t>
            </a:r>
            <a:endParaRPr lang="en-JM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7"/>
          </p:nvPr>
        </p:nvSpPr>
        <p:spPr>
          <a:xfrm>
            <a:off x="533400" y="2647950"/>
            <a:ext cx="4648200" cy="273249"/>
          </a:xfrm>
        </p:spPr>
        <p:txBody>
          <a:bodyPr/>
          <a:lstStyle/>
          <a:p>
            <a:r>
              <a:rPr lang="pt-BR" dirty="0" err="1" smtClean="0"/>
              <a:t>Continous</a:t>
            </a:r>
            <a:r>
              <a:rPr lang="pt-BR" dirty="0"/>
              <a:t> </a:t>
            </a:r>
            <a:r>
              <a:rPr lang="pt-BR" dirty="0" err="1" smtClean="0"/>
              <a:t>Integration</a:t>
            </a:r>
            <a:r>
              <a:rPr lang="pt-BR" dirty="0" smtClean="0"/>
              <a:t> ou </a:t>
            </a:r>
            <a:r>
              <a:rPr lang="pt-BR" dirty="0" smtClean="0">
                <a:solidFill>
                  <a:schemeClr val="tx1"/>
                </a:solidFill>
              </a:rPr>
              <a:t>Integração Contínua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18"/>
          </p:nvPr>
        </p:nvSpPr>
        <p:spPr>
          <a:xfrm>
            <a:off x="533400" y="2876550"/>
            <a:ext cx="2743200" cy="609600"/>
          </a:xfrm>
        </p:spPr>
        <p:txBody>
          <a:bodyPr/>
          <a:lstStyle/>
          <a:p>
            <a:r>
              <a:rPr lang="pt-BR" dirty="0" smtClean="0"/>
              <a:t>Iniciar uma construção automatizada</a:t>
            </a:r>
            <a:endParaRPr lang="pt-BR" dirty="0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9"/>
          </p:nvPr>
        </p:nvSpPr>
        <p:spPr>
          <a:xfrm>
            <a:off x="533400" y="3194148"/>
            <a:ext cx="4800600" cy="352426"/>
          </a:xfrm>
        </p:spPr>
        <p:txBody>
          <a:bodyPr/>
          <a:lstStyle/>
          <a:p>
            <a:r>
              <a:rPr lang="pt-BR" dirty="0" err="1" smtClean="0"/>
              <a:t>Continuous</a:t>
            </a:r>
            <a:r>
              <a:rPr lang="pt-BR" dirty="0" smtClean="0"/>
              <a:t> Delivery ou </a:t>
            </a:r>
            <a:r>
              <a:rPr lang="pt-BR" dirty="0" smtClean="0">
                <a:solidFill>
                  <a:schemeClr val="tx1"/>
                </a:solidFill>
              </a:rPr>
              <a:t>Entrega Contínua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20"/>
          </p:nvPr>
        </p:nvSpPr>
        <p:spPr>
          <a:xfrm>
            <a:off x="533400" y="3422748"/>
            <a:ext cx="4038600" cy="609600"/>
          </a:xfrm>
        </p:spPr>
        <p:txBody>
          <a:bodyPr/>
          <a:lstStyle/>
          <a:p>
            <a:r>
              <a:rPr lang="pt-BR" dirty="0" smtClean="0"/>
              <a:t>Cada mudança é publicável a qualquer momento</a:t>
            </a:r>
            <a:endParaRPr lang="pt-BR" dirty="0"/>
          </a:p>
        </p:txBody>
      </p:sp>
      <p:pic>
        <p:nvPicPr>
          <p:cNvPr id="18" name="Picture 4" descr="A typical release pipeline for web applic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44773"/>
            <a:ext cx="619125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Espaço Reservado para Texto 15"/>
          <p:cNvSpPr>
            <a:spLocks noGrp="1"/>
          </p:cNvSpPr>
          <p:nvPr>
            <p:ph type="body" sz="quarter" idx="19"/>
          </p:nvPr>
        </p:nvSpPr>
        <p:spPr>
          <a:xfrm>
            <a:off x="533400" y="3714750"/>
            <a:ext cx="4800600" cy="352426"/>
          </a:xfrm>
        </p:spPr>
        <p:txBody>
          <a:bodyPr/>
          <a:lstStyle/>
          <a:p>
            <a:r>
              <a:rPr lang="pt-BR" dirty="0" err="1" smtClean="0"/>
              <a:t>Continuous</a:t>
            </a:r>
            <a:r>
              <a:rPr lang="pt-BR" dirty="0" smtClean="0"/>
              <a:t> Deployment ou </a:t>
            </a:r>
            <a:r>
              <a:rPr lang="pt-BR" dirty="0" smtClean="0">
                <a:solidFill>
                  <a:schemeClr val="tx1"/>
                </a:solidFill>
              </a:rPr>
              <a:t>Implantação Contínua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Espaço Reservado para Texto 16"/>
          <p:cNvSpPr>
            <a:spLocks noGrp="1"/>
          </p:cNvSpPr>
          <p:nvPr>
            <p:ph type="body" sz="quarter" idx="20"/>
          </p:nvPr>
        </p:nvSpPr>
        <p:spPr>
          <a:xfrm>
            <a:off x="533400" y="3943350"/>
            <a:ext cx="5410200" cy="609600"/>
          </a:xfrm>
        </p:spPr>
        <p:txBody>
          <a:bodyPr/>
          <a:lstStyle/>
          <a:p>
            <a:r>
              <a:rPr lang="pt-BR" dirty="0" smtClean="0"/>
              <a:t>As mudanças são aplicadas nos ambientes a cada build com sucesso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2439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382000" cy="422672"/>
          </a:xfrm>
        </p:spPr>
        <p:txBody>
          <a:bodyPr/>
          <a:lstStyle/>
          <a:p>
            <a:r>
              <a:rPr lang="en-JM" dirty="0" err="1" smtClean="0"/>
              <a:t>Ciclo</a:t>
            </a:r>
            <a:r>
              <a:rPr lang="en-JM" dirty="0" smtClean="0"/>
              <a:t> de Vida </a:t>
            </a:r>
            <a:r>
              <a:rPr lang="en-JM" dirty="0" smtClean="0">
                <a:solidFill>
                  <a:srgbClr val="0070C0"/>
                </a:solidFill>
              </a:rPr>
              <a:t>de </a:t>
            </a:r>
            <a:r>
              <a:rPr lang="en-JM" dirty="0" err="1" smtClean="0">
                <a:solidFill>
                  <a:srgbClr val="0070C0"/>
                </a:solidFill>
              </a:rPr>
              <a:t>uma</a:t>
            </a:r>
            <a:r>
              <a:rPr lang="en-JM" dirty="0" smtClean="0">
                <a:solidFill>
                  <a:srgbClr val="0070C0"/>
                </a:solidFill>
              </a:rPr>
              <a:t> </a:t>
            </a:r>
            <a:r>
              <a:rPr lang="en-JM" dirty="0" err="1" smtClean="0">
                <a:solidFill>
                  <a:srgbClr val="0070C0"/>
                </a:solidFill>
              </a:rPr>
              <a:t>aplicação</a:t>
            </a:r>
            <a:r>
              <a:rPr lang="en-JM" dirty="0" smtClean="0">
                <a:solidFill>
                  <a:srgbClr val="0070C0"/>
                </a:solidFill>
              </a:rPr>
              <a:t> Docker</a:t>
            </a:r>
            <a:endParaRPr lang="en-JM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GAB – Raja Valley</a:t>
            </a:r>
            <a:endParaRPr lang="en-JM" dirty="0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47750"/>
            <a:ext cx="6248400" cy="340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3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err="1" smtClean="0"/>
              <a:t>Conhecendo</a:t>
            </a:r>
            <a:r>
              <a:rPr lang="en-JM" dirty="0" smtClean="0"/>
              <a:t> o </a:t>
            </a:r>
            <a:r>
              <a:rPr lang="en-JM" dirty="0" smtClean="0">
                <a:solidFill>
                  <a:srgbClr val="0070C0"/>
                </a:solidFill>
              </a:rPr>
              <a:t>Docker</a:t>
            </a:r>
            <a:endParaRPr lang="en-JM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GAB – Raja Valley</a:t>
            </a:r>
            <a:endParaRPr lang="en-JM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7"/>
          </p:nvPr>
        </p:nvSpPr>
        <p:spPr>
          <a:xfrm>
            <a:off x="533400" y="2647950"/>
            <a:ext cx="4648200" cy="273249"/>
          </a:xfrm>
        </p:spPr>
        <p:txBody>
          <a:bodyPr/>
          <a:lstStyle/>
          <a:p>
            <a:r>
              <a:rPr lang="pt-BR" dirty="0" smtClean="0"/>
              <a:t>Uma forma mais moderna de </a:t>
            </a:r>
            <a:r>
              <a:rPr lang="pt-BR" dirty="0" smtClean="0">
                <a:solidFill>
                  <a:schemeClr val="tx1"/>
                </a:solidFill>
              </a:rPr>
              <a:t>Virtualização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1" name="Picture 2" descr="https://msopentech.com/wp-content/uploads/docker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799" y="1116614"/>
            <a:ext cx="4106802" cy="139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667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err="1" smtClean="0"/>
              <a:t>Diferenças</a:t>
            </a:r>
            <a:r>
              <a:rPr lang="en-JM" dirty="0" smtClean="0"/>
              <a:t> entre Containers e </a:t>
            </a:r>
            <a:r>
              <a:rPr lang="en-JM" dirty="0" smtClean="0">
                <a:solidFill>
                  <a:srgbClr val="0070C0"/>
                </a:solidFill>
              </a:rPr>
              <a:t>VMs</a:t>
            </a:r>
            <a:endParaRPr lang="en-JM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GAB – Raja Valley</a:t>
            </a:r>
            <a:endParaRPr lang="en-JM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00150"/>
            <a:ext cx="3093610" cy="2697745"/>
          </a:xfrm>
          <a:prstGeom prst="rect">
            <a:avLst/>
          </a:prstGeom>
        </p:spPr>
      </p:pic>
      <p:sp>
        <p:nvSpPr>
          <p:cNvPr id="6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029200" y="2168023"/>
            <a:ext cx="2667000" cy="1447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/>
              <a:t>Dependências</a:t>
            </a:r>
            <a:endParaRPr lang="en-US" dirty="0"/>
          </a:p>
          <a:p>
            <a:r>
              <a:rPr lang="en-US" dirty="0" err="1"/>
              <a:t>Virtualização</a:t>
            </a:r>
            <a:endParaRPr lang="en-US" dirty="0"/>
          </a:p>
          <a:p>
            <a:r>
              <a:rPr lang="en-US" dirty="0"/>
              <a:t>Host OS </a:t>
            </a:r>
            <a:r>
              <a:rPr lang="en-US" dirty="0" err="1"/>
              <a:t>compatilhado</a:t>
            </a:r>
            <a:endParaRPr lang="en-US" dirty="0"/>
          </a:p>
          <a:p>
            <a:r>
              <a:rPr lang="en-US" dirty="0" err="1"/>
              <a:t>Flexibilidade</a:t>
            </a:r>
            <a:endParaRPr lang="en-US" dirty="0"/>
          </a:p>
          <a:p>
            <a:r>
              <a:rPr lang="en-US" dirty="0" err="1"/>
              <a:t>Velocidade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8355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err="1" smtClean="0"/>
              <a:t>Comandos</a:t>
            </a:r>
            <a:r>
              <a:rPr lang="en-JM" dirty="0" smtClean="0"/>
              <a:t> Docker </a:t>
            </a:r>
            <a:r>
              <a:rPr lang="en-JM" dirty="0" err="1" smtClean="0">
                <a:solidFill>
                  <a:srgbClr val="0070C0"/>
                </a:solidFill>
              </a:rPr>
              <a:t>comuns</a:t>
            </a:r>
            <a:endParaRPr lang="en-JM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33400" y="1751092"/>
            <a:ext cx="3429000" cy="457200"/>
          </a:xfrm>
        </p:spPr>
        <p:txBody>
          <a:bodyPr anchor="ctr">
            <a:normAutofit fontScale="92500" lnSpcReduction="10000"/>
          </a:bodyPr>
          <a:lstStyle/>
          <a:p>
            <a:pPr marL="57150" indent="0">
              <a:spcBef>
                <a:spcPts val="0"/>
              </a:spcBef>
              <a:defRPr/>
            </a:pPr>
            <a:r>
              <a:rPr lang="en-JM" sz="1400" dirty="0" smtClean="0">
                <a:solidFill>
                  <a:srgbClr val="0070C0"/>
                </a:solidFill>
                <a:latin typeface="Bebas Neue" pitchFamily="34" charset="0"/>
              </a:rPr>
              <a:t>CONSTRUIR IMAGEM</a:t>
            </a:r>
            <a:endParaRPr lang="en-JM" sz="1400" dirty="0">
              <a:solidFill>
                <a:srgbClr val="0070C0"/>
              </a:solidFill>
              <a:latin typeface="Bebas Neue" pitchFamily="34" charset="0"/>
            </a:endParaRPr>
          </a:p>
          <a:p>
            <a:pPr marL="57150" indent="0">
              <a:spcBef>
                <a:spcPts val="0"/>
              </a:spcBef>
              <a:defRPr/>
            </a:pPr>
            <a:r>
              <a:rPr lang="en-JM" dirty="0" smtClean="0"/>
              <a:t>$ </a:t>
            </a:r>
            <a:r>
              <a:rPr lang="en-JM" dirty="0" err="1" smtClean="0"/>
              <a:t>docker</a:t>
            </a:r>
            <a:r>
              <a:rPr lang="en-JM" dirty="0" smtClean="0"/>
              <a:t> build -t </a:t>
            </a:r>
            <a:r>
              <a:rPr lang="en-JM" dirty="0" err="1" smtClean="0"/>
              <a:t>meuapp</a:t>
            </a:r>
            <a:r>
              <a:rPr lang="en-JM" dirty="0" smtClean="0"/>
              <a:t> .</a:t>
            </a:r>
            <a:endParaRPr lang="en-JM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33400" y="2334379"/>
            <a:ext cx="3429000" cy="457200"/>
          </a:xfrm>
        </p:spPr>
        <p:txBody>
          <a:bodyPr anchor="ctr">
            <a:normAutofit fontScale="92500" lnSpcReduction="10000"/>
          </a:bodyPr>
          <a:lstStyle/>
          <a:p>
            <a:pPr marL="57150" indent="0">
              <a:spcBef>
                <a:spcPts val="0"/>
              </a:spcBef>
              <a:defRPr/>
            </a:pPr>
            <a:r>
              <a:rPr lang="en-JM" sz="1400" dirty="0" smtClean="0">
                <a:solidFill>
                  <a:srgbClr val="0070C0"/>
                </a:solidFill>
                <a:latin typeface="Bebas Neue" pitchFamily="34" charset="0"/>
              </a:rPr>
              <a:t>MARCAR IMAGEM</a:t>
            </a:r>
            <a:endParaRPr lang="en-JM" sz="1400" dirty="0">
              <a:solidFill>
                <a:srgbClr val="0070C0"/>
              </a:solidFill>
              <a:latin typeface="Bebas Neue" pitchFamily="34" charset="0"/>
            </a:endParaRPr>
          </a:p>
          <a:p>
            <a:pPr marL="57150" indent="0">
              <a:spcBef>
                <a:spcPts val="0"/>
              </a:spcBef>
              <a:defRPr/>
            </a:pPr>
            <a:r>
              <a:rPr lang="en-JM" dirty="0" smtClean="0"/>
              <a:t>$ </a:t>
            </a:r>
            <a:r>
              <a:rPr lang="en-JM" dirty="0" err="1" smtClean="0"/>
              <a:t>docker</a:t>
            </a:r>
            <a:r>
              <a:rPr lang="en-JM" dirty="0" smtClean="0"/>
              <a:t> tag </a:t>
            </a:r>
            <a:r>
              <a:rPr lang="en-JM" dirty="0" err="1" smtClean="0"/>
              <a:t>meuapp</a:t>
            </a:r>
            <a:r>
              <a:rPr lang="en-JM" dirty="0" smtClean="0"/>
              <a:t> ivanpaulovich/</a:t>
            </a:r>
            <a:r>
              <a:rPr lang="en-JM" dirty="0" err="1" smtClean="0"/>
              <a:t>meuapp</a:t>
            </a:r>
            <a:endParaRPr lang="en-JM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33400" y="2914650"/>
            <a:ext cx="3429000" cy="457200"/>
          </a:xfrm>
        </p:spPr>
        <p:txBody>
          <a:bodyPr anchor="ctr">
            <a:normAutofit fontScale="92500" lnSpcReduction="10000"/>
          </a:bodyPr>
          <a:lstStyle/>
          <a:p>
            <a:pPr marL="57150" indent="0">
              <a:spcBef>
                <a:spcPts val="0"/>
              </a:spcBef>
              <a:defRPr/>
            </a:pPr>
            <a:r>
              <a:rPr lang="en-JM" sz="1400" dirty="0" smtClean="0">
                <a:solidFill>
                  <a:srgbClr val="0070C0"/>
                </a:solidFill>
                <a:latin typeface="Bebas Neue" pitchFamily="34" charset="0"/>
              </a:rPr>
              <a:t>LOGAR NO HUBS</a:t>
            </a:r>
            <a:endParaRPr lang="en-JM" sz="1400" dirty="0">
              <a:solidFill>
                <a:srgbClr val="0070C0"/>
              </a:solidFill>
              <a:latin typeface="Bebas Neue" pitchFamily="34" charset="0"/>
            </a:endParaRPr>
          </a:p>
          <a:p>
            <a:pPr marL="57150" indent="0">
              <a:spcBef>
                <a:spcPts val="0"/>
              </a:spcBef>
              <a:defRPr/>
            </a:pPr>
            <a:r>
              <a:rPr lang="en-JM" dirty="0" smtClean="0"/>
              <a:t>$ </a:t>
            </a:r>
            <a:r>
              <a:rPr lang="en-JM" dirty="0" err="1" smtClean="0"/>
              <a:t>docker</a:t>
            </a:r>
            <a:r>
              <a:rPr lang="en-JM" dirty="0" smtClean="0"/>
              <a:t> login</a:t>
            </a:r>
            <a:endParaRPr lang="en-JM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33400" y="3494921"/>
            <a:ext cx="3429000" cy="457200"/>
          </a:xfrm>
        </p:spPr>
        <p:txBody>
          <a:bodyPr anchor="ctr">
            <a:normAutofit fontScale="92500" lnSpcReduction="10000"/>
          </a:bodyPr>
          <a:lstStyle/>
          <a:p>
            <a:pPr marL="57150" indent="0">
              <a:spcBef>
                <a:spcPts val="0"/>
              </a:spcBef>
              <a:defRPr/>
            </a:pPr>
            <a:r>
              <a:rPr lang="en-JM" sz="1400" dirty="0" smtClean="0">
                <a:solidFill>
                  <a:srgbClr val="0070C0"/>
                </a:solidFill>
                <a:latin typeface="Bebas Neue" pitchFamily="34" charset="0"/>
              </a:rPr>
              <a:t>ENVIAR IMAGEM PARA O HUBS</a:t>
            </a:r>
            <a:endParaRPr lang="en-JM" sz="1400" dirty="0">
              <a:solidFill>
                <a:srgbClr val="0070C0"/>
              </a:solidFill>
              <a:latin typeface="Bebas Neue" pitchFamily="34" charset="0"/>
            </a:endParaRPr>
          </a:p>
          <a:p>
            <a:pPr marL="57150" indent="0">
              <a:defRPr/>
            </a:pPr>
            <a:r>
              <a:rPr lang="en-JM" dirty="0"/>
              <a:t>$ </a:t>
            </a:r>
            <a:r>
              <a:rPr lang="en-JM" dirty="0" err="1"/>
              <a:t>docker</a:t>
            </a:r>
            <a:r>
              <a:rPr lang="en-JM" dirty="0"/>
              <a:t> push ivanpaulovich/</a:t>
            </a:r>
            <a:r>
              <a:rPr lang="en-JM" dirty="0" err="1"/>
              <a:t>meuapp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40794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err="1" smtClean="0"/>
              <a:t>Comandos</a:t>
            </a:r>
            <a:r>
              <a:rPr lang="en-JM" dirty="0" smtClean="0"/>
              <a:t> </a:t>
            </a:r>
            <a:r>
              <a:rPr lang="en-JM" dirty="0" smtClean="0">
                <a:solidFill>
                  <a:srgbClr val="0070C0"/>
                </a:solidFill>
              </a:rPr>
              <a:t>.NET Core CLI</a:t>
            </a:r>
            <a:endParaRPr lang="en-JM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33400" y="1751092"/>
            <a:ext cx="3429000" cy="457200"/>
          </a:xfrm>
        </p:spPr>
        <p:txBody>
          <a:bodyPr anchor="ctr">
            <a:normAutofit fontScale="92500" lnSpcReduction="10000"/>
          </a:bodyPr>
          <a:lstStyle/>
          <a:p>
            <a:pPr marL="57150" indent="0">
              <a:spcBef>
                <a:spcPts val="0"/>
              </a:spcBef>
              <a:defRPr/>
            </a:pPr>
            <a:r>
              <a:rPr lang="en-JM" sz="1400" dirty="0" smtClean="0">
                <a:solidFill>
                  <a:srgbClr val="0070C0"/>
                </a:solidFill>
                <a:latin typeface="Bebas Neue" pitchFamily="34" charset="0"/>
              </a:rPr>
              <a:t>CRIAR O CÓDIGO DE UMA WEBAPI</a:t>
            </a:r>
            <a:endParaRPr lang="en-JM" sz="1400" dirty="0">
              <a:solidFill>
                <a:srgbClr val="0070C0"/>
              </a:solidFill>
              <a:latin typeface="Bebas Neue" pitchFamily="34" charset="0"/>
            </a:endParaRPr>
          </a:p>
          <a:p>
            <a:pPr marL="57150" indent="0">
              <a:spcBef>
                <a:spcPts val="0"/>
              </a:spcBef>
              <a:defRPr/>
            </a:pPr>
            <a:r>
              <a:rPr lang="en-JM" dirty="0" smtClean="0"/>
              <a:t>$ </a:t>
            </a:r>
            <a:r>
              <a:rPr lang="en-JM" dirty="0" err="1" smtClean="0"/>
              <a:t>dotnet</a:t>
            </a:r>
            <a:r>
              <a:rPr lang="en-JM" dirty="0" smtClean="0"/>
              <a:t> new </a:t>
            </a:r>
            <a:r>
              <a:rPr lang="en-JM" dirty="0" err="1" smtClean="0"/>
              <a:t>webapi</a:t>
            </a:r>
            <a:endParaRPr lang="en-JM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33400" y="2334379"/>
            <a:ext cx="3429000" cy="457200"/>
          </a:xfrm>
        </p:spPr>
        <p:txBody>
          <a:bodyPr anchor="ctr">
            <a:normAutofit fontScale="92500" lnSpcReduction="10000"/>
          </a:bodyPr>
          <a:lstStyle/>
          <a:p>
            <a:pPr marL="57150" indent="0">
              <a:spcBef>
                <a:spcPts val="0"/>
              </a:spcBef>
              <a:defRPr/>
            </a:pPr>
            <a:r>
              <a:rPr lang="en-JM" sz="1400" dirty="0" smtClean="0">
                <a:solidFill>
                  <a:srgbClr val="0070C0"/>
                </a:solidFill>
                <a:latin typeface="Bebas Neue" pitchFamily="34" charset="0"/>
              </a:rPr>
              <a:t>RESTAURAR AS DEPENDÊNCIAS</a:t>
            </a:r>
            <a:endParaRPr lang="en-JM" sz="1400" dirty="0">
              <a:solidFill>
                <a:srgbClr val="0070C0"/>
              </a:solidFill>
              <a:latin typeface="Bebas Neue" pitchFamily="34" charset="0"/>
            </a:endParaRPr>
          </a:p>
          <a:p>
            <a:pPr marL="57150" indent="0">
              <a:spcBef>
                <a:spcPts val="0"/>
              </a:spcBef>
              <a:defRPr/>
            </a:pPr>
            <a:r>
              <a:rPr lang="en-JM" dirty="0" smtClean="0"/>
              <a:t>$ </a:t>
            </a:r>
            <a:r>
              <a:rPr lang="en-JM" dirty="0" err="1" smtClean="0"/>
              <a:t>dotnet</a:t>
            </a:r>
            <a:r>
              <a:rPr lang="en-JM" dirty="0" smtClean="0"/>
              <a:t> restore</a:t>
            </a:r>
            <a:endParaRPr lang="en-JM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33400" y="2914650"/>
            <a:ext cx="3429000" cy="457200"/>
          </a:xfrm>
        </p:spPr>
        <p:txBody>
          <a:bodyPr anchor="ctr">
            <a:normAutofit fontScale="92500" lnSpcReduction="10000"/>
          </a:bodyPr>
          <a:lstStyle/>
          <a:p>
            <a:pPr marL="57150" indent="0">
              <a:spcBef>
                <a:spcPts val="0"/>
              </a:spcBef>
              <a:defRPr/>
            </a:pPr>
            <a:r>
              <a:rPr lang="en-JM" sz="1400" dirty="0" smtClean="0">
                <a:solidFill>
                  <a:srgbClr val="0070C0"/>
                </a:solidFill>
                <a:latin typeface="Bebas Neue" pitchFamily="34" charset="0"/>
              </a:rPr>
              <a:t>CONSTRUIR SUA APLICAÇÃO (</a:t>
            </a:r>
            <a:r>
              <a:rPr lang="en-JM" sz="1400" dirty="0" err="1" smtClean="0">
                <a:solidFill>
                  <a:srgbClr val="0070C0"/>
                </a:solidFill>
                <a:latin typeface="Bebas Neue" pitchFamily="34" charset="0"/>
              </a:rPr>
              <a:t>binários</a:t>
            </a:r>
            <a:r>
              <a:rPr lang="en-JM" sz="1400" dirty="0" smtClean="0">
                <a:solidFill>
                  <a:srgbClr val="0070C0"/>
                </a:solidFill>
                <a:latin typeface="Bebas Neue" pitchFamily="34" charset="0"/>
              </a:rPr>
              <a:t>)</a:t>
            </a:r>
            <a:endParaRPr lang="en-JM" sz="1400" dirty="0">
              <a:solidFill>
                <a:srgbClr val="0070C0"/>
              </a:solidFill>
              <a:latin typeface="Bebas Neue" pitchFamily="34" charset="0"/>
            </a:endParaRPr>
          </a:p>
          <a:p>
            <a:pPr marL="57150" indent="0">
              <a:spcBef>
                <a:spcPts val="0"/>
              </a:spcBef>
              <a:defRPr/>
            </a:pPr>
            <a:r>
              <a:rPr lang="en-JM" dirty="0" smtClean="0"/>
              <a:t>$ </a:t>
            </a:r>
            <a:r>
              <a:rPr lang="en-JM" dirty="0" err="1" smtClean="0"/>
              <a:t>dotnet</a:t>
            </a:r>
            <a:r>
              <a:rPr lang="en-JM" dirty="0" smtClean="0"/>
              <a:t> build</a:t>
            </a:r>
            <a:endParaRPr lang="en-JM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33400" y="3494921"/>
            <a:ext cx="3429000" cy="457200"/>
          </a:xfrm>
        </p:spPr>
        <p:txBody>
          <a:bodyPr anchor="ctr">
            <a:normAutofit fontScale="92500" lnSpcReduction="10000"/>
          </a:bodyPr>
          <a:lstStyle/>
          <a:p>
            <a:pPr marL="57150" indent="0">
              <a:spcBef>
                <a:spcPts val="0"/>
              </a:spcBef>
              <a:defRPr/>
            </a:pPr>
            <a:r>
              <a:rPr lang="en-JM" sz="1400" dirty="0" smtClean="0">
                <a:solidFill>
                  <a:srgbClr val="0070C0"/>
                </a:solidFill>
                <a:latin typeface="Bebas Neue" pitchFamily="34" charset="0"/>
              </a:rPr>
              <a:t>EXECUTAR SUA APLICAÇÃO</a:t>
            </a:r>
            <a:endParaRPr lang="en-JM" sz="1400" dirty="0">
              <a:solidFill>
                <a:srgbClr val="0070C0"/>
              </a:solidFill>
              <a:latin typeface="Bebas Neue" pitchFamily="34" charset="0"/>
            </a:endParaRPr>
          </a:p>
          <a:p>
            <a:pPr marL="57150" indent="0">
              <a:defRPr/>
            </a:pPr>
            <a:r>
              <a:rPr lang="en-JM" dirty="0"/>
              <a:t>$ </a:t>
            </a:r>
            <a:r>
              <a:rPr lang="en-JM" dirty="0" err="1" smtClean="0"/>
              <a:t>dotnet</a:t>
            </a:r>
            <a:r>
              <a:rPr lang="en-JM" dirty="0" smtClean="0"/>
              <a:t> run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19276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8206</TotalTime>
  <Words>400</Words>
  <Application>Microsoft Office PowerPoint</Application>
  <PresentationFormat>Apresentação na tela (16:9)</PresentationFormat>
  <Paragraphs>110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Bebas Neue</vt:lpstr>
      <vt:lpstr>BebasNEUE</vt:lpstr>
      <vt:lpstr>Calibri</vt:lpstr>
      <vt:lpstr>Courier New</vt:lpstr>
      <vt:lpstr>Pacifico</vt:lpstr>
      <vt:lpstr>Office Theme</vt:lpstr>
      <vt:lpstr>UTILIZE O VSO PARA PUBLICAR IMAGENS DOCKER NO AZURE</vt:lpstr>
      <vt:lpstr>Nossa Agenda</vt:lpstr>
      <vt:lpstr>Ivan Paulovich</vt:lpstr>
      <vt:lpstr>Introdução ao CI/CD</vt:lpstr>
      <vt:lpstr>Ciclo de Vida de uma aplicação Docker</vt:lpstr>
      <vt:lpstr>Conhecendo o Docker</vt:lpstr>
      <vt:lpstr>Diferenças entre Containers e VMs</vt:lpstr>
      <vt:lpstr>Comandos Docker comuns</vt:lpstr>
      <vt:lpstr>Comandos .NET Core CLI</vt:lpstr>
      <vt:lpstr>Integração Contínua CI</vt:lpstr>
      <vt:lpstr>Entrega Contínua e Implantação Contínua</vt:lpstr>
      <vt:lpstr>Setup do VSTS Agent no Ubuntu</vt:lpstr>
      <vt:lpstr>Setup do VSTS Agent no Ubuntu</vt:lpstr>
      <vt:lpstr>Setup do VSTS Agent no Ubuntu</vt:lpstr>
      <vt:lpstr>Nossa Agenda</vt:lpstr>
      <vt:lpstr>Demo</vt:lpstr>
      <vt:lpstr>Labs</vt:lpstr>
      <vt:lpstr>ENTRE EM CONTATO</vt:lpstr>
    </vt:vector>
  </TitlesOfParts>
  <Company>LIME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adrienne.reynolds</dc:creator>
  <cp:lastModifiedBy>Ivan Paulovich</cp:lastModifiedBy>
  <cp:revision>206</cp:revision>
  <dcterms:created xsi:type="dcterms:W3CDTF">2011-12-26T17:46:32Z</dcterms:created>
  <dcterms:modified xsi:type="dcterms:W3CDTF">2017-04-22T02:23:06Z</dcterms:modified>
</cp:coreProperties>
</file>