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1" r:id="rId8"/>
    <p:sldId id="268" r:id="rId9"/>
    <p:sldId id="261" r:id="rId10"/>
    <p:sldId id="262" r:id="rId11"/>
    <p:sldId id="263" r:id="rId12"/>
    <p:sldId id="264" r:id="rId13"/>
    <p:sldId id="265" r:id="rId14"/>
    <p:sldId id="272" r:id="rId15"/>
    <p:sldId id="273" r:id="rId16"/>
    <p:sldId id="270" r:id="rId17"/>
    <p:sldId id="266" r:id="rId18"/>
    <p:sldId id="267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34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54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3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4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09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46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0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85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32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BD38-F934-453C-AE42-CB9DCBC4069D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97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BD38-F934-453C-AE42-CB9DCBC4069D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04D04-DCAD-4D0E-A543-91B715BBD1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32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vscs-rm.docker" TargetMode="External"/><Relationship Id="rId2" Type="http://schemas.openxmlformats.org/officeDocument/2006/relationships/hyperlink" Target="https://goo.gl/ugr57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oo.gl/tEw9Vn" TargetMode="External"/><Relationship Id="rId3" Type="http://schemas.openxmlformats.org/officeDocument/2006/relationships/hyperlink" Target="https://goo.gl/1Rjwsu" TargetMode="External"/><Relationship Id="rId7" Type="http://schemas.openxmlformats.org/officeDocument/2006/relationships/hyperlink" Target="https://goo.gl/TMG2FK" TargetMode="External"/><Relationship Id="rId2" Type="http://schemas.openxmlformats.org/officeDocument/2006/relationships/hyperlink" Target="https://goo.gl/QWvrg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.gl/4fqVrP" TargetMode="External"/><Relationship Id="rId5" Type="http://schemas.openxmlformats.org/officeDocument/2006/relationships/hyperlink" Target="http://aka.ms/microservicesarchitecture" TargetMode="External"/><Relationship Id="rId4" Type="http://schemas.openxmlformats.org/officeDocument/2006/relationships/hyperlink" Target="https://goo.gl/lVKGG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Utilize o VSO e publique imagens </a:t>
            </a:r>
            <a:r>
              <a:rPr lang="pt-BR" dirty="0" err="1" smtClean="0"/>
              <a:t>Docker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6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Azure</a:t>
            </a:r>
            <a:r>
              <a:rPr lang="pt-BR" dirty="0" smtClean="0"/>
              <a:t> CLI 2.0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841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Visual Studio Online (VSO)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049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 Contínua (CI)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754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Entrega Contínua (CD)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48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Integration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>
              <a:hlinkClick r:id="rId2"/>
            </a:endParaRPr>
          </a:p>
          <a:p>
            <a:endParaRPr lang="pt-BR" dirty="0">
              <a:hlinkClick r:id="rId2"/>
            </a:endParaRPr>
          </a:p>
          <a:p>
            <a:endParaRPr lang="pt-BR" dirty="0" smtClean="0">
              <a:hlinkClick r:id="rId2"/>
            </a:endParaRPr>
          </a:p>
          <a:p>
            <a:endParaRPr lang="pt-BR" dirty="0">
              <a:hlinkClick r:id="rId2"/>
            </a:endParaRPr>
          </a:p>
          <a:p>
            <a:endParaRPr lang="pt-BR" dirty="0" smtClean="0">
              <a:hlinkClick r:id="rId2"/>
            </a:endParaRPr>
          </a:p>
          <a:p>
            <a:endParaRPr lang="pt-BR" dirty="0">
              <a:hlinkClick r:id="rId2"/>
            </a:endParaRPr>
          </a:p>
          <a:p>
            <a:endParaRPr lang="pt-BR" dirty="0" smtClean="0">
              <a:hlinkClick r:id="rId2"/>
            </a:endParaRP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goo.gl/ugr57F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 descr="https://d3nmt5vlzunoa1.cloudfront.net/phpstorm/files/2015/10/large_v-trans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626" y="1397361"/>
            <a:ext cx="4406780" cy="393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650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máquina de Build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docker</a:t>
            </a:r>
            <a:r>
              <a:rPr lang="en-US" dirty="0"/>
              <a:t>-machine create -d azure \</a:t>
            </a:r>
          </a:p>
          <a:p>
            <a:pPr marL="0" indent="0">
              <a:buNone/>
            </a:pPr>
            <a:r>
              <a:rPr lang="en-US" dirty="0"/>
              <a:t>  --azure-subscription-id 28d98af1-30cd-4788-a130-7543d841cb29 \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tfs-build00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%</a:t>
            </a:r>
            <a:r>
              <a:rPr lang="pt-BR" dirty="0" err="1"/>
              <a:t>userprofile</a:t>
            </a:r>
            <a:r>
              <a:rPr lang="pt-BR" dirty="0"/>
              <a:t>%\.</a:t>
            </a:r>
            <a:r>
              <a:rPr lang="pt-BR" dirty="0" err="1" smtClean="0"/>
              <a:t>docker</a:t>
            </a:r>
            <a:r>
              <a:rPr lang="pt-BR" dirty="0" smtClean="0"/>
              <a:t>\</a:t>
            </a:r>
            <a:r>
              <a:rPr lang="pt-BR" dirty="0" err="1" smtClean="0"/>
              <a:t>machine</a:t>
            </a:r>
            <a:r>
              <a:rPr lang="pt-BR" dirty="0" smtClean="0"/>
              <a:t>\</a:t>
            </a:r>
            <a:r>
              <a:rPr lang="pt-BR" dirty="0" err="1" smtClean="0"/>
              <a:t>machines</a:t>
            </a:r>
            <a:r>
              <a:rPr lang="pt-BR" dirty="0" smtClean="0"/>
              <a:t>\tfs-build00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4107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Implantação Contínua (CD)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100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12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Hands-on: Docker, Azure and CI/CD Pipelines</a:t>
            </a:r>
            <a:br>
              <a:rPr lang="en-US" dirty="0" smtClean="0"/>
            </a:b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goo.gl/QWvrgR</a:t>
            </a:r>
            <a:endParaRPr lang="pt-BR" dirty="0" smtClean="0"/>
          </a:p>
          <a:p>
            <a:r>
              <a:rPr lang="pt-BR" dirty="0" smtClean="0"/>
              <a:t>CI/CD for </a:t>
            </a:r>
            <a:r>
              <a:rPr lang="pt-BR" dirty="0" err="1" smtClean="0"/>
              <a:t>newbies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hlinkClick r:id="rId3"/>
              </a:rPr>
              <a:t>https://goo.gl/1Rjwsu</a:t>
            </a:r>
            <a:endParaRPr lang="en-US" dirty="0" smtClean="0"/>
          </a:p>
          <a:p>
            <a:r>
              <a:rPr lang="en-US" dirty="0" smtClean="0"/>
              <a:t>Containerized Docker Application Lifecycle with Microsoft Platform and Tools (eBook).</a:t>
            </a:r>
            <a:br>
              <a:rPr lang="en-US" dirty="0" smtClean="0"/>
            </a:br>
            <a:r>
              <a:rPr lang="pt-BR" dirty="0" smtClean="0"/>
              <a:t>Cesar de </a:t>
            </a:r>
            <a:r>
              <a:rPr lang="pt-BR" dirty="0" err="1" smtClean="0"/>
              <a:t>la</a:t>
            </a:r>
            <a:r>
              <a:rPr lang="pt-BR" dirty="0" smtClean="0"/>
              <a:t> Torre, 2016.</a:t>
            </a:r>
            <a:br>
              <a:rPr lang="pt-BR" dirty="0" smtClean="0"/>
            </a:br>
            <a:r>
              <a:rPr lang="pt-BR" dirty="0" smtClean="0">
                <a:hlinkClick r:id="rId4"/>
              </a:rPr>
              <a:t>https://goo.gl/lVKGGq</a:t>
            </a:r>
            <a:endParaRPr lang="pt-BR" dirty="0" smtClean="0"/>
          </a:p>
          <a:p>
            <a:r>
              <a:rPr lang="pt-BR" dirty="0" err="1" smtClean="0"/>
              <a:t>eShopOnContainers</a:t>
            </a:r>
            <a:r>
              <a:rPr lang="pt-BR" dirty="0" smtClean="0"/>
              <a:t> - </a:t>
            </a:r>
            <a:r>
              <a:rPr lang="pt-BR" dirty="0" err="1" smtClean="0"/>
              <a:t>Microservices</a:t>
            </a:r>
            <a:r>
              <a:rPr lang="pt-BR" dirty="0" smtClean="0"/>
              <a:t> </a:t>
            </a:r>
            <a:r>
              <a:rPr lang="pt-BR" dirty="0" err="1" smtClean="0"/>
              <a:t>Architecture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Containers </a:t>
            </a:r>
            <a:r>
              <a:rPr lang="pt-BR" dirty="0" err="1" smtClean="0"/>
              <a:t>based</a:t>
            </a:r>
            <a:r>
              <a:rPr lang="pt-BR" dirty="0" smtClean="0"/>
              <a:t> Reference </a:t>
            </a:r>
            <a:r>
              <a:rPr lang="pt-BR" dirty="0" err="1" smtClean="0"/>
              <a:t>Application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>
                <a:hlinkClick r:id="rId5"/>
              </a:rPr>
              <a:t>http://aka.ms/microservicesarchitecture</a:t>
            </a:r>
            <a:endParaRPr lang="pt-BR" dirty="0" smtClean="0"/>
          </a:p>
          <a:p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Azure</a:t>
            </a:r>
            <a:r>
              <a:rPr lang="pt-BR" dirty="0" smtClean="0"/>
              <a:t> CLI </a:t>
            </a:r>
            <a:r>
              <a:rPr lang="pt-BR" dirty="0" smtClean="0"/>
              <a:t>2.0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goo.gl/4fqVrP</a:t>
            </a:r>
            <a:endParaRPr lang="pt-BR" dirty="0" smtClean="0"/>
          </a:p>
          <a:p>
            <a:r>
              <a:rPr lang="pt-BR" dirty="0" smtClean="0"/>
              <a:t>VSTS Agent (</a:t>
            </a:r>
            <a:r>
              <a:rPr lang="pt-BR" dirty="0" err="1" smtClean="0"/>
              <a:t>Docker</a:t>
            </a:r>
            <a:r>
              <a:rPr lang="pt-BR" dirty="0" smtClean="0"/>
              <a:t>)</a:t>
            </a:r>
            <a:br>
              <a:rPr lang="pt-BR" dirty="0" smtClean="0"/>
            </a:br>
            <a:r>
              <a:rPr lang="pt-BR" dirty="0">
                <a:hlinkClick r:id="rId7"/>
              </a:rPr>
              <a:t>https://</a:t>
            </a:r>
            <a:r>
              <a:rPr lang="pt-BR" dirty="0" smtClean="0">
                <a:hlinkClick r:id="rId7"/>
              </a:rPr>
              <a:t>goo.gl/TMG2FK</a:t>
            </a:r>
            <a:endParaRPr lang="pt-BR" dirty="0" smtClean="0"/>
          </a:p>
          <a:p>
            <a:r>
              <a:rPr lang="en-US" dirty="0"/>
              <a:t>Authenticate access with personal access tokens for Team Services and </a:t>
            </a:r>
            <a:r>
              <a:rPr lang="en-US" dirty="0" smtClean="0"/>
              <a:t>TFS</a:t>
            </a:r>
            <a:br>
              <a:rPr lang="en-US" dirty="0" smtClean="0"/>
            </a:br>
            <a:r>
              <a:rPr lang="pt-BR" dirty="0" smtClean="0">
                <a:hlinkClick r:id="rId8"/>
              </a:rPr>
              <a:t>https</a:t>
            </a:r>
            <a:r>
              <a:rPr lang="pt-BR" dirty="0">
                <a:hlinkClick r:id="rId8"/>
              </a:rPr>
              <a:t>://</a:t>
            </a:r>
            <a:r>
              <a:rPr lang="pt-BR" dirty="0" smtClean="0">
                <a:hlinkClick r:id="rId8"/>
              </a:rPr>
              <a:t>goo.gl/tEw9Vn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463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 ao CI/CD</a:t>
            </a:r>
          </a:p>
          <a:p>
            <a:r>
              <a:rPr lang="pt-BR" dirty="0" smtClean="0"/>
              <a:t>Conhecendo o </a:t>
            </a:r>
            <a:r>
              <a:rPr lang="pt-BR" dirty="0" err="1" smtClean="0"/>
              <a:t>Docker</a:t>
            </a:r>
            <a:endParaRPr lang="pt-BR" dirty="0" smtClean="0"/>
          </a:p>
          <a:p>
            <a:r>
              <a:rPr lang="en-US" dirty="0" smtClean="0"/>
              <a:t>.NET Core command-line interface (CLI)</a:t>
            </a:r>
          </a:p>
          <a:p>
            <a:r>
              <a:rPr lang="pt-BR" dirty="0" err="1" smtClean="0"/>
              <a:t>Azure</a:t>
            </a:r>
            <a:r>
              <a:rPr lang="pt-BR" dirty="0" smtClean="0"/>
              <a:t> CLI 2.0</a:t>
            </a:r>
          </a:p>
          <a:p>
            <a:r>
              <a:rPr lang="pt-BR" dirty="0" smtClean="0"/>
              <a:t>Introdução ao Visual Studio Online (VSO)</a:t>
            </a:r>
          </a:p>
          <a:p>
            <a:r>
              <a:rPr lang="pt-BR" dirty="0" smtClean="0"/>
              <a:t>Integração Contínua (CI)</a:t>
            </a:r>
          </a:p>
          <a:p>
            <a:r>
              <a:rPr lang="pt-BR" dirty="0" smtClean="0"/>
              <a:t>Entrega Contínua (CD)</a:t>
            </a:r>
          </a:p>
          <a:p>
            <a:r>
              <a:rPr lang="pt-BR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91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mim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Arquiteto de Softwares na BHS</a:t>
            </a:r>
          </a:p>
          <a:p>
            <a:r>
              <a:rPr lang="pt-BR" dirty="0" smtClean="0"/>
              <a:t>Fui em MVP em 2012, 2013 e 2014.</a:t>
            </a:r>
          </a:p>
          <a:p>
            <a:r>
              <a:rPr lang="pt-BR" dirty="0" smtClean="0"/>
              <a:t>MVP </a:t>
            </a:r>
            <a:r>
              <a:rPr lang="pt-BR" dirty="0" err="1" smtClean="0"/>
              <a:t>Reconnect</a:t>
            </a:r>
            <a:r>
              <a:rPr lang="pt-BR" dirty="0" smtClean="0"/>
              <a:t> – em andamento</a:t>
            </a:r>
          </a:p>
        </p:txBody>
      </p:sp>
    </p:spTree>
    <p:extLst>
      <p:ext uri="{BB962C8B-B14F-4D97-AF65-F5344CB8AC3E}">
        <p14:creationId xmlns:p14="http://schemas.microsoft.com/office/powerpoint/2010/main" val="293194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CI/CD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391381"/>
            <a:ext cx="10515600" cy="2785581"/>
          </a:xfrm>
        </p:spPr>
        <p:txBody>
          <a:bodyPr>
            <a:normAutofit/>
          </a:bodyPr>
          <a:lstStyle/>
          <a:p>
            <a:r>
              <a:rPr lang="en-US" dirty="0" smtClean="0"/>
              <a:t>CI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b="1" dirty="0" err="1" smtClean="0"/>
              <a:t>Integração</a:t>
            </a:r>
            <a:r>
              <a:rPr lang="en-US" b="1" dirty="0" smtClean="0"/>
              <a:t> </a:t>
            </a:r>
            <a:r>
              <a:rPr lang="en-US" b="1" dirty="0" err="1" smtClean="0"/>
              <a:t>Contínua</a:t>
            </a:r>
            <a:r>
              <a:rPr lang="en-US" b="1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iniciar</a:t>
            </a:r>
            <a:r>
              <a:rPr lang="en-US" dirty="0" smtClean="0"/>
              <a:t> um build </a:t>
            </a:r>
            <a:r>
              <a:rPr lang="en-US" dirty="0" err="1" smtClean="0"/>
              <a:t>automatizado</a:t>
            </a:r>
            <a:r>
              <a:rPr lang="en-US" dirty="0" smtClean="0"/>
              <a:t> e </a:t>
            </a:r>
            <a:r>
              <a:rPr lang="en-US" dirty="0" err="1" smtClean="0"/>
              <a:t>possivelmente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r>
              <a:rPr lang="en-US" dirty="0" smtClean="0"/>
              <a:t> de testes.</a:t>
            </a:r>
          </a:p>
          <a:p>
            <a:r>
              <a:rPr lang="en-US" dirty="0" smtClean="0"/>
              <a:t>CD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b="1" dirty="0" smtClean="0"/>
              <a:t>Continuous Deployment</a:t>
            </a:r>
            <a:r>
              <a:rPr lang="en-US" dirty="0" smtClean="0"/>
              <a:t> é a </a:t>
            </a:r>
            <a:r>
              <a:rPr lang="en-US" dirty="0" err="1" smtClean="0"/>
              <a:t>implantação</a:t>
            </a:r>
            <a:r>
              <a:rPr lang="en-US" dirty="0" smtClean="0"/>
              <a:t> </a:t>
            </a:r>
            <a:r>
              <a:rPr lang="en-US" dirty="0" err="1" smtClean="0"/>
              <a:t>contínua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que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houver</a:t>
            </a:r>
            <a:r>
              <a:rPr lang="en-US" dirty="0" smtClean="0"/>
              <a:t> um novo build com </a:t>
            </a:r>
            <a:r>
              <a:rPr lang="en-US" dirty="0" err="1" smtClean="0"/>
              <a:t>sucesso</a:t>
            </a:r>
            <a:r>
              <a:rPr lang="en-US" dirty="0" smtClean="0"/>
              <a:t>.</a:t>
            </a:r>
          </a:p>
          <a:p>
            <a:r>
              <a:rPr lang="en-US" dirty="0" smtClean="0"/>
              <a:t>CD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b="1" dirty="0" err="1" smtClean="0"/>
              <a:t>Continous</a:t>
            </a:r>
            <a:r>
              <a:rPr lang="en-US" b="1" dirty="0" smtClean="0"/>
              <a:t> Delivery</a:t>
            </a:r>
            <a:r>
              <a:rPr lang="en-US" dirty="0" smtClean="0"/>
              <a:t> é a </a:t>
            </a:r>
            <a:r>
              <a:rPr lang="en-US" dirty="0" err="1" smtClean="0"/>
              <a:t>entrega</a:t>
            </a:r>
            <a:r>
              <a:rPr lang="en-US" dirty="0" smtClean="0"/>
              <a:t> continua que</a:t>
            </a:r>
            <a:r>
              <a:rPr lang="en-US" b="1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que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mudança</a:t>
            </a:r>
            <a:r>
              <a:rPr lang="en-US" dirty="0" smtClean="0"/>
              <a:t> é </a:t>
            </a:r>
            <a:r>
              <a:rPr lang="en-US" dirty="0" err="1" smtClean="0"/>
              <a:t>publicável</a:t>
            </a:r>
            <a:r>
              <a:rPr lang="en-US" dirty="0" smtClean="0"/>
              <a:t> a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.</a:t>
            </a:r>
            <a:endParaRPr lang="pt-BR" dirty="0"/>
          </a:p>
        </p:txBody>
      </p:sp>
      <p:pic>
        <p:nvPicPr>
          <p:cNvPr id="1028" name="Picture 4" descr="A typical release pipeline for web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811" y="1690688"/>
            <a:ext cx="61912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vida de uma aplicação </a:t>
            </a:r>
            <a:r>
              <a:rPr lang="pt-BR" dirty="0" err="1" smtClean="0"/>
              <a:t>Docker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207" y="1558291"/>
            <a:ext cx="8943586" cy="487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5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Conhecendo o </a:t>
            </a:r>
            <a:r>
              <a:rPr lang="pt-BR" dirty="0" err="1" smtClean="0"/>
              <a:t>Docker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2149" cy="4351338"/>
          </a:xfrm>
        </p:spPr>
        <p:txBody>
          <a:bodyPr/>
          <a:lstStyle/>
          <a:p>
            <a:r>
              <a:rPr lang="pt-BR" dirty="0" smtClean="0"/>
              <a:t>Containers são um nova maneira de virtualização.</a:t>
            </a:r>
            <a:endParaRPr lang="pt-BR" dirty="0"/>
          </a:p>
        </p:txBody>
      </p:sp>
      <p:pic>
        <p:nvPicPr>
          <p:cNvPr id="3074" name="Picture 2" descr="https://msopentech.com/wp-content/uploads/docker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98" y="4479181"/>
            <a:ext cx="75438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2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Diferenças entre Containers e </a:t>
            </a:r>
            <a:r>
              <a:rPr lang="pt-BR" dirty="0" err="1" smtClean="0"/>
              <a:t>VMs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04272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Dependências</a:t>
            </a:r>
            <a:endParaRPr lang="en-US" dirty="0" smtClean="0"/>
          </a:p>
          <a:p>
            <a:r>
              <a:rPr lang="en-US" dirty="0" err="1" smtClean="0"/>
              <a:t>Virtualização</a:t>
            </a:r>
            <a:endParaRPr lang="en-US" dirty="0" smtClean="0"/>
          </a:p>
          <a:p>
            <a:r>
              <a:rPr lang="en-US" dirty="0" smtClean="0"/>
              <a:t>Host OS </a:t>
            </a:r>
            <a:r>
              <a:rPr lang="en-US" dirty="0" err="1" smtClean="0"/>
              <a:t>compatilhado</a:t>
            </a:r>
            <a:endParaRPr lang="en-US" dirty="0" smtClean="0"/>
          </a:p>
          <a:p>
            <a:r>
              <a:rPr lang="en-US" dirty="0" err="1" smtClean="0"/>
              <a:t>Flexibilidade</a:t>
            </a:r>
            <a:endParaRPr lang="en-US" dirty="0" smtClean="0"/>
          </a:p>
          <a:p>
            <a:r>
              <a:rPr lang="en-US" dirty="0" err="1" smtClean="0"/>
              <a:t>Rápido</a:t>
            </a:r>
            <a:endParaRPr lang="pt-BR" dirty="0"/>
          </a:p>
        </p:txBody>
      </p:sp>
      <p:grpSp>
        <p:nvGrpSpPr>
          <p:cNvPr id="46" name="Group 26"/>
          <p:cNvGrpSpPr/>
          <p:nvPr/>
        </p:nvGrpSpPr>
        <p:grpSpPr>
          <a:xfrm>
            <a:off x="7016011" y="2468653"/>
            <a:ext cx="5148192" cy="3373347"/>
            <a:chOff x="7016011" y="2468653"/>
            <a:chExt cx="5148192" cy="3373347"/>
          </a:xfrm>
        </p:grpSpPr>
        <p:sp>
          <p:nvSpPr>
            <p:cNvPr id="47" name="Rectangle 27"/>
            <p:cNvSpPr/>
            <p:nvPr/>
          </p:nvSpPr>
          <p:spPr bwMode="auto">
            <a:xfrm>
              <a:off x="7016011" y="2468653"/>
              <a:ext cx="5148192" cy="3373347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Rectangle 28"/>
            <p:cNvSpPr/>
            <p:nvPr/>
          </p:nvSpPr>
          <p:spPr bwMode="auto">
            <a:xfrm>
              <a:off x="7200388" y="2674390"/>
              <a:ext cx="2329914" cy="714415"/>
            </a:xfrm>
            <a:prstGeom prst="rect">
              <a:avLst/>
            </a:prstGeom>
            <a:solidFill>
              <a:srgbClr val="00B0F0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rPr>
                <a:t>App A</a:t>
              </a:r>
            </a:p>
          </p:txBody>
        </p:sp>
        <p:sp>
          <p:nvSpPr>
            <p:cNvPr id="49" name="Rectangle 32"/>
            <p:cNvSpPr/>
            <p:nvPr/>
          </p:nvSpPr>
          <p:spPr bwMode="auto">
            <a:xfrm>
              <a:off x="7191544" y="4208044"/>
              <a:ext cx="2349734" cy="687946"/>
            </a:xfrm>
            <a:prstGeom prst="rect">
              <a:avLst/>
            </a:prstGeom>
            <a:solidFill>
              <a:srgbClr val="696969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rPr>
                <a:t>Host OS</a:t>
              </a:r>
              <a:b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rPr>
              </a:br>
              <a:r>
                <a:rPr kumimoji="0" lang="en-US" sz="1599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rPr>
                <a:t>w/Container support</a:t>
              </a:r>
            </a:p>
          </p:txBody>
        </p:sp>
        <p:sp>
          <p:nvSpPr>
            <p:cNvPr id="50" name="Rectangle 33"/>
            <p:cNvSpPr/>
            <p:nvPr/>
          </p:nvSpPr>
          <p:spPr bwMode="auto">
            <a:xfrm>
              <a:off x="7191544" y="4958819"/>
              <a:ext cx="4786822" cy="687946"/>
            </a:xfrm>
            <a:prstGeom prst="rect">
              <a:avLst/>
            </a:prstGeom>
            <a:solidFill>
              <a:srgbClr val="191919">
                <a:lumMod val="50000"/>
              </a:srgb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rPr>
                <a:t>Server / Hypervisor</a:t>
              </a:r>
            </a:p>
          </p:txBody>
        </p:sp>
      </p:grpSp>
      <p:sp>
        <p:nvSpPr>
          <p:cNvPr id="51" name="Rectangle 34"/>
          <p:cNvSpPr/>
          <p:nvPr/>
        </p:nvSpPr>
        <p:spPr bwMode="auto">
          <a:xfrm>
            <a:off x="7200388" y="3460804"/>
            <a:ext cx="2329914" cy="672779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Bins/libraries</a:t>
            </a:r>
          </a:p>
        </p:txBody>
      </p:sp>
      <p:grpSp>
        <p:nvGrpSpPr>
          <p:cNvPr id="52" name="Group 46"/>
          <p:cNvGrpSpPr/>
          <p:nvPr/>
        </p:nvGrpSpPr>
        <p:grpSpPr>
          <a:xfrm>
            <a:off x="7215751" y="1352116"/>
            <a:ext cx="2325527" cy="2756746"/>
            <a:chOff x="9783287" y="1504516"/>
            <a:chExt cx="2325527" cy="2756746"/>
          </a:xfrm>
        </p:grpSpPr>
        <p:sp>
          <p:nvSpPr>
            <p:cNvPr id="53" name="TextBox 47"/>
            <p:cNvSpPr txBox="1"/>
            <p:nvPr/>
          </p:nvSpPr>
          <p:spPr>
            <a:xfrm>
              <a:off x="10305721" y="1504516"/>
              <a:ext cx="1358333" cy="544722"/>
            </a:xfrm>
            <a:prstGeom prst="rect">
              <a:avLst/>
            </a:prstGeom>
            <a:noFill/>
          </p:spPr>
          <p:txBody>
            <a:bodyPr wrap="none" lIns="182854" tIns="146283" rIns="182854" bIns="146283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191919"/>
                      </a:gs>
                      <a:gs pos="30000">
                        <a:srgbClr val="191919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Container</a:t>
              </a:r>
            </a:p>
          </p:txBody>
        </p:sp>
        <p:sp>
          <p:nvSpPr>
            <p:cNvPr id="54" name="Rectangle 48"/>
            <p:cNvSpPr/>
            <p:nvPr/>
          </p:nvSpPr>
          <p:spPr bwMode="auto">
            <a:xfrm>
              <a:off x="9783287" y="2801667"/>
              <a:ext cx="2325527" cy="1459595"/>
            </a:xfrm>
            <a:prstGeom prst="rect">
              <a:avLst/>
            </a:prstGeom>
            <a:solidFill>
              <a:sysClr val="window" lastClr="FFFFFF">
                <a:alpha val="25000"/>
              </a:sysClr>
            </a:solidFill>
            <a:ln w="66675" cap="sq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5" name="Straight Connector 49"/>
            <p:cNvCxnSpPr/>
            <p:nvPr/>
          </p:nvCxnSpPr>
          <p:spPr>
            <a:xfrm>
              <a:off x="10949542" y="1929142"/>
              <a:ext cx="0" cy="864823"/>
            </a:xfrm>
            <a:prstGeom prst="line">
              <a:avLst/>
            </a:prstGeom>
            <a:noFill/>
            <a:ln w="79375" cap="flat" cmpd="sng" algn="ctr">
              <a:solidFill>
                <a:srgbClr val="7030A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56" name="Straight Connector 50"/>
            <p:cNvCxnSpPr/>
            <p:nvPr/>
          </p:nvCxnSpPr>
          <p:spPr>
            <a:xfrm rot="16200000">
              <a:off x="10941415" y="1501325"/>
              <a:ext cx="0" cy="914400"/>
            </a:xfrm>
            <a:prstGeom prst="line">
              <a:avLst/>
            </a:prstGeom>
            <a:noFill/>
            <a:ln w="79375" cap="flat" cmpd="sng" algn="ctr">
              <a:solidFill>
                <a:srgbClr val="7030A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</p:grpSp>
      <p:grpSp>
        <p:nvGrpSpPr>
          <p:cNvPr id="57" name="Group 51"/>
          <p:cNvGrpSpPr/>
          <p:nvPr/>
        </p:nvGrpSpPr>
        <p:grpSpPr>
          <a:xfrm>
            <a:off x="9610650" y="1352116"/>
            <a:ext cx="2338543" cy="2781467"/>
            <a:chOff x="4152208" y="1352116"/>
            <a:chExt cx="2338543" cy="2781467"/>
          </a:xfrm>
        </p:grpSpPr>
        <p:sp>
          <p:nvSpPr>
            <p:cNvPr id="58" name="Rectangle 52"/>
            <p:cNvSpPr/>
            <p:nvPr/>
          </p:nvSpPr>
          <p:spPr bwMode="auto">
            <a:xfrm>
              <a:off x="4152208" y="3460804"/>
              <a:ext cx="2329914" cy="672779"/>
            </a:xfrm>
            <a:prstGeom prst="rect">
              <a:avLst/>
            </a:prstGeom>
            <a:solidFill>
              <a:srgbClr val="002060"/>
            </a:solidFill>
            <a:ln w="6350" cap="flat" cmpd="sng" algn="ctr">
              <a:solidFill>
                <a:srgbClr val="107C1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rPr>
                <a:t>Bins/libraries</a:t>
              </a:r>
            </a:p>
          </p:txBody>
        </p:sp>
        <p:grpSp>
          <p:nvGrpSpPr>
            <p:cNvPr id="59" name="Group 53"/>
            <p:cNvGrpSpPr/>
            <p:nvPr/>
          </p:nvGrpSpPr>
          <p:grpSpPr>
            <a:xfrm>
              <a:off x="4160837" y="1352116"/>
              <a:ext cx="2329914" cy="2021361"/>
              <a:chOff x="4160837" y="1352116"/>
              <a:chExt cx="2329914" cy="2021361"/>
            </a:xfrm>
          </p:grpSpPr>
          <p:sp>
            <p:nvSpPr>
              <p:cNvPr id="60" name="Rectangle 54"/>
              <p:cNvSpPr/>
              <p:nvPr/>
            </p:nvSpPr>
            <p:spPr bwMode="auto">
              <a:xfrm>
                <a:off x="4160837" y="2659062"/>
                <a:ext cx="2329914" cy="714415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solidFill>
                  <a:srgbClr val="107C1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Calibri" panose="020F0502020204030204"/>
                    <a:ea typeface="Segoe UI" pitchFamily="34" charset="0"/>
                    <a:cs typeface="Segoe UI" pitchFamily="34" charset="0"/>
                  </a:rPr>
                  <a:t>App B</a:t>
                </a:r>
              </a:p>
            </p:txBody>
          </p:sp>
          <p:grpSp>
            <p:nvGrpSpPr>
              <p:cNvPr id="61" name="Group 55"/>
              <p:cNvGrpSpPr/>
              <p:nvPr/>
            </p:nvGrpSpPr>
            <p:grpSpPr>
              <a:xfrm>
                <a:off x="4421725" y="1352116"/>
                <a:ext cx="1866484" cy="1289449"/>
                <a:chOff x="10037441" y="1504516"/>
                <a:chExt cx="1866484" cy="1289449"/>
              </a:xfrm>
            </p:grpSpPr>
            <p:sp>
              <p:nvSpPr>
                <p:cNvPr id="62" name="TextBox 56"/>
                <p:cNvSpPr txBox="1"/>
                <p:nvPr/>
              </p:nvSpPr>
              <p:spPr>
                <a:xfrm>
                  <a:off x="10037441" y="1504516"/>
                  <a:ext cx="1866484" cy="5447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82854" tIns="146283" rIns="182854" bIns="146283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srgbClr val="191919"/>
                          </a:gs>
                          <a:gs pos="30000">
                            <a:srgbClr val="191919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</a:rPr>
                    <a:t>Virtual Machine</a:t>
                  </a:r>
                </a:p>
              </p:txBody>
            </p:sp>
            <p:cxnSp>
              <p:nvCxnSpPr>
                <p:cNvPr id="63" name="Straight Connector 57"/>
                <p:cNvCxnSpPr/>
                <p:nvPr/>
              </p:nvCxnSpPr>
              <p:spPr>
                <a:xfrm>
                  <a:off x="10949542" y="1929142"/>
                  <a:ext cx="0" cy="864823"/>
                </a:xfrm>
                <a:prstGeom prst="line">
                  <a:avLst/>
                </a:prstGeom>
                <a:noFill/>
                <a:ln w="79375" cap="flat" cmpd="sng" algn="ctr">
                  <a:solidFill>
                    <a:srgbClr val="107C10"/>
                  </a:solidFill>
                  <a:prstDash val="solid"/>
                  <a:miter lim="800000"/>
                  <a:headEnd type="none"/>
                  <a:tailEnd type="none"/>
                </a:ln>
                <a:effectLst/>
              </p:spPr>
            </p:cxnSp>
            <p:cxnSp>
              <p:nvCxnSpPr>
                <p:cNvPr id="64" name="Straight Connector 58"/>
                <p:cNvCxnSpPr/>
                <p:nvPr/>
              </p:nvCxnSpPr>
              <p:spPr>
                <a:xfrm rot="16200000">
                  <a:off x="10941415" y="1501325"/>
                  <a:ext cx="0" cy="914400"/>
                </a:xfrm>
                <a:prstGeom prst="line">
                  <a:avLst/>
                </a:prstGeom>
                <a:noFill/>
                <a:ln w="79375" cap="flat" cmpd="sng" algn="ctr">
                  <a:solidFill>
                    <a:srgbClr val="107C10"/>
                  </a:solidFill>
                  <a:prstDash val="solid"/>
                  <a:miter lim="800000"/>
                  <a:headEnd type="none"/>
                  <a:tailEnd type="none"/>
                </a:ln>
                <a:effectLst/>
              </p:spPr>
            </p:cxnSp>
          </p:grpSp>
        </p:grpSp>
      </p:grpSp>
      <p:sp>
        <p:nvSpPr>
          <p:cNvPr id="65" name="Rectangle 60"/>
          <p:cNvSpPr/>
          <p:nvPr/>
        </p:nvSpPr>
        <p:spPr bwMode="auto">
          <a:xfrm>
            <a:off x="9610651" y="4203419"/>
            <a:ext cx="2363400" cy="687946"/>
          </a:xfrm>
          <a:prstGeom prst="rect">
            <a:avLst/>
          </a:prstGeom>
          <a:solidFill>
            <a:srgbClr val="696969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Host OS</a:t>
            </a:r>
            <a:endParaRPr kumimoji="0" lang="en-US" sz="1599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Rectangle 37"/>
          <p:cNvSpPr/>
          <p:nvPr/>
        </p:nvSpPr>
        <p:spPr bwMode="auto">
          <a:xfrm>
            <a:off x="9626013" y="2649267"/>
            <a:ext cx="2325527" cy="2242098"/>
          </a:xfrm>
          <a:prstGeom prst="rect">
            <a:avLst/>
          </a:prstGeom>
          <a:solidFill>
            <a:sysClr val="window" lastClr="FFFFFF">
              <a:alpha val="25000"/>
            </a:sysClr>
          </a:solidFill>
          <a:ln w="66675" cap="sq" cmpd="sng" algn="ctr">
            <a:solidFill>
              <a:srgbClr val="107C1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3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Comuns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docker build -t meuapp .</a:t>
            </a:r>
          </a:p>
          <a:p>
            <a:r>
              <a:rPr lang="sv-SE" dirty="0" smtClean="0"/>
              <a:t>docker tag meuapp ivanpaulovich/meuapp</a:t>
            </a:r>
          </a:p>
          <a:p>
            <a:r>
              <a:rPr lang="sv-SE" dirty="0" smtClean="0"/>
              <a:t>docker login</a:t>
            </a:r>
          </a:p>
          <a:p>
            <a:r>
              <a:rPr lang="sv-SE" dirty="0" smtClean="0"/>
              <a:t>docker push ivanpaulovich/meuapp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116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Core command-line interface (CLI)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dotnet</a:t>
            </a:r>
            <a:r>
              <a:rPr lang="pt-BR" dirty="0" smtClean="0"/>
              <a:t> new </a:t>
            </a:r>
            <a:r>
              <a:rPr lang="pt-BR" dirty="0" err="1" smtClean="0"/>
              <a:t>webapi</a:t>
            </a:r>
            <a:endParaRPr lang="pt-BR" dirty="0" smtClean="0"/>
          </a:p>
          <a:p>
            <a:r>
              <a:rPr lang="pt-BR" dirty="0" err="1" smtClean="0"/>
              <a:t>dotnet</a:t>
            </a:r>
            <a:r>
              <a:rPr lang="pt-BR" dirty="0" smtClean="0"/>
              <a:t> </a:t>
            </a:r>
            <a:r>
              <a:rPr lang="pt-BR" dirty="0" err="1" smtClean="0"/>
              <a:t>restore</a:t>
            </a:r>
            <a:endParaRPr lang="pt-BR" dirty="0" smtClean="0"/>
          </a:p>
          <a:p>
            <a:r>
              <a:rPr lang="pt-BR" dirty="0" err="1" smtClean="0"/>
              <a:t>dotnet</a:t>
            </a:r>
            <a:r>
              <a:rPr lang="pt-BR" dirty="0" smtClean="0"/>
              <a:t> build</a:t>
            </a:r>
          </a:p>
          <a:p>
            <a:r>
              <a:rPr lang="pt-BR" dirty="0" err="1" smtClean="0"/>
              <a:t>dotnet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9883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264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Tema do Office</vt:lpstr>
      <vt:lpstr>Utilize o VSO e publique imagens Docker</vt:lpstr>
      <vt:lpstr>Agenda</vt:lpstr>
      <vt:lpstr>Sobre mim</vt:lpstr>
      <vt:lpstr>Introdução ao CI/CD</vt:lpstr>
      <vt:lpstr>Ciclo de vida de uma aplicação Docker</vt:lpstr>
      <vt:lpstr>Conhecendo o Docker</vt:lpstr>
      <vt:lpstr>Diferenças entre Containers e VMs</vt:lpstr>
      <vt:lpstr>Comandos Comuns</vt:lpstr>
      <vt:lpstr>.NET Core command-line interface (CLI)</vt:lpstr>
      <vt:lpstr>Azure CLI 2.0</vt:lpstr>
      <vt:lpstr>Introdução ao Visual Studio Online (VSO)</vt:lpstr>
      <vt:lpstr>Integração Contínua (CI)</vt:lpstr>
      <vt:lpstr>Entrega Contínua (CD)</vt:lpstr>
      <vt:lpstr>Docker Integration</vt:lpstr>
      <vt:lpstr>Criar máquina de Build</vt:lpstr>
      <vt:lpstr>Implantação Contínua (CD)</vt:lpstr>
      <vt:lpstr>Demo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Utilize o VSO e publique imagens Docker</dc:title>
  <dc:creator>Ivan Paulovich</dc:creator>
  <cp:lastModifiedBy>Ivan Paulovich</cp:lastModifiedBy>
  <cp:revision>23</cp:revision>
  <dcterms:created xsi:type="dcterms:W3CDTF">2017-04-16T00:24:23Z</dcterms:created>
  <dcterms:modified xsi:type="dcterms:W3CDTF">2017-04-18T02:04:41Z</dcterms:modified>
</cp:coreProperties>
</file>