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16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82" r:id="rId27"/>
    <p:sldId id="487" r:id="rId28"/>
    <p:sldId id="488" r:id="rId29"/>
    <p:sldId id="489" r:id="rId30"/>
    <p:sldId id="490" r:id="rId31"/>
    <p:sldId id="491" r:id="rId32"/>
    <p:sldId id="492" r:id="rId33"/>
    <p:sldId id="493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E736D-FA02-46B3-82AF-51CF12AED252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51CC-574E-4C5F-BCB5-50D601C83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72702" y="6356354"/>
            <a:ext cx="118110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/>
          <p:cNvSpPr/>
          <p:nvPr userDrawn="1"/>
        </p:nvSpPr>
        <p:spPr>
          <a:xfrm>
            <a:off x="750950" y="512767"/>
            <a:ext cx="2085769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2836720" y="512767"/>
            <a:ext cx="8598537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Autónoma de Yucatán</a:t>
            </a:r>
          </a:p>
          <a:p>
            <a:pPr algn="ctr"/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Matemáticas</a:t>
            </a:r>
          </a:p>
          <a:p>
            <a:pPr algn="ctr"/>
            <a:r>
              <a:rPr lang="es-MX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Licenciatura en Ingeniería de Software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1" y="739734"/>
            <a:ext cx="934991" cy="1538995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 userDrawn="1"/>
        </p:nvSpPr>
        <p:spPr>
          <a:xfrm>
            <a:off x="4019048" y="2691249"/>
            <a:ext cx="7416209" cy="3273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 dirty="0"/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926383" y="5967615"/>
            <a:ext cx="227784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MX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Estructurada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3"/>
          </p:nvPr>
        </p:nvSpPr>
        <p:spPr>
          <a:xfrm>
            <a:off x="3771903" y="2690817"/>
            <a:ext cx="7662863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28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7" y="4229621"/>
            <a:ext cx="2370151" cy="16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5582" y="6356354"/>
            <a:ext cx="99822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08709" y="605790"/>
            <a:ext cx="10245091" cy="97059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703070"/>
            <a:ext cx="12192000" cy="1714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9" name="Rectángulo 8"/>
          <p:cNvSpPr/>
          <p:nvPr userDrawn="1"/>
        </p:nvSpPr>
        <p:spPr>
          <a:xfrm>
            <a:off x="3811" y="1889760"/>
            <a:ext cx="12192000" cy="1114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cxnSp>
        <p:nvCxnSpPr>
          <p:cNvPr id="15" name="Conector recto 14"/>
          <p:cNvCxnSpPr>
            <a:stCxn id="8" idx="1"/>
            <a:endCxn id="8" idx="3"/>
          </p:cNvCxnSpPr>
          <p:nvPr userDrawn="1"/>
        </p:nvCxnSpPr>
        <p:spPr>
          <a:xfrm>
            <a:off x="0" y="1788795"/>
            <a:ext cx="1219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3811" y="1934051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1108709" y="2074072"/>
            <a:ext cx="10356851" cy="41727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2" y="5905700"/>
            <a:ext cx="891853" cy="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4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3520966" y="2929867"/>
            <a:ext cx="7956659" cy="3355319"/>
          </a:xfrm>
          <a:prstGeom prst="roundRect">
            <a:avLst>
              <a:gd name="adj" fmla="val 4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/>
          <p:cNvCxnSpPr/>
          <p:nvPr/>
        </p:nvCxnSpPr>
        <p:spPr>
          <a:xfrm>
            <a:off x="2900859" y="515011"/>
            <a:ext cx="51895" cy="20821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52476" y="2586967"/>
            <a:ext cx="10684349" cy="266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>
            <a:off x="752476" y="2767939"/>
            <a:ext cx="106843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42951" y="2691739"/>
            <a:ext cx="1068434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00429" y="2990853"/>
            <a:ext cx="803639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Programación Estructurada</a:t>
            </a:r>
            <a:endParaRPr lang="es-MX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sz="2000" dirty="0"/>
          </a:p>
          <a:p>
            <a:pPr algn="ctr"/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Periodo:   </a:t>
            </a:r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enero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s-MX" sz="20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mayo </a:t>
            </a:r>
            <a:r>
              <a:rPr lang="es-MX" sz="2000" b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2019</a:t>
            </a:r>
            <a:endParaRPr lang="es-MX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Segundo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Semestre</a:t>
            </a:r>
          </a:p>
          <a:p>
            <a:endParaRPr lang="es-MX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dirty="0"/>
          </a:p>
          <a:p>
            <a:pPr algn="ctr"/>
            <a:r>
              <a:rPr lang="es-MX" sz="2400" b="1" dirty="0">
                <a:solidFill>
                  <a:schemeClr val="bg1"/>
                </a:solidFill>
              </a:rPr>
              <a:t>Profesor:   MTI. Julio César Díaz Mendoza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8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Ejemplo de </a:t>
            </a:r>
            <a:r>
              <a:rPr lang="es-MX" altLang="es-MX" b="1" i="1" dirty="0" err="1">
                <a:solidFill>
                  <a:schemeClr val="accent1">
                    <a:lumMod val="50000"/>
                  </a:schemeClr>
                </a:solidFill>
              </a:rPr>
              <a:t>modularización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. Caso de estudio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71" y="2066275"/>
            <a:ext cx="74676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3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66952"/>
            <a:ext cx="10245091" cy="609436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Ejemplo de </a:t>
            </a:r>
            <a:r>
              <a:rPr lang="es-MX" altLang="es-MX" b="1" i="1" dirty="0" err="1">
                <a:solidFill>
                  <a:schemeClr val="accent1">
                    <a:lumMod val="50000"/>
                  </a:schemeClr>
                </a:solidFill>
              </a:rPr>
              <a:t>modularización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. Caso de estudio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133600"/>
            <a:ext cx="69913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Funciones en C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MX" dirty="0"/>
              <a:t>Una función es un </a:t>
            </a:r>
            <a:r>
              <a:rPr lang="es-ES" altLang="es-MX" dirty="0" err="1"/>
              <a:t>miniprograma</a:t>
            </a:r>
            <a:r>
              <a:rPr lang="es-ES" altLang="es-MX" dirty="0"/>
              <a:t> dentro de un programa. Contienen varias sentencias bajo un solo nombre, que un programa puede utilizar una o más veces para ejecutar dichas sentencias.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MX" dirty="0"/>
              <a:t>Las funciones pueden ser agrupadas </a:t>
            </a:r>
            <a:r>
              <a:rPr lang="es-ES" altLang="es-MX" dirty="0" smtClean="0"/>
              <a:t>en bibliotecas (</a:t>
            </a:r>
            <a:r>
              <a:rPr lang="es-ES" altLang="es-MX" dirty="0" err="1" smtClean="0"/>
              <a:t>libraries</a:t>
            </a:r>
            <a:r>
              <a:rPr lang="es-ES" altLang="es-MX" dirty="0" smtClean="0"/>
              <a:t>), </a:t>
            </a:r>
            <a:r>
              <a:rPr lang="es-ES" altLang="es-MX" dirty="0"/>
              <a:t>un ejemplo de ello es la </a:t>
            </a:r>
            <a:r>
              <a:rPr lang="es-ES" altLang="es-MX" dirty="0" smtClean="0"/>
              <a:t>biblioteca </a:t>
            </a:r>
            <a:r>
              <a:rPr lang="es-ES" altLang="es-MX" dirty="0"/>
              <a:t>“</a:t>
            </a:r>
            <a:r>
              <a:rPr lang="es-ES" altLang="es-MX" dirty="0" err="1"/>
              <a:t>stdio.h</a:t>
            </a:r>
            <a:r>
              <a:rPr lang="es-ES" altLang="es-MX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MX" dirty="0"/>
              <a:t>Se recomienda elaborar una función por cada tarea principal que haga un programa.</a:t>
            </a:r>
            <a:endParaRPr lang="en-US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587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Funciones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>
                <a:solidFill>
                  <a:schemeClr val="accent1">
                    <a:lumMod val="50000"/>
                  </a:schemeClr>
                </a:solidFill>
              </a:rPr>
              <a:t>Una función es un conjunto de sentencias que se puede llamar desde cualquier parte de un programa. Las funciones en C no se pueden anidar y todas las funciones son globales.</a:t>
            </a:r>
          </a:p>
          <a:p>
            <a:r>
              <a:rPr lang="es-MX" altLang="es-MX" dirty="0"/>
              <a:t>Estructura:</a:t>
            </a:r>
          </a:p>
          <a:p>
            <a:pPr lvl="1">
              <a:buNone/>
            </a:pPr>
            <a:r>
              <a:rPr lang="es-MX" altLang="es-MX" sz="2000" dirty="0" err="1"/>
              <a:t>tipo_de_retorno</a:t>
            </a:r>
            <a:r>
              <a:rPr lang="es-MX" altLang="es-MX" sz="2000" dirty="0"/>
              <a:t>   </a:t>
            </a:r>
            <a:r>
              <a:rPr lang="es-MX" altLang="es-MX" sz="2000" dirty="0" err="1"/>
              <a:t>nombreFunción</a:t>
            </a:r>
            <a:r>
              <a:rPr lang="es-MX" altLang="es-MX" sz="2000" dirty="0"/>
              <a:t> (</a:t>
            </a:r>
            <a:r>
              <a:rPr lang="es-MX" altLang="es-MX" sz="2000" dirty="0" err="1"/>
              <a:t>listaDeParametros</a:t>
            </a:r>
            <a:r>
              <a:rPr lang="es-MX" altLang="es-MX" sz="2000" dirty="0"/>
              <a:t>)</a:t>
            </a:r>
          </a:p>
          <a:p>
            <a:pPr lvl="1">
              <a:buNone/>
            </a:pPr>
            <a:r>
              <a:rPr lang="es-MX" altLang="es-MX" sz="2000" dirty="0"/>
              <a:t>{</a:t>
            </a:r>
          </a:p>
          <a:p>
            <a:pPr lvl="2">
              <a:buNone/>
            </a:pPr>
            <a:r>
              <a:rPr lang="es-MX" altLang="es-MX" sz="1600" dirty="0"/>
              <a:t>cuerpo de la función</a:t>
            </a:r>
          </a:p>
          <a:p>
            <a:pPr lvl="2">
              <a:buNone/>
            </a:pPr>
            <a:r>
              <a:rPr lang="es-MX" altLang="es-MX" sz="1600" b="1" dirty="0" err="1"/>
              <a:t>return</a:t>
            </a:r>
            <a:r>
              <a:rPr lang="es-MX" altLang="es-MX" sz="1600" dirty="0"/>
              <a:t> </a:t>
            </a:r>
            <a:r>
              <a:rPr lang="es-MX" altLang="es-MX" sz="1600" dirty="0" err="1"/>
              <a:t>expresion</a:t>
            </a:r>
            <a:endParaRPr lang="es-MX" altLang="es-MX" sz="1600" dirty="0"/>
          </a:p>
          <a:p>
            <a:pPr lvl="1">
              <a:buNone/>
            </a:pPr>
            <a:r>
              <a:rPr lang="es-MX" altLang="es-MX" sz="20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679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Estructura de una función en C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>
                <a:solidFill>
                  <a:schemeClr val="accent1">
                    <a:lumMod val="50000"/>
                  </a:schemeClr>
                </a:solidFill>
              </a:rPr>
              <a:t>Estructura:</a:t>
            </a:r>
          </a:p>
          <a:p>
            <a:pPr lvl="1">
              <a:buNone/>
            </a:pPr>
            <a:r>
              <a:rPr lang="es-MX" altLang="es-MX" sz="2000" dirty="0" err="1"/>
              <a:t>tipo_de_retorno</a:t>
            </a:r>
            <a:r>
              <a:rPr lang="es-MX" altLang="es-MX" sz="2000" dirty="0"/>
              <a:t>   </a:t>
            </a:r>
            <a:r>
              <a:rPr lang="es-MX" altLang="es-MX" sz="2000" dirty="0" err="1"/>
              <a:t>nombreFunción</a:t>
            </a:r>
            <a:r>
              <a:rPr lang="es-MX" altLang="es-MX" sz="2000" dirty="0"/>
              <a:t> (</a:t>
            </a:r>
            <a:r>
              <a:rPr lang="es-MX" altLang="es-MX" sz="2000" dirty="0" err="1"/>
              <a:t>listaDeParametros</a:t>
            </a:r>
            <a:r>
              <a:rPr lang="es-MX" altLang="es-MX" sz="2000" dirty="0"/>
              <a:t>)</a:t>
            </a:r>
          </a:p>
          <a:p>
            <a:pPr lvl="1">
              <a:buNone/>
            </a:pPr>
            <a:r>
              <a:rPr lang="es-MX" altLang="es-MX" sz="2000" dirty="0"/>
              <a:t>{</a:t>
            </a:r>
          </a:p>
          <a:p>
            <a:pPr lvl="2">
              <a:buNone/>
            </a:pPr>
            <a:r>
              <a:rPr lang="es-MX" altLang="es-MX" sz="1600" dirty="0"/>
              <a:t>cuerpo de la función</a:t>
            </a:r>
          </a:p>
          <a:p>
            <a:pPr lvl="2">
              <a:buNone/>
            </a:pPr>
            <a:r>
              <a:rPr lang="es-MX" altLang="es-MX" sz="1600" b="1" dirty="0" err="1"/>
              <a:t>return</a:t>
            </a:r>
            <a:r>
              <a:rPr lang="es-MX" altLang="es-MX" sz="1600" dirty="0"/>
              <a:t> </a:t>
            </a:r>
            <a:r>
              <a:rPr lang="es-MX" altLang="es-MX" sz="1600" dirty="0" err="1"/>
              <a:t>expresion</a:t>
            </a:r>
            <a:endParaRPr lang="es-MX" altLang="es-MX" sz="1600" dirty="0"/>
          </a:p>
          <a:p>
            <a:pPr lvl="1">
              <a:buNone/>
            </a:pPr>
            <a:r>
              <a:rPr lang="es-MX" altLang="es-MX" sz="2000" dirty="0"/>
              <a:t>}</a:t>
            </a:r>
          </a:p>
          <a:p>
            <a:pPr lvl="1">
              <a:buNone/>
            </a:pPr>
            <a:endParaRPr lang="es-MX" altLang="es-MX" sz="2000" dirty="0"/>
          </a:p>
          <a:p>
            <a:pPr lvl="1">
              <a:buNone/>
            </a:pPr>
            <a:r>
              <a:rPr lang="es-MX" altLang="es-MX" sz="2000" b="1" i="1" dirty="0" err="1"/>
              <a:t>tipo_de_retorno</a:t>
            </a:r>
            <a:r>
              <a:rPr lang="es-MX" altLang="es-MX" sz="2000" dirty="0"/>
              <a:t>: tipo de valor devuelto por la función o la palabra reservada </a:t>
            </a:r>
            <a:r>
              <a:rPr lang="es-MX" altLang="es-MX" sz="2000" dirty="0" err="1"/>
              <a:t>void</a:t>
            </a:r>
            <a:r>
              <a:rPr lang="es-MX" altLang="es-MX" sz="2000" dirty="0"/>
              <a:t> si no devuelve ningún valor.</a:t>
            </a:r>
          </a:p>
          <a:p>
            <a:pPr lvl="1">
              <a:buNone/>
            </a:pPr>
            <a:r>
              <a:rPr lang="es-MX" altLang="es-MX" sz="2000" b="1" i="1" dirty="0" err="1"/>
              <a:t>nombreFunción</a:t>
            </a:r>
            <a:r>
              <a:rPr lang="es-MX" altLang="es-MX" sz="2000" dirty="0"/>
              <a:t>: identificador o nombre de la función.</a:t>
            </a:r>
          </a:p>
          <a:p>
            <a:pPr lvl="1">
              <a:buNone/>
            </a:pPr>
            <a:r>
              <a:rPr lang="es-MX" altLang="es-MX" sz="2000" b="1" i="1" dirty="0" err="1"/>
              <a:t>listaDeParametros</a:t>
            </a:r>
            <a:r>
              <a:rPr lang="es-MX" altLang="es-MX" sz="2000" dirty="0"/>
              <a:t>: lista de declaración de los parámetros de la función separado por comas.</a:t>
            </a:r>
          </a:p>
          <a:p>
            <a:pPr lvl="1">
              <a:buNone/>
            </a:pPr>
            <a:r>
              <a:rPr lang="es-MX" altLang="es-MX" sz="2000" b="1" i="1" dirty="0" err="1"/>
              <a:t>expresion</a:t>
            </a:r>
            <a:r>
              <a:rPr lang="es-MX" altLang="es-MX" sz="2000" dirty="0"/>
              <a:t>: valor que devuelve la función</a:t>
            </a:r>
          </a:p>
          <a:p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7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Estructura de una función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/>
              <a:t>Nombre de una Función</a:t>
            </a:r>
          </a:p>
          <a:p>
            <a:pPr lvl="1"/>
            <a:r>
              <a:rPr lang="es-MX" altLang="es-MX" dirty="0"/>
              <a:t>Un nombre de una función comienza con una letra o un subrayado (_) y puede contener tantas letras, números o subrayados como desee. El compilador ignora, sin embargo, a partir de una cantidad. C es sensible a mayúsculas, lo que significa que las letras mayúsculas y minúsculas son distintas a efectos del nombre de la función.</a:t>
            </a:r>
          </a:p>
          <a:p>
            <a:pPr lvl="1"/>
            <a:r>
              <a:rPr lang="es-MX" altLang="es-MX" dirty="0"/>
              <a:t>Ejemplo:</a:t>
            </a:r>
          </a:p>
          <a:p>
            <a:pPr lvl="2"/>
            <a:r>
              <a:rPr lang="fr-FR" altLang="es-MX" sz="1600" dirty="0"/>
              <a:t>int </a:t>
            </a:r>
            <a:r>
              <a:rPr lang="fr-FR" altLang="es-MX" sz="1600" b="1" dirty="0"/>
              <a:t>max</a:t>
            </a:r>
            <a:r>
              <a:rPr lang="fr-FR" altLang="es-MX" sz="1600" dirty="0"/>
              <a:t> (int x, int y) ; </a:t>
            </a:r>
          </a:p>
          <a:p>
            <a:pPr lvl="2"/>
            <a:r>
              <a:rPr lang="fr-FR" altLang="es-MX" sz="1600" dirty="0"/>
              <a:t>double </a:t>
            </a:r>
            <a:r>
              <a:rPr lang="fr-FR" altLang="es-MX" sz="1600" b="1" dirty="0"/>
              <a:t>media</a:t>
            </a:r>
            <a:r>
              <a:rPr lang="fr-FR" altLang="es-MX" sz="1600" dirty="0"/>
              <a:t> (double xl, double x2); </a:t>
            </a:r>
          </a:p>
          <a:p>
            <a:pPr lvl="2"/>
            <a:r>
              <a:rPr lang="fr-FR" altLang="es-MX" sz="1600" dirty="0"/>
              <a:t>double </a:t>
            </a:r>
            <a:r>
              <a:rPr lang="fr-FR" altLang="es-MX" sz="1600" b="1" dirty="0"/>
              <a:t>MAX</a:t>
            </a:r>
            <a:r>
              <a:rPr lang="fr-FR" altLang="es-MX" sz="1600" dirty="0"/>
              <a:t> (int* m, int n);</a:t>
            </a:r>
            <a:endParaRPr lang="es-MX" altLang="es-MX" sz="1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23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Estructura de una función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dirty="0"/>
              <a:t>Tipos de datos de retorno</a:t>
            </a:r>
          </a:p>
          <a:p>
            <a:pPr lvl="1"/>
            <a:r>
              <a:rPr lang="es-MX" altLang="es-MX" dirty="0"/>
              <a:t>Si la función no devuelve un valor </a:t>
            </a:r>
            <a:r>
              <a:rPr lang="es-MX" altLang="es-MX" dirty="0" err="1"/>
              <a:t>int</a:t>
            </a:r>
            <a:r>
              <a:rPr lang="es-MX" altLang="es-MX" dirty="0"/>
              <a:t>, se debe especificar el tipo de dato devuelto (de retorno) por la función; </a:t>
            </a:r>
            <a:r>
              <a:rPr lang="es-MX" altLang="es-MX" b="1" dirty="0"/>
              <a:t>cuando devuelve un valor </a:t>
            </a:r>
            <a:r>
              <a:rPr lang="es-MX" altLang="es-MX" b="1" dirty="0" err="1"/>
              <a:t>int</a:t>
            </a:r>
            <a:r>
              <a:rPr lang="es-MX" altLang="es-MX" b="1" dirty="0"/>
              <a:t>, se puede omitir ya que por defecto el C asume que todas las </a:t>
            </a:r>
            <a:r>
              <a:rPr lang="es-MX" altLang="es-MX" dirty="0"/>
              <a:t>funciones son enteras, a pesar de ello siempre conviene especificar el tipo aun siendo de tipo </a:t>
            </a:r>
            <a:r>
              <a:rPr lang="es-MX" altLang="es-MX" dirty="0" err="1"/>
              <a:t>int</a:t>
            </a:r>
            <a:r>
              <a:rPr lang="es-MX" altLang="es-MX" dirty="0"/>
              <a:t>, para mejor legibilidad. El tipo debe ser uno de los tipos simples de C, tales como </a:t>
            </a:r>
            <a:r>
              <a:rPr lang="es-MX" altLang="es-MX" dirty="0" err="1"/>
              <a:t>int</a:t>
            </a:r>
            <a:r>
              <a:rPr lang="es-MX" altLang="es-MX" dirty="0"/>
              <a:t>, </a:t>
            </a:r>
            <a:r>
              <a:rPr lang="es-MX" altLang="es-MX" dirty="0" err="1"/>
              <a:t>char</a:t>
            </a:r>
            <a:r>
              <a:rPr lang="es-MX" altLang="es-MX" dirty="0"/>
              <a:t> o </a:t>
            </a:r>
            <a:r>
              <a:rPr lang="es-MX" altLang="es-MX" dirty="0" err="1"/>
              <a:t>float</a:t>
            </a:r>
            <a:r>
              <a:rPr lang="es-MX" altLang="es-MX" dirty="0"/>
              <a:t>, o un puntero a cualquier tipo C, o un tipo </a:t>
            </a:r>
            <a:r>
              <a:rPr lang="es-MX" altLang="es-MX" dirty="0" err="1"/>
              <a:t>struct</a:t>
            </a:r>
            <a:r>
              <a:rPr lang="es-MX" alt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460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Estructura de una función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s-MX" dirty="0" smtClean="0"/>
              <a:t>Ejemplos:</a:t>
            </a:r>
            <a:endParaRPr lang="es-MX" dirty="0"/>
          </a:p>
          <a:p>
            <a:pPr>
              <a:buFont typeface="Arial" charset="0"/>
              <a:buChar char="•"/>
              <a:defRPr/>
            </a:pPr>
            <a:endParaRPr lang="es-MX" dirty="0"/>
          </a:p>
          <a:p>
            <a:pPr marL="457200" lvl="1" indent="0">
              <a:buNone/>
              <a:defRPr/>
            </a:pPr>
            <a:r>
              <a:rPr lang="es-MX" dirty="0"/>
              <a:t>	</a:t>
            </a:r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max</a:t>
            </a:r>
            <a:r>
              <a:rPr lang="es-MX" sz="2000" dirty="0"/>
              <a:t>(</a:t>
            </a:r>
            <a:r>
              <a:rPr lang="es-MX" sz="2000" dirty="0" err="1"/>
              <a:t>int</a:t>
            </a:r>
            <a:r>
              <a:rPr lang="es-MX" sz="2000" dirty="0"/>
              <a:t> x, </a:t>
            </a:r>
            <a:r>
              <a:rPr lang="es-MX" sz="2000" dirty="0" err="1"/>
              <a:t>int</a:t>
            </a:r>
            <a:r>
              <a:rPr lang="es-MX" sz="2000" dirty="0"/>
              <a:t> y) 	/* devuelve un tipo </a:t>
            </a:r>
            <a:r>
              <a:rPr lang="es-MX" sz="2000" dirty="0" err="1"/>
              <a:t>int</a:t>
            </a:r>
            <a:r>
              <a:rPr lang="es-MX" sz="2000" dirty="0"/>
              <a:t> * /</a:t>
            </a:r>
          </a:p>
          <a:p>
            <a:pPr marL="457200" lvl="1" indent="0">
              <a:buNone/>
              <a:defRPr/>
            </a:pPr>
            <a:r>
              <a:rPr lang="fr-FR" sz="2000" dirty="0"/>
              <a:t>	double media(doub1e xl, double x2) / * devuelve un tipo double */</a:t>
            </a:r>
          </a:p>
          <a:p>
            <a:pPr marL="457200" lvl="1" indent="0">
              <a:buNone/>
              <a:defRPr/>
            </a:pPr>
            <a:r>
              <a:rPr lang="es-MX" sz="2000" dirty="0"/>
              <a:t>	</a:t>
            </a:r>
            <a:r>
              <a:rPr lang="es-MX" sz="2000" dirty="0" err="1"/>
              <a:t>float</a:t>
            </a:r>
            <a:r>
              <a:rPr lang="es-MX" sz="2000" dirty="0"/>
              <a:t> func0 { . . . } 	/ * devuelve un </a:t>
            </a:r>
            <a:r>
              <a:rPr lang="es-MX" sz="2000" dirty="0" err="1"/>
              <a:t>float</a:t>
            </a:r>
            <a:r>
              <a:rPr lang="es-MX" sz="2000" dirty="0"/>
              <a:t> * /</a:t>
            </a:r>
          </a:p>
          <a:p>
            <a:pPr marL="457200" lvl="1" indent="0">
              <a:buNone/>
              <a:defRPr/>
            </a:pPr>
            <a:r>
              <a:rPr lang="es-MX" sz="2000" dirty="0"/>
              <a:t>	</a:t>
            </a:r>
            <a:r>
              <a:rPr lang="es-MX" sz="2000" dirty="0" err="1"/>
              <a:t>char</a:t>
            </a:r>
            <a:r>
              <a:rPr lang="es-MX" sz="2000" dirty="0"/>
              <a:t> </a:t>
            </a:r>
            <a:r>
              <a:rPr lang="es-MX" sz="2000" dirty="0" err="1"/>
              <a:t>funcl</a:t>
            </a:r>
            <a:r>
              <a:rPr lang="es-MX" sz="2000" dirty="0"/>
              <a:t>() { . . . } 	/ * devuelve un dato </a:t>
            </a:r>
            <a:r>
              <a:rPr lang="es-MX" sz="2000" dirty="0" err="1"/>
              <a:t>char</a:t>
            </a:r>
            <a:r>
              <a:rPr lang="es-MX" sz="2000" dirty="0"/>
              <a:t> * /</a:t>
            </a:r>
          </a:p>
          <a:p>
            <a:pPr marL="457200" lvl="1" indent="0">
              <a:buNone/>
              <a:defRPr/>
            </a:pPr>
            <a:r>
              <a:rPr lang="es-MX" sz="2000" dirty="0"/>
              <a:t>	</a:t>
            </a:r>
            <a:r>
              <a:rPr lang="es-MX" sz="2000" dirty="0" err="1"/>
              <a:t>int</a:t>
            </a:r>
            <a:r>
              <a:rPr lang="es-MX" sz="2000" dirty="0"/>
              <a:t> *func3 ( ) { . . . } 	/ * devuelve un puntero a </a:t>
            </a:r>
            <a:r>
              <a:rPr lang="es-MX" sz="2000" dirty="0" err="1"/>
              <a:t>int</a:t>
            </a:r>
            <a:r>
              <a:rPr lang="es-MX" sz="2000" dirty="0"/>
              <a:t> * /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6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Parámetros de una función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dirty="0"/>
              <a:t>C siempre utiliza el método de paso de parámetros  por valor para pasar variables a funciones.</a:t>
            </a:r>
          </a:p>
          <a:p>
            <a:pPr>
              <a:lnSpc>
                <a:spcPct val="110000"/>
              </a:lnSpc>
            </a:pPr>
            <a:r>
              <a:rPr lang="es-MX" altLang="es-MX" dirty="0"/>
              <a:t>El paso de parámetros por valor significa que existen copias de los argumentos formales (estas copias son variables locales de la función llamada), y que una función no puede alterar ninguna variable de la función que la invocó.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88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Parámetros de una función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Una función puede devolver un único valor. El resultado se muestra con una sentencia </a:t>
            </a:r>
            <a:r>
              <a:rPr lang="es-MX" dirty="0" err="1"/>
              <a:t>return</a:t>
            </a:r>
            <a:r>
              <a:rPr lang="es-MX" dirty="0"/>
              <a:t>.</a:t>
            </a:r>
          </a:p>
          <a:p>
            <a:pPr>
              <a:defRPr/>
            </a:pPr>
            <a:r>
              <a:rPr lang="es-MX" dirty="0"/>
              <a:t>Sintaxis:</a:t>
            </a:r>
          </a:p>
          <a:p>
            <a:pPr>
              <a:defRPr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(</a:t>
            </a:r>
            <a:r>
              <a:rPr lang="es-MX" i="1" dirty="0"/>
              <a:t>expresión</a:t>
            </a:r>
            <a:r>
              <a:rPr lang="es-MX" dirty="0"/>
              <a:t>)</a:t>
            </a:r>
          </a:p>
          <a:p>
            <a:pPr>
              <a:defRPr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;</a:t>
            </a:r>
          </a:p>
          <a:p>
            <a:pPr>
              <a:buFont typeface="Arial" charset="0"/>
              <a:buChar char="•"/>
              <a:defRPr/>
            </a:pPr>
            <a:endParaRPr lang="es-MX" dirty="0"/>
          </a:p>
          <a:p>
            <a:pPr>
              <a:defRPr/>
            </a:pPr>
            <a:r>
              <a:rPr lang="es-MX" dirty="0"/>
              <a:t>El valor devuelto (</a:t>
            </a:r>
            <a:r>
              <a:rPr lang="es-MX" i="1" dirty="0"/>
              <a:t>expresión</a:t>
            </a:r>
            <a:r>
              <a:rPr lang="es-MX" dirty="0"/>
              <a:t>) puede ser cualquier tipo de dato excepto una función.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75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108709" y="2501462"/>
            <a:ext cx="10473691" cy="220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Programación Estructurada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98180" y="3328596"/>
            <a:ext cx="10363200" cy="14700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altLang="es-MX" sz="3600" b="1" dirty="0" smtClean="0">
                <a:solidFill>
                  <a:schemeClr val="bg1"/>
                </a:solidFill>
              </a:rPr>
              <a:t>Modularidad</a:t>
            </a:r>
          </a:p>
        </p:txBody>
      </p:sp>
    </p:spTree>
    <p:extLst>
      <p:ext uri="{BB962C8B-B14F-4D97-AF65-F5344CB8AC3E}">
        <p14:creationId xmlns:p14="http://schemas.microsoft.com/office/powerpoint/2010/main" val="11620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61848"/>
            <a:ext cx="10245091" cy="714540"/>
          </a:xfrm>
        </p:spPr>
        <p:txBody>
          <a:bodyPr/>
          <a:lstStyle/>
          <a:p>
            <a:r>
              <a:rPr lang="es-MX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Llamado 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a una función</a:t>
            </a:r>
            <a:r>
              <a:rPr lang="es-MX" altLang="es-MX" dirty="0"/>
              <a:t/>
            </a:r>
            <a:br>
              <a:rPr lang="es-MX" alt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algn="just"/>
            <a:r>
              <a:rPr lang="es-MX" altLang="es-MX" dirty="0" smtClean="0"/>
              <a:t>Las </a:t>
            </a:r>
            <a:r>
              <a:rPr lang="es-MX" altLang="es-MX" dirty="0"/>
              <a:t>funciones, para poder ser ejecutadas, han de ser llamadas o invocadas. Cualquier expresión puede contener una llamada a una función que redirigirá el control del programa a la función nombrada.</a:t>
            </a:r>
          </a:p>
          <a:p>
            <a:pPr lvl="1" algn="just"/>
            <a:r>
              <a:rPr lang="es-MX" altLang="es-MX" dirty="0"/>
              <a:t>Normalmente la llamada a una función se realizará desde la función principal </a:t>
            </a:r>
            <a:r>
              <a:rPr lang="es-MX" altLang="es-MX" dirty="0" err="1"/>
              <a:t>main</a:t>
            </a:r>
            <a:r>
              <a:rPr lang="es-MX" altLang="es-MX" dirty="0"/>
              <a:t> ( ), aunque naturalmente también podrá ser desde otra función.</a:t>
            </a:r>
            <a:endParaRPr lang="es-MX" alt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52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35420"/>
            <a:ext cx="10245091" cy="640967"/>
          </a:xfrm>
        </p:spPr>
        <p:txBody>
          <a:bodyPr/>
          <a:lstStyle/>
          <a:p>
            <a:r>
              <a:rPr lang="es-MX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Llamado de funciones. Ejemplo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MX" altLang="es-MX" sz="4800" dirty="0"/>
              <a:t/>
            </a:r>
            <a:br>
              <a:rPr lang="es-MX" altLang="es-MX" sz="4800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None/>
            </a:pPr>
            <a:r>
              <a:rPr lang="es-MX" altLang="es-MX" sz="1300" dirty="0" smtClean="0"/>
              <a:t>// Programa </a:t>
            </a:r>
            <a:r>
              <a:rPr lang="es-MX" altLang="es-MX" sz="1300" dirty="0"/>
              <a:t>que calcula el cuadrado de un numero mediante una función tipo 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.</a:t>
            </a:r>
          </a:p>
          <a:p>
            <a:pPr lvl="1">
              <a:buNone/>
            </a:pPr>
            <a:r>
              <a:rPr lang="es-MX" altLang="es-MX" sz="1300" dirty="0"/>
              <a:t>#</a:t>
            </a:r>
            <a:r>
              <a:rPr lang="es-MX" altLang="es-MX" sz="1300" dirty="0" err="1"/>
              <a:t>include</a:t>
            </a:r>
            <a:r>
              <a:rPr lang="es-MX" altLang="es-MX" sz="1300" dirty="0"/>
              <a:t> &lt;</a:t>
            </a:r>
            <a:r>
              <a:rPr lang="es-MX" altLang="es-MX" sz="1300" dirty="0" err="1"/>
              <a:t>stdio.h</a:t>
            </a:r>
            <a:r>
              <a:rPr lang="es-MX" altLang="es-MX" sz="1300" dirty="0"/>
              <a:t>&gt;</a:t>
            </a:r>
          </a:p>
          <a:p>
            <a:pPr lvl="1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cuadrado(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n);</a:t>
            </a:r>
          </a:p>
          <a:p>
            <a:pPr lvl="1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</a:t>
            </a:r>
            <a:r>
              <a:rPr lang="es-MX" altLang="es-MX" sz="1300" dirty="0" err="1"/>
              <a:t>main</a:t>
            </a:r>
            <a:r>
              <a:rPr lang="es-MX" altLang="es-MX" sz="1300" dirty="0"/>
              <a:t>() {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valor;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 smtClean="0"/>
              <a:t>(“Programa </a:t>
            </a:r>
            <a:r>
              <a:rPr lang="es-MX" altLang="es-MX" sz="1300" dirty="0"/>
              <a:t>que llama a la </a:t>
            </a:r>
            <a:r>
              <a:rPr lang="es-MX" altLang="es-MX" sz="1300" dirty="0" smtClean="0"/>
              <a:t>función </a:t>
            </a:r>
            <a:r>
              <a:rPr lang="es-MX" altLang="es-MX" sz="1300" dirty="0"/>
              <a:t>cuadrado \n");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("Introduzca un </a:t>
            </a:r>
            <a:r>
              <a:rPr lang="es-MX" altLang="es-MX" sz="1300" dirty="0" smtClean="0"/>
              <a:t>número </a:t>
            </a:r>
            <a:r>
              <a:rPr lang="es-MX" altLang="es-MX" sz="1300" dirty="0"/>
              <a:t>para calcular el cuadrado </a:t>
            </a:r>
            <a:r>
              <a:rPr lang="es-MX" altLang="es-MX" sz="1300" dirty="0" smtClean="0"/>
              <a:t>? ");</a:t>
            </a:r>
            <a:endParaRPr lang="es-MX" altLang="es-MX" sz="1300" dirty="0"/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scanf</a:t>
            </a:r>
            <a:r>
              <a:rPr lang="es-MX" altLang="es-MX" sz="1300" dirty="0"/>
              <a:t>("%d", &amp;valor);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("El cuadrado de: %d es %d \</a:t>
            </a:r>
            <a:r>
              <a:rPr lang="es-MX" altLang="es-MX" sz="1300" dirty="0" err="1"/>
              <a:t>n",valor</a:t>
            </a:r>
            <a:r>
              <a:rPr lang="es-MX" altLang="es-MX" sz="1300" dirty="0"/>
              <a:t>, cuadrado(valor));</a:t>
            </a:r>
          </a:p>
          <a:p>
            <a:pPr lvl="1">
              <a:buNone/>
            </a:pPr>
            <a:r>
              <a:rPr lang="es-MX" altLang="es-MX" sz="1300" dirty="0" err="1"/>
              <a:t>return</a:t>
            </a:r>
            <a:r>
              <a:rPr lang="es-MX" altLang="es-MX" sz="1300" dirty="0"/>
              <a:t> 0;</a:t>
            </a:r>
          </a:p>
          <a:p>
            <a:pPr lvl="1">
              <a:buNone/>
            </a:pPr>
            <a:r>
              <a:rPr lang="es-MX" altLang="es-MX" sz="1300" dirty="0"/>
              <a:t>}</a:t>
            </a:r>
          </a:p>
          <a:p>
            <a:pPr lvl="1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cuadrado(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n)</a:t>
            </a:r>
          </a:p>
          <a:p>
            <a:pPr lvl="1">
              <a:buNone/>
            </a:pPr>
            <a:r>
              <a:rPr lang="es-MX" altLang="es-MX" sz="1300" dirty="0"/>
              <a:t>{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q=0;</a:t>
            </a:r>
          </a:p>
          <a:p>
            <a:pPr lvl="1">
              <a:buNone/>
            </a:pPr>
            <a:r>
              <a:rPr lang="es-MX" altLang="es-MX" sz="1300" dirty="0"/>
              <a:t>	q = n*n;</a:t>
            </a:r>
          </a:p>
          <a:p>
            <a:pPr lvl="1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return</a:t>
            </a:r>
            <a:r>
              <a:rPr lang="es-MX" altLang="es-MX" sz="1300" dirty="0"/>
              <a:t>(q);</a:t>
            </a:r>
          </a:p>
          <a:p>
            <a:pPr lvl="1">
              <a:buNone/>
            </a:pPr>
            <a:r>
              <a:rPr lang="es-MX" altLang="es-MX" sz="13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53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189" lvl="1" indent="0" algn="just">
              <a:buNone/>
            </a:pPr>
            <a:r>
              <a:rPr lang="es-ES" altLang="es-MX" dirty="0"/>
              <a:t>Elaborar un programa que despliegue el siguiente menú:</a:t>
            </a:r>
          </a:p>
          <a:p>
            <a:pPr lvl="3">
              <a:buNone/>
            </a:pPr>
            <a:r>
              <a:rPr lang="es-ES" altLang="es-MX" dirty="0"/>
              <a:t>1.-	Cálculo del factorial de un número.</a:t>
            </a:r>
          </a:p>
          <a:p>
            <a:pPr lvl="3">
              <a:buNone/>
            </a:pPr>
            <a:r>
              <a:rPr lang="es-ES" altLang="es-MX" dirty="0"/>
              <a:t>2.-	Cálculo del área de un círculo.</a:t>
            </a:r>
          </a:p>
          <a:p>
            <a:pPr lvl="3">
              <a:buNone/>
            </a:pPr>
            <a:r>
              <a:rPr lang="es-ES" altLang="es-MX" dirty="0"/>
              <a:t>3.- 	Numero de vocales.</a:t>
            </a:r>
          </a:p>
          <a:p>
            <a:pPr lvl="3">
              <a:buNone/>
            </a:pPr>
            <a:r>
              <a:rPr lang="es-ES" altLang="es-MX" dirty="0"/>
              <a:t>4.- 	Número mayor de 3 números.</a:t>
            </a:r>
          </a:p>
          <a:p>
            <a:pPr lvl="3">
              <a:buNone/>
            </a:pPr>
            <a:r>
              <a:rPr lang="es-ES" altLang="es-MX" dirty="0"/>
              <a:t>5.-	Salir.</a:t>
            </a:r>
          </a:p>
          <a:p>
            <a:pPr marL="457189" lvl="1" indent="0" algn="just">
              <a:buNone/>
            </a:pPr>
            <a:r>
              <a:rPr lang="es-ES" altLang="es-MX" sz="2000" dirty="0"/>
              <a:t>Cuando el usuario seleccione cada opción el programa deberá realizar la actividad correspondiente.  Cada una de las operaciones la realizara una función.  Las funciones serán llamadas desde la función </a:t>
            </a:r>
            <a:r>
              <a:rPr lang="es-ES" altLang="es-MX" sz="2000" dirty="0" err="1"/>
              <a:t>main</a:t>
            </a:r>
            <a:r>
              <a:rPr lang="es-ES" altLang="es-MX" sz="2000" dirty="0"/>
              <a:t>(). Cuando se introduzca la opción de salir, el programa pedirá confirmación</a:t>
            </a:r>
            <a:r>
              <a:rPr lang="es-ES" altLang="es-MX" dirty="0"/>
              <a:t>.</a:t>
            </a:r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606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08992"/>
            <a:ext cx="10245091" cy="567395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Paso de parámetros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Por Valor</a:t>
            </a:r>
          </a:p>
          <a:p>
            <a:pPr lvl="1" algn="just"/>
            <a:r>
              <a:rPr lang="es-MX" altLang="es-MX" dirty="0"/>
              <a:t>Paso por valor (también llamado paso por copia) significa que cuando C compila la función y el código que llama a la función, la función recibe una copia de los valores de los parámetros. Si se cambia el valor de un parámetro variable local, el cambio sólo afecta a la función y no tiene efecto fuera de ella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50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24910"/>
            <a:ext cx="10245091" cy="65147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Paso de parámetros por valor: ejemplo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s-MX" altLang="es-MX" sz="1300" dirty="0" smtClean="0"/>
              <a:t>#</a:t>
            </a:r>
            <a:r>
              <a:rPr lang="es-MX" altLang="es-MX" sz="1300" dirty="0" err="1"/>
              <a:t>include</a:t>
            </a:r>
            <a:r>
              <a:rPr lang="es-MX" altLang="es-MX" sz="1300" dirty="0"/>
              <a:t> &lt;</a:t>
            </a:r>
            <a:r>
              <a:rPr lang="es-MX" altLang="es-MX" sz="1300" dirty="0" err="1"/>
              <a:t>stdio.h</a:t>
            </a:r>
            <a:r>
              <a:rPr lang="es-MX" altLang="es-MX" sz="1300" dirty="0"/>
              <a:t>&gt;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cuadrado(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n);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</a:t>
            </a:r>
            <a:r>
              <a:rPr lang="es-MX" altLang="es-MX" sz="1300" dirty="0" err="1"/>
              <a:t>main</a:t>
            </a:r>
            <a:r>
              <a:rPr lang="es-MX" altLang="es-MX" sz="1300" dirty="0"/>
              <a:t>() 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{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valor;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("programa que llama a la </a:t>
            </a:r>
            <a:r>
              <a:rPr lang="es-MX" altLang="es-MX" sz="1300" dirty="0" err="1"/>
              <a:t>funcion</a:t>
            </a:r>
            <a:r>
              <a:rPr lang="es-MX" altLang="es-MX" sz="1300" dirty="0"/>
              <a:t> cuadrado \n");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("Introduzca un numero para calcular el  cuadrado \n");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scanf</a:t>
            </a:r>
            <a:r>
              <a:rPr lang="es-MX" altLang="es-MX" sz="1300" dirty="0"/>
              <a:t>("%d", &amp;valor);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("El cuadrado </a:t>
            </a:r>
            <a:r>
              <a:rPr lang="es-MX" altLang="es-MX" sz="1300" dirty="0" smtClean="0"/>
              <a:t>de </a:t>
            </a:r>
            <a:r>
              <a:rPr lang="es-MX" altLang="es-MX" sz="1300" dirty="0"/>
              <a:t>%d </a:t>
            </a:r>
            <a:r>
              <a:rPr lang="es-MX" altLang="es-MX" sz="1300" dirty="0" smtClean="0"/>
              <a:t>= </a:t>
            </a:r>
            <a:r>
              <a:rPr lang="es-MX" altLang="es-MX" sz="1300" dirty="0"/>
              <a:t>%d \</a:t>
            </a:r>
            <a:r>
              <a:rPr lang="es-MX" altLang="es-MX" sz="1300" dirty="0" err="1"/>
              <a:t>n",valor</a:t>
            </a:r>
            <a:r>
              <a:rPr lang="es-MX" altLang="es-MX" sz="1300" dirty="0"/>
              <a:t>, cuadrado(valor));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return</a:t>
            </a:r>
            <a:r>
              <a:rPr lang="es-MX" altLang="es-MX" sz="1300" dirty="0"/>
              <a:t> 0;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}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cuadrado(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n)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{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q=0;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q = n*n;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return</a:t>
            </a:r>
            <a:r>
              <a:rPr lang="es-MX" altLang="es-MX" sz="1300" dirty="0"/>
              <a:t>(q);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}</a:t>
            </a:r>
            <a:endParaRPr lang="es-ES" altLang="es-MX" sz="13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83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03890"/>
            <a:ext cx="10245091" cy="67249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Ejemplo: Llamado de Funciones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67279" y="2021522"/>
            <a:ext cx="4735042" cy="4172745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s-MX" altLang="es-MX" sz="1100" dirty="0"/>
              <a:t>#</a:t>
            </a:r>
            <a:r>
              <a:rPr lang="es-MX" altLang="es-MX" sz="1100" dirty="0" err="1"/>
              <a:t>include</a:t>
            </a:r>
            <a:r>
              <a:rPr lang="es-MX" altLang="es-MX" sz="1100" dirty="0"/>
              <a:t> &lt;</a:t>
            </a:r>
            <a:r>
              <a:rPr lang="es-MX" altLang="es-MX" sz="1100" dirty="0" err="1"/>
              <a:t>stdio.h</a:t>
            </a:r>
            <a:r>
              <a:rPr lang="es-MX" altLang="es-MX" sz="1100" dirty="0"/>
              <a:t>&gt;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#</a:t>
            </a:r>
            <a:r>
              <a:rPr lang="es-MX" altLang="es-MX" sz="1100" dirty="0" err="1"/>
              <a:t>include</a:t>
            </a:r>
            <a:r>
              <a:rPr lang="es-MX" altLang="es-MX" sz="1100" dirty="0"/>
              <a:t> &lt;</a:t>
            </a:r>
            <a:r>
              <a:rPr lang="es-MX" altLang="es-MX" sz="1100" dirty="0" err="1"/>
              <a:t>stdlib.h</a:t>
            </a:r>
            <a:r>
              <a:rPr lang="es-MX" altLang="es-MX" sz="1100" dirty="0"/>
              <a:t>&gt;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#define COUNT 20000000 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lanzamiento(</a:t>
            </a:r>
            <a:r>
              <a:rPr lang="es-MX" altLang="es-MX" sz="1100" dirty="0" err="1"/>
              <a:t>void</a:t>
            </a:r>
            <a:r>
              <a:rPr lang="es-MX" altLang="es-MX" sz="1100" dirty="0"/>
              <a:t>); 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</a:t>
            </a:r>
            <a:r>
              <a:rPr lang="es-MX" altLang="es-MX" sz="1100" dirty="0" err="1"/>
              <a:t>delay</a:t>
            </a:r>
            <a:r>
              <a:rPr lang="es-MX" altLang="es-MX" sz="1100" dirty="0"/>
              <a:t>(</a:t>
            </a:r>
            <a:r>
              <a:rPr lang="es-MX" altLang="es-MX" sz="1100" dirty="0" err="1"/>
              <a:t>void</a:t>
            </a:r>
            <a:r>
              <a:rPr lang="es-MX" altLang="es-MX" sz="11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</a:t>
            </a:r>
            <a:r>
              <a:rPr lang="es-MX" altLang="es-MX" sz="1100" dirty="0" err="1"/>
              <a:t>explosion</a:t>
            </a:r>
            <a:r>
              <a:rPr lang="es-MX" altLang="es-MX" sz="1100" dirty="0"/>
              <a:t>();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int</a:t>
            </a:r>
            <a:r>
              <a:rPr lang="es-MX" altLang="es-MX" sz="1100" dirty="0"/>
              <a:t> </a:t>
            </a:r>
            <a:r>
              <a:rPr lang="es-MX" altLang="es-MX" sz="1100" dirty="0" smtClean="0"/>
              <a:t>cars</a:t>
            </a:r>
            <a:r>
              <a:rPr lang="es-MX" altLang="es-MX" sz="1100" dirty="0"/>
              <a:t>; 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int</a:t>
            </a:r>
            <a:r>
              <a:rPr lang="es-MX" altLang="es-MX" sz="1100" dirty="0"/>
              <a:t> </a:t>
            </a:r>
            <a:r>
              <a:rPr lang="es-MX" altLang="es-MX" sz="1100" dirty="0" err="1"/>
              <a:t>main</a:t>
            </a:r>
            <a:r>
              <a:rPr lang="es-MX" altLang="es-MX" sz="1100" dirty="0"/>
              <a:t>() {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err="1"/>
              <a:t>char</a:t>
            </a:r>
            <a:r>
              <a:rPr lang="es-MX" altLang="es-MX" sz="1100" dirty="0"/>
              <a:t> x</a:t>
            </a:r>
            <a:r>
              <a:rPr lang="es-MX" altLang="es-MX" sz="1100" dirty="0" smtClean="0"/>
              <a:t>;    cars=0</a:t>
            </a:r>
            <a:r>
              <a:rPr lang="es-MX" altLang="es-MX" sz="1100" dirty="0"/>
              <a:t>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err="1"/>
              <a:t>for</a:t>
            </a:r>
            <a:r>
              <a:rPr lang="es-MX" altLang="es-MX" sz="1100" dirty="0" smtClean="0"/>
              <a:t>(;;)  {</a:t>
            </a:r>
            <a:endParaRPr lang="es-MX" altLang="es-MX" sz="1100" dirty="0"/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 </a:t>
            </a:r>
            <a:r>
              <a:rPr lang="es-MX" altLang="es-MX" sz="1100" dirty="0" err="1" smtClean="0"/>
              <a:t>printf</a:t>
            </a:r>
            <a:r>
              <a:rPr lang="es-MX" altLang="es-MX" sz="1100" dirty="0"/>
              <a:t>("Introduzca s para SALIR\n");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 </a:t>
            </a:r>
            <a:r>
              <a:rPr lang="es-MX" altLang="es-MX" sz="1100" dirty="0" err="1" smtClean="0"/>
              <a:t>printf</a:t>
            </a:r>
            <a:r>
              <a:rPr lang="es-MX" altLang="es-MX" sz="1100" dirty="0"/>
              <a:t>("Presione </a:t>
            </a:r>
            <a:r>
              <a:rPr lang="es-MX" altLang="es-MX" sz="1100" dirty="0" err="1"/>
              <a:t>enter</a:t>
            </a:r>
            <a:r>
              <a:rPr lang="es-MX" altLang="es-MX" sz="1100" dirty="0"/>
              <a:t> para soltar la BOMBA:");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 </a:t>
            </a:r>
            <a:r>
              <a:rPr lang="es-MX" altLang="es-MX" sz="1100" dirty="0" err="1" smtClean="0"/>
              <a:t>scanf</a:t>
            </a:r>
            <a:r>
              <a:rPr lang="es-MX" altLang="es-MX" sz="1100" dirty="0"/>
              <a:t>("%</a:t>
            </a:r>
            <a:r>
              <a:rPr lang="es-MX" altLang="es-MX" sz="1100" dirty="0" err="1"/>
              <a:t>c",&amp;x</a:t>
            </a:r>
            <a:r>
              <a:rPr lang="es-MX" altLang="es-MX" sz="11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 </a:t>
            </a:r>
            <a:r>
              <a:rPr lang="es-MX" altLang="es-MX" sz="1100" dirty="0" err="1" smtClean="0"/>
              <a:t>if</a:t>
            </a:r>
            <a:r>
              <a:rPr lang="es-MX" altLang="es-MX" sz="1100" dirty="0" smtClean="0"/>
              <a:t>(x</a:t>
            </a:r>
            <a:r>
              <a:rPr lang="es-MX" altLang="es-MX" sz="1100" dirty="0"/>
              <a:t>=='s</a:t>
            </a:r>
            <a:r>
              <a:rPr lang="es-MX" altLang="es-MX" sz="1100" dirty="0" smtClean="0"/>
              <a:t>') {</a:t>
            </a:r>
            <a:endParaRPr lang="es-MX" altLang="es-MX" sz="1100" dirty="0"/>
          </a:p>
          <a:p>
            <a:pPr marL="457200" lvl="1" indent="0" algn="just">
              <a:buNone/>
            </a:pPr>
            <a:r>
              <a:rPr lang="es-MX" altLang="es-MX" sz="1100" dirty="0"/>
              <a:t>		break;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 }</a:t>
            </a:r>
            <a:endParaRPr lang="es-MX" altLang="es-MX" sz="1100" dirty="0"/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</a:t>
            </a:r>
            <a:r>
              <a:rPr lang="es-MX" altLang="es-MX" sz="1100" dirty="0" err="1" smtClean="0"/>
              <a:t>system</a:t>
            </a:r>
            <a:r>
              <a:rPr lang="es-MX" altLang="es-MX" sz="1100" dirty="0"/>
              <a:t>("</a:t>
            </a:r>
            <a:r>
              <a:rPr lang="es-MX" altLang="es-MX" sz="1100" dirty="0" err="1"/>
              <a:t>cls</a:t>
            </a:r>
            <a:r>
              <a:rPr lang="es-MX" altLang="es-MX" sz="1100" dirty="0"/>
              <a:t>");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lanzamiento(); </a:t>
            </a:r>
            <a:r>
              <a:rPr lang="es-MX" altLang="es-MX" sz="1100" dirty="0" err="1" smtClean="0"/>
              <a:t>retrazar</a:t>
            </a:r>
            <a:r>
              <a:rPr lang="es-MX" altLang="es-MX" sz="1100" dirty="0" smtClean="0"/>
              <a:t>(); </a:t>
            </a:r>
            <a:r>
              <a:rPr lang="es-MX" altLang="es-MX" sz="1100" dirty="0" err="1" smtClean="0"/>
              <a:t>retrazar</a:t>
            </a:r>
            <a:r>
              <a:rPr lang="es-MX" altLang="es-MX" sz="1100" dirty="0" smtClean="0"/>
              <a:t>();</a:t>
            </a:r>
            <a:endParaRPr lang="es-MX" altLang="es-MX" sz="1100" dirty="0"/>
          </a:p>
          <a:p>
            <a:pPr marL="457200" lvl="1" indent="0" algn="just">
              <a:buNone/>
            </a:pPr>
            <a:r>
              <a:rPr lang="es-MX" altLang="es-MX" sz="1100" dirty="0"/>
              <a:t>	</a:t>
            </a:r>
            <a:r>
              <a:rPr lang="es-MX" altLang="es-MX" sz="1100" dirty="0" smtClean="0"/>
              <a:t>      </a:t>
            </a:r>
            <a:r>
              <a:rPr lang="es-MX" altLang="es-MX" sz="1100" dirty="0" err="1" smtClean="0"/>
              <a:t>printf</a:t>
            </a:r>
            <a:r>
              <a:rPr lang="es-MX" altLang="es-MX" sz="1100" dirty="0"/>
              <a:t>("\</a:t>
            </a:r>
            <a:r>
              <a:rPr lang="es-MX" altLang="es-MX" sz="1100" dirty="0" err="1"/>
              <a:t>n%d</a:t>
            </a:r>
            <a:r>
              <a:rPr lang="es-MX" altLang="es-MX" sz="1100" dirty="0"/>
              <a:t> </a:t>
            </a:r>
            <a:r>
              <a:rPr lang="es-MX" altLang="es-MX" sz="1100" dirty="0" smtClean="0"/>
              <a:t>¡Blanco alcanzado! \</a:t>
            </a:r>
            <a:r>
              <a:rPr lang="es-MX" altLang="es-MX" sz="1100" dirty="0"/>
              <a:t>n\</a:t>
            </a:r>
            <a:r>
              <a:rPr lang="es-MX" altLang="es-MX" sz="1100" dirty="0" err="1"/>
              <a:t>n</a:t>
            </a:r>
            <a:r>
              <a:rPr lang="es-MX" altLang="es-MX" sz="1100" dirty="0" err="1" smtClean="0"/>
              <a:t>",cars</a:t>
            </a:r>
            <a:r>
              <a:rPr lang="es-MX" altLang="es-MX" sz="11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	}</a:t>
            </a:r>
          </a:p>
          <a:p>
            <a:pPr marL="457200" lvl="1" indent="0" algn="just">
              <a:buNone/>
            </a:pPr>
            <a:r>
              <a:rPr lang="es-MX" altLang="es-MX" sz="1100" dirty="0" err="1"/>
              <a:t>return</a:t>
            </a:r>
            <a:r>
              <a:rPr lang="es-MX" altLang="es-MX" sz="1100" dirty="0"/>
              <a:t> 0;</a:t>
            </a:r>
          </a:p>
          <a:p>
            <a:pPr marL="457200" lvl="1" indent="0" algn="just">
              <a:buNone/>
            </a:pPr>
            <a:r>
              <a:rPr lang="es-MX" altLang="es-MX" sz="1100" dirty="0"/>
              <a:t>}</a:t>
            </a: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4671858" y="2021522"/>
            <a:ext cx="28693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MX" altLang="es-MX" sz="1100" dirty="0" err="1"/>
              <a:t>void</a:t>
            </a:r>
            <a:r>
              <a:rPr lang="es-MX" altLang="es-MX" sz="1100" dirty="0"/>
              <a:t> lanzamiento()</a:t>
            </a:r>
          </a:p>
          <a:p>
            <a:pPr lvl="1" algn="just"/>
            <a:r>
              <a:rPr lang="es-MX" altLang="es-MX" sz="1100" dirty="0"/>
              <a:t>{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x;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for</a:t>
            </a:r>
            <a:r>
              <a:rPr lang="es-MX" altLang="es-MX" sz="1100" dirty="0"/>
              <a:t>(x=20;x&gt;1;x--)</a:t>
            </a:r>
          </a:p>
          <a:p>
            <a:pPr lvl="1" algn="just"/>
            <a:r>
              <a:rPr lang="es-MX" altLang="es-MX" sz="1100" dirty="0"/>
              <a:t>	{</a:t>
            </a:r>
          </a:p>
          <a:p>
            <a:pPr lvl="1" algn="just"/>
            <a:r>
              <a:rPr lang="es-MX" altLang="es-MX" sz="1100" dirty="0"/>
              <a:t>		</a:t>
            </a:r>
            <a:r>
              <a:rPr lang="es-MX" altLang="es-MX" sz="1100" dirty="0" err="1"/>
              <a:t>putchar</a:t>
            </a:r>
            <a:r>
              <a:rPr lang="es-MX" altLang="es-MX" sz="1100" dirty="0"/>
              <a:t>('\t');</a:t>
            </a:r>
          </a:p>
          <a:p>
            <a:pPr lvl="1" algn="just"/>
            <a:r>
              <a:rPr lang="es-MX" altLang="es-MX" sz="1100" dirty="0"/>
              <a:t>		</a:t>
            </a:r>
            <a:r>
              <a:rPr lang="es-MX" altLang="es-MX" sz="1100" dirty="0" err="1"/>
              <a:t>puts</a:t>
            </a:r>
            <a:r>
              <a:rPr lang="es-MX" altLang="es-MX" sz="1100" dirty="0"/>
              <a:t>("    *");</a:t>
            </a:r>
          </a:p>
          <a:p>
            <a:pPr lvl="1" algn="just"/>
            <a:r>
              <a:rPr lang="es-MX" altLang="es-MX" sz="1100" dirty="0"/>
              <a:t>		</a:t>
            </a:r>
            <a:r>
              <a:rPr lang="es-MX" altLang="es-MX" sz="1100" dirty="0" err="1"/>
              <a:t>delay</a:t>
            </a:r>
            <a:r>
              <a:rPr lang="es-MX" altLang="es-MX" sz="1100" dirty="0"/>
              <a:t>();</a:t>
            </a:r>
          </a:p>
          <a:p>
            <a:pPr lvl="1" algn="just"/>
            <a:r>
              <a:rPr lang="es-MX" altLang="es-MX" sz="1100" dirty="0"/>
              <a:t>	}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explosion</a:t>
            </a:r>
            <a:r>
              <a:rPr lang="es-MX" altLang="es-MX" sz="1100" dirty="0"/>
              <a:t>();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cars</a:t>
            </a:r>
            <a:r>
              <a:rPr lang="es-MX" altLang="es-MX" sz="1100" dirty="0"/>
              <a:t>+=1500;</a:t>
            </a:r>
          </a:p>
          <a:p>
            <a:pPr lvl="1" algn="just"/>
            <a:r>
              <a:rPr lang="es-MX" altLang="es-MX" sz="1100" dirty="0"/>
              <a:t>}</a:t>
            </a:r>
          </a:p>
          <a:p>
            <a:pPr lvl="1" algn="just"/>
            <a:r>
              <a:rPr lang="es-MX" altLang="es-MX" sz="1100" dirty="0" err="1"/>
              <a:t>void</a:t>
            </a:r>
            <a:r>
              <a:rPr lang="es-MX" altLang="es-MX" sz="1100" dirty="0"/>
              <a:t> </a:t>
            </a:r>
            <a:r>
              <a:rPr lang="es-MX" altLang="es-MX" sz="1100" dirty="0" err="1"/>
              <a:t>delay</a:t>
            </a:r>
            <a:r>
              <a:rPr lang="es-MX" altLang="es-MX" sz="1100" dirty="0"/>
              <a:t>()</a:t>
            </a:r>
          </a:p>
          <a:p>
            <a:pPr lvl="1" algn="just"/>
            <a:r>
              <a:rPr lang="es-MX" altLang="es-MX" sz="1100" dirty="0"/>
              <a:t>{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long</a:t>
            </a:r>
            <a:r>
              <a:rPr lang="es-MX" altLang="es-MX" sz="1100" dirty="0"/>
              <a:t> 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x;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for</a:t>
            </a:r>
            <a:r>
              <a:rPr lang="es-MX" altLang="es-MX" sz="1100" dirty="0"/>
              <a:t>(x=0;x&lt;</a:t>
            </a:r>
            <a:r>
              <a:rPr lang="es-MX" altLang="es-MX" sz="1100" dirty="0" err="1"/>
              <a:t>COUNT;x</a:t>
            </a:r>
            <a:r>
              <a:rPr lang="es-MX" altLang="es-MX" sz="1100" dirty="0"/>
              <a:t>++)</a:t>
            </a:r>
          </a:p>
          <a:p>
            <a:pPr lvl="1" algn="just"/>
            <a:r>
              <a:rPr lang="es-MX" altLang="es-MX" sz="1100" dirty="0"/>
              <a:t>		;</a:t>
            </a:r>
          </a:p>
          <a:p>
            <a:pPr lvl="1" algn="just"/>
            <a:r>
              <a:rPr lang="es-MX" altLang="es-MX" sz="1100" dirty="0"/>
              <a:t>}</a:t>
            </a:r>
          </a:p>
          <a:p>
            <a:pPr lvl="1" algn="just"/>
            <a:r>
              <a:rPr lang="en-US" altLang="es-MX" sz="1100" dirty="0"/>
              <a:t>void </a:t>
            </a:r>
            <a:r>
              <a:rPr lang="en-US" altLang="es-MX" sz="1100" dirty="0" err="1"/>
              <a:t>retrazar</a:t>
            </a:r>
            <a:r>
              <a:rPr lang="en-US" altLang="es-MX" sz="1100" dirty="0"/>
              <a:t>(){</a:t>
            </a:r>
          </a:p>
          <a:p>
            <a:pPr lvl="1" algn="just"/>
            <a:r>
              <a:rPr lang="en-US" altLang="es-MX" sz="1100" dirty="0"/>
              <a:t>	long </a:t>
            </a:r>
            <a:r>
              <a:rPr lang="en-US" altLang="es-MX" sz="1100" dirty="0" err="1"/>
              <a:t>int</a:t>
            </a:r>
            <a:r>
              <a:rPr lang="en-US" altLang="es-MX" sz="1100" dirty="0"/>
              <a:t> x;</a:t>
            </a:r>
          </a:p>
          <a:p>
            <a:pPr lvl="1" algn="just"/>
            <a:r>
              <a:rPr lang="en-US" altLang="es-MX" sz="1100" dirty="0"/>
              <a:t>	for(x=0;x&lt;</a:t>
            </a:r>
            <a:r>
              <a:rPr lang="en-US" altLang="es-MX" sz="1100" dirty="0" err="1"/>
              <a:t>COUNT;x</a:t>
            </a:r>
            <a:r>
              <a:rPr lang="en-US" altLang="es-MX" sz="1100" dirty="0"/>
              <a:t>++);</a:t>
            </a:r>
          </a:p>
          <a:p>
            <a:pPr lvl="1" algn="just"/>
            <a:r>
              <a:rPr lang="en-US" altLang="es-MX" sz="1100" dirty="0"/>
              <a:t>}</a:t>
            </a:r>
            <a:endParaRPr lang="es-MX" altLang="es-MX" sz="1100" dirty="0"/>
          </a:p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7189085" y="2021522"/>
            <a:ext cx="478219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MX" altLang="es-MX" sz="1100" dirty="0" err="1"/>
              <a:t>void</a:t>
            </a:r>
            <a:r>
              <a:rPr lang="es-MX" altLang="es-MX" sz="1100" dirty="0"/>
              <a:t> </a:t>
            </a:r>
            <a:r>
              <a:rPr lang="es-MX" altLang="es-MX" sz="1100" dirty="0" err="1"/>
              <a:t>explosion</a:t>
            </a:r>
            <a:r>
              <a:rPr lang="es-MX" altLang="es-MX" sz="1100" dirty="0"/>
              <a:t> ()</a:t>
            </a:r>
          </a:p>
          <a:p>
            <a:pPr lvl="1" algn="just"/>
            <a:r>
              <a:rPr lang="es-MX" altLang="es-MX" sz="1100" dirty="0"/>
              <a:t>{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const</a:t>
            </a:r>
            <a:r>
              <a:rPr lang="es-MX" altLang="es-MX" sz="1100" dirty="0"/>
              <a:t> 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</a:t>
            </a:r>
            <a:r>
              <a:rPr lang="es-MX" altLang="es-MX" sz="1100" dirty="0" err="1"/>
              <a:t>num_lineas</a:t>
            </a:r>
            <a:r>
              <a:rPr lang="es-MX" altLang="es-MX" sz="1100" dirty="0"/>
              <a:t> = 5;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const</a:t>
            </a:r>
            <a:r>
              <a:rPr lang="es-MX" altLang="es-MX" sz="1100" dirty="0"/>
              <a:t> </a:t>
            </a:r>
            <a:r>
              <a:rPr lang="es-MX" altLang="es-MX" sz="1100" dirty="0" err="1"/>
              <a:t>char</a:t>
            </a:r>
            <a:r>
              <a:rPr lang="es-MX" altLang="es-MX" sz="1100" dirty="0"/>
              <a:t> blanco = ' ';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const</a:t>
            </a:r>
            <a:r>
              <a:rPr lang="es-MX" altLang="es-MX" sz="1100" dirty="0"/>
              <a:t> </a:t>
            </a:r>
            <a:r>
              <a:rPr lang="es-MX" altLang="es-MX" sz="1100" dirty="0" err="1"/>
              <a:t>char</a:t>
            </a:r>
            <a:r>
              <a:rPr lang="es-MX" altLang="es-MX" sz="1100" dirty="0"/>
              <a:t> asterisco = ' *';</a:t>
            </a:r>
          </a:p>
          <a:p>
            <a:pPr lvl="1" algn="just"/>
            <a:r>
              <a:rPr lang="es-MX" altLang="es-MX" sz="1100" dirty="0"/>
              <a:t>	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fila, blancos, </a:t>
            </a:r>
            <a:r>
              <a:rPr lang="es-MX" altLang="es-MX" sz="1100" dirty="0" err="1"/>
              <a:t>cuenta_ast</a:t>
            </a:r>
            <a:r>
              <a:rPr lang="es-MX" altLang="es-MX" sz="1100" dirty="0"/>
              <a:t>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printf</a:t>
            </a:r>
            <a:r>
              <a:rPr lang="es-MX" altLang="es-MX" sz="1100" dirty="0"/>
              <a:t>("\n");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for</a:t>
            </a:r>
            <a:r>
              <a:rPr lang="es-MX" altLang="es-MX" sz="1100" dirty="0"/>
              <a:t> (fila = 1; fila &lt;= </a:t>
            </a:r>
            <a:r>
              <a:rPr lang="es-MX" altLang="es-MX" sz="1100" dirty="0" err="1"/>
              <a:t>num_lineas</a:t>
            </a:r>
            <a:r>
              <a:rPr lang="es-MX" altLang="es-MX" sz="1100" dirty="0"/>
              <a:t>; fila</a:t>
            </a:r>
            <a:r>
              <a:rPr lang="es-MX" altLang="es-MX" sz="1100" dirty="0" smtClean="0"/>
              <a:t>++) {</a:t>
            </a:r>
            <a:endParaRPr lang="es-MX" altLang="es-MX" sz="1100" dirty="0"/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     </a:t>
            </a:r>
            <a:r>
              <a:rPr lang="es-MX" altLang="es-MX" sz="1100" dirty="0" err="1" smtClean="0"/>
              <a:t>putchar</a:t>
            </a:r>
            <a:r>
              <a:rPr lang="es-MX" altLang="es-MX" sz="1100" dirty="0"/>
              <a:t>('\t');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     </a:t>
            </a:r>
            <a:r>
              <a:rPr lang="es-MX" altLang="es-MX" sz="1100" dirty="0" err="1" smtClean="0"/>
              <a:t>for</a:t>
            </a:r>
            <a:r>
              <a:rPr lang="es-MX" altLang="es-MX" sz="1100" dirty="0" smtClean="0"/>
              <a:t> </a:t>
            </a:r>
            <a:r>
              <a:rPr lang="es-MX" altLang="es-MX" sz="1100" dirty="0"/>
              <a:t>(blancos = fila; blancos &gt; 0; blancos--)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             </a:t>
            </a:r>
            <a:r>
              <a:rPr lang="es-MX" altLang="es-MX" sz="1100" dirty="0" err="1" smtClean="0"/>
              <a:t>putchar</a:t>
            </a:r>
            <a:r>
              <a:rPr lang="es-MX" altLang="es-MX" sz="1100" dirty="0" smtClean="0"/>
              <a:t>(blanco</a:t>
            </a:r>
            <a:r>
              <a:rPr lang="es-MX" altLang="es-MX" sz="1100" dirty="0"/>
              <a:t>);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     </a:t>
            </a:r>
            <a:r>
              <a:rPr lang="es-MX" altLang="es-MX" sz="1100" dirty="0" err="1" smtClean="0"/>
              <a:t>for</a:t>
            </a:r>
            <a:r>
              <a:rPr lang="es-MX" altLang="es-MX" sz="1100" dirty="0" smtClean="0"/>
              <a:t> </a:t>
            </a:r>
            <a:r>
              <a:rPr lang="es-MX" altLang="es-MX" sz="1100" dirty="0"/>
              <a:t>(</a:t>
            </a:r>
            <a:r>
              <a:rPr lang="es-MX" altLang="es-MX" sz="1100" dirty="0" err="1" smtClean="0"/>
              <a:t>cuenta_ast</a:t>
            </a:r>
            <a:r>
              <a:rPr lang="es-MX" altLang="es-MX" sz="1100" dirty="0" smtClean="0"/>
              <a:t>=9</a:t>
            </a:r>
            <a:r>
              <a:rPr lang="es-MX" altLang="es-MX" sz="1100" dirty="0"/>
              <a:t>; </a:t>
            </a:r>
            <a:r>
              <a:rPr lang="es-MX" altLang="es-MX" sz="1100" dirty="0" err="1"/>
              <a:t>cuenta_ast</a:t>
            </a:r>
            <a:r>
              <a:rPr lang="es-MX" altLang="es-MX" sz="1100" dirty="0"/>
              <a:t>&gt;2*fila; </a:t>
            </a:r>
            <a:r>
              <a:rPr lang="es-MX" altLang="es-MX" sz="1100" dirty="0" err="1"/>
              <a:t>cuenta_ast</a:t>
            </a:r>
            <a:r>
              <a:rPr lang="es-MX" altLang="es-MX" sz="1100" dirty="0"/>
              <a:t>--)</a:t>
            </a:r>
          </a:p>
          <a:p>
            <a:pPr lvl="1" algn="just"/>
            <a:r>
              <a:rPr lang="es-MX" altLang="es-MX" sz="1100" dirty="0" smtClean="0"/>
              <a:t>                               </a:t>
            </a:r>
            <a:r>
              <a:rPr lang="es-MX" altLang="es-MX" sz="1100" dirty="0" err="1" smtClean="0"/>
              <a:t>putchar</a:t>
            </a:r>
            <a:r>
              <a:rPr lang="es-MX" altLang="es-MX" sz="1100" dirty="0" smtClean="0"/>
              <a:t>(asterisco</a:t>
            </a:r>
            <a:r>
              <a:rPr lang="es-MX" altLang="es-MX" sz="1100" dirty="0"/>
              <a:t>);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smtClean="0"/>
              <a:t>     </a:t>
            </a:r>
            <a:r>
              <a:rPr lang="es-MX" altLang="es-MX" sz="1100" dirty="0" err="1" smtClean="0"/>
              <a:t>printf</a:t>
            </a:r>
            <a:r>
              <a:rPr lang="es-MX" altLang="es-MX" sz="1100" dirty="0"/>
              <a:t>("\n");</a:t>
            </a:r>
          </a:p>
          <a:p>
            <a:pPr lvl="1" algn="just"/>
            <a:r>
              <a:rPr lang="es-MX" altLang="es-MX" sz="1100" dirty="0"/>
              <a:t>	} </a:t>
            </a:r>
          </a:p>
          <a:p>
            <a:pPr lvl="1" algn="just"/>
            <a:r>
              <a:rPr lang="es-MX" altLang="es-MX" sz="1100" dirty="0"/>
              <a:t>	</a:t>
            </a:r>
            <a:r>
              <a:rPr lang="es-MX" altLang="es-MX" sz="1100" dirty="0" err="1"/>
              <a:t>puts</a:t>
            </a:r>
            <a:r>
              <a:rPr lang="es-MX" altLang="es-MX" sz="1100" dirty="0"/>
              <a:t>(" \t \"KA-BOOM!\"\a");</a:t>
            </a:r>
          </a:p>
          <a:p>
            <a:pPr lvl="1" algn="just"/>
            <a:r>
              <a:rPr lang="es-MX" altLang="es-MX" sz="1100" dirty="0"/>
              <a:t>	</a:t>
            </a:r>
          </a:p>
          <a:p>
            <a:pPr lvl="1" algn="just"/>
            <a:r>
              <a:rPr lang="es-MX" altLang="es-MX" sz="11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479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24910"/>
            <a:ext cx="10245091" cy="65147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Ejemplo </a:t>
            </a:r>
            <a:r>
              <a:rPr lang="es-MX" sz="2000" b="1" i="1" dirty="0" smtClean="0">
                <a:solidFill>
                  <a:schemeClr val="accent1">
                    <a:lumMod val="50000"/>
                  </a:schemeClr>
                </a:solidFill>
              </a:rPr>
              <a:t>(1):</a:t>
            </a:r>
            <a:endParaRPr lang="es-MX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s-MX" altLang="es-MX" sz="1000" dirty="0"/>
              <a:t>Programa que calcula las combinaciones de m elementos tomados en n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#</a:t>
            </a:r>
            <a:r>
              <a:rPr lang="es-MX" altLang="es-MX" sz="1000" dirty="0" err="1"/>
              <a:t>include</a:t>
            </a:r>
            <a:r>
              <a:rPr lang="es-MX" altLang="es-MX" sz="1000" dirty="0"/>
              <a:t> &lt;</a:t>
            </a:r>
            <a:r>
              <a:rPr lang="es-MX" altLang="es-MX" sz="1000" dirty="0" err="1"/>
              <a:t>stdio.h</a:t>
            </a:r>
            <a:r>
              <a:rPr lang="es-MX" altLang="es-MX" sz="1000" dirty="0"/>
              <a:t>&gt;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factorial (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x);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combinatorio (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m, 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n);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</a:t>
            </a:r>
            <a:r>
              <a:rPr lang="es-MX" altLang="es-MX" sz="1000" dirty="0" err="1"/>
              <a:t>main</a:t>
            </a:r>
            <a:r>
              <a:rPr lang="es-MX" altLang="es-MX" sz="1000" dirty="0"/>
              <a:t>() {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m, n;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printf</a:t>
            </a:r>
            <a:r>
              <a:rPr lang="es-MX" altLang="es-MX" sz="1000" dirty="0"/>
              <a:t>("Introduce dos </a:t>
            </a:r>
            <a:r>
              <a:rPr lang="es-MX" altLang="es-MX" sz="1000" dirty="0" err="1"/>
              <a:t>numeros</a:t>
            </a:r>
            <a:r>
              <a:rPr lang="es-MX" altLang="es-MX" sz="1000" dirty="0"/>
              <a:t> enteros:\n");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scanf</a:t>
            </a:r>
            <a:r>
              <a:rPr lang="es-MX" altLang="es-MX" sz="1000" dirty="0"/>
              <a:t>("%</a:t>
            </a:r>
            <a:r>
              <a:rPr lang="es-MX" altLang="es-MX" sz="1000" dirty="0" err="1"/>
              <a:t>i%i</a:t>
            </a:r>
            <a:r>
              <a:rPr lang="es-MX" altLang="es-MX" sz="1000" dirty="0"/>
              <a:t>", &amp;</a:t>
            </a:r>
            <a:r>
              <a:rPr lang="es-MX" altLang="es-MX" sz="1000" dirty="0" err="1"/>
              <a:t>m,&amp;n</a:t>
            </a:r>
            <a:r>
              <a:rPr lang="es-MX" altLang="es-MX" sz="10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  </a:t>
            </a:r>
            <a:r>
              <a:rPr lang="es-MX" altLang="es-MX" sz="1000" dirty="0" err="1"/>
              <a:t>if</a:t>
            </a:r>
            <a:r>
              <a:rPr lang="es-MX" altLang="es-MX" sz="1000" dirty="0"/>
              <a:t>(m&lt;n)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   {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</a:t>
            </a:r>
            <a:r>
              <a:rPr lang="es-MX" altLang="es-MX" sz="1000" dirty="0" err="1"/>
              <a:t>printf</a:t>
            </a:r>
            <a:r>
              <a:rPr lang="es-MX" altLang="es-MX" sz="1000" dirty="0"/>
              <a:t>("%d Elementos tomados de %d en %d ",</a:t>
            </a:r>
            <a:r>
              <a:rPr lang="es-MX" altLang="es-MX" sz="1000" dirty="0" err="1"/>
              <a:t>n,m,m</a:t>
            </a:r>
            <a:r>
              <a:rPr lang="es-MX" altLang="es-MX" sz="10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</a:t>
            </a:r>
            <a:r>
              <a:rPr lang="es-MX" altLang="es-MX" sz="1000" dirty="0" err="1"/>
              <a:t>printf</a:t>
            </a:r>
            <a:r>
              <a:rPr lang="es-MX" altLang="es-MX" sz="1000" dirty="0"/>
              <a:t>("Obtenemos %d combinaciones\n", combinatorio(</a:t>
            </a:r>
            <a:r>
              <a:rPr lang="es-MX" altLang="es-MX" sz="1000" dirty="0" err="1"/>
              <a:t>n,m</a:t>
            </a:r>
            <a:r>
              <a:rPr lang="es-MX" altLang="es-MX" sz="1000" dirty="0"/>
              <a:t>));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    }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  </a:t>
            </a:r>
            <a:r>
              <a:rPr lang="es-MX" altLang="es-MX" sz="1000" dirty="0" err="1"/>
              <a:t>else</a:t>
            </a:r>
            <a:endParaRPr lang="es-MX" altLang="es-MX" sz="1000" dirty="0"/>
          </a:p>
          <a:p>
            <a:pPr marL="457200" lvl="1" indent="0" algn="just">
              <a:buNone/>
            </a:pPr>
            <a:r>
              <a:rPr lang="es-MX" altLang="es-MX" sz="1000" dirty="0"/>
              <a:t>   {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</a:t>
            </a:r>
            <a:r>
              <a:rPr lang="es-MX" altLang="es-MX" sz="1000" dirty="0" err="1"/>
              <a:t>printf</a:t>
            </a:r>
            <a:r>
              <a:rPr lang="es-MX" altLang="es-MX" sz="1000" dirty="0"/>
              <a:t>("%d Elementos tomados de %d en %d ",</a:t>
            </a:r>
            <a:r>
              <a:rPr lang="es-MX" altLang="es-MX" sz="1000" dirty="0" err="1"/>
              <a:t>m,n,n</a:t>
            </a:r>
            <a:r>
              <a:rPr lang="es-MX" altLang="es-MX" sz="10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</a:t>
            </a:r>
            <a:r>
              <a:rPr lang="es-MX" altLang="es-MX" sz="1000" dirty="0" err="1"/>
              <a:t>printf</a:t>
            </a:r>
            <a:r>
              <a:rPr lang="es-MX" altLang="es-MX" sz="1000" dirty="0"/>
              <a:t>("Obtenemos %d combinaciones\n", combinatorio(</a:t>
            </a:r>
            <a:r>
              <a:rPr lang="es-MX" altLang="es-MX" sz="1000" dirty="0" err="1"/>
              <a:t>m,n</a:t>
            </a:r>
            <a:r>
              <a:rPr lang="es-MX" altLang="es-MX" sz="1000" dirty="0"/>
              <a:t>));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    }</a:t>
            </a:r>
          </a:p>
          <a:p>
            <a:pPr marL="457200" lvl="1" indent="0" algn="just">
              <a:buNone/>
            </a:pPr>
            <a:endParaRPr lang="es-MX" altLang="es-MX" sz="1000" dirty="0"/>
          </a:p>
          <a:p>
            <a:pPr marL="457200" lvl="1" indent="0" algn="just">
              <a:buNone/>
            </a:pPr>
            <a:r>
              <a:rPr lang="es-MX" altLang="es-MX" sz="1000" dirty="0" err="1"/>
              <a:t>return</a:t>
            </a:r>
            <a:r>
              <a:rPr lang="es-MX" altLang="es-MX" sz="1000" dirty="0"/>
              <a:t> 0;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}</a:t>
            </a:r>
          </a:p>
          <a:p>
            <a:endParaRPr lang="es-MX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85" y="2425755"/>
            <a:ext cx="27146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1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72358"/>
            <a:ext cx="10245091" cy="704029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Ejemplo </a:t>
            </a:r>
            <a:r>
              <a:rPr lang="es-MX" sz="2000" b="1" i="1" dirty="0" smtClean="0">
                <a:solidFill>
                  <a:schemeClr val="accent1">
                    <a:lumMod val="50000"/>
                  </a:schemeClr>
                </a:solidFill>
              </a:rPr>
              <a:t>(2):</a:t>
            </a:r>
            <a:endParaRPr lang="es-MX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factorial (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x)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{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i, f=1;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for</a:t>
            </a:r>
            <a:r>
              <a:rPr lang="es-MX" altLang="es-MX" sz="1000" dirty="0"/>
              <a:t> (i=1;i&lt;=</a:t>
            </a:r>
            <a:r>
              <a:rPr lang="es-MX" altLang="es-MX" sz="1000" dirty="0" err="1"/>
              <a:t>x;i</a:t>
            </a:r>
            <a:r>
              <a:rPr lang="es-MX" altLang="es-MX" sz="1000" dirty="0"/>
              <a:t>++)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f=f*i;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return</a:t>
            </a:r>
            <a:r>
              <a:rPr lang="es-MX" altLang="es-MX" sz="1000" dirty="0"/>
              <a:t>(f);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}</a:t>
            </a:r>
          </a:p>
          <a:p>
            <a:pPr marL="457200" lvl="1" indent="0" algn="just">
              <a:buNone/>
            </a:pPr>
            <a:r>
              <a:rPr lang="es-MX" altLang="es-MX" sz="1000" dirty="0" err="1"/>
              <a:t>int</a:t>
            </a:r>
            <a:r>
              <a:rPr lang="es-MX" altLang="es-MX" sz="1000" dirty="0"/>
              <a:t> combinatorio (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m, </a:t>
            </a:r>
            <a:r>
              <a:rPr lang="es-MX" altLang="es-MX" sz="1000" dirty="0" err="1"/>
              <a:t>int</a:t>
            </a:r>
            <a:r>
              <a:rPr lang="es-MX" altLang="es-MX" sz="1000" dirty="0"/>
              <a:t> n)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{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	</a:t>
            </a:r>
            <a:r>
              <a:rPr lang="es-MX" altLang="es-MX" sz="1000" dirty="0" err="1"/>
              <a:t>return</a:t>
            </a:r>
            <a:r>
              <a:rPr lang="es-MX" altLang="es-MX" sz="1000" dirty="0"/>
              <a:t>(factorial(m)/(factorial(n)*factorial(m-n)));</a:t>
            </a:r>
          </a:p>
          <a:p>
            <a:pPr marL="457200" lvl="1" indent="0" algn="just">
              <a:buNone/>
            </a:pPr>
            <a:r>
              <a:rPr lang="es-MX" altLang="es-MX" sz="10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54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Paso de parámetros por Referencia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dirty="0"/>
              <a:t>C siempre utiliza el método de parámetros por valor para pasar variables a funciones. </a:t>
            </a:r>
            <a:endParaRPr lang="es-MX" altLang="es-MX" dirty="0" smtClean="0"/>
          </a:p>
          <a:p>
            <a:r>
              <a:rPr lang="es-MX" altLang="es-MX" dirty="0" smtClean="0"/>
              <a:t>Para </a:t>
            </a:r>
            <a:r>
              <a:rPr lang="es-MX" altLang="es-MX" dirty="0"/>
              <a:t>que una función devuelva un valor a través de un argumento hay que pasar la dirección de la variable, y que el argumento correspondiente de la función sea un puntero, es la forma de conseguir en C un paso de parámetro por </a:t>
            </a:r>
            <a:r>
              <a:rPr lang="es-MX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Referencia o dirección</a:t>
            </a:r>
            <a:r>
              <a:rPr lang="es-MX" altLang="es-MX" dirty="0" smtClean="0"/>
              <a:t>.</a:t>
            </a:r>
          </a:p>
          <a:p>
            <a:r>
              <a:rPr lang="es-MX" altLang="es-MX" dirty="0" smtClean="0"/>
              <a:t>En este caso, la </a:t>
            </a:r>
            <a:r>
              <a:rPr lang="es-MX" altLang="es-MX" dirty="0"/>
              <a:t>función </a:t>
            </a:r>
            <a:r>
              <a:rPr lang="es-MX" altLang="es-MX" dirty="0" smtClean="0"/>
              <a:t>modifica </a:t>
            </a:r>
            <a:r>
              <a:rPr lang="es-MX" altLang="es-MX" dirty="0"/>
              <a:t>el valor del parámetro pasado y </a:t>
            </a:r>
            <a:r>
              <a:rPr lang="es-MX" altLang="es-MX" dirty="0" smtClean="0"/>
              <a:t>devuelve el </a:t>
            </a:r>
            <a:r>
              <a:rPr lang="es-MX" altLang="es-MX" dirty="0"/>
              <a:t>valor modificado a la función </a:t>
            </a:r>
            <a:r>
              <a:rPr lang="es-MX" altLang="es-MX" dirty="0" smtClean="0"/>
              <a:t>llamadora. </a:t>
            </a:r>
            <a:r>
              <a:rPr lang="es-MX" altLang="es-MX" dirty="0"/>
              <a:t>En este método el compilador pasa la dirección de memoria del valor del parámetro a la función.</a:t>
            </a:r>
          </a:p>
          <a:p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59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19503"/>
            <a:ext cx="10245091" cy="556884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Paso de parámetros por Referencia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s-MX" altLang="es-MX" dirty="0"/>
              <a:t>Cuando se modifica el valor del parámetro (la variable local), este valor queda almacenado en la misma dirección de memoria, por lo que al retornar a la función llamadora la dirección de la memoria donde se almacenó el parámetro contendrá el valor modificado. Para pasar una variable por referencia, el símbolo * debe preceder al nombre de la variable y el parámetro variable correspondiente de la función debe declararse como puntero.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6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51034"/>
            <a:ext cx="10245091" cy="525354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s-CR" sz="28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Contenido</a:t>
            </a:r>
            <a:endParaRPr lang="es-CR" sz="2800" b="1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0" lvl="8" indent="0" eaLnBrk="0" fontAlgn="base" hangingPunct="0">
              <a:spcAft>
                <a:spcPct val="0"/>
              </a:spcAft>
              <a:buNone/>
              <a:defRPr/>
            </a:pPr>
            <a:r>
              <a:rPr lang="es-MX" sz="24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/>
            </a:r>
            <a:br>
              <a:rPr lang="es-MX" sz="24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</a:br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¿</a:t>
            </a:r>
            <a:r>
              <a:rPr lang="es-MX" sz="2400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Qué es la modularidad?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Criterios para la modularidad.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Definición de funciones.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Los prototipos: definición y cuando usarlos.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Reglas para la modularidad.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Principios para la construcción de software utilizando modularidad.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Invocación de funciones. </a:t>
            </a:r>
          </a:p>
          <a:p>
            <a:pPr marL="0" lvl="1" indent="0">
              <a:buNone/>
              <a:defRPr/>
            </a:pPr>
            <a:r>
              <a:rPr lang="es-MX" b="1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Paso de parámetros a funciones por valor. </a:t>
            </a:r>
            <a:endParaRPr lang="es-MX" dirty="0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44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Paso de parámetros por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Referencia: 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es-MX" altLang="es-MX" sz="1300" dirty="0"/>
              <a:t>#</a:t>
            </a:r>
            <a:r>
              <a:rPr lang="es-MX" altLang="es-MX" sz="1300" dirty="0" err="1"/>
              <a:t>include</a:t>
            </a:r>
            <a:r>
              <a:rPr lang="es-MX" altLang="es-MX" sz="1300" dirty="0"/>
              <a:t> &lt;</a:t>
            </a:r>
            <a:r>
              <a:rPr lang="es-MX" altLang="es-MX" sz="1300" dirty="0" err="1"/>
              <a:t>stdio.h</a:t>
            </a:r>
            <a:r>
              <a:rPr lang="es-MX" altLang="es-MX" sz="1300" dirty="0"/>
              <a:t>&gt;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void</a:t>
            </a:r>
            <a:r>
              <a:rPr lang="es-MX" altLang="es-MX" sz="1300" dirty="0"/>
              <a:t> intercambio(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*a, 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*b);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int</a:t>
            </a:r>
            <a:r>
              <a:rPr lang="es-MX" altLang="es-MX" sz="1300" dirty="0"/>
              <a:t> </a:t>
            </a:r>
            <a:r>
              <a:rPr lang="es-MX" altLang="es-MX" sz="1300" dirty="0" err="1"/>
              <a:t>main</a:t>
            </a:r>
            <a:r>
              <a:rPr lang="es-MX" altLang="es-MX" sz="1300" dirty="0"/>
              <a:t>() {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i = 3, j = 50;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("i = %d y j = %d \n", </a:t>
            </a:r>
            <a:r>
              <a:rPr lang="es-MX" altLang="es-MX" sz="1300" dirty="0" err="1"/>
              <a:t>i,j</a:t>
            </a:r>
            <a:r>
              <a:rPr lang="es-MX" altLang="es-MX" sz="1300" dirty="0"/>
              <a:t>);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intercambio (&amp;i, &amp; j ) 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printf</a:t>
            </a:r>
            <a:r>
              <a:rPr lang="es-MX" altLang="es-MX" sz="1300" dirty="0"/>
              <a:t> ("i = %d y j = %d \n", </a:t>
            </a:r>
            <a:r>
              <a:rPr lang="es-MX" altLang="es-MX" sz="1300" dirty="0" err="1"/>
              <a:t>i,j</a:t>
            </a:r>
            <a:r>
              <a:rPr lang="es-MX" altLang="es-MX" sz="1300" dirty="0"/>
              <a:t>) 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return</a:t>
            </a:r>
            <a:r>
              <a:rPr lang="es-MX" altLang="es-MX" sz="1300" dirty="0"/>
              <a:t> 0;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}</a:t>
            </a:r>
          </a:p>
          <a:p>
            <a:pPr marL="457200" lvl="1" indent="0" algn="just">
              <a:buNone/>
            </a:pPr>
            <a:r>
              <a:rPr lang="es-MX" altLang="es-MX" sz="1300" dirty="0" err="1"/>
              <a:t>void</a:t>
            </a:r>
            <a:r>
              <a:rPr lang="es-MX" altLang="es-MX" sz="1300" dirty="0"/>
              <a:t> intercambio(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*a, 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*b)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{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	</a:t>
            </a:r>
            <a:r>
              <a:rPr lang="es-MX" altLang="es-MX" sz="1300" dirty="0" err="1"/>
              <a:t>int</a:t>
            </a:r>
            <a:r>
              <a:rPr lang="es-MX" altLang="es-MX" sz="1300" dirty="0"/>
              <a:t> </a:t>
            </a:r>
            <a:r>
              <a:rPr lang="es-MX" altLang="es-MX" sz="1300" dirty="0" err="1"/>
              <a:t>aux</a:t>
            </a:r>
            <a:r>
              <a:rPr lang="es-MX" altLang="es-MX" sz="1300" dirty="0"/>
              <a:t> = *a;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         *a = *b; 	</a:t>
            </a:r>
          </a:p>
          <a:p>
            <a:pPr marL="457200" lvl="1" indent="0" algn="just">
              <a:buNone/>
            </a:pPr>
            <a:r>
              <a:rPr lang="es-MX" altLang="es-MX" sz="1300" dirty="0"/>
              <a:t>         *b = </a:t>
            </a:r>
            <a:r>
              <a:rPr lang="es-MX" altLang="es-MX" sz="1300" dirty="0" err="1"/>
              <a:t>aux</a:t>
            </a:r>
            <a:r>
              <a:rPr lang="es-MX" altLang="es-MX" sz="1300" dirty="0"/>
              <a:t>;</a:t>
            </a:r>
          </a:p>
          <a:p>
            <a:pPr marL="457200" lvl="1" indent="0" algn="just">
              <a:buNone/>
            </a:pPr>
            <a:r>
              <a:rPr lang="es-MX" altLang="es-MX" sz="1300" dirty="0" smtClean="0"/>
              <a:t>}</a:t>
            </a:r>
            <a:endParaRPr lang="es-MX" altLang="es-MX" sz="13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292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Ejercicios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000" dirty="0"/>
              <a:t>1.- Implementa una función para calcular el número de combinaciones de n elementos .</a:t>
            </a:r>
          </a:p>
          <a:p>
            <a:r>
              <a:rPr lang="es-MX" altLang="es-MX" sz="2000" dirty="0"/>
              <a:t>2.- Implementa una función para calcular el número de permutaciones de n elementos tomando x a la vez.</a:t>
            </a:r>
          </a:p>
          <a:p>
            <a:r>
              <a:rPr lang="es-MX" altLang="es-MX" sz="2000" dirty="0"/>
              <a:t>3.- Implementa una función que reciba un entero y devuelva verdadero si es primo o falso sino lo es.</a:t>
            </a:r>
          </a:p>
          <a:p>
            <a:r>
              <a:rPr lang="es-MX" altLang="es-MX" sz="2000" dirty="0"/>
              <a:t>4.- Implementa un programa para generar los n primeros números de la secuencia de Fibonacci (0, 1, 1, 2, 3, 5, 8, 13, 21, 34, 55, 89, 144, 233, 377, 610, </a:t>
            </a:r>
            <a:r>
              <a:rPr lang="es-MX" altLang="es-MX" sz="2000" dirty="0" err="1"/>
              <a:t>etc</a:t>
            </a:r>
            <a:r>
              <a:rPr lang="es-MX" altLang="es-MX" sz="2000" dirty="0"/>
              <a:t>) </a:t>
            </a:r>
          </a:p>
          <a:p>
            <a:pPr marL="400050" lvl="1" indent="0">
              <a:buNone/>
            </a:pPr>
            <a:r>
              <a:rPr lang="es-MX" altLang="es-MX" sz="2000" dirty="0"/>
              <a:t>Ejemplo:</a:t>
            </a:r>
          </a:p>
          <a:p>
            <a:pPr marL="400050" lvl="1" indent="0">
              <a:buNone/>
            </a:pPr>
            <a:r>
              <a:rPr lang="es-MX" altLang="es-MX" sz="2000" dirty="0"/>
              <a:t>Cuántos números quieres generar: 6 &lt;</a:t>
            </a:r>
            <a:r>
              <a:rPr lang="es-MX" altLang="es-MX" sz="2000" dirty="0" err="1"/>
              <a:t>enter</a:t>
            </a:r>
            <a:r>
              <a:rPr lang="es-MX" altLang="es-MX" sz="2000" dirty="0"/>
              <a:t>&gt;</a:t>
            </a:r>
          </a:p>
          <a:p>
            <a:pPr marL="400050" lvl="1" indent="0">
              <a:buNone/>
            </a:pPr>
            <a:r>
              <a:rPr lang="es-MX" altLang="es-MX" sz="2000" dirty="0"/>
              <a:t>Los números son: 0, 1, 1, 2, 3,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92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51338"/>
            <a:ext cx="10245091" cy="725050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Ejercicios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000" dirty="0"/>
              <a:t>5.- Implementa un programa para visualizar los n primeros números primos de la secuencia de Fibonacci. No uses arreglos.</a:t>
            </a:r>
          </a:p>
          <a:p>
            <a:pPr marL="400050" lvl="1" indent="0">
              <a:buNone/>
            </a:pPr>
            <a:r>
              <a:rPr lang="es-MX" altLang="es-MX" sz="2000" dirty="0"/>
              <a:t>Ejemplo:</a:t>
            </a:r>
          </a:p>
          <a:p>
            <a:pPr marL="400050" lvl="1" indent="0">
              <a:buNone/>
            </a:pPr>
            <a:r>
              <a:rPr lang="es-MX" altLang="es-MX" sz="2000" dirty="0"/>
              <a:t>Cuántos números primos deseas: 4 &lt;</a:t>
            </a:r>
            <a:r>
              <a:rPr lang="es-MX" altLang="es-MX" sz="2000" dirty="0" err="1"/>
              <a:t>enter</a:t>
            </a:r>
            <a:r>
              <a:rPr lang="es-MX" altLang="es-MX" sz="2000" dirty="0"/>
              <a:t>&gt;</a:t>
            </a:r>
          </a:p>
          <a:p>
            <a:pPr marL="400050" lvl="1" indent="0">
              <a:buNone/>
            </a:pPr>
            <a:r>
              <a:rPr lang="es-MX" altLang="es-MX" sz="2000" dirty="0"/>
              <a:t>Los números son: 2, 3, 5, 13</a:t>
            </a:r>
          </a:p>
          <a:p>
            <a:r>
              <a:rPr lang="es-MX" altLang="es-MX" sz="2000" dirty="0"/>
              <a:t>6.- Implementa una función que reciba un entero y visualice sus factores primos.</a:t>
            </a:r>
          </a:p>
          <a:p>
            <a:pPr marL="400050" lvl="1" indent="0">
              <a:buNone/>
            </a:pPr>
            <a:r>
              <a:rPr lang="es-MX" altLang="es-MX" sz="2000" dirty="0"/>
              <a:t>Por ejemplo, si recibe el número 60 debe mostrar en pantalla</a:t>
            </a:r>
          </a:p>
          <a:p>
            <a:pPr marL="400050" lvl="1" indent="0">
              <a:buNone/>
            </a:pPr>
            <a:r>
              <a:rPr lang="es-MX" altLang="es-MX" sz="2000" dirty="0"/>
              <a:t>60 = 2 X 2 X 3 X 5</a:t>
            </a:r>
          </a:p>
          <a:p>
            <a:r>
              <a:rPr lang="es-MX" altLang="es-MX" sz="2000" dirty="0"/>
              <a:t>7.- Escribir una función lógica </a:t>
            </a:r>
            <a:r>
              <a:rPr lang="es-MX" altLang="es-MX" sz="2000" i="1" dirty="0"/>
              <a:t>Dígito </a:t>
            </a:r>
            <a:r>
              <a:rPr lang="es-MX" altLang="es-MX" sz="2000" dirty="0"/>
              <a:t>que determine sin un carácter es uno de los dígitos de 0 a 9.</a:t>
            </a:r>
          </a:p>
          <a:p>
            <a:r>
              <a:rPr lang="es-MX" altLang="es-MX" sz="2000" dirty="0"/>
              <a:t>8.- Escribir una función lógica </a:t>
            </a:r>
            <a:r>
              <a:rPr lang="es-MX" altLang="es-MX" sz="2000" i="1" dirty="0"/>
              <a:t>Vocal </a:t>
            </a:r>
            <a:r>
              <a:rPr lang="es-MX" altLang="es-MX" sz="2000" dirty="0"/>
              <a:t>que determine si un carácter es una vocal</a:t>
            </a:r>
            <a:r>
              <a:rPr lang="es-MX" altLang="es-MX" sz="2000" dirty="0" smtClean="0"/>
              <a:t>.</a:t>
            </a:r>
            <a:endParaRPr lang="es-MX" altLang="es-MX" sz="2000" dirty="0"/>
          </a:p>
        </p:txBody>
      </p:sp>
    </p:spTree>
    <p:extLst>
      <p:ext uri="{BB962C8B-B14F-4D97-AF65-F5344CB8AC3E}">
        <p14:creationId xmlns:p14="http://schemas.microsoft.com/office/powerpoint/2010/main" val="206669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14400"/>
            <a:ext cx="10245091" cy="66198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Bibliografía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dirty="0" err="1"/>
              <a:t>Joyanes</a:t>
            </a:r>
            <a:r>
              <a:rPr lang="es-ES" altLang="es-MX" dirty="0"/>
              <a:t> Aguilar, </a:t>
            </a:r>
            <a:r>
              <a:rPr lang="es-ES" altLang="es-MX" dirty="0" err="1"/>
              <a:t>Zahonero</a:t>
            </a:r>
            <a:r>
              <a:rPr lang="es-ES" altLang="es-MX" dirty="0"/>
              <a:t> Martínez. </a:t>
            </a:r>
            <a:r>
              <a:rPr lang="es-ES" altLang="es-MX" i="1" dirty="0"/>
              <a:t>Programación en C, C++, Java y UML</a:t>
            </a:r>
            <a:r>
              <a:rPr lang="es-ES" altLang="es-MX" dirty="0"/>
              <a:t>, McGraw-Hill, 2010.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772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3200" b="1" dirty="0" smtClean="0">
                <a:solidFill>
                  <a:schemeClr val="accent1">
                    <a:lumMod val="50000"/>
                  </a:schemeClr>
                </a:solidFill>
              </a:rPr>
              <a:t>Competencia</a:t>
            </a:r>
          </a:p>
          <a:p>
            <a:r>
              <a:rPr lang="es-MX" altLang="es-MX" sz="3200" dirty="0" smtClean="0"/>
              <a:t>Desarrolla </a:t>
            </a:r>
            <a:r>
              <a:rPr lang="es-MX" altLang="es-MX" sz="3200" dirty="0"/>
              <a:t>programas computacionales en forma modular, mediante el empleo de funciones.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78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30014"/>
            <a:ext cx="10245091" cy="546374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800" b="1" dirty="0" smtClean="0">
                <a:solidFill>
                  <a:schemeClr val="accent1">
                    <a:lumMod val="50000"/>
                  </a:schemeClr>
                </a:solidFill>
              </a:rPr>
              <a:t>¿Qué es modularidad?</a:t>
            </a:r>
          </a:p>
          <a:p>
            <a:endParaRPr lang="es-MX" altLang="es-MX" sz="1800" dirty="0" smtClean="0"/>
          </a:p>
          <a:p>
            <a:r>
              <a:rPr lang="es-MX" altLang="es-MX" sz="2800" dirty="0" smtClean="0"/>
              <a:t>La</a:t>
            </a:r>
            <a:r>
              <a:rPr lang="es-MX" altLang="es-MX" sz="2800" dirty="0"/>
              <a:t> modularidad es la capacidad que tiene un sistema de ser estudiado, visto o entendido como la unión de varias partes que interactúan entre sí y que trabajan para alcanzar un objetivo común, realizando cada una de ellas una tarea necesaria para la consecución de dicho objetivo.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53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>
                <a:solidFill>
                  <a:schemeClr val="accent1">
                    <a:lumMod val="50000"/>
                  </a:schemeClr>
                </a:solidFill>
              </a:rPr>
              <a:t>¿Qué es modularidad?</a:t>
            </a:r>
          </a:p>
          <a:p>
            <a:r>
              <a:rPr lang="es-MX" altLang="es-MX" dirty="0" smtClean="0"/>
              <a:t>Idealmente </a:t>
            </a:r>
            <a:r>
              <a:rPr lang="es-MX" altLang="es-MX" dirty="0"/>
              <a:t>un módulo debe poder cumplir las condiciones de caja negra, es decir, ser independiente del resto de los módulos y comunicarse con ellos (con todos o </a:t>
            </a:r>
            <a:r>
              <a:rPr lang="es-MX" altLang="es-MX" dirty="0" smtClean="0"/>
              <a:t>algunos) </a:t>
            </a:r>
            <a:r>
              <a:rPr lang="es-MX" altLang="es-MX" dirty="0"/>
              <a:t>a través de unas entradas y salidas bien definidas.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1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>
                <a:solidFill>
                  <a:schemeClr val="accent1">
                    <a:lumMod val="50000"/>
                  </a:schemeClr>
                </a:solidFill>
              </a:rPr>
              <a:t>¿Construcción de software utilizando modularidad?</a:t>
            </a:r>
            <a:endParaRPr lang="es-MX" altLang="es-MX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altLang="es-MX" dirty="0" smtClean="0"/>
              <a:t>El </a:t>
            </a:r>
            <a:r>
              <a:rPr lang="es-MX" altLang="es-MX" dirty="0"/>
              <a:t>D</a:t>
            </a:r>
            <a:r>
              <a:rPr lang="es-MX" altLang="es-MX" dirty="0" smtClean="0"/>
              <a:t>iseño Descendente </a:t>
            </a:r>
            <a:r>
              <a:rPr lang="es-MX" altLang="es-MX" dirty="0"/>
              <a:t>(Top Down </a:t>
            </a:r>
            <a:r>
              <a:rPr lang="es-MX" altLang="es-MX" dirty="0" err="1"/>
              <a:t>Design</a:t>
            </a:r>
            <a:r>
              <a:rPr lang="es-MX" altLang="es-MX" dirty="0"/>
              <a:t>) es una técnica que permite diseñar la solución de un problema con base en la </a:t>
            </a:r>
            <a:r>
              <a:rPr lang="es-MX" altLang="es-MX" dirty="0" err="1" smtClean="0"/>
              <a:t>modularización</a:t>
            </a:r>
            <a:r>
              <a:rPr lang="es-MX" altLang="es-MX" dirty="0" smtClean="0"/>
              <a:t> </a:t>
            </a:r>
            <a:r>
              <a:rPr lang="es-MX" altLang="es-MX" dirty="0"/>
              <a:t>o segmentación, partiendo de lo más general (arriba-top) hacia lo más particular (</a:t>
            </a:r>
            <a:r>
              <a:rPr lang="es-MX" altLang="es-MX" dirty="0" smtClean="0"/>
              <a:t>abajo-</a:t>
            </a:r>
            <a:r>
              <a:rPr lang="es-MX" altLang="es-MX" dirty="0" err="1" smtClean="0"/>
              <a:t>down</a:t>
            </a:r>
            <a:r>
              <a:rPr lang="es-MX" altLang="es-MX" dirty="0"/>
              <a:t>).</a:t>
            </a:r>
          </a:p>
          <a:p>
            <a:r>
              <a:rPr lang="es-MX" altLang="es-MX" dirty="0"/>
              <a:t>Esta solución se divide en módulos que forman una estructura jerárquica, como si fuera un organigrama de una empresa.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70" y="4782089"/>
            <a:ext cx="4620661" cy="1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7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66952"/>
            <a:ext cx="10245091" cy="609436"/>
          </a:xfrm>
        </p:spPr>
        <p:txBody>
          <a:bodyPr/>
          <a:lstStyle/>
          <a:p>
            <a:r>
              <a:rPr lang="es-MX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Construcción 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de software utilizando </a:t>
            </a:r>
            <a:r>
              <a:rPr lang="es-MX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modularidad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dirty="0"/>
              <a:t>El proceso consiste en hacer una abstracción inicial del problema (definir las propiedades o características más relevantes del problema).</a:t>
            </a:r>
          </a:p>
          <a:p>
            <a:r>
              <a:rPr lang="es-MX" altLang="es-MX" dirty="0"/>
              <a:t>Enseguida se procede a “desmenuzar” o “dividir” el problema en partes pequeñas y simples:</a:t>
            </a:r>
          </a:p>
          <a:p>
            <a:r>
              <a:rPr lang="es-MX" altLang="es-MX" dirty="0"/>
              <a:t>Pasos:</a:t>
            </a:r>
          </a:p>
          <a:p>
            <a:pPr lvl="1" algn="just"/>
            <a:r>
              <a:rPr lang="es-MX" altLang="es-MX" sz="1800" dirty="0"/>
              <a:t>Se forma un primer módulo enunciando el problema en términos de la solución a este.</a:t>
            </a:r>
          </a:p>
          <a:p>
            <a:pPr lvl="1" algn="just"/>
            <a:r>
              <a:rPr lang="es-MX" altLang="es-MX" sz="1800" dirty="0" smtClean="0"/>
              <a:t>Se </a:t>
            </a:r>
            <a:r>
              <a:rPr lang="es-MX" altLang="es-MX" sz="1800" dirty="0"/>
              <a:t>toma este módulo y se busca la forma de dividirlo en otros módulos más pequeños, que ejecuten tareas o funciones específicas.</a:t>
            </a:r>
          </a:p>
          <a:p>
            <a:pPr lvl="1" algn="just"/>
            <a:r>
              <a:rPr lang="es-MX" altLang="es-MX" sz="1800" dirty="0" smtClean="0"/>
              <a:t>Se </a:t>
            </a:r>
            <a:r>
              <a:rPr lang="es-MX" altLang="es-MX" sz="1800" dirty="0"/>
              <a:t>repite el paso 2 para cada uno de los módulos nuevos definidos hasta llegar a un nivel adecuado de </a:t>
            </a:r>
            <a:r>
              <a:rPr lang="es-MX" altLang="es-MX" sz="1800" dirty="0" smtClean="0"/>
              <a:t>detalle; </a:t>
            </a:r>
            <a:r>
              <a:rPr lang="es-MX" altLang="es-MX" sz="1800" dirty="0"/>
              <a:t>es </a:t>
            </a:r>
            <a:r>
              <a:rPr lang="es-MX" altLang="es-MX" sz="1800" dirty="0" smtClean="0"/>
              <a:t>decir, </a:t>
            </a:r>
            <a:r>
              <a:rPr lang="es-MX" altLang="es-MX" sz="1800" dirty="0"/>
              <a:t>hasta que cada módulo ejecute una tarea específica, bien definida y que el diseño y codificación resulten fáciles de realizar.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0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66952"/>
            <a:ext cx="10245091" cy="609436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Ejemplo de </a:t>
            </a:r>
            <a:r>
              <a:rPr lang="es-MX" altLang="es-MX" b="1" i="1" dirty="0" err="1">
                <a:solidFill>
                  <a:schemeClr val="accent1">
                    <a:lumMod val="50000"/>
                  </a:schemeClr>
                </a:solidFill>
              </a:rPr>
              <a:t>modularización</a:t>
            </a:r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. Caso de estudio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06" y="2046728"/>
            <a:ext cx="74771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82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740516BB-DCA8-4949-93DB-E4D6225E756B}" vid="{6B63E8A4-1C14-4F31-BA51-7771A480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Presentación4</Template>
  <TotalTime>829</TotalTime>
  <Words>1568</Words>
  <Application>Microsoft Office PowerPoint</Application>
  <PresentationFormat>Panorámica</PresentationFormat>
  <Paragraphs>287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Tema de Office</vt:lpstr>
      <vt:lpstr>Presentación de PowerPoint</vt:lpstr>
      <vt:lpstr>Programación Estructurada </vt:lpstr>
      <vt:lpstr>Modularidad</vt:lpstr>
      <vt:lpstr>Modularidad</vt:lpstr>
      <vt:lpstr>Modularidad</vt:lpstr>
      <vt:lpstr>Modularidad</vt:lpstr>
      <vt:lpstr>Modularidad</vt:lpstr>
      <vt:lpstr>Construcción de software utilizando modularidad</vt:lpstr>
      <vt:lpstr>Ejemplo de modularización. Caso de estudio</vt:lpstr>
      <vt:lpstr>Ejemplo de modularización. Caso de estudio</vt:lpstr>
      <vt:lpstr>Ejemplo de modularización. Caso de estudio</vt:lpstr>
      <vt:lpstr>Funciones en C</vt:lpstr>
      <vt:lpstr>Funciones en C</vt:lpstr>
      <vt:lpstr>Estructura de una función en C</vt:lpstr>
      <vt:lpstr>Estructura de una función en C</vt:lpstr>
      <vt:lpstr>Estructura de una función en C</vt:lpstr>
      <vt:lpstr>Estructura de una función en C</vt:lpstr>
      <vt:lpstr>Parámetros de una función</vt:lpstr>
      <vt:lpstr>Parámetros de una función</vt:lpstr>
      <vt:lpstr>Llamado a una función </vt:lpstr>
      <vt:lpstr>Llamado de funciones. Ejemplo: </vt:lpstr>
      <vt:lpstr>Ejercicio</vt:lpstr>
      <vt:lpstr>Paso de parámetros</vt:lpstr>
      <vt:lpstr>Paso de parámetros por valor: ejemplo</vt:lpstr>
      <vt:lpstr>Ejemplo: Llamado de Funciones</vt:lpstr>
      <vt:lpstr>Ejemplo (1):</vt:lpstr>
      <vt:lpstr>Ejemplo (2):</vt:lpstr>
      <vt:lpstr>Paso de parámetros por Referencia</vt:lpstr>
      <vt:lpstr>Paso de parámetros por Referencia</vt:lpstr>
      <vt:lpstr>Paso de parámetros por Referencia: ejemplo</vt:lpstr>
      <vt:lpstr>Ejercicios</vt:lpstr>
      <vt:lpstr>Ejercicios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dm</dc:creator>
  <cp:lastModifiedBy>JC dm</cp:lastModifiedBy>
  <cp:revision>110</cp:revision>
  <dcterms:created xsi:type="dcterms:W3CDTF">2017-06-26T22:31:56Z</dcterms:created>
  <dcterms:modified xsi:type="dcterms:W3CDTF">2019-02-26T14:51:17Z</dcterms:modified>
</cp:coreProperties>
</file>