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25" r:id="rId3"/>
    <p:sldId id="526" r:id="rId4"/>
    <p:sldId id="527" r:id="rId5"/>
    <p:sldId id="519" r:id="rId6"/>
    <p:sldId id="520" r:id="rId7"/>
    <p:sldId id="521" r:id="rId8"/>
    <p:sldId id="522" r:id="rId9"/>
    <p:sldId id="523" r:id="rId10"/>
    <p:sldId id="524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41" r:id="rId19"/>
    <p:sldId id="542" r:id="rId20"/>
    <p:sldId id="543" r:id="rId21"/>
    <p:sldId id="535" r:id="rId22"/>
    <p:sldId id="536" r:id="rId23"/>
    <p:sldId id="537" r:id="rId24"/>
    <p:sldId id="538" r:id="rId25"/>
    <p:sldId id="539" r:id="rId26"/>
    <p:sldId id="540" r:id="rId27"/>
    <p:sldId id="493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E736D-FA02-46B3-82AF-51CF12AED252}" type="datetimeFigureOut">
              <a:rPr lang="es-MX" smtClean="0"/>
              <a:t>15/03/2019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A51CC-574E-4C5F-BCB5-50D601C83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80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172702" y="6356354"/>
            <a:ext cx="1181100" cy="365125"/>
          </a:xfrm>
          <a:prstGeom prst="rect">
            <a:avLst/>
          </a:prstGeom>
        </p:spPr>
        <p:txBody>
          <a:bodyPr/>
          <a:lstStyle/>
          <a:p>
            <a:fld id="{535C381F-C058-4457-AC2A-473EAEE256F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ángulo 6"/>
          <p:cNvSpPr/>
          <p:nvPr userDrawn="1"/>
        </p:nvSpPr>
        <p:spPr>
          <a:xfrm>
            <a:off x="750950" y="512767"/>
            <a:ext cx="2085769" cy="20434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8" name="Rectángulo 7"/>
          <p:cNvSpPr/>
          <p:nvPr userDrawn="1"/>
        </p:nvSpPr>
        <p:spPr>
          <a:xfrm>
            <a:off x="2836720" y="512767"/>
            <a:ext cx="8598537" cy="20434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</a:t>
            </a:r>
            <a:r>
              <a:rPr lang="es-MX" sz="3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Autónoma de Yucatán</a:t>
            </a:r>
          </a:p>
          <a:p>
            <a:pPr algn="ctr"/>
            <a:r>
              <a:rPr lang="es-MX" sz="3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Facultad de Matemáticas</a:t>
            </a:r>
          </a:p>
          <a:p>
            <a:pPr algn="ctr"/>
            <a:r>
              <a:rPr lang="es-MX" sz="28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Licenciatura en Ingeniería de Software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01" y="739734"/>
            <a:ext cx="934991" cy="1538995"/>
          </a:xfrm>
          <a:prstGeom prst="rect">
            <a:avLst/>
          </a:prstGeom>
        </p:spPr>
      </p:pic>
      <p:sp>
        <p:nvSpPr>
          <p:cNvPr id="11" name="Subtítulo 2"/>
          <p:cNvSpPr txBox="1">
            <a:spLocks/>
          </p:cNvSpPr>
          <p:nvPr userDrawn="1"/>
        </p:nvSpPr>
        <p:spPr>
          <a:xfrm>
            <a:off x="4019048" y="2691249"/>
            <a:ext cx="7416209" cy="3273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400" dirty="0"/>
          </a:p>
        </p:txBody>
      </p:sp>
      <p:sp>
        <p:nvSpPr>
          <p:cNvPr id="13" name="CuadroTexto 12"/>
          <p:cNvSpPr txBox="1"/>
          <p:nvPr userDrawn="1"/>
        </p:nvSpPr>
        <p:spPr>
          <a:xfrm>
            <a:off x="926383" y="5967615"/>
            <a:ext cx="227784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s-MX" sz="120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Estructurada</a:t>
            </a:r>
            <a:endParaRPr lang="es-MX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3"/>
          </p:nvPr>
        </p:nvSpPr>
        <p:spPr>
          <a:xfrm>
            <a:off x="3771903" y="2690817"/>
            <a:ext cx="7662863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1028" name="Picture 4" descr="Resultado de imagen para programación estructurad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7" y="4229621"/>
            <a:ext cx="2370151" cy="16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55582" y="6356354"/>
            <a:ext cx="998220" cy="365125"/>
          </a:xfrm>
          <a:prstGeom prst="rect">
            <a:avLst/>
          </a:prstGeom>
        </p:spPr>
        <p:txBody>
          <a:bodyPr/>
          <a:lstStyle/>
          <a:p>
            <a:fld id="{535C381F-C058-4457-AC2A-473EAEE256F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08709" y="605790"/>
            <a:ext cx="10245091" cy="97059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703070"/>
            <a:ext cx="12192000" cy="1714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9" name="Rectángulo 8"/>
          <p:cNvSpPr/>
          <p:nvPr userDrawn="1"/>
        </p:nvSpPr>
        <p:spPr>
          <a:xfrm>
            <a:off x="3811" y="1889760"/>
            <a:ext cx="12192000" cy="1114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cxnSp>
        <p:nvCxnSpPr>
          <p:cNvPr id="15" name="Conector recto 14"/>
          <p:cNvCxnSpPr>
            <a:stCxn id="8" idx="1"/>
            <a:endCxn id="8" idx="3"/>
          </p:cNvCxnSpPr>
          <p:nvPr userDrawn="1"/>
        </p:nvCxnSpPr>
        <p:spPr>
          <a:xfrm>
            <a:off x="0" y="1788795"/>
            <a:ext cx="1219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 userDrawn="1"/>
        </p:nvCxnSpPr>
        <p:spPr>
          <a:xfrm>
            <a:off x="3811" y="1934051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1108709" y="2074072"/>
            <a:ext cx="10356851" cy="41727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10" name="Picture 4" descr="Resultado de imagen para programación estructurad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2" y="5905700"/>
            <a:ext cx="891853" cy="6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4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4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redondeado 15"/>
          <p:cNvSpPr/>
          <p:nvPr/>
        </p:nvSpPr>
        <p:spPr>
          <a:xfrm>
            <a:off x="3520966" y="2929867"/>
            <a:ext cx="7956659" cy="3355319"/>
          </a:xfrm>
          <a:prstGeom prst="roundRect">
            <a:avLst>
              <a:gd name="adj" fmla="val 4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/>
          <p:cNvCxnSpPr/>
          <p:nvPr/>
        </p:nvCxnSpPr>
        <p:spPr>
          <a:xfrm>
            <a:off x="2900859" y="515011"/>
            <a:ext cx="51895" cy="20821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52476" y="2586967"/>
            <a:ext cx="10684349" cy="2667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/>
          <p:cNvCxnSpPr/>
          <p:nvPr/>
        </p:nvCxnSpPr>
        <p:spPr>
          <a:xfrm>
            <a:off x="752476" y="2767939"/>
            <a:ext cx="106843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42951" y="2691739"/>
            <a:ext cx="1068434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400429" y="2990853"/>
            <a:ext cx="803639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1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s-MX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Programación Estructurada</a:t>
            </a:r>
            <a:endParaRPr lang="es-MX" sz="3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s-MX" sz="2000" dirty="0"/>
          </a:p>
          <a:p>
            <a:pPr algn="ctr"/>
            <a:r>
              <a:rPr lang="es-MX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Periodo:   </a:t>
            </a:r>
            <a:r>
              <a:rPr lang="es-MX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enero </a:t>
            </a:r>
            <a:r>
              <a:rPr lang="es-MX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</a:t>
            </a:r>
            <a:r>
              <a:rPr lang="es-MX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mayo 2019</a:t>
            </a:r>
            <a:endParaRPr lang="es-MX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Segundo </a:t>
            </a:r>
            <a:r>
              <a:rPr lang="es-MX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Semestre</a:t>
            </a:r>
          </a:p>
          <a:p>
            <a:endParaRPr lang="es-MX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s-MX" dirty="0"/>
          </a:p>
          <a:p>
            <a:pPr algn="ctr"/>
            <a:r>
              <a:rPr lang="es-MX" sz="2400" b="1" dirty="0">
                <a:solidFill>
                  <a:schemeClr val="bg1"/>
                </a:solidFill>
              </a:rPr>
              <a:t>Profesor:   MTI. Julio César Díaz Mendoza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8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24910"/>
            <a:ext cx="10245091" cy="651478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5">
                    <a:lumMod val="50000"/>
                  </a:schemeClr>
                </a:solidFill>
              </a:rPr>
              <a:t>Concepto de arreglo</a:t>
            </a:r>
            <a:r>
              <a:rPr lang="es-MX" altLang="es-MX" dirty="0"/>
              <a:t/>
            </a:r>
            <a:br>
              <a:rPr lang="es-MX" altLang="es-MX" dirty="0"/>
            </a:br>
            <a:endParaRPr lang="es-MX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809750" y="2214564"/>
            <a:ext cx="8229600" cy="3849687"/>
          </a:xfr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MX" sz="2400" dirty="0" smtClean="0"/>
              <a:t>Ejemplos</a:t>
            </a:r>
          </a:p>
          <a:p>
            <a:pPr lvl="1"/>
            <a:r>
              <a:rPr lang="es-MX" altLang="es-MX" sz="2000" dirty="0" err="1" smtClean="0"/>
              <a:t>int</a:t>
            </a:r>
            <a:r>
              <a:rPr lang="es-MX" altLang="es-MX" sz="2000" dirty="0" smtClean="0"/>
              <a:t> edad[5];</a:t>
            </a:r>
          </a:p>
          <a:p>
            <a:pPr lvl="1"/>
            <a:r>
              <a:rPr lang="es-MX" altLang="es-MX" sz="2000" dirty="0" err="1" smtClean="0"/>
              <a:t>int</a:t>
            </a:r>
            <a:r>
              <a:rPr lang="es-MX" altLang="es-MX" sz="2000" dirty="0" smtClean="0"/>
              <a:t> pesos [25] , longitudes [100] ;</a:t>
            </a:r>
          </a:p>
          <a:p>
            <a:pPr lvl="1"/>
            <a:r>
              <a:rPr lang="es-MX" altLang="es-MX" sz="2000" dirty="0" err="1" smtClean="0"/>
              <a:t>float</a:t>
            </a:r>
            <a:r>
              <a:rPr lang="es-MX" altLang="es-MX" sz="2000" dirty="0" smtClean="0"/>
              <a:t> salarios [25] ;</a:t>
            </a:r>
          </a:p>
          <a:p>
            <a:pPr lvl="1"/>
            <a:r>
              <a:rPr lang="es-MX" altLang="es-MX" sz="2000" dirty="0" err="1" smtClean="0"/>
              <a:t>double</a:t>
            </a:r>
            <a:r>
              <a:rPr lang="es-MX" altLang="es-MX" sz="2000" dirty="0" smtClean="0"/>
              <a:t> temperaturas[50];</a:t>
            </a:r>
          </a:p>
          <a:p>
            <a:pPr lvl="1"/>
            <a:r>
              <a:rPr lang="es-MX" altLang="es-MX" sz="2000" dirty="0" err="1" smtClean="0"/>
              <a:t>char</a:t>
            </a:r>
            <a:r>
              <a:rPr lang="es-MX" altLang="es-MX" sz="2000" dirty="0" smtClean="0"/>
              <a:t> materia[10] ;</a:t>
            </a:r>
          </a:p>
          <a:p>
            <a:pPr lvl="1"/>
            <a:endParaRPr lang="es-MX" altLang="es-MX" sz="2000" dirty="0" smtClean="0"/>
          </a:p>
          <a:p>
            <a:pPr lvl="1"/>
            <a:r>
              <a:rPr lang="es-MX" altLang="es-MX" sz="2000" dirty="0" smtClean="0"/>
              <a:t>#define MX 120</a:t>
            </a:r>
          </a:p>
          <a:p>
            <a:pPr lvl="1"/>
            <a:r>
              <a:rPr lang="es-MX" altLang="es-MX" sz="2000" dirty="0" err="1" smtClean="0"/>
              <a:t>char</a:t>
            </a:r>
            <a:r>
              <a:rPr lang="es-MX" altLang="es-MX" sz="2000" dirty="0" smtClean="0"/>
              <a:t> buffer[</a:t>
            </a:r>
            <a:r>
              <a:rPr lang="es-MX" altLang="es-MX" sz="2000" dirty="0" err="1" smtClean="0"/>
              <a:t>MX+l</a:t>
            </a:r>
            <a:r>
              <a:rPr lang="es-MX" altLang="es-MX" sz="2000" dirty="0" smtClean="0"/>
              <a:t>];</a:t>
            </a:r>
          </a:p>
          <a:p>
            <a:pPr lvl="1"/>
            <a:endParaRPr lang="es-MX" altLang="es-MX" sz="20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96373"/>
              </p:ext>
            </p:extLst>
          </p:nvPr>
        </p:nvGraphicFramePr>
        <p:xfrm>
          <a:off x="8282427" y="2166806"/>
          <a:ext cx="1071562" cy="4389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endParaRPr lang="es-MX" sz="1800" dirty="0"/>
                    </a:p>
                  </a:txBody>
                  <a:tcPr marL="91439" marR="91439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/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[0]</a:t>
                      </a:r>
                      <a:endParaRPr lang="es-MX" sz="1400" dirty="0"/>
                    </a:p>
                  </a:txBody>
                  <a:tcPr marL="91439" marR="91439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I</a:t>
                      </a:r>
                      <a:endParaRPr lang="es-MX" sz="1800" b="1" dirty="0"/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[1]</a:t>
                      </a:r>
                      <a:endParaRPr lang="es-MX" sz="1400" dirty="0"/>
                    </a:p>
                  </a:txBody>
                  <a:tcPr marL="91439" marR="91439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N</a:t>
                      </a:r>
                      <a:endParaRPr lang="es-MX" sz="1800" b="1" dirty="0"/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[2]</a:t>
                      </a:r>
                      <a:endParaRPr lang="es-MX" sz="1400" dirty="0"/>
                    </a:p>
                  </a:txBody>
                  <a:tcPr marL="91439" marR="91439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G</a:t>
                      </a:r>
                      <a:endParaRPr lang="es-MX" sz="1800" b="1" dirty="0"/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[3]</a:t>
                      </a:r>
                      <a:endParaRPr lang="es-MX" sz="1400" dirty="0"/>
                    </a:p>
                  </a:txBody>
                  <a:tcPr marL="91439" marR="91439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E</a:t>
                      </a:r>
                      <a:endParaRPr lang="es-MX" sz="1800" b="1" dirty="0"/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[4]</a:t>
                      </a:r>
                      <a:endParaRPr lang="es-MX" sz="1400" dirty="0"/>
                    </a:p>
                  </a:txBody>
                  <a:tcPr marL="91439" marR="91439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N</a:t>
                      </a:r>
                      <a:endParaRPr lang="es-MX" sz="1800" b="1" dirty="0"/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[5]</a:t>
                      </a:r>
                      <a:endParaRPr lang="es-MX" sz="1400" dirty="0"/>
                    </a:p>
                  </a:txBody>
                  <a:tcPr marL="91439" marR="91439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I</a:t>
                      </a:r>
                      <a:endParaRPr lang="es-MX" sz="1800" b="1" dirty="0"/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[6]</a:t>
                      </a:r>
                      <a:endParaRPr lang="es-MX" sz="1400" dirty="0"/>
                    </a:p>
                  </a:txBody>
                  <a:tcPr marL="91439" marR="91439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E</a:t>
                      </a:r>
                      <a:endParaRPr lang="es-MX" sz="1800" b="1" dirty="0"/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[7]</a:t>
                      </a:r>
                      <a:endParaRPr lang="es-MX" sz="1400" dirty="0"/>
                    </a:p>
                  </a:txBody>
                  <a:tcPr marL="91439" marR="91439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R</a:t>
                      </a:r>
                      <a:endParaRPr lang="es-MX" sz="1800" b="1" dirty="0"/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[8]</a:t>
                      </a:r>
                      <a:endParaRPr lang="es-MX" sz="1400" dirty="0"/>
                    </a:p>
                  </a:txBody>
                  <a:tcPr marL="91439" marR="91439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I</a:t>
                      </a:r>
                      <a:endParaRPr lang="es-MX" sz="1800" b="1" dirty="0"/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[9]</a:t>
                      </a:r>
                      <a:endParaRPr lang="es-MX" sz="1400" dirty="0"/>
                    </a:p>
                  </a:txBody>
                  <a:tcPr marL="91439" marR="91439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/>
                        <a:t>A</a:t>
                      </a:r>
                      <a:endParaRPr lang="es-MX" sz="1800" b="1" dirty="0"/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L="91439" marR="91439" marT="45716" marB="457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9459093" y="2006358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/>
                </a:solidFill>
                <a:latin typeface="Arial" panose="020B0604020202020204" pitchFamily="34" charset="0"/>
              </a:rPr>
              <a:t>letras</a:t>
            </a:r>
          </a:p>
        </p:txBody>
      </p:sp>
    </p:spTree>
    <p:extLst>
      <p:ext uri="{BB962C8B-B14F-4D97-AF65-F5344CB8AC3E}">
        <p14:creationId xmlns:p14="http://schemas.microsoft.com/office/powerpoint/2010/main" val="264273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30014"/>
            <a:ext cx="10245091" cy="546374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5">
                    <a:lumMod val="50000"/>
                  </a:schemeClr>
                </a:solidFill>
              </a:rPr>
              <a:t>Concepto de arreglo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s-MX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 Tamaño </a:t>
            </a:r>
            <a:r>
              <a:rPr lang="es-MX" b="1" dirty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del </a:t>
            </a:r>
            <a:r>
              <a:rPr lang="es-MX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arreglo</a:t>
            </a:r>
            <a:endParaRPr lang="es-MX" b="1" dirty="0">
              <a:solidFill>
                <a:schemeClr val="accent5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s-MX" sz="2000" dirty="0"/>
              <a:t>El operador </a:t>
            </a:r>
            <a:r>
              <a:rPr lang="es-MX" sz="2000" dirty="0" err="1"/>
              <a:t>sizeof</a:t>
            </a:r>
            <a:r>
              <a:rPr lang="es-MX" sz="2000" dirty="0"/>
              <a:t> nos ayuda a determinar el tamaño de un </a:t>
            </a:r>
            <a:r>
              <a:rPr lang="es-MX" sz="2000" dirty="0" smtClean="0"/>
              <a:t>arreglo, </a:t>
            </a:r>
            <a:r>
              <a:rPr lang="es-MX" sz="2000" dirty="0"/>
              <a:t>devolviendo el número de bytes reservados para el </a:t>
            </a:r>
            <a:r>
              <a:rPr lang="es-MX" sz="2000" dirty="0" smtClean="0"/>
              <a:t>arreglo </a:t>
            </a:r>
            <a:r>
              <a:rPr lang="es-MX" sz="2000" dirty="0"/>
              <a:t>completo.</a:t>
            </a:r>
          </a:p>
          <a:p>
            <a:pPr marL="457200" lvl="1" indent="0">
              <a:buNone/>
              <a:defRPr/>
            </a:pPr>
            <a:r>
              <a:rPr lang="es-MX" sz="2000" dirty="0"/>
              <a:t>	N = </a:t>
            </a:r>
            <a:r>
              <a:rPr lang="es-MX" sz="2000" dirty="0" err="1"/>
              <a:t>sizeof</a:t>
            </a:r>
            <a:r>
              <a:rPr lang="es-MX" sz="2000" dirty="0"/>
              <a:t> (edad);</a:t>
            </a: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s-MX" b="1" dirty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Verificación del rango de un </a:t>
            </a:r>
            <a:r>
              <a:rPr lang="es-MX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arreglo</a:t>
            </a:r>
            <a:endParaRPr lang="es-MX" b="1" dirty="0">
              <a:solidFill>
                <a:schemeClr val="accent5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s-MX" sz="2000" dirty="0"/>
              <a:t>C no verifica que el valor del índice de la variable que representa al  </a:t>
            </a:r>
            <a:r>
              <a:rPr lang="es-MX" sz="2000" dirty="0" smtClean="0"/>
              <a:t>arreglo  </a:t>
            </a:r>
            <a:r>
              <a:rPr lang="es-MX" sz="2000" dirty="0"/>
              <a:t>este dentro del rango de variación del  valido.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049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35420"/>
            <a:ext cx="10245091" cy="640967"/>
          </a:xfrm>
        </p:spPr>
        <p:txBody>
          <a:bodyPr/>
          <a:lstStyle/>
          <a:p>
            <a:r>
              <a:rPr lang="es-MX" b="1" i="1" dirty="0" smtClean="0"/>
              <a:t>Iniciación de arreglos</a:t>
            </a:r>
            <a:endParaRPr lang="es-MX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s-MX" b="1" dirty="0" smtClean="0">
                <a:latin typeface="Arial" charset="0"/>
                <a:cs typeface="Arial" charset="0"/>
              </a:rPr>
              <a:t>  Inicialización</a:t>
            </a:r>
            <a:endParaRPr lang="es-MX" b="1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s-MX" sz="2000" dirty="0"/>
              <a:t>Se deben asignar valores a los </a:t>
            </a:r>
            <a:r>
              <a:rPr lang="es-MX" sz="2000" dirty="0" smtClean="0"/>
              <a:t>arreglos </a:t>
            </a:r>
            <a:r>
              <a:rPr lang="es-MX" sz="2000" dirty="0"/>
              <a:t>antes de usarlos, tal como se asignan valores a las variables.</a:t>
            </a:r>
            <a:endParaRPr lang="es-MX" sz="2000" b="1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s-MX" b="1" dirty="0">
                <a:latin typeface="Arial" charset="0"/>
                <a:cs typeface="Arial" charset="0"/>
              </a:rPr>
              <a:t>Ejemplo</a:t>
            </a:r>
          </a:p>
          <a:p>
            <a:pPr marL="457200" lvl="1" indent="0">
              <a:buNone/>
              <a:defRPr/>
            </a:pPr>
            <a:r>
              <a:rPr lang="es-MX" sz="2000" dirty="0"/>
              <a:t>	</a:t>
            </a:r>
            <a:r>
              <a:rPr lang="es-MX" sz="2000" dirty="0" err="1"/>
              <a:t>int</a:t>
            </a:r>
            <a:r>
              <a:rPr lang="es-MX" sz="2000" dirty="0"/>
              <a:t> edad[5];</a:t>
            </a:r>
          </a:p>
          <a:p>
            <a:pPr marL="457200" lvl="1" indent="0">
              <a:buNone/>
              <a:defRPr/>
            </a:pPr>
            <a:r>
              <a:rPr lang="es-MX" sz="2000" dirty="0"/>
              <a:t>	edad[0]=15;  edad[1]=16;…  edad[4]=19;</a:t>
            </a:r>
          </a:p>
          <a:p>
            <a:pPr marL="457200" lvl="1" indent="0">
              <a:buNone/>
              <a:defRPr/>
            </a:pPr>
            <a:r>
              <a:rPr lang="es-MX" sz="2000" dirty="0"/>
              <a:t>	</a:t>
            </a:r>
            <a:r>
              <a:rPr lang="es-MX" sz="2000" dirty="0" err="1"/>
              <a:t>int</a:t>
            </a:r>
            <a:r>
              <a:rPr lang="es-MX" sz="2000" dirty="0"/>
              <a:t> edad[5] ={15, 16, 17, 18, 19};</a:t>
            </a:r>
          </a:p>
          <a:p>
            <a:pPr lvl="1">
              <a:buFont typeface="Arial" charset="0"/>
              <a:buChar char="–"/>
              <a:defRPr/>
            </a:pPr>
            <a:endParaRPr lang="es-MX" dirty="0">
              <a:latin typeface="Arial" charset="0"/>
              <a:cs typeface="Arial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222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03890"/>
            <a:ext cx="10245091" cy="672498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5">
                    <a:lumMod val="50000"/>
                  </a:schemeClr>
                </a:solidFill>
              </a:rPr>
              <a:t>Ejemplo</a:t>
            </a:r>
            <a:endParaRPr lang="es-MX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492465" y="1989992"/>
            <a:ext cx="9564417" cy="417274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#</a:t>
            </a:r>
            <a:r>
              <a:rPr lang="es-MX" altLang="es-MX" sz="1600" dirty="0" err="1">
                <a:latin typeface="+mj-lt"/>
              </a:rPr>
              <a:t>include</a:t>
            </a:r>
            <a:r>
              <a:rPr lang="es-MX" altLang="es-MX" sz="1600" dirty="0">
                <a:latin typeface="+mj-lt"/>
              </a:rPr>
              <a:t> &lt;</a:t>
            </a:r>
            <a:r>
              <a:rPr lang="es-MX" altLang="es-MX" sz="1600" dirty="0" err="1">
                <a:latin typeface="+mj-lt"/>
              </a:rPr>
              <a:t>stdio.h</a:t>
            </a:r>
            <a:r>
              <a:rPr lang="es-MX" altLang="es-MX" sz="1600" dirty="0" smtClean="0">
                <a:latin typeface="+mj-lt"/>
              </a:rPr>
              <a:t>&gt;        </a:t>
            </a:r>
            <a:endParaRPr lang="es-MX" altLang="es-MX" sz="1600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#define NUM </a:t>
            </a:r>
            <a:r>
              <a:rPr lang="es-MX" altLang="es-MX" sz="1600" dirty="0" smtClean="0">
                <a:latin typeface="+mj-lt"/>
              </a:rPr>
              <a:t>12</a:t>
            </a:r>
            <a:endParaRPr lang="es-MX" altLang="es-MX" sz="1600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 err="1">
                <a:latin typeface="+mj-lt"/>
              </a:rPr>
              <a:t>int</a:t>
            </a:r>
            <a:r>
              <a:rPr lang="es-MX" altLang="es-MX" sz="1600" dirty="0">
                <a:latin typeface="+mj-lt"/>
              </a:rPr>
              <a:t> </a:t>
            </a:r>
            <a:r>
              <a:rPr lang="es-MX" altLang="es-MX" sz="1600" dirty="0" err="1">
                <a:latin typeface="+mj-lt"/>
              </a:rPr>
              <a:t>main</a:t>
            </a:r>
            <a:r>
              <a:rPr lang="es-MX" altLang="es-MX" sz="1600" dirty="0">
                <a:latin typeface="+mj-lt"/>
              </a:rPr>
              <a:t>() </a:t>
            </a:r>
            <a:r>
              <a:rPr lang="es-MX" altLang="es-MX" sz="1600" dirty="0" smtClean="0">
                <a:latin typeface="+mj-lt"/>
              </a:rPr>
              <a:t>{                                        // ¿Cuántos valores están arriba y cuántos debajo de la media?</a:t>
            </a:r>
            <a:endParaRPr lang="es-MX" altLang="es-MX" sz="1600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	</a:t>
            </a:r>
            <a:r>
              <a:rPr lang="es-MX" altLang="es-MX" sz="1600" dirty="0" err="1" smtClean="0">
                <a:latin typeface="+mj-lt"/>
              </a:rPr>
              <a:t>int</a:t>
            </a:r>
            <a:r>
              <a:rPr lang="es-MX" altLang="es-MX" sz="1600" dirty="0" smtClean="0">
                <a:latin typeface="+mj-lt"/>
              </a:rPr>
              <a:t> </a:t>
            </a:r>
            <a:r>
              <a:rPr lang="es-MX" altLang="es-MX" sz="1600" dirty="0" err="1">
                <a:latin typeface="+mj-lt"/>
              </a:rPr>
              <a:t>numeros</a:t>
            </a:r>
            <a:r>
              <a:rPr lang="es-MX" altLang="es-MX" sz="1600" dirty="0">
                <a:latin typeface="+mj-lt"/>
              </a:rPr>
              <a:t>[NUM];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	</a:t>
            </a:r>
            <a:r>
              <a:rPr lang="es-MX" altLang="es-MX" sz="1600" dirty="0" err="1">
                <a:latin typeface="+mj-lt"/>
              </a:rPr>
              <a:t>int</a:t>
            </a:r>
            <a:r>
              <a:rPr lang="es-MX" altLang="es-MX" sz="1600" dirty="0">
                <a:latin typeface="+mj-lt"/>
              </a:rPr>
              <a:t> </a:t>
            </a:r>
            <a:r>
              <a:rPr lang="es-MX" altLang="es-MX" sz="1600" dirty="0" smtClean="0">
                <a:latin typeface="+mj-lt"/>
              </a:rPr>
              <a:t>i=0, total=0</a:t>
            </a:r>
            <a:r>
              <a:rPr lang="es-MX" altLang="es-MX" sz="1600" dirty="0">
                <a:latin typeface="+mj-lt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	</a:t>
            </a:r>
            <a:r>
              <a:rPr lang="es-MX" altLang="es-MX" sz="1600" dirty="0" err="1">
                <a:latin typeface="+mj-lt"/>
              </a:rPr>
              <a:t>for</a:t>
            </a:r>
            <a:r>
              <a:rPr lang="es-MX" altLang="es-MX" sz="1600" dirty="0">
                <a:latin typeface="+mj-lt"/>
              </a:rPr>
              <a:t>(i=0;i&lt;</a:t>
            </a:r>
            <a:r>
              <a:rPr lang="es-MX" altLang="es-MX" sz="1600" dirty="0" err="1">
                <a:latin typeface="+mj-lt"/>
              </a:rPr>
              <a:t>NUM;i</a:t>
            </a:r>
            <a:r>
              <a:rPr lang="es-MX" altLang="es-MX" sz="1600" dirty="0">
                <a:latin typeface="+mj-lt"/>
              </a:rPr>
              <a:t>++){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		</a:t>
            </a:r>
            <a:r>
              <a:rPr lang="es-MX" altLang="es-MX" sz="1600" dirty="0" err="1">
                <a:latin typeface="+mj-lt"/>
              </a:rPr>
              <a:t>printf</a:t>
            </a:r>
            <a:r>
              <a:rPr lang="es-MX" altLang="es-MX" sz="1600" dirty="0">
                <a:latin typeface="+mj-lt"/>
              </a:rPr>
              <a:t>("Introduzca un </a:t>
            </a:r>
            <a:r>
              <a:rPr lang="es-MX" altLang="es-MX" sz="1600" dirty="0" smtClean="0">
                <a:latin typeface="+mj-lt"/>
              </a:rPr>
              <a:t>número </a:t>
            </a:r>
            <a:r>
              <a:rPr lang="es-MX" altLang="es-MX" sz="1600" dirty="0">
                <a:latin typeface="+mj-lt"/>
              </a:rPr>
              <a:t>en la </a:t>
            </a:r>
            <a:r>
              <a:rPr lang="es-MX" altLang="es-MX" sz="1600" dirty="0" smtClean="0">
                <a:latin typeface="+mj-lt"/>
              </a:rPr>
              <a:t>posición </a:t>
            </a:r>
            <a:r>
              <a:rPr lang="es-MX" altLang="es-MX" sz="1600" dirty="0">
                <a:latin typeface="+mj-lt"/>
              </a:rPr>
              <a:t>%d \</a:t>
            </a:r>
            <a:r>
              <a:rPr lang="es-MX" altLang="es-MX" sz="1600" dirty="0" err="1">
                <a:latin typeface="+mj-lt"/>
              </a:rPr>
              <a:t>n",i</a:t>
            </a:r>
            <a:r>
              <a:rPr lang="es-MX" altLang="es-MX" sz="1600" dirty="0">
                <a:latin typeface="+mj-lt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		</a:t>
            </a:r>
            <a:r>
              <a:rPr lang="es-MX" altLang="es-MX" sz="1600" dirty="0" err="1">
                <a:latin typeface="+mj-lt"/>
              </a:rPr>
              <a:t>scanf</a:t>
            </a:r>
            <a:r>
              <a:rPr lang="es-MX" altLang="es-MX" sz="1600" dirty="0">
                <a:latin typeface="+mj-lt"/>
              </a:rPr>
              <a:t>("%d",&amp;</a:t>
            </a:r>
            <a:r>
              <a:rPr lang="es-MX" altLang="es-MX" sz="1600" dirty="0" err="1">
                <a:latin typeface="+mj-lt"/>
              </a:rPr>
              <a:t>numeros</a:t>
            </a:r>
            <a:r>
              <a:rPr lang="es-MX" altLang="es-MX" sz="1600" dirty="0">
                <a:latin typeface="+mj-lt"/>
              </a:rPr>
              <a:t>[i]);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	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	</a:t>
            </a:r>
            <a:r>
              <a:rPr lang="es-MX" altLang="es-MX" sz="1600" dirty="0" err="1">
                <a:latin typeface="+mj-lt"/>
              </a:rPr>
              <a:t>printf</a:t>
            </a:r>
            <a:r>
              <a:rPr lang="es-MX" altLang="es-MX" sz="1600" dirty="0">
                <a:latin typeface="+mj-lt"/>
              </a:rPr>
              <a:t>("\</a:t>
            </a:r>
            <a:r>
              <a:rPr lang="es-MX" altLang="es-MX" sz="1600" dirty="0" err="1">
                <a:latin typeface="+mj-lt"/>
              </a:rPr>
              <a:t>nLista</a:t>
            </a:r>
            <a:r>
              <a:rPr lang="es-MX" altLang="es-MX" sz="1600" dirty="0">
                <a:latin typeface="+mj-lt"/>
              </a:rPr>
              <a:t> de </a:t>
            </a:r>
            <a:r>
              <a:rPr lang="es-MX" altLang="es-MX" sz="1600" dirty="0" err="1">
                <a:latin typeface="+mj-lt"/>
              </a:rPr>
              <a:t>numeros</a:t>
            </a:r>
            <a:r>
              <a:rPr lang="es-MX" altLang="es-MX" sz="1600" dirty="0">
                <a:latin typeface="+mj-lt"/>
              </a:rPr>
              <a:t>:");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	</a:t>
            </a:r>
            <a:r>
              <a:rPr lang="es-MX" altLang="es-MX" sz="1600" dirty="0" err="1">
                <a:latin typeface="+mj-lt"/>
              </a:rPr>
              <a:t>for</a:t>
            </a:r>
            <a:r>
              <a:rPr lang="es-MX" altLang="es-MX" sz="1600" dirty="0">
                <a:latin typeface="+mj-lt"/>
              </a:rPr>
              <a:t>(i=0;i&lt;</a:t>
            </a:r>
            <a:r>
              <a:rPr lang="es-MX" altLang="es-MX" sz="1600" dirty="0" err="1">
                <a:latin typeface="+mj-lt"/>
              </a:rPr>
              <a:t>NUM;i</a:t>
            </a:r>
            <a:r>
              <a:rPr lang="es-MX" altLang="es-MX" sz="1600" dirty="0">
                <a:latin typeface="+mj-lt"/>
              </a:rPr>
              <a:t>++){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		</a:t>
            </a:r>
            <a:r>
              <a:rPr lang="es-MX" altLang="es-MX" sz="1600" dirty="0" err="1">
                <a:latin typeface="+mj-lt"/>
              </a:rPr>
              <a:t>printf</a:t>
            </a:r>
            <a:r>
              <a:rPr lang="es-MX" altLang="es-MX" sz="1600" dirty="0">
                <a:latin typeface="+mj-lt"/>
              </a:rPr>
              <a:t>("%d,",</a:t>
            </a:r>
            <a:r>
              <a:rPr lang="es-MX" altLang="es-MX" sz="1600" dirty="0" err="1">
                <a:latin typeface="+mj-lt"/>
              </a:rPr>
              <a:t>numeros</a:t>
            </a:r>
            <a:r>
              <a:rPr lang="es-MX" altLang="es-MX" sz="1600" dirty="0">
                <a:latin typeface="+mj-lt"/>
              </a:rPr>
              <a:t>[i]);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		total+=</a:t>
            </a:r>
            <a:r>
              <a:rPr lang="es-MX" altLang="es-MX" sz="1600" dirty="0" err="1">
                <a:latin typeface="+mj-lt"/>
              </a:rPr>
              <a:t>numeros</a:t>
            </a:r>
            <a:r>
              <a:rPr lang="es-MX" altLang="es-MX" sz="1600" dirty="0">
                <a:latin typeface="+mj-lt"/>
              </a:rPr>
              <a:t>[i];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	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	</a:t>
            </a:r>
            <a:r>
              <a:rPr lang="es-MX" altLang="es-MX" sz="1600" dirty="0" err="1">
                <a:latin typeface="+mj-lt"/>
              </a:rPr>
              <a:t>printf</a:t>
            </a:r>
            <a:r>
              <a:rPr lang="es-MX" altLang="es-MX" sz="1600" dirty="0">
                <a:latin typeface="+mj-lt"/>
              </a:rPr>
              <a:t>("\n La suma de los </a:t>
            </a:r>
            <a:r>
              <a:rPr lang="es-MX" altLang="es-MX" sz="1600" dirty="0" smtClean="0">
                <a:latin typeface="+mj-lt"/>
              </a:rPr>
              <a:t>números </a:t>
            </a:r>
            <a:r>
              <a:rPr lang="es-MX" altLang="es-MX" sz="1600" dirty="0">
                <a:latin typeface="+mj-lt"/>
              </a:rPr>
              <a:t>es %d ",total</a:t>
            </a:r>
            <a:r>
              <a:rPr lang="es-MX" altLang="es-MX" sz="1600" dirty="0" smtClean="0">
                <a:latin typeface="+mj-lt"/>
              </a:rPr>
              <a:t>);</a:t>
            </a:r>
            <a:r>
              <a:rPr lang="es-MX" altLang="es-MX" sz="1600" dirty="0">
                <a:latin typeface="+mj-lt"/>
              </a:rPr>
              <a:t>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 err="1">
                <a:latin typeface="+mj-lt"/>
              </a:rPr>
              <a:t>return</a:t>
            </a:r>
            <a:r>
              <a:rPr lang="es-MX" altLang="es-MX" sz="1600" dirty="0">
                <a:latin typeface="+mj-lt"/>
              </a:rPr>
              <a:t> 0;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s-MX" altLang="es-MX" sz="1600" dirty="0">
                <a:latin typeface="+mj-lt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s-MX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47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87972"/>
            <a:ext cx="10245091" cy="588416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5">
                    <a:lumMod val="50000"/>
                  </a:schemeClr>
                </a:solidFill>
              </a:rPr>
              <a:t>Ejercicios</a:t>
            </a:r>
            <a:endParaRPr lang="es-MX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s-MX" sz="2000" dirty="0"/>
          </a:p>
          <a:p>
            <a:pPr marL="457189" lvl="1" indent="0">
              <a:buNone/>
              <a:defRPr/>
            </a:pPr>
            <a:r>
              <a:rPr lang="es-MX" sz="2000" dirty="0"/>
              <a:t>Escribir un programa que declare </a:t>
            </a:r>
            <a:r>
              <a:rPr lang="es-MX" sz="2000" dirty="0" smtClean="0"/>
              <a:t>cuatro arreglos de una dimensión (vectores) </a:t>
            </a:r>
            <a:r>
              <a:rPr lang="es-MX" sz="2000" dirty="0"/>
              <a:t>de longitud máxima </a:t>
            </a:r>
            <a:r>
              <a:rPr lang="es-MX" sz="2000" dirty="0" smtClean="0"/>
              <a:t>MAX, </a:t>
            </a:r>
            <a:r>
              <a:rPr lang="es-MX" sz="2000" dirty="0"/>
              <a:t>y llame a </a:t>
            </a:r>
            <a:r>
              <a:rPr lang="es-MX" sz="2000" dirty="0" smtClean="0"/>
              <a:t>las funciones que:</a:t>
            </a:r>
          </a:p>
          <a:p>
            <a:pPr lvl="1">
              <a:defRPr/>
            </a:pPr>
            <a:r>
              <a:rPr lang="es-MX" sz="2000" dirty="0" smtClean="0"/>
              <a:t>Lea valores para un </a:t>
            </a:r>
            <a:r>
              <a:rPr lang="es-MX" sz="2000" dirty="0"/>
              <a:t>vector, </a:t>
            </a:r>
            <a:endParaRPr lang="es-MX" sz="2000" dirty="0" smtClean="0"/>
          </a:p>
          <a:p>
            <a:pPr lvl="1">
              <a:defRPr/>
            </a:pPr>
            <a:r>
              <a:rPr lang="es-MX" sz="2000" dirty="0" smtClean="0"/>
              <a:t>Imprima el contenido de un vector, </a:t>
            </a:r>
          </a:p>
          <a:p>
            <a:pPr lvl="1">
              <a:defRPr/>
            </a:pPr>
            <a:r>
              <a:rPr lang="es-MX" sz="2000" dirty="0" smtClean="0"/>
              <a:t>Sume </a:t>
            </a:r>
            <a:r>
              <a:rPr lang="es-MX" sz="2000" dirty="0"/>
              <a:t>dos </a:t>
            </a:r>
            <a:r>
              <a:rPr lang="es-MX" sz="2000" dirty="0" smtClean="0"/>
              <a:t>vectores   (v3 = v2+v1), </a:t>
            </a:r>
          </a:p>
          <a:p>
            <a:pPr lvl="1">
              <a:defRPr/>
            </a:pPr>
            <a:r>
              <a:rPr lang="es-MX" sz="2000" dirty="0" smtClean="0"/>
              <a:t>Reste </a:t>
            </a:r>
            <a:r>
              <a:rPr lang="es-MX" sz="2000" dirty="0"/>
              <a:t>dos vectores </a:t>
            </a:r>
            <a:r>
              <a:rPr lang="es-MX" sz="2000" dirty="0" smtClean="0"/>
              <a:t>  (</a:t>
            </a:r>
            <a:r>
              <a:rPr lang="es-MX" sz="2000" dirty="0"/>
              <a:t>v3 = </a:t>
            </a:r>
            <a:r>
              <a:rPr lang="es-MX" sz="2000" dirty="0" smtClean="0"/>
              <a:t>v2-v1</a:t>
            </a:r>
            <a:r>
              <a:rPr lang="es-MX" sz="2000" dirty="0"/>
              <a:t>), </a:t>
            </a:r>
            <a:endParaRPr lang="es-MX" sz="2000" dirty="0" smtClean="0"/>
          </a:p>
          <a:p>
            <a:pPr lvl="1">
              <a:defRPr/>
            </a:pPr>
            <a:r>
              <a:rPr lang="es-MX" sz="2000" dirty="0" smtClean="0"/>
              <a:t>Poner en </a:t>
            </a:r>
            <a:r>
              <a:rPr lang="es-MX" sz="2000" dirty="0"/>
              <a:t>cero un vector, </a:t>
            </a:r>
            <a:endParaRPr lang="es-MX" sz="2000" dirty="0" smtClean="0"/>
          </a:p>
          <a:p>
            <a:pPr lvl="1">
              <a:defRPr/>
            </a:pPr>
            <a:r>
              <a:rPr lang="es-MX" sz="2000" dirty="0" smtClean="0"/>
              <a:t>Llenar </a:t>
            </a:r>
            <a:r>
              <a:rPr lang="es-MX" sz="2000" dirty="0"/>
              <a:t>el vector de unos.</a:t>
            </a:r>
          </a:p>
          <a:p>
            <a:pPr marL="457200" lvl="1" indent="0">
              <a:buNone/>
              <a:defRPr/>
            </a:pPr>
            <a:endParaRPr lang="es-MX" dirty="0">
              <a:latin typeface="Arial" charset="0"/>
              <a:cs typeface="Arial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5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77462"/>
            <a:ext cx="10245091" cy="598926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5">
                    <a:lumMod val="50000"/>
                  </a:schemeClr>
                </a:solidFill>
              </a:rPr>
              <a:t>Ejercicio</a:t>
            </a:r>
            <a:endParaRPr lang="es-MX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MX" altLang="es-MX" sz="1400" dirty="0"/>
              <a:t>#</a:t>
            </a:r>
            <a:r>
              <a:rPr lang="es-MX" altLang="es-MX" sz="1400" dirty="0" err="1"/>
              <a:t>include</a:t>
            </a:r>
            <a:r>
              <a:rPr lang="es-MX" altLang="es-MX" sz="1400" dirty="0"/>
              <a:t> &lt;</a:t>
            </a:r>
            <a:r>
              <a:rPr lang="es-MX" altLang="es-MX" sz="1400" dirty="0" err="1"/>
              <a:t>stdio.h</a:t>
            </a:r>
            <a:r>
              <a:rPr lang="es-MX" altLang="es-MX" sz="1400" dirty="0"/>
              <a:t>&gt;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#</a:t>
            </a:r>
            <a:r>
              <a:rPr lang="es-MX" altLang="es-MX" sz="1400" dirty="0" err="1"/>
              <a:t>include</a:t>
            </a:r>
            <a:r>
              <a:rPr lang="es-MX" altLang="es-MX" sz="1400" dirty="0"/>
              <a:t> &lt;</a:t>
            </a:r>
            <a:r>
              <a:rPr lang="es-MX" altLang="es-MX" sz="1400" dirty="0" err="1"/>
              <a:t>stdlib.h</a:t>
            </a:r>
            <a:r>
              <a:rPr lang="es-MX" altLang="es-MX" sz="1400" dirty="0"/>
              <a:t>&gt;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#</a:t>
            </a:r>
            <a:r>
              <a:rPr lang="es-MX" altLang="es-MX" sz="1400" dirty="0" err="1"/>
              <a:t>include</a:t>
            </a:r>
            <a:r>
              <a:rPr lang="es-MX" altLang="es-MX" sz="1400" dirty="0"/>
              <a:t> &lt;</a:t>
            </a:r>
            <a:r>
              <a:rPr lang="es-MX" altLang="es-MX" sz="1400" dirty="0" err="1"/>
              <a:t>math.h</a:t>
            </a:r>
            <a:r>
              <a:rPr lang="es-MX" altLang="es-MX" sz="1400" dirty="0"/>
              <a:t>&gt;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#define 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 11</a:t>
            </a:r>
          </a:p>
          <a:p>
            <a:pPr>
              <a:spcBef>
                <a:spcPts val="0"/>
              </a:spcBef>
            </a:pPr>
            <a:r>
              <a:rPr lang="es-MX" altLang="es-MX" sz="1400" dirty="0" err="1"/>
              <a:t>void</a:t>
            </a:r>
            <a:r>
              <a:rPr lang="es-MX" altLang="es-MX" sz="1400" dirty="0"/>
              <a:t> </a:t>
            </a:r>
            <a:r>
              <a:rPr lang="es-MX" altLang="es-MX" sz="1400" dirty="0" smtClean="0"/>
              <a:t>llena(</a:t>
            </a:r>
            <a:r>
              <a:rPr lang="es-MX" altLang="es-MX" sz="1400" dirty="0" err="1" smtClean="0"/>
              <a:t>int</a:t>
            </a:r>
            <a:r>
              <a:rPr lang="es-MX" altLang="es-MX" sz="1400" dirty="0" smtClean="0"/>
              <a:t> </a:t>
            </a:r>
            <a:r>
              <a:rPr lang="es-MX" altLang="es-MX" sz="1400" dirty="0"/>
              <a:t>n, </a:t>
            </a:r>
            <a:r>
              <a:rPr lang="es-MX" altLang="es-MX" sz="1400" dirty="0" err="1"/>
              <a:t>float</a:t>
            </a:r>
            <a:r>
              <a:rPr lang="es-MX" altLang="es-MX" sz="1400" dirty="0"/>
              <a:t> a[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]);</a:t>
            </a:r>
          </a:p>
          <a:p>
            <a:pPr>
              <a:spcBef>
                <a:spcPts val="0"/>
              </a:spcBef>
            </a:pPr>
            <a:r>
              <a:rPr lang="es-MX" altLang="es-MX" sz="1400" dirty="0" err="1"/>
              <a:t>void</a:t>
            </a:r>
            <a:r>
              <a:rPr lang="es-MX" altLang="es-MX" sz="1400" dirty="0"/>
              <a:t> resta(</a:t>
            </a:r>
            <a:r>
              <a:rPr lang="es-MX" altLang="es-MX" sz="1400" dirty="0" err="1"/>
              <a:t>int</a:t>
            </a:r>
            <a:r>
              <a:rPr lang="es-MX" altLang="es-MX" sz="1400" dirty="0"/>
              <a:t> n, </a:t>
            </a:r>
            <a:r>
              <a:rPr lang="es-MX" altLang="es-MX" sz="1400" dirty="0" err="1"/>
              <a:t>float</a:t>
            </a:r>
            <a:r>
              <a:rPr lang="es-MX" altLang="es-MX" sz="1400" dirty="0"/>
              <a:t> a[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], </a:t>
            </a:r>
            <a:r>
              <a:rPr lang="es-MX" altLang="es-MX" sz="1400" dirty="0" err="1"/>
              <a:t>float</a:t>
            </a:r>
            <a:r>
              <a:rPr lang="es-MX" altLang="es-MX" sz="1400" dirty="0"/>
              <a:t> b[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], </a:t>
            </a:r>
            <a:r>
              <a:rPr lang="es-MX" altLang="es-MX" sz="1400" dirty="0" err="1"/>
              <a:t>float</a:t>
            </a:r>
            <a:r>
              <a:rPr lang="es-MX" altLang="es-MX" sz="1400" dirty="0"/>
              <a:t> c[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]);</a:t>
            </a:r>
          </a:p>
          <a:p>
            <a:pPr>
              <a:spcBef>
                <a:spcPts val="0"/>
              </a:spcBef>
            </a:pPr>
            <a:r>
              <a:rPr lang="es-MX" altLang="es-MX" sz="1400" dirty="0" err="1"/>
              <a:t>void</a:t>
            </a:r>
            <a:r>
              <a:rPr lang="es-MX" altLang="es-MX" sz="1400" dirty="0"/>
              <a:t> suma(</a:t>
            </a:r>
            <a:r>
              <a:rPr lang="es-MX" altLang="es-MX" sz="1400" dirty="0" err="1"/>
              <a:t>int</a:t>
            </a:r>
            <a:r>
              <a:rPr lang="es-MX" altLang="es-MX" sz="1400" dirty="0"/>
              <a:t> n, </a:t>
            </a:r>
            <a:r>
              <a:rPr lang="es-MX" altLang="es-MX" sz="1400" dirty="0" err="1"/>
              <a:t>float</a:t>
            </a:r>
            <a:r>
              <a:rPr lang="es-MX" altLang="es-MX" sz="1400" dirty="0"/>
              <a:t> a[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], </a:t>
            </a:r>
            <a:r>
              <a:rPr lang="es-MX" altLang="es-MX" sz="1400" dirty="0" err="1"/>
              <a:t>float</a:t>
            </a:r>
            <a:r>
              <a:rPr lang="es-MX" altLang="es-MX" sz="1400" dirty="0"/>
              <a:t> b[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], </a:t>
            </a:r>
            <a:r>
              <a:rPr lang="es-MX" altLang="es-MX" sz="1400" dirty="0" err="1"/>
              <a:t>float</a:t>
            </a:r>
            <a:r>
              <a:rPr lang="es-MX" altLang="es-MX" sz="1400" dirty="0"/>
              <a:t> c[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]);</a:t>
            </a:r>
          </a:p>
          <a:p>
            <a:pPr>
              <a:spcBef>
                <a:spcPts val="0"/>
              </a:spcBef>
            </a:pPr>
            <a:r>
              <a:rPr lang="es-MX" altLang="es-MX" sz="1400" dirty="0" err="1"/>
              <a:t>void</a:t>
            </a:r>
            <a:r>
              <a:rPr lang="es-MX" altLang="es-MX" sz="1400" dirty="0"/>
              <a:t> cero (</a:t>
            </a:r>
            <a:r>
              <a:rPr lang="es-MX" altLang="es-MX" sz="1400" dirty="0" err="1"/>
              <a:t>int</a:t>
            </a:r>
            <a:r>
              <a:rPr lang="es-MX" altLang="es-MX" sz="1400" dirty="0"/>
              <a:t> n, </a:t>
            </a:r>
            <a:r>
              <a:rPr lang="es-MX" altLang="es-MX" sz="1400" dirty="0" err="1"/>
              <a:t>float</a:t>
            </a:r>
            <a:r>
              <a:rPr lang="es-MX" altLang="es-MX" sz="1400" dirty="0"/>
              <a:t> c[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]);</a:t>
            </a:r>
          </a:p>
          <a:p>
            <a:pPr>
              <a:spcBef>
                <a:spcPts val="0"/>
              </a:spcBef>
            </a:pPr>
            <a:r>
              <a:rPr lang="es-MX" altLang="es-MX" sz="1400" dirty="0" err="1"/>
              <a:t>void</a:t>
            </a:r>
            <a:r>
              <a:rPr lang="es-MX" altLang="es-MX" sz="1400" dirty="0"/>
              <a:t> identidad(</a:t>
            </a:r>
            <a:r>
              <a:rPr lang="es-MX" altLang="es-MX" sz="1400" dirty="0" err="1"/>
              <a:t>int</a:t>
            </a:r>
            <a:r>
              <a:rPr lang="es-MX" altLang="es-MX" sz="1400" dirty="0"/>
              <a:t> n, </a:t>
            </a:r>
            <a:r>
              <a:rPr lang="es-MX" altLang="es-MX" sz="1400" dirty="0" err="1"/>
              <a:t>float</a:t>
            </a:r>
            <a:r>
              <a:rPr lang="es-MX" altLang="es-MX" sz="1400" dirty="0"/>
              <a:t> c[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]);</a:t>
            </a:r>
          </a:p>
          <a:p>
            <a:pPr>
              <a:spcBef>
                <a:spcPts val="0"/>
              </a:spcBef>
            </a:pPr>
            <a:r>
              <a:rPr lang="es-MX" altLang="es-MX" sz="1400" dirty="0" err="1"/>
              <a:t>void</a:t>
            </a:r>
            <a:r>
              <a:rPr lang="es-MX" altLang="es-MX" sz="1400" dirty="0"/>
              <a:t> </a:t>
            </a:r>
            <a:r>
              <a:rPr lang="es-MX" altLang="es-MX" sz="1400" dirty="0" smtClean="0"/>
              <a:t>imprime(</a:t>
            </a:r>
            <a:r>
              <a:rPr lang="es-MX" altLang="es-MX" sz="1400" dirty="0" err="1" smtClean="0"/>
              <a:t>int</a:t>
            </a:r>
            <a:r>
              <a:rPr lang="es-MX" altLang="es-MX" sz="1400" dirty="0" smtClean="0"/>
              <a:t> </a:t>
            </a:r>
            <a:r>
              <a:rPr lang="es-MX" altLang="es-MX" sz="1400" dirty="0"/>
              <a:t>n, </a:t>
            </a:r>
            <a:r>
              <a:rPr lang="es-MX" altLang="es-MX" sz="1400" dirty="0" err="1"/>
              <a:t>float</a:t>
            </a:r>
            <a:r>
              <a:rPr lang="es-MX" altLang="es-MX" sz="1400" dirty="0"/>
              <a:t> a[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]);</a:t>
            </a:r>
          </a:p>
          <a:p>
            <a:pPr>
              <a:spcBef>
                <a:spcPts val="0"/>
              </a:spcBef>
            </a:pPr>
            <a:r>
              <a:rPr lang="es-MX" altLang="es-MX" sz="1400" dirty="0" err="1"/>
              <a:t>int</a:t>
            </a:r>
            <a:r>
              <a:rPr lang="es-MX" altLang="es-MX" sz="1400" dirty="0"/>
              <a:t> </a:t>
            </a:r>
            <a:r>
              <a:rPr lang="es-MX" altLang="es-MX" sz="1400" dirty="0" err="1"/>
              <a:t>main</a:t>
            </a:r>
            <a:r>
              <a:rPr lang="es-MX" altLang="es-MX" sz="1400" dirty="0"/>
              <a:t>() {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</a:t>
            </a:r>
            <a:r>
              <a:rPr lang="es-MX" altLang="es-MX" sz="1400" dirty="0" err="1"/>
              <a:t>int</a:t>
            </a:r>
            <a:r>
              <a:rPr lang="es-MX" altLang="es-MX" sz="1400" dirty="0"/>
              <a:t> n =3;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</a:t>
            </a:r>
            <a:r>
              <a:rPr lang="es-MX" altLang="es-MX" sz="1400" dirty="0" err="1"/>
              <a:t>float</a:t>
            </a:r>
            <a:r>
              <a:rPr lang="es-MX" altLang="es-MX" sz="1400" dirty="0"/>
              <a:t> a[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], b[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],c[</a:t>
            </a:r>
            <a:r>
              <a:rPr lang="es-MX" altLang="es-MX" sz="1400" dirty="0" err="1"/>
              <a:t>max</a:t>
            </a:r>
            <a:r>
              <a:rPr lang="es-MX" altLang="es-MX" sz="1400" dirty="0"/>
              <a:t>]; 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</a:t>
            </a:r>
            <a:r>
              <a:rPr lang="es-MX" altLang="es-MX" sz="1400" dirty="0" smtClean="0"/>
              <a:t>llena(</a:t>
            </a:r>
            <a:r>
              <a:rPr lang="es-MX" altLang="es-MX" sz="1400" dirty="0" err="1" smtClean="0"/>
              <a:t>n,a</a:t>
            </a:r>
            <a:r>
              <a:rPr lang="es-MX" altLang="es-MX" sz="1400" dirty="0"/>
              <a:t>); </a:t>
            </a:r>
            <a:r>
              <a:rPr lang="es-MX" altLang="es-MX" sz="1400" dirty="0" err="1"/>
              <a:t>printf</a:t>
            </a:r>
            <a:r>
              <a:rPr lang="es-MX" altLang="es-MX" sz="1400" dirty="0"/>
              <a:t>(" vector a\n"); </a:t>
            </a:r>
            <a:r>
              <a:rPr lang="es-MX" altLang="es-MX" sz="1400" dirty="0" smtClean="0"/>
              <a:t>imprime(</a:t>
            </a:r>
            <a:r>
              <a:rPr lang="es-MX" altLang="es-MX" sz="1400" dirty="0" err="1" smtClean="0"/>
              <a:t>n,a</a:t>
            </a:r>
            <a:r>
              <a:rPr lang="es-MX" altLang="es-MX" sz="1400" dirty="0"/>
              <a:t>); 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</a:t>
            </a:r>
            <a:r>
              <a:rPr lang="es-MX" altLang="es-MX" sz="1400" dirty="0" smtClean="0"/>
              <a:t>llena(</a:t>
            </a:r>
            <a:r>
              <a:rPr lang="es-MX" altLang="es-MX" sz="1400" dirty="0" err="1" smtClean="0"/>
              <a:t>n,b</a:t>
            </a:r>
            <a:r>
              <a:rPr lang="es-MX" altLang="es-MX" sz="1400" dirty="0"/>
              <a:t>); </a:t>
            </a:r>
            <a:r>
              <a:rPr lang="es-MX" altLang="es-MX" sz="1400" dirty="0" err="1"/>
              <a:t>printf</a:t>
            </a:r>
            <a:r>
              <a:rPr lang="es-MX" altLang="es-MX" sz="1400" dirty="0"/>
              <a:t>(" vector b\n"); imprime</a:t>
            </a:r>
            <a:r>
              <a:rPr lang="es-MX" altLang="es-MX" sz="1400" dirty="0" smtClean="0"/>
              <a:t>(</a:t>
            </a:r>
            <a:r>
              <a:rPr lang="es-MX" altLang="es-MX" sz="1400" dirty="0" err="1" smtClean="0"/>
              <a:t>n,b</a:t>
            </a:r>
            <a:r>
              <a:rPr lang="es-MX" altLang="es-MX" sz="1400" dirty="0"/>
              <a:t>);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suma (</a:t>
            </a:r>
            <a:r>
              <a:rPr lang="es-MX" altLang="es-MX" sz="1400" dirty="0" err="1"/>
              <a:t>n,a,b,c</a:t>
            </a:r>
            <a:r>
              <a:rPr lang="es-MX" altLang="es-MX" sz="1400" dirty="0"/>
              <a:t>); </a:t>
            </a:r>
            <a:r>
              <a:rPr lang="es-MX" altLang="es-MX" sz="1400" dirty="0" err="1"/>
              <a:t>printf</a:t>
            </a:r>
            <a:r>
              <a:rPr lang="es-MX" altLang="es-MX" sz="1400" dirty="0"/>
              <a:t>(" vector suma\n"); imprime</a:t>
            </a:r>
            <a:r>
              <a:rPr lang="es-MX" altLang="es-MX" sz="1400" dirty="0" smtClean="0"/>
              <a:t>(</a:t>
            </a:r>
            <a:r>
              <a:rPr lang="es-MX" altLang="es-MX" sz="1400" dirty="0" err="1" smtClean="0"/>
              <a:t>n,c</a:t>
            </a:r>
            <a:r>
              <a:rPr lang="es-MX" altLang="es-MX" sz="1400" dirty="0"/>
              <a:t>);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resta (</a:t>
            </a:r>
            <a:r>
              <a:rPr lang="es-MX" altLang="es-MX" sz="1400" dirty="0" err="1"/>
              <a:t>n,a,b,c</a:t>
            </a:r>
            <a:r>
              <a:rPr lang="es-MX" altLang="es-MX" sz="1400" dirty="0"/>
              <a:t>); </a:t>
            </a:r>
            <a:r>
              <a:rPr lang="es-MX" altLang="es-MX" sz="1400" dirty="0" err="1"/>
              <a:t>printf</a:t>
            </a:r>
            <a:r>
              <a:rPr lang="es-MX" altLang="es-MX" sz="1400" dirty="0"/>
              <a:t>(" vector resta\n"); imprime</a:t>
            </a:r>
            <a:r>
              <a:rPr lang="es-MX" altLang="es-MX" sz="1400" dirty="0" smtClean="0"/>
              <a:t>(</a:t>
            </a:r>
            <a:r>
              <a:rPr lang="es-MX" altLang="es-MX" sz="1400" dirty="0" err="1" smtClean="0"/>
              <a:t>n,c</a:t>
            </a:r>
            <a:r>
              <a:rPr lang="es-MX" altLang="es-MX" sz="1400" dirty="0"/>
              <a:t>);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cero (</a:t>
            </a:r>
            <a:r>
              <a:rPr lang="es-MX" altLang="es-MX" sz="1400" dirty="0" err="1"/>
              <a:t>n,a</a:t>
            </a:r>
            <a:r>
              <a:rPr lang="es-MX" altLang="es-MX" sz="1400" dirty="0"/>
              <a:t>);  </a:t>
            </a:r>
            <a:r>
              <a:rPr lang="es-MX" altLang="es-MX" sz="1400" dirty="0" err="1"/>
              <a:t>printf</a:t>
            </a:r>
            <a:r>
              <a:rPr lang="es-MX" altLang="es-MX" sz="1400" dirty="0"/>
              <a:t>(" vector cero\n"); imprime</a:t>
            </a:r>
            <a:r>
              <a:rPr lang="es-MX" altLang="es-MX" sz="1400" dirty="0" smtClean="0"/>
              <a:t>(</a:t>
            </a:r>
            <a:r>
              <a:rPr lang="es-MX" altLang="es-MX" sz="1400" dirty="0" err="1" smtClean="0"/>
              <a:t>n,a</a:t>
            </a:r>
            <a:r>
              <a:rPr lang="es-MX" altLang="es-MX" sz="1400" dirty="0"/>
              <a:t>);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identidad (</a:t>
            </a:r>
            <a:r>
              <a:rPr lang="es-MX" altLang="es-MX" sz="1400" dirty="0" err="1"/>
              <a:t>n,b</a:t>
            </a:r>
            <a:r>
              <a:rPr lang="es-MX" altLang="es-MX" sz="1400" dirty="0"/>
              <a:t>); </a:t>
            </a:r>
            <a:r>
              <a:rPr lang="es-MX" altLang="es-MX" sz="1400" dirty="0" err="1"/>
              <a:t>printf</a:t>
            </a:r>
            <a:r>
              <a:rPr lang="es-MX" altLang="es-MX" sz="1400" dirty="0"/>
              <a:t>(" vector identidad\n"); imprime</a:t>
            </a:r>
            <a:r>
              <a:rPr lang="es-MX" altLang="es-MX" sz="1400" dirty="0" smtClean="0"/>
              <a:t>(</a:t>
            </a:r>
            <a:r>
              <a:rPr lang="es-MX" altLang="es-MX" sz="1400" dirty="0" err="1" smtClean="0"/>
              <a:t>n,b</a:t>
            </a:r>
            <a:r>
              <a:rPr lang="es-MX" altLang="es-MX" sz="1400" dirty="0"/>
              <a:t>);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</a:t>
            </a:r>
            <a:r>
              <a:rPr lang="es-MX" altLang="es-MX" sz="1400" dirty="0" err="1"/>
              <a:t>return</a:t>
            </a:r>
            <a:r>
              <a:rPr lang="es-MX" altLang="es-MX" sz="1400" dirty="0"/>
              <a:t> 0;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}</a:t>
            </a:r>
          </a:p>
          <a:p>
            <a:pPr marL="342900" lvl="1" indent="-342900">
              <a:spcBef>
                <a:spcPts val="0"/>
              </a:spcBef>
            </a:pPr>
            <a:endParaRPr lang="es-MX" altLang="es-MX" sz="1400" b="1" dirty="0"/>
          </a:p>
          <a:p>
            <a:pPr>
              <a:spcBef>
                <a:spcPts val="0"/>
              </a:spcBef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76400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221171" y="2109460"/>
            <a:ext cx="5116567" cy="3849687"/>
          </a:xfr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 smtClean="0"/>
              <a:t>void</a:t>
            </a:r>
            <a:r>
              <a:rPr lang="es-MX" altLang="es-MX" sz="1100" dirty="0" smtClean="0"/>
              <a:t> llena(</a:t>
            </a:r>
            <a:r>
              <a:rPr lang="es-MX" altLang="es-MX" sz="1100" dirty="0" err="1" smtClean="0"/>
              <a:t>int</a:t>
            </a:r>
            <a:r>
              <a:rPr lang="es-MX" altLang="es-MX" sz="1100" dirty="0" smtClean="0"/>
              <a:t> n, </a:t>
            </a:r>
            <a:r>
              <a:rPr lang="es-MX" altLang="es-MX" sz="1100" dirty="0" err="1" smtClean="0"/>
              <a:t>float</a:t>
            </a:r>
            <a:r>
              <a:rPr lang="es-MX" altLang="es-MX" sz="1100" dirty="0" smtClean="0"/>
              <a:t> a[</a:t>
            </a:r>
            <a:r>
              <a:rPr lang="es-MX" altLang="es-MX" sz="1100" dirty="0" err="1" smtClean="0"/>
              <a:t>max</a:t>
            </a:r>
            <a:r>
              <a:rPr lang="es-MX" altLang="es-MX" sz="1100" dirty="0" smtClean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 smtClean="0"/>
              <a:t>int</a:t>
            </a:r>
            <a:r>
              <a:rPr lang="es-MX" altLang="es-MX" sz="1100" dirty="0" smtClean="0"/>
              <a:t>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 smtClean="0"/>
              <a:t>for</a:t>
            </a:r>
            <a:r>
              <a:rPr lang="es-MX" altLang="es-MX" sz="1100" dirty="0" smtClean="0"/>
              <a:t> (i=0;i&lt;</a:t>
            </a:r>
            <a:r>
              <a:rPr lang="es-MX" altLang="es-MX" sz="1100" dirty="0" err="1" smtClean="0"/>
              <a:t>n;i</a:t>
            </a:r>
            <a:r>
              <a:rPr lang="es-MX" altLang="es-MX" sz="1100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/>
              <a:t>	</a:t>
            </a:r>
            <a:r>
              <a:rPr lang="es-MX" altLang="es-MX" sz="1100" dirty="0" err="1" smtClean="0"/>
              <a:t>printf</a:t>
            </a:r>
            <a:r>
              <a:rPr lang="es-MX" altLang="es-MX" sz="1100" dirty="0" smtClean="0"/>
              <a:t>("Dame el dato que ocupa </a:t>
            </a:r>
            <a:r>
              <a:rPr lang="es-MX" altLang="es-MX" sz="1100" dirty="0" err="1" smtClean="0"/>
              <a:t>posicio</a:t>
            </a:r>
            <a:r>
              <a:rPr lang="es-MX" altLang="es-MX" sz="1100" dirty="0" smtClean="0"/>
              <a:t> i=%d \n", i+1);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	</a:t>
            </a:r>
            <a:r>
              <a:rPr lang="es-MX" altLang="es-MX" sz="1100" dirty="0" err="1" smtClean="0"/>
              <a:t>scanf</a:t>
            </a:r>
            <a:r>
              <a:rPr lang="es-MX" altLang="es-MX" sz="1100" dirty="0" smtClean="0"/>
              <a:t>("%</a:t>
            </a:r>
            <a:r>
              <a:rPr lang="es-MX" altLang="es-MX" sz="1100" dirty="0" err="1" smtClean="0"/>
              <a:t>f",&amp;a</a:t>
            </a:r>
            <a:r>
              <a:rPr lang="es-MX" altLang="es-MX" sz="1100" dirty="0" smtClean="0"/>
              <a:t>[i]);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 smtClean="0"/>
              <a:t>void</a:t>
            </a:r>
            <a:r>
              <a:rPr lang="es-MX" altLang="es-MX" sz="1100" dirty="0" smtClean="0"/>
              <a:t> suma(</a:t>
            </a:r>
            <a:r>
              <a:rPr lang="es-MX" altLang="es-MX" sz="1100" dirty="0" err="1" smtClean="0"/>
              <a:t>int</a:t>
            </a:r>
            <a:r>
              <a:rPr lang="es-MX" altLang="es-MX" sz="1100" dirty="0" smtClean="0"/>
              <a:t> n, </a:t>
            </a:r>
            <a:r>
              <a:rPr lang="es-MX" altLang="es-MX" sz="1100" dirty="0" err="1" smtClean="0"/>
              <a:t>float</a:t>
            </a:r>
            <a:r>
              <a:rPr lang="es-MX" altLang="es-MX" sz="1100" dirty="0" smtClean="0"/>
              <a:t> a[</a:t>
            </a:r>
            <a:r>
              <a:rPr lang="es-MX" altLang="es-MX" sz="1100" dirty="0" err="1" smtClean="0"/>
              <a:t>max</a:t>
            </a:r>
            <a:r>
              <a:rPr lang="es-MX" altLang="es-MX" sz="1100" dirty="0" smtClean="0"/>
              <a:t>], </a:t>
            </a:r>
            <a:r>
              <a:rPr lang="es-MX" altLang="es-MX" sz="1100" dirty="0" err="1" smtClean="0"/>
              <a:t>float</a:t>
            </a:r>
            <a:r>
              <a:rPr lang="es-MX" altLang="es-MX" sz="1100" dirty="0" smtClean="0"/>
              <a:t> b[</a:t>
            </a:r>
            <a:r>
              <a:rPr lang="es-MX" altLang="es-MX" sz="1100" dirty="0" err="1" smtClean="0"/>
              <a:t>max</a:t>
            </a:r>
            <a:r>
              <a:rPr lang="es-MX" altLang="es-MX" sz="1100" dirty="0" smtClean="0"/>
              <a:t>], </a:t>
            </a:r>
            <a:r>
              <a:rPr lang="es-MX" altLang="es-MX" sz="1100" dirty="0" err="1" smtClean="0"/>
              <a:t>float</a:t>
            </a:r>
            <a:r>
              <a:rPr lang="es-MX" altLang="es-MX" sz="1100" dirty="0" smtClean="0"/>
              <a:t> c[</a:t>
            </a:r>
            <a:r>
              <a:rPr lang="es-MX" altLang="es-MX" sz="1100" dirty="0" err="1" smtClean="0"/>
              <a:t>max</a:t>
            </a:r>
            <a:r>
              <a:rPr lang="es-MX" altLang="es-MX" sz="1100" dirty="0" smtClean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	</a:t>
            </a:r>
            <a:r>
              <a:rPr lang="es-MX" altLang="es-MX" sz="1100" dirty="0" err="1" smtClean="0"/>
              <a:t>int</a:t>
            </a:r>
            <a:r>
              <a:rPr lang="es-MX" altLang="es-MX" sz="1100" dirty="0" smtClean="0"/>
              <a:t>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	</a:t>
            </a:r>
            <a:r>
              <a:rPr lang="es-MX" altLang="es-MX" sz="1100" dirty="0" err="1" smtClean="0"/>
              <a:t>for</a:t>
            </a:r>
            <a:r>
              <a:rPr lang="es-MX" altLang="es-MX" sz="1100" dirty="0" smtClean="0"/>
              <a:t> (i=0;i&lt;</a:t>
            </a:r>
            <a:r>
              <a:rPr lang="es-MX" altLang="es-MX" sz="1100" dirty="0" err="1" smtClean="0"/>
              <a:t>n;i</a:t>
            </a:r>
            <a:r>
              <a:rPr lang="es-MX" altLang="es-MX" sz="1100" dirty="0" smtClean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		c[i] = a[i]+ b[i];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 smtClean="0"/>
              <a:t>void</a:t>
            </a:r>
            <a:r>
              <a:rPr lang="es-MX" altLang="es-MX" sz="1100" dirty="0" smtClean="0"/>
              <a:t> resta(</a:t>
            </a:r>
            <a:r>
              <a:rPr lang="es-MX" altLang="es-MX" sz="1100" dirty="0" err="1" smtClean="0"/>
              <a:t>int</a:t>
            </a:r>
            <a:r>
              <a:rPr lang="es-MX" altLang="es-MX" sz="1100" dirty="0" smtClean="0"/>
              <a:t> n, </a:t>
            </a:r>
            <a:r>
              <a:rPr lang="es-MX" altLang="es-MX" sz="1100" dirty="0" err="1" smtClean="0"/>
              <a:t>float</a:t>
            </a:r>
            <a:r>
              <a:rPr lang="es-MX" altLang="es-MX" sz="1100" dirty="0" smtClean="0"/>
              <a:t> a[</a:t>
            </a:r>
            <a:r>
              <a:rPr lang="es-MX" altLang="es-MX" sz="1100" dirty="0" err="1" smtClean="0"/>
              <a:t>max</a:t>
            </a:r>
            <a:r>
              <a:rPr lang="es-MX" altLang="es-MX" sz="1100" dirty="0" smtClean="0"/>
              <a:t>], </a:t>
            </a:r>
            <a:r>
              <a:rPr lang="es-MX" altLang="es-MX" sz="1100" dirty="0" err="1" smtClean="0"/>
              <a:t>float</a:t>
            </a:r>
            <a:r>
              <a:rPr lang="es-MX" altLang="es-MX" sz="1100" dirty="0" smtClean="0"/>
              <a:t> b[</a:t>
            </a:r>
            <a:r>
              <a:rPr lang="es-MX" altLang="es-MX" sz="1100" dirty="0" err="1" smtClean="0"/>
              <a:t>max</a:t>
            </a:r>
            <a:r>
              <a:rPr lang="es-MX" altLang="es-MX" sz="1100" dirty="0" smtClean="0"/>
              <a:t>], </a:t>
            </a:r>
            <a:r>
              <a:rPr lang="es-MX" altLang="es-MX" sz="1100" dirty="0" err="1" smtClean="0"/>
              <a:t>float</a:t>
            </a:r>
            <a:r>
              <a:rPr lang="es-MX" altLang="es-MX" sz="1100" dirty="0" smtClean="0"/>
              <a:t> c[</a:t>
            </a:r>
            <a:r>
              <a:rPr lang="es-MX" altLang="es-MX" sz="1100" dirty="0" err="1" smtClean="0"/>
              <a:t>max</a:t>
            </a:r>
            <a:r>
              <a:rPr lang="es-MX" altLang="es-MX" sz="1100" dirty="0" smtClean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	</a:t>
            </a:r>
            <a:r>
              <a:rPr lang="es-MX" altLang="es-MX" sz="1100" dirty="0" err="1" smtClean="0"/>
              <a:t>int</a:t>
            </a:r>
            <a:r>
              <a:rPr lang="es-MX" altLang="es-MX" sz="1100" dirty="0" smtClean="0"/>
              <a:t>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	</a:t>
            </a:r>
            <a:r>
              <a:rPr lang="es-MX" altLang="es-MX" sz="1100" dirty="0" err="1" smtClean="0"/>
              <a:t>for</a:t>
            </a:r>
            <a:r>
              <a:rPr lang="es-MX" altLang="es-MX" sz="1100" dirty="0" smtClean="0"/>
              <a:t> (i=0;i&lt;</a:t>
            </a:r>
            <a:r>
              <a:rPr lang="es-MX" altLang="es-MX" sz="1100" dirty="0" err="1" smtClean="0"/>
              <a:t>n;i</a:t>
            </a:r>
            <a:r>
              <a:rPr lang="es-MX" altLang="es-MX" sz="1100" dirty="0" smtClean="0"/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smtClean="0"/>
              <a:t>		c[i]= a[i]- b[i];</a:t>
            </a:r>
          </a:p>
          <a:p>
            <a:pPr marL="0" indent="0">
              <a:buNone/>
            </a:pPr>
            <a:r>
              <a:rPr lang="es-MX" altLang="es-MX" sz="1100" dirty="0" smtClean="0"/>
              <a:t>}</a:t>
            </a:r>
          </a:p>
          <a:p>
            <a:pPr marL="0" indent="0">
              <a:buNone/>
            </a:pPr>
            <a:endParaRPr lang="es-MX" altLang="es-MX" sz="1100" dirty="0" smtClean="0"/>
          </a:p>
          <a:p>
            <a:endParaRPr lang="es-MX" altLang="es-MX" sz="1100" dirty="0"/>
          </a:p>
        </p:txBody>
      </p:sp>
      <p:sp>
        <p:nvSpPr>
          <p:cNvPr id="5" name="2 Marcador de contenido"/>
          <p:cNvSpPr>
            <a:spLocks noGrp="1"/>
          </p:cNvSpPr>
          <p:nvPr>
            <p:ph idx="4294967295"/>
          </p:nvPr>
        </p:nvSpPr>
        <p:spPr>
          <a:xfrm>
            <a:off x="6231254" y="2109459"/>
            <a:ext cx="4759216" cy="384968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/>
              <a:t>void</a:t>
            </a:r>
            <a:r>
              <a:rPr lang="es-MX" altLang="es-MX" sz="1100" dirty="0"/>
              <a:t> identidad(</a:t>
            </a:r>
            <a:r>
              <a:rPr lang="es-MX" altLang="es-MX" sz="1100" dirty="0" err="1"/>
              <a:t>int</a:t>
            </a:r>
            <a:r>
              <a:rPr lang="es-MX" altLang="es-MX" sz="1100" dirty="0"/>
              <a:t> n, </a:t>
            </a:r>
            <a:r>
              <a:rPr lang="es-MX" altLang="es-MX" sz="1100" dirty="0" err="1"/>
              <a:t>float</a:t>
            </a:r>
            <a:r>
              <a:rPr lang="es-MX" altLang="es-MX" sz="1100" dirty="0"/>
              <a:t> c[</a:t>
            </a:r>
            <a:r>
              <a:rPr lang="es-MX" altLang="es-MX" sz="1100" dirty="0" err="1"/>
              <a:t>max</a:t>
            </a:r>
            <a:r>
              <a:rPr lang="es-MX" altLang="es-MX" sz="1100" dirty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/>
              <a:t>{</a:t>
            </a:r>
            <a:r>
              <a:rPr lang="es-MX" altLang="es-MX" sz="1100" dirty="0" err="1"/>
              <a:t>int</a:t>
            </a:r>
            <a:r>
              <a:rPr lang="es-MX" altLang="es-MX" sz="1100" dirty="0"/>
              <a:t>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/>
              <a:t>for</a:t>
            </a:r>
            <a:r>
              <a:rPr lang="es-MX" altLang="es-MX" sz="1100" dirty="0"/>
              <a:t> (i=0;i&lt;</a:t>
            </a:r>
            <a:r>
              <a:rPr lang="es-MX" altLang="es-MX" sz="1100" dirty="0" err="1"/>
              <a:t>n;i</a:t>
            </a:r>
            <a:r>
              <a:rPr lang="es-MX" altLang="es-MX" sz="1100" dirty="0"/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/>
              <a:t>	c[i]=1;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/>
              <a:t>void</a:t>
            </a:r>
            <a:r>
              <a:rPr lang="es-MX" altLang="es-MX" sz="1100" dirty="0"/>
              <a:t> cero (</a:t>
            </a:r>
            <a:r>
              <a:rPr lang="es-MX" altLang="es-MX" sz="1100" dirty="0" err="1"/>
              <a:t>int</a:t>
            </a:r>
            <a:r>
              <a:rPr lang="es-MX" altLang="es-MX" sz="1100" dirty="0"/>
              <a:t> n, </a:t>
            </a:r>
            <a:r>
              <a:rPr lang="es-MX" altLang="es-MX" sz="1100" dirty="0" err="1"/>
              <a:t>float</a:t>
            </a:r>
            <a:r>
              <a:rPr lang="es-MX" altLang="es-MX" sz="1100" dirty="0"/>
              <a:t> c[</a:t>
            </a:r>
            <a:r>
              <a:rPr lang="es-MX" altLang="es-MX" sz="1100" dirty="0" err="1"/>
              <a:t>max</a:t>
            </a:r>
            <a:r>
              <a:rPr lang="es-MX" altLang="es-MX" sz="1100" dirty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/>
              <a:t>int</a:t>
            </a:r>
            <a:r>
              <a:rPr lang="es-MX" altLang="es-MX" sz="1100" dirty="0"/>
              <a:t>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/>
              <a:t>for</a:t>
            </a:r>
            <a:r>
              <a:rPr lang="es-MX" altLang="es-MX" sz="1100" dirty="0"/>
              <a:t> (i=0;i&lt;</a:t>
            </a:r>
            <a:r>
              <a:rPr lang="es-MX" altLang="es-MX" sz="1100" dirty="0" err="1"/>
              <a:t>n;i</a:t>
            </a:r>
            <a:r>
              <a:rPr lang="es-MX" altLang="es-MX" sz="1100" dirty="0"/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/>
              <a:t>	c[i]=0;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/>
              <a:t>void</a:t>
            </a:r>
            <a:r>
              <a:rPr lang="es-MX" altLang="es-MX" sz="1100" dirty="0"/>
              <a:t> </a:t>
            </a:r>
            <a:r>
              <a:rPr lang="es-MX" altLang="es-MX" sz="1100" dirty="0" smtClean="0"/>
              <a:t>imprime(</a:t>
            </a:r>
            <a:r>
              <a:rPr lang="es-MX" altLang="es-MX" sz="1100" dirty="0" err="1" smtClean="0"/>
              <a:t>int</a:t>
            </a:r>
            <a:r>
              <a:rPr lang="es-MX" altLang="es-MX" sz="1100" dirty="0" smtClean="0"/>
              <a:t> </a:t>
            </a:r>
            <a:r>
              <a:rPr lang="es-MX" altLang="es-MX" sz="1100" dirty="0"/>
              <a:t>n, </a:t>
            </a:r>
            <a:r>
              <a:rPr lang="es-MX" altLang="es-MX" sz="1100" dirty="0" err="1"/>
              <a:t>float</a:t>
            </a:r>
            <a:r>
              <a:rPr lang="es-MX" altLang="es-MX" sz="1100" dirty="0"/>
              <a:t> a[</a:t>
            </a:r>
            <a:r>
              <a:rPr lang="es-MX" altLang="es-MX" sz="1100" dirty="0" err="1"/>
              <a:t>max</a:t>
            </a:r>
            <a:r>
              <a:rPr lang="es-MX" altLang="es-MX" sz="1100" dirty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 smtClean="0"/>
              <a:t>int</a:t>
            </a:r>
            <a:r>
              <a:rPr lang="es-MX" altLang="es-MX" sz="1100" dirty="0" smtClean="0"/>
              <a:t> </a:t>
            </a:r>
            <a:r>
              <a:rPr lang="es-MX" altLang="es-MX" sz="1100" dirty="0"/>
              <a:t>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 err="1"/>
              <a:t>for</a:t>
            </a:r>
            <a:r>
              <a:rPr lang="es-MX" altLang="es-MX" sz="1100" dirty="0"/>
              <a:t> (i=0;i&lt;</a:t>
            </a:r>
            <a:r>
              <a:rPr lang="es-MX" altLang="es-MX" sz="1100" dirty="0" err="1"/>
              <a:t>n;i</a:t>
            </a:r>
            <a:r>
              <a:rPr lang="es-MX" altLang="es-MX" sz="11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/>
              <a:t>	</a:t>
            </a:r>
            <a:r>
              <a:rPr lang="es-MX" altLang="es-MX" sz="1100" dirty="0" err="1"/>
              <a:t>printf</a:t>
            </a:r>
            <a:r>
              <a:rPr lang="es-MX" altLang="es-MX" sz="1100" dirty="0"/>
              <a:t>("%6.0f",a[i]); </a:t>
            </a:r>
            <a:r>
              <a:rPr lang="es-MX" altLang="es-MX" sz="1100" dirty="0" err="1"/>
              <a:t>printf</a:t>
            </a:r>
            <a:r>
              <a:rPr lang="es-MX" altLang="es-MX" sz="1100" dirty="0"/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altLang="es-MX" sz="11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s-MX" altLang="es-MX" sz="1100" dirty="0"/>
          </a:p>
          <a:p>
            <a:pPr marL="0" indent="0">
              <a:spcBef>
                <a:spcPts val="0"/>
              </a:spcBef>
              <a:buNone/>
            </a:pPr>
            <a:endParaRPr lang="es-MX" altLang="es-MX" sz="1100" dirty="0"/>
          </a:p>
        </p:txBody>
      </p:sp>
    </p:spTree>
    <p:extLst>
      <p:ext uri="{BB962C8B-B14F-4D97-AF65-F5344CB8AC3E}">
        <p14:creationId xmlns:p14="http://schemas.microsoft.com/office/powerpoint/2010/main" val="418517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882868"/>
            <a:ext cx="10245091" cy="693519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5">
                    <a:lumMod val="50000"/>
                  </a:schemeClr>
                </a:solidFill>
              </a:rPr>
              <a:t>Ejercicios</a:t>
            </a:r>
            <a:endParaRPr lang="es-MX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dirty="0" smtClean="0"/>
              <a:t>1. Elaborar </a:t>
            </a:r>
            <a:r>
              <a:rPr lang="es-MX" altLang="es-MX" dirty="0"/>
              <a:t>un programa que solicite 10 números enteros desde el teclado. Calcule la </a:t>
            </a:r>
            <a:r>
              <a:rPr lang="es-MX" altLang="es-MX" dirty="0" smtClean="0"/>
              <a:t>suma </a:t>
            </a:r>
            <a:r>
              <a:rPr lang="es-MX" altLang="es-MX" dirty="0"/>
              <a:t>de los cuadrados de cada uno de ellos y  obtenga la </a:t>
            </a:r>
            <a:r>
              <a:rPr lang="es-MX" altLang="es-MX" dirty="0" smtClean="0"/>
              <a:t>media.</a:t>
            </a:r>
            <a:endParaRPr lang="es-MX" altLang="es-MX" dirty="0"/>
          </a:p>
          <a:p>
            <a:r>
              <a:rPr lang="es-ES" altLang="es-MX" dirty="0" smtClean="0"/>
              <a:t>2. Elaborar </a:t>
            </a:r>
            <a:r>
              <a:rPr lang="es-ES" altLang="es-MX" dirty="0"/>
              <a:t>un programa que lea un arreglo de 15 números, que pregunte si se desea introducir un nuevo número en el lugar de cualquiera de  los que están en el arreglo; entonces leer el número a introducir  y el lugar del elemento por el que se cambiará, hacer el cambio. Imprimir el arreglo antes y después del cambio</a:t>
            </a:r>
            <a:r>
              <a:rPr lang="es-ES" altLang="es-MX" dirty="0" smtClean="0"/>
              <a:t>. Terminar el programa con el valor 0.</a:t>
            </a:r>
            <a:endParaRPr lang="es-MX" alt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046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Ejercicio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 smtClean="0">
                <a:solidFill>
                  <a:srgbClr val="111111"/>
                </a:solidFill>
                <a:latin typeface="Open Sans"/>
              </a:rPr>
              <a:t>Método de Mínimos Cuadrados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600" dirty="0" smtClean="0">
                <a:solidFill>
                  <a:srgbClr val="222222"/>
                </a:solidFill>
                <a:latin typeface="Open Sans"/>
              </a:rPr>
              <a:t>Es </a:t>
            </a:r>
            <a:r>
              <a:rPr lang="es-MX" altLang="es-MX" sz="1600" dirty="0">
                <a:solidFill>
                  <a:srgbClr val="222222"/>
                </a:solidFill>
                <a:latin typeface="Open Sans"/>
              </a:rPr>
              <a:t>un procedimiento de análisis numérico en la que, dados un conjunto de datos (pares ordenados y familia de funciones), se intenta determinar la función continua que mejor se aproxime a los datos (línea de regresión o la línea de mejor ajuste), proporcionando una demostración visual de la relación entre los puntos de los mismos</a:t>
            </a:r>
            <a:r>
              <a:rPr lang="es-MX" altLang="es-MX" sz="1600" dirty="0" smtClean="0">
                <a:solidFill>
                  <a:srgbClr val="222222"/>
                </a:solidFill>
                <a:latin typeface="Open Sans"/>
              </a:rPr>
              <a:t>.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MX" altLang="es-MX" sz="1600" dirty="0" smtClean="0">
              <a:solidFill>
                <a:srgbClr val="222222"/>
              </a:solidFill>
              <a:latin typeface="Open Sans"/>
            </a:endParaRP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600" dirty="0" smtClean="0">
                <a:solidFill>
                  <a:srgbClr val="222222"/>
                </a:solidFill>
                <a:latin typeface="Open Sans"/>
              </a:rPr>
              <a:t>Busca </a:t>
            </a:r>
            <a:r>
              <a:rPr lang="es-MX" altLang="es-MX" sz="1600" dirty="0">
                <a:solidFill>
                  <a:srgbClr val="222222"/>
                </a:solidFill>
                <a:latin typeface="Open Sans"/>
              </a:rPr>
              <a:t>minimizar la suma de cuadrados de las diferencias ordenadas (llamadas residuos) entre los puntos generados por la función y los correspondientes datos</a:t>
            </a:r>
            <a:r>
              <a:rPr lang="es-MX" altLang="es-MX" sz="1600" dirty="0" smtClean="0">
                <a:solidFill>
                  <a:srgbClr val="222222"/>
                </a:solidFill>
                <a:latin typeface="Open Sans"/>
              </a:rPr>
              <a:t>.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MX" altLang="es-MX" sz="1600" dirty="0"/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600" dirty="0">
                <a:solidFill>
                  <a:srgbClr val="222222"/>
                </a:solidFill>
                <a:latin typeface="Open Sans"/>
              </a:rPr>
              <a:t>Este método se utiliza </a:t>
            </a:r>
            <a:r>
              <a:rPr lang="es-MX" altLang="es-MX" sz="1600" dirty="0" smtClean="0">
                <a:solidFill>
                  <a:srgbClr val="222222"/>
                </a:solidFill>
                <a:latin typeface="Open Sans"/>
              </a:rPr>
              <a:t>para </a:t>
            </a:r>
            <a:r>
              <a:rPr lang="es-MX" altLang="es-MX" sz="1600" dirty="0">
                <a:solidFill>
                  <a:srgbClr val="222222"/>
                </a:solidFill>
                <a:latin typeface="Open Sans"/>
              </a:rPr>
              <a:t>analizar una serie de </a:t>
            </a:r>
            <a:r>
              <a:rPr lang="es-MX" altLang="es-MX" sz="1600" dirty="0" smtClean="0">
                <a:solidFill>
                  <a:srgbClr val="222222"/>
                </a:solidFill>
                <a:latin typeface="Open Sans"/>
              </a:rPr>
              <a:t>datos, </a:t>
            </a:r>
            <a:r>
              <a:rPr lang="es-MX" altLang="es-MX" sz="1600" dirty="0">
                <a:solidFill>
                  <a:srgbClr val="222222"/>
                </a:solidFill>
                <a:latin typeface="Open Sans"/>
              </a:rPr>
              <a:t>con el fin de expresar su comportamiento de manera lineal y así minimizar los errores de la data tomada.</a:t>
            </a:r>
            <a:endParaRPr lang="es-MX" altLang="es-MX" sz="1600" dirty="0"/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600" dirty="0">
                <a:solidFill>
                  <a:srgbClr val="222222"/>
                </a:solidFill>
                <a:latin typeface="Open Sans"/>
              </a:rPr>
              <a:t>La creación del </a:t>
            </a:r>
            <a:r>
              <a:rPr lang="es-MX" altLang="es-MX" sz="1600" b="1" i="1" u="sng" dirty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método de mínimos cuadrados</a:t>
            </a:r>
            <a:r>
              <a:rPr lang="es-MX" altLang="es-MX" sz="1600" dirty="0">
                <a:solidFill>
                  <a:srgbClr val="222222"/>
                </a:solidFill>
                <a:latin typeface="Open Sans"/>
              </a:rPr>
              <a:t> generalmente se le acredita al matemático alemán Carl Friedrich Gauss, quien lo planteó en 1794 pero no lo publicó sino hasta 1809. El matemático francés </a:t>
            </a:r>
            <a:r>
              <a:rPr lang="es-MX" altLang="es-MX" sz="1600" dirty="0" err="1">
                <a:solidFill>
                  <a:srgbClr val="222222"/>
                </a:solidFill>
                <a:latin typeface="Open Sans"/>
              </a:rPr>
              <a:t>Andrien</a:t>
            </a:r>
            <a:r>
              <a:rPr lang="es-MX" altLang="es-MX" sz="1600" dirty="0">
                <a:solidFill>
                  <a:srgbClr val="222222"/>
                </a:solidFill>
                <a:latin typeface="Open Sans"/>
              </a:rPr>
              <a:t>-Marie </a:t>
            </a:r>
            <a:r>
              <a:rPr lang="es-MX" altLang="es-MX" sz="1600" dirty="0" err="1">
                <a:solidFill>
                  <a:srgbClr val="222222"/>
                </a:solidFill>
                <a:latin typeface="Open Sans"/>
              </a:rPr>
              <a:t>Legendre</a:t>
            </a:r>
            <a:r>
              <a:rPr lang="es-MX" altLang="es-MX" sz="1600" dirty="0">
                <a:solidFill>
                  <a:srgbClr val="222222"/>
                </a:solidFill>
                <a:latin typeface="Open Sans"/>
              </a:rPr>
              <a:t> fue el primero en publicarlo en 1805, este lo desarrolló de forma </a:t>
            </a:r>
            <a:r>
              <a:rPr lang="es-MX" altLang="es-MX" sz="1600" dirty="0" smtClean="0">
                <a:solidFill>
                  <a:srgbClr val="222222"/>
                </a:solidFill>
                <a:latin typeface="Open Sans"/>
              </a:rPr>
              <a:t>independiente</a:t>
            </a:r>
            <a:r>
              <a:rPr lang="es-MX" altLang="es-MX" sz="1600" dirty="0">
                <a:solidFill>
                  <a:srgbClr val="222222"/>
                </a:solidFill>
                <a:latin typeface="Open Sans"/>
              </a:rPr>
              <a:t>.</a:t>
            </a:r>
            <a:endParaRPr lang="es-MX" altLang="es-MX" sz="1600" b="1" dirty="0">
              <a:solidFill>
                <a:srgbClr val="111111"/>
              </a:solidFill>
              <a:latin typeface="Open San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5968" y="-56033"/>
            <a:ext cx="65" cy="5692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8528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780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798786"/>
            <a:ext cx="10245091" cy="777602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Ejercicio. Aplicación.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108709" y="2011012"/>
            <a:ext cx="10356851" cy="4172745"/>
          </a:xfrm>
        </p:spPr>
        <p:txBody>
          <a:bodyPr/>
          <a:lstStyle/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400" b="1" dirty="0">
                <a:solidFill>
                  <a:srgbClr val="111111"/>
                </a:solidFill>
                <a:latin typeface="Open Sans"/>
              </a:rPr>
              <a:t>DEFINICIÓN: MÉTODO DE MÍNIMOS CUADRADOS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Su expresión general se basa en la </a:t>
            </a:r>
            <a:r>
              <a:rPr lang="es-MX" altLang="es-MX" sz="1400" b="1" dirty="0">
                <a:solidFill>
                  <a:srgbClr val="222222"/>
                </a:solidFill>
                <a:latin typeface="Open Sans"/>
              </a:rPr>
              <a:t>ecuación de una recta y = mx + b</a:t>
            </a: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. Donde m es la pendiente y b el punto de corte, y vienen expresadas de la siguiente manera</a:t>
            </a:r>
            <a:r>
              <a:rPr lang="es-MX" altLang="es-MX" sz="1400" dirty="0" smtClean="0">
                <a:solidFill>
                  <a:srgbClr val="222222"/>
                </a:solidFill>
                <a:latin typeface="Open Sans"/>
              </a:rPr>
              <a:t>: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MX" altLang="es-MX" sz="1400" dirty="0">
              <a:solidFill>
                <a:srgbClr val="222222"/>
              </a:solidFill>
              <a:latin typeface="Open Sans"/>
            </a:endParaRP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MX" altLang="es-MX" sz="1400" dirty="0" smtClean="0">
              <a:solidFill>
                <a:srgbClr val="222222"/>
              </a:solidFill>
              <a:latin typeface="Open Sans"/>
            </a:endParaRP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MX" altLang="es-MX" sz="1400" dirty="0">
              <a:solidFill>
                <a:srgbClr val="222222"/>
              </a:solidFill>
              <a:latin typeface="Open Sans"/>
            </a:endParaRP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MX" altLang="es-MX" sz="1400" dirty="0"/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                                                                    </a:t>
            </a:r>
            <a:endParaRPr lang="es-MX" altLang="es-MX" sz="1400" dirty="0"/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Σ Es el símbolo </a:t>
            </a:r>
            <a:r>
              <a:rPr lang="es-MX" altLang="es-MX" sz="1400" dirty="0" smtClean="0">
                <a:solidFill>
                  <a:srgbClr val="222222"/>
                </a:solidFill>
                <a:latin typeface="Open Sans"/>
              </a:rPr>
              <a:t>suma, mientras </a:t>
            </a: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(x, y) son los datos en estudio y n la cantidad de datos que existen.</a:t>
            </a:r>
            <a:endParaRPr lang="es-MX" altLang="es-MX" sz="1400" dirty="0"/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El </a:t>
            </a:r>
            <a:r>
              <a:rPr lang="es-MX" altLang="es-MX" sz="1400" dirty="0" smtClean="0">
                <a:solidFill>
                  <a:srgbClr val="222222"/>
                </a:solidFill>
                <a:latin typeface="Open Sans"/>
              </a:rPr>
              <a:t>MMC </a:t>
            </a: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calcula a partir de los N pares de datos experimentales (x, y), los valores m y b que mejor ajustan los datos a una </a:t>
            </a:r>
            <a:r>
              <a:rPr lang="es-MX" altLang="es-MX" sz="1400" dirty="0" smtClean="0">
                <a:solidFill>
                  <a:srgbClr val="222222"/>
                </a:solidFill>
                <a:latin typeface="Open Sans"/>
              </a:rPr>
              <a:t>recta (aquella </a:t>
            </a: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recta que hace mínimas las distancias </a:t>
            </a:r>
            <a:r>
              <a:rPr lang="es-MX" altLang="es-MX" sz="1400" b="1" dirty="0">
                <a:solidFill>
                  <a:schemeClr val="accent1">
                    <a:lumMod val="50000"/>
                  </a:schemeClr>
                </a:solidFill>
                <a:latin typeface="Open Sans"/>
              </a:rPr>
              <a:t>d</a:t>
            </a: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 de los puntos medidos a la </a:t>
            </a:r>
            <a:r>
              <a:rPr lang="es-MX" altLang="es-MX" sz="1400" dirty="0" smtClean="0">
                <a:solidFill>
                  <a:srgbClr val="222222"/>
                </a:solidFill>
                <a:latin typeface="Open Sans"/>
              </a:rPr>
              <a:t>recta).</a:t>
            </a:r>
            <a:endParaRPr lang="es-MX" altLang="es-MX" sz="1400" dirty="0"/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Teniendo una serie de datos (x, y), mostrados en un gráfico o gráfica, si al conectar punto a punto no se describe una recta, debemos aplicar el método de mínimos cuadrados, basándonos en su expresión general</a:t>
            </a:r>
            <a:r>
              <a:rPr lang="es-MX" altLang="es-MX" sz="1400" dirty="0" smtClean="0">
                <a:solidFill>
                  <a:srgbClr val="222222"/>
                </a:solidFill>
                <a:latin typeface="Open Sans"/>
              </a:rPr>
              <a:t>: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MX" altLang="es-MX" sz="1400" dirty="0">
              <a:solidFill>
                <a:srgbClr val="222222"/>
              </a:solidFill>
              <a:latin typeface="Open Sans"/>
            </a:endParaRP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MX" altLang="es-MX" sz="1400" dirty="0"/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  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lang="es-MX" altLang="es-MX" sz="1400" dirty="0"/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Cuando se haga uso del método de mínimos cuadrados se debe buscar una línea de mejor ajuste que explique la posible relación entre una variable independiente y una variable dependiente. En el análisis de regresión, las variables dependientes se designan en el eje y vertical y las variables independientes se designan en el eje x horizontal. Estas designaciones formarán la ecuación para la línea de mejor ajuste, que se determina a partir del </a:t>
            </a:r>
            <a:r>
              <a:rPr lang="es-MX" altLang="es-MX" sz="1400" i="1" dirty="0">
                <a:solidFill>
                  <a:srgbClr val="222222"/>
                </a:solidFill>
                <a:latin typeface="Open Sans"/>
              </a:rPr>
              <a:t>método de mínimos cuadrados</a:t>
            </a:r>
            <a:r>
              <a:rPr lang="es-MX" altLang="es-MX" sz="1400" dirty="0">
                <a:solidFill>
                  <a:srgbClr val="222222"/>
                </a:solidFill>
                <a:latin typeface="Open Sans"/>
              </a:rPr>
              <a:t>.</a:t>
            </a:r>
          </a:p>
          <a:p>
            <a:endParaRPr lang="es-MX" dirty="0"/>
          </a:p>
        </p:txBody>
      </p:sp>
      <p:pic>
        <p:nvPicPr>
          <p:cNvPr id="4" name="Picture 2" descr="mínimos cuadrados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39" y="2731694"/>
            <a:ext cx="2353495" cy="117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mínimos cuadrados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601" y="4965871"/>
            <a:ext cx="5086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3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1108709" y="2501462"/>
            <a:ext cx="10473691" cy="220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98482"/>
            <a:ext cx="10245091" cy="577905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Programación Estructurada 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198180" y="3328596"/>
            <a:ext cx="10363200" cy="147002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altLang="es-MX" sz="3600" b="1" dirty="0" smtClean="0">
                <a:solidFill>
                  <a:schemeClr val="bg1"/>
                </a:solidFill>
              </a:rPr>
              <a:t>Arreglos</a:t>
            </a:r>
          </a:p>
        </p:txBody>
      </p:sp>
    </p:spTree>
    <p:extLst>
      <p:ext uri="{BB962C8B-B14F-4D97-AF65-F5344CB8AC3E}">
        <p14:creationId xmlns:p14="http://schemas.microsoft.com/office/powerpoint/2010/main" val="38641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Incluir en el programa de mínimos cuadrados, el cálculo de pronóstico móvil. Este método mueve el conjunto de datos de los límites iniciales (0,15), </a:t>
            </a:r>
            <a:r>
              <a:rPr lang="es-MX" dirty="0" err="1" smtClean="0"/>
              <a:t>p.e</a:t>
            </a:r>
            <a:r>
              <a:rPr lang="es-MX" dirty="0" smtClean="0"/>
              <a:t>., a nuevos límites (0+4, 15+4), </a:t>
            </a:r>
            <a:r>
              <a:rPr lang="es-MX" dirty="0" err="1" smtClean="0"/>
              <a:t>p.e</a:t>
            </a:r>
            <a:r>
              <a:rPr lang="es-MX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s-MX" dirty="0" smtClean="0"/>
              <a:t>Pronóstico de 4 períodos.</a:t>
            </a:r>
          </a:p>
          <a:p>
            <a:pPr marL="342900" indent="-342900">
              <a:buFontTx/>
              <a:buChar char="-"/>
            </a:pPr>
            <a:r>
              <a:rPr lang="es-MX" dirty="0" smtClean="0"/>
              <a:t>Repetir los cálculos de mínimos cuadrados con los límites nuevos, hasta que el usuario teclee “fin”.</a:t>
            </a:r>
          </a:p>
          <a:p>
            <a:r>
              <a:rPr lang="es-MX" dirty="0" smtClean="0"/>
              <a:t>Se recomienda modificar las rutinas para que utilicen índices que varíen con los límites.</a:t>
            </a:r>
          </a:p>
          <a:p>
            <a:r>
              <a:rPr lang="es-MX" dirty="0" smtClean="0"/>
              <a:t>Por ejemplo: </a:t>
            </a:r>
            <a:r>
              <a:rPr lang="es-MX" dirty="0" err="1" smtClean="0"/>
              <a:t>sumaCuad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smtClean="0"/>
              <a:t>ndatos, </a:t>
            </a:r>
            <a:r>
              <a:rPr lang="es-MX" dirty="0" err="1" smtClean="0"/>
              <a:t>int</a:t>
            </a:r>
            <a:r>
              <a:rPr lang="es-MX" dirty="0" smtClean="0"/>
              <a:t> n, a[]),</a:t>
            </a:r>
          </a:p>
          <a:p>
            <a:r>
              <a:rPr lang="es-MX" dirty="0" smtClean="0"/>
              <a:t>Para (0,n-1): </a:t>
            </a:r>
            <a:r>
              <a:rPr lang="es-MX" dirty="0" err="1" smtClean="0"/>
              <a:t>sumaCuad</a:t>
            </a:r>
            <a:r>
              <a:rPr lang="es-MX" dirty="0" smtClean="0"/>
              <a:t>(0, n, x);</a:t>
            </a:r>
          </a:p>
          <a:p>
            <a:r>
              <a:rPr lang="es-MX" dirty="0" smtClean="0"/>
              <a:t>Para (4,n+4): </a:t>
            </a:r>
            <a:r>
              <a:rPr lang="es-MX" dirty="0" err="1" smtClean="0"/>
              <a:t>sumaCuad</a:t>
            </a:r>
            <a:r>
              <a:rPr lang="es-MX" dirty="0" smtClean="0"/>
              <a:t>(4,n, x);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951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14400"/>
            <a:ext cx="10245091" cy="661988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5">
                    <a:lumMod val="50000"/>
                  </a:schemeClr>
                </a:solidFill>
              </a:rPr>
              <a:t>Arreglos multidimensionales</a:t>
            </a:r>
            <a:endParaRPr lang="es-MX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4294967295"/>
          </p:nvPr>
        </p:nvSpPr>
        <p:spPr>
          <a:xfrm>
            <a:off x="1294745" y="2035894"/>
            <a:ext cx="9709586" cy="3849687"/>
          </a:xfrm>
        </p:spPr>
        <p:txBody>
          <a:bodyPr/>
          <a:lstStyle/>
          <a:p>
            <a:r>
              <a:rPr lang="es-MX" altLang="es-MX" sz="2000" b="1" i="1" dirty="0">
                <a:solidFill>
                  <a:schemeClr val="accent5">
                    <a:lumMod val="50000"/>
                  </a:schemeClr>
                </a:solidFill>
              </a:rPr>
              <a:t>Definición</a:t>
            </a:r>
          </a:p>
          <a:p>
            <a:pPr lvl="1"/>
            <a:r>
              <a:rPr lang="es-MX" altLang="es-MX" sz="2000" dirty="0"/>
              <a:t>Los </a:t>
            </a:r>
            <a:r>
              <a:rPr lang="es-MX" altLang="es-MX" sz="2000" dirty="0" smtClean="0"/>
              <a:t>arreglos </a:t>
            </a:r>
            <a:r>
              <a:rPr lang="es-MX" altLang="es-MX" sz="2000" dirty="0"/>
              <a:t>multidimensionales son aquellos que tienen más de una dimensión y, en consecuencia, más de un índice. Los </a:t>
            </a:r>
            <a:r>
              <a:rPr lang="es-MX" altLang="es-MX" sz="2000" dirty="0" smtClean="0"/>
              <a:t>arreglos </a:t>
            </a:r>
            <a:r>
              <a:rPr lang="es-MX" altLang="es-MX" sz="2000" dirty="0"/>
              <a:t>más usuales son los de dos dimensiones, conocidos también como tablas o matrices. Sin embargo, es posible crear </a:t>
            </a:r>
            <a:r>
              <a:rPr lang="es-MX" altLang="es-MX" sz="2000" dirty="0" smtClean="0"/>
              <a:t>arreglos </a:t>
            </a:r>
            <a:r>
              <a:rPr lang="es-MX" altLang="es-MX" sz="2000" dirty="0"/>
              <a:t>de tantas dimensiones como requieran sus aplicaciones, esto es, tres, cuatro o más dimensiones.</a:t>
            </a:r>
          </a:p>
          <a:p>
            <a:pPr lvl="1"/>
            <a:endParaRPr lang="es-MX" altLang="es-MX" sz="2000" dirty="0"/>
          </a:p>
          <a:p>
            <a:endParaRPr lang="es-MX" altLang="es-MX" sz="2000" dirty="0"/>
          </a:p>
          <a:p>
            <a:endParaRPr lang="es-MX" altLang="es-MX" sz="1100" dirty="0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572411" y="4534675"/>
            <a:ext cx="2287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bidimensional[F</a:t>
            </a:r>
            <a:r>
              <a:rPr lang="es-MX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][C] ;</a:t>
            </a: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2643848" y="5452250"/>
            <a:ext cx="2300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bidimensional[m</a:t>
            </a:r>
            <a:r>
              <a:rPr lang="es-MX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][n] ;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55038"/>
              </p:ext>
            </p:extLst>
          </p:nvPr>
        </p:nvGraphicFramePr>
        <p:xfrm>
          <a:off x="6413515" y="3942538"/>
          <a:ext cx="21580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0,0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0,1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0,2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0,3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1,0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1,1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1,2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1,3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2,0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2,1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2,2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2,3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 marL="91439" marR="9143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3,0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3,1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3,2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3,3</a:t>
                      </a:r>
                      <a:endParaRPr lang="es-MX" sz="11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32588"/>
              </p:ext>
            </p:extLst>
          </p:nvPr>
        </p:nvGraphicFramePr>
        <p:xfrm>
          <a:off x="8928760" y="3942539"/>
          <a:ext cx="376238" cy="1849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n</a:t>
                      </a:r>
                      <a:endParaRPr lang="es-MX" sz="1800" dirty="0"/>
                    </a:p>
                  </a:txBody>
                  <a:tcPr marL="91730" marR="91730" marT="45728" marB="45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614"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L="91730" marR="91730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13790"/>
              </p:ext>
            </p:extLst>
          </p:nvPr>
        </p:nvGraphicFramePr>
        <p:xfrm>
          <a:off x="6413515" y="5938519"/>
          <a:ext cx="2158060" cy="365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s-MX" sz="1800" dirty="0" smtClean="0"/>
                        <a:t>m</a:t>
                      </a:r>
                      <a:endParaRPr lang="es-MX" sz="1800" dirty="0"/>
                    </a:p>
                  </a:txBody>
                  <a:tcPr marL="91439" marR="91439" marT="45416" marB="454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91439" marR="91439" marT="45416" marB="454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580101" y="4534675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Fila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9339923" y="39584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tx1"/>
                </a:solidFill>
                <a:latin typeface="Arial" panose="020B0604020202020204" pitchFamily="34" charset="0"/>
              </a:rPr>
              <a:t>Columna</a:t>
            </a:r>
          </a:p>
        </p:txBody>
      </p:sp>
    </p:spTree>
    <p:extLst>
      <p:ext uri="{BB962C8B-B14F-4D97-AF65-F5344CB8AC3E}">
        <p14:creationId xmlns:p14="http://schemas.microsoft.com/office/powerpoint/2010/main" val="18763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66952"/>
            <a:ext cx="10245091" cy="609436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5">
                    <a:lumMod val="50000"/>
                  </a:schemeClr>
                </a:solidFill>
              </a:rPr>
              <a:t>Declaración e inicialización</a:t>
            </a:r>
            <a:r>
              <a:rPr lang="es-MX" altLang="es-MX" dirty="0"/>
              <a:t/>
            </a:r>
            <a:br>
              <a:rPr lang="es-MX" alt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s-MX" altLang="es-MX" sz="2000" dirty="0" err="1" smtClean="0"/>
              <a:t>char</a:t>
            </a:r>
            <a:r>
              <a:rPr lang="es-MX" altLang="es-MX" sz="2000" dirty="0" smtClean="0"/>
              <a:t> </a:t>
            </a:r>
            <a:r>
              <a:rPr lang="es-MX" altLang="es-MX" sz="2000" dirty="0"/>
              <a:t>pantalla[25][80] ;</a:t>
            </a:r>
          </a:p>
          <a:p>
            <a:pPr lvl="1"/>
            <a:r>
              <a:rPr lang="es-MX" altLang="es-MX" sz="2000" dirty="0" err="1"/>
              <a:t>int</a:t>
            </a:r>
            <a:r>
              <a:rPr lang="es-MX" altLang="es-MX" sz="2000" dirty="0"/>
              <a:t> puestos [6][8] ;</a:t>
            </a:r>
          </a:p>
          <a:p>
            <a:pPr lvl="1"/>
            <a:r>
              <a:rPr lang="pt-BR" altLang="es-MX" sz="2000" dirty="0" err="1"/>
              <a:t>int</a:t>
            </a:r>
            <a:r>
              <a:rPr lang="pt-BR" altLang="es-MX" sz="2000" dirty="0"/>
              <a:t> </a:t>
            </a:r>
            <a:r>
              <a:rPr lang="pt-BR" altLang="es-MX" sz="2000" dirty="0" err="1"/>
              <a:t>equipos</a:t>
            </a:r>
            <a:r>
              <a:rPr lang="pt-BR" altLang="es-MX" sz="2000" dirty="0"/>
              <a:t> [4] [30];</a:t>
            </a:r>
          </a:p>
          <a:p>
            <a:pPr lvl="1"/>
            <a:r>
              <a:rPr lang="es-MX" altLang="es-MX" sz="2000" dirty="0" err="1"/>
              <a:t>int</a:t>
            </a:r>
            <a:r>
              <a:rPr lang="es-MX" altLang="es-MX" sz="2000" dirty="0"/>
              <a:t> matriz[4] [4];</a:t>
            </a:r>
          </a:p>
          <a:p>
            <a:pPr lvl="1"/>
            <a:endParaRPr lang="es-MX" altLang="es-MX" sz="2000" dirty="0"/>
          </a:p>
          <a:p>
            <a:pPr lvl="1"/>
            <a:r>
              <a:rPr lang="es-MX" altLang="es-MX" sz="2000" dirty="0" err="1"/>
              <a:t>int</a:t>
            </a:r>
            <a:r>
              <a:rPr lang="es-MX" altLang="es-MX" sz="2000" dirty="0"/>
              <a:t> tabla[2] [3] = (51, 52, 53, 54, 55, 56);</a:t>
            </a:r>
          </a:p>
          <a:p>
            <a:pPr lvl="1"/>
            <a:r>
              <a:rPr lang="es-MX" altLang="es-MX" sz="2000" dirty="0" err="1"/>
              <a:t>int</a:t>
            </a:r>
            <a:r>
              <a:rPr lang="es-MX" altLang="es-MX" sz="2000" dirty="0"/>
              <a:t> tabla[2][ 3] = {{5l, 52, 53}, {54, 55, 56}};</a:t>
            </a:r>
          </a:p>
          <a:p>
            <a:endParaRPr lang="es-MX" altLang="es-MX" sz="20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630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72054"/>
            <a:ext cx="10245091" cy="504333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5">
                    <a:lumMod val="50000"/>
                  </a:schemeClr>
                </a:solidFill>
              </a:rPr>
              <a:t>Acceso a los elementos</a:t>
            </a:r>
            <a:r>
              <a:rPr lang="es-MX" altLang="es-MX" dirty="0"/>
              <a:t/>
            </a:r>
            <a:br>
              <a:rPr lang="es-MX" alt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s-MX" altLang="es-MX" sz="2000" dirty="0" smtClean="0"/>
              <a:t>inserción </a:t>
            </a:r>
            <a:r>
              <a:rPr lang="es-MX" altLang="es-MX" sz="2000" dirty="0"/>
              <a:t>de elementos</a:t>
            </a:r>
          </a:p>
          <a:p>
            <a:pPr lvl="2"/>
            <a:r>
              <a:rPr lang="es-MX" altLang="es-MX" sz="1600" dirty="0"/>
              <a:t>&lt;nombre </a:t>
            </a:r>
            <a:r>
              <a:rPr lang="es-MX" altLang="es-MX" sz="1600" dirty="0" err="1"/>
              <a:t>array</a:t>
            </a:r>
            <a:r>
              <a:rPr lang="es-MX" altLang="es-MX" sz="1600" dirty="0"/>
              <a:t>&gt;[</a:t>
            </a:r>
            <a:r>
              <a:rPr lang="es-MX" altLang="es-MX" sz="1600" dirty="0" err="1"/>
              <a:t>indiceFila</a:t>
            </a:r>
            <a:r>
              <a:rPr lang="es-MX" altLang="es-MX" sz="1600" dirty="0"/>
              <a:t>][</a:t>
            </a:r>
            <a:r>
              <a:rPr lang="es-MX" altLang="es-MX" sz="1600" dirty="0" err="1"/>
              <a:t>indiceColumna</a:t>
            </a:r>
            <a:r>
              <a:rPr lang="es-MX" altLang="es-MX" sz="1600" dirty="0"/>
              <a:t>] = </a:t>
            </a:r>
            <a:r>
              <a:rPr lang="es-MX" altLang="es-MX" sz="1600" dirty="0" err="1"/>
              <a:t>valorElemento</a:t>
            </a:r>
            <a:r>
              <a:rPr lang="es-MX" altLang="es-MX" sz="1600" dirty="0"/>
              <a:t>;</a:t>
            </a:r>
          </a:p>
          <a:p>
            <a:pPr lvl="1"/>
            <a:r>
              <a:rPr lang="es-MX" altLang="es-MX" sz="2000" dirty="0"/>
              <a:t>Ejemplos:</a:t>
            </a:r>
          </a:p>
          <a:p>
            <a:pPr lvl="2"/>
            <a:r>
              <a:rPr lang="es-MX" altLang="es-MX" sz="1600" dirty="0"/>
              <a:t>Tabla[2] [3] = 4.5;</a:t>
            </a:r>
          </a:p>
          <a:p>
            <a:pPr lvl="2"/>
            <a:r>
              <a:rPr lang="es-MX" altLang="es-MX" sz="1600" dirty="0"/>
              <a:t>Resistencias[1] [4] = 50;</a:t>
            </a:r>
          </a:p>
          <a:p>
            <a:pPr lvl="2"/>
            <a:r>
              <a:rPr lang="es-MX" altLang="es-MX" sz="1600" dirty="0" err="1"/>
              <a:t>AsientosLibres</a:t>
            </a:r>
            <a:r>
              <a:rPr lang="es-MX" altLang="es-MX" sz="1600" dirty="0"/>
              <a:t> [5] [12] = 1;</a:t>
            </a:r>
          </a:p>
          <a:p>
            <a:pPr lvl="1"/>
            <a:r>
              <a:rPr lang="es-MX" altLang="es-MX" sz="2000" dirty="0"/>
              <a:t>extracción de elementos</a:t>
            </a:r>
          </a:p>
          <a:p>
            <a:pPr lvl="2"/>
            <a:r>
              <a:rPr lang="es-MX" altLang="es-MX" sz="1600" dirty="0"/>
              <a:t>&lt;variable&gt; = &lt;nombre </a:t>
            </a:r>
            <a:r>
              <a:rPr lang="es-MX" altLang="es-MX" sz="1600" dirty="0" err="1"/>
              <a:t>array</a:t>
            </a:r>
            <a:r>
              <a:rPr lang="es-MX" altLang="es-MX" sz="1600" dirty="0"/>
              <a:t> &gt;[</a:t>
            </a:r>
            <a:r>
              <a:rPr lang="es-MX" altLang="es-MX" sz="1600" dirty="0" err="1"/>
              <a:t>indiceFila</a:t>
            </a:r>
            <a:r>
              <a:rPr lang="es-MX" altLang="es-MX" sz="1600" dirty="0"/>
              <a:t>][</a:t>
            </a:r>
            <a:r>
              <a:rPr lang="es-MX" altLang="es-MX" sz="1600" dirty="0" err="1"/>
              <a:t>indiceColumna</a:t>
            </a:r>
            <a:r>
              <a:rPr lang="es-MX" altLang="es-MX" sz="1600" dirty="0"/>
              <a:t>];</a:t>
            </a:r>
          </a:p>
          <a:p>
            <a:pPr lvl="1"/>
            <a:r>
              <a:rPr lang="es-MX" altLang="es-MX" sz="2000" dirty="0"/>
              <a:t>Ejemplos:</a:t>
            </a:r>
          </a:p>
          <a:p>
            <a:pPr lvl="2"/>
            <a:r>
              <a:rPr lang="es-MX" altLang="es-MX" sz="1600" dirty="0"/>
              <a:t>Ventas = Tabla[l] [l] ;</a:t>
            </a:r>
          </a:p>
          <a:p>
            <a:pPr lvl="2"/>
            <a:r>
              <a:rPr lang="es-MX" altLang="es-MX" sz="1600" dirty="0" err="1"/>
              <a:t>Dia</a:t>
            </a:r>
            <a:r>
              <a:rPr lang="es-MX" altLang="es-MX" sz="1600" dirty="0"/>
              <a:t> = Semana[3][6] ;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815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45930"/>
            <a:ext cx="10245091" cy="630457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5">
                    <a:lumMod val="50000"/>
                  </a:schemeClr>
                </a:solidFill>
              </a:rPr>
              <a:t>Acceso a los elementos mediante </a:t>
            </a:r>
            <a:r>
              <a:rPr lang="es-MX" altLang="es-MX" b="1" i="1" dirty="0" smtClean="0">
                <a:solidFill>
                  <a:schemeClr val="accent5">
                    <a:lumMod val="50000"/>
                  </a:schemeClr>
                </a:solidFill>
              </a:rPr>
              <a:t>ciclos</a:t>
            </a:r>
            <a:r>
              <a:rPr lang="es-MX" altLang="es-MX" dirty="0"/>
              <a:t/>
            </a:r>
            <a:br>
              <a:rPr lang="es-MX" alt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MX" altLang="es-MX" sz="1400" dirty="0" smtClean="0"/>
              <a:t>#</a:t>
            </a:r>
            <a:r>
              <a:rPr lang="es-MX" altLang="es-MX" sz="1400" dirty="0" err="1"/>
              <a:t>include</a:t>
            </a:r>
            <a:r>
              <a:rPr lang="es-MX" altLang="es-MX" sz="1400" dirty="0"/>
              <a:t> &lt;</a:t>
            </a:r>
            <a:r>
              <a:rPr lang="es-MX" altLang="es-MX" sz="1400" dirty="0" err="1"/>
              <a:t>stdio.h</a:t>
            </a:r>
            <a:r>
              <a:rPr lang="es-MX" altLang="es-MX" sz="1400" dirty="0"/>
              <a:t>&gt;</a:t>
            </a:r>
          </a:p>
          <a:p>
            <a:pPr>
              <a:spcBef>
                <a:spcPts val="0"/>
              </a:spcBef>
            </a:pPr>
            <a:r>
              <a:rPr lang="es-MX" altLang="es-MX" sz="1400" dirty="0" err="1"/>
              <a:t>int</a:t>
            </a:r>
            <a:r>
              <a:rPr lang="es-MX" altLang="es-MX" sz="1400" dirty="0"/>
              <a:t> </a:t>
            </a:r>
            <a:r>
              <a:rPr lang="es-MX" altLang="es-MX" sz="1400" dirty="0" err="1"/>
              <a:t>main</a:t>
            </a:r>
            <a:r>
              <a:rPr lang="es-MX" altLang="es-MX" sz="1400" dirty="0"/>
              <a:t>() {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</a:t>
            </a:r>
            <a:r>
              <a:rPr lang="es-MX" altLang="es-MX" sz="1400" dirty="0" err="1"/>
              <a:t>float</a:t>
            </a:r>
            <a:r>
              <a:rPr lang="es-MX" altLang="es-MX" sz="1400" dirty="0"/>
              <a:t> matriz[4][4];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</a:t>
            </a:r>
            <a:r>
              <a:rPr lang="es-MX" altLang="es-MX" sz="1400" dirty="0" err="1"/>
              <a:t>int</a:t>
            </a:r>
            <a:r>
              <a:rPr lang="es-MX" altLang="es-MX" sz="1400" dirty="0"/>
              <a:t> fila, col;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</a:t>
            </a:r>
            <a:r>
              <a:rPr lang="es-MX" altLang="es-MX" sz="1400" dirty="0" err="1"/>
              <a:t>for</a:t>
            </a:r>
            <a:r>
              <a:rPr lang="es-MX" altLang="es-MX" sz="1400" dirty="0"/>
              <a:t> (fila = 0; fila &lt; 4; fila++)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{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	</a:t>
            </a:r>
            <a:r>
              <a:rPr lang="es-MX" altLang="es-MX" sz="1400" dirty="0" err="1"/>
              <a:t>for</a:t>
            </a:r>
            <a:r>
              <a:rPr lang="es-MX" altLang="es-MX" sz="1400" dirty="0"/>
              <a:t> (col = 0; col &lt; 4; col++)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	{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		</a:t>
            </a:r>
            <a:r>
              <a:rPr lang="es-MX" altLang="es-MX" sz="1400" dirty="0" err="1"/>
              <a:t>printf</a:t>
            </a:r>
            <a:r>
              <a:rPr lang="es-MX" altLang="es-MX" sz="1400" dirty="0"/>
              <a:t> ("\n Introduzca un valor en la </a:t>
            </a:r>
            <a:r>
              <a:rPr lang="es-MX" altLang="es-MX" sz="1400" dirty="0" smtClean="0"/>
              <a:t>Posición </a:t>
            </a:r>
            <a:r>
              <a:rPr lang="es-MX" altLang="es-MX" sz="1400" dirty="0"/>
              <a:t>[%d][%d]:",</a:t>
            </a:r>
            <a:r>
              <a:rPr lang="es-MX" altLang="es-MX" sz="1400" dirty="0" err="1"/>
              <a:t>fila,col</a:t>
            </a:r>
            <a:r>
              <a:rPr lang="es-MX" altLang="es-MX" sz="1400" dirty="0"/>
              <a:t>) 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		</a:t>
            </a:r>
            <a:r>
              <a:rPr lang="es-MX" altLang="es-MX" sz="1400" dirty="0" err="1"/>
              <a:t>scanf</a:t>
            </a:r>
            <a:r>
              <a:rPr lang="es-MX" altLang="es-MX" sz="1400" dirty="0"/>
              <a:t> ("%</a:t>
            </a:r>
            <a:r>
              <a:rPr lang="es-MX" altLang="es-MX" sz="1400" dirty="0" err="1"/>
              <a:t>f",&amp;matriz</a:t>
            </a:r>
            <a:r>
              <a:rPr lang="es-MX" altLang="es-MX" sz="1400" dirty="0"/>
              <a:t>[fila][col]);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	}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}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</a:t>
            </a:r>
            <a:r>
              <a:rPr lang="es-MX" altLang="es-MX" sz="1400" dirty="0" err="1"/>
              <a:t>for</a:t>
            </a:r>
            <a:r>
              <a:rPr lang="es-MX" altLang="es-MX" sz="1400" dirty="0"/>
              <a:t> (fila = 0; fila &lt; 4; fila++)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{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	</a:t>
            </a:r>
            <a:r>
              <a:rPr lang="es-MX" altLang="es-MX" sz="1400" dirty="0" err="1"/>
              <a:t>for</a:t>
            </a:r>
            <a:r>
              <a:rPr lang="es-MX" altLang="es-MX" sz="1400" dirty="0"/>
              <a:t> (col = 0; col &lt; 4; col++)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	{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	</a:t>
            </a:r>
            <a:r>
              <a:rPr lang="es-MX" altLang="es-MX" sz="1400" dirty="0" err="1"/>
              <a:t>printf</a:t>
            </a:r>
            <a:r>
              <a:rPr lang="es-MX" altLang="es-MX" sz="1400" dirty="0"/>
              <a:t> ("\n </a:t>
            </a:r>
            <a:r>
              <a:rPr lang="es-MX" altLang="es-MX" sz="1400" dirty="0" smtClean="0"/>
              <a:t>Posición </a:t>
            </a:r>
            <a:r>
              <a:rPr lang="es-MX" altLang="es-MX" sz="1400" dirty="0"/>
              <a:t>[%d][%d] = %.1f \</a:t>
            </a:r>
            <a:r>
              <a:rPr lang="es-MX" altLang="es-MX" sz="1400" dirty="0" err="1"/>
              <a:t>n",fila</a:t>
            </a:r>
            <a:r>
              <a:rPr lang="es-MX" altLang="es-MX" sz="1400" dirty="0"/>
              <a:t>, col, matriz[fila][col]) 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	}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}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	</a:t>
            </a:r>
            <a:r>
              <a:rPr lang="es-MX" altLang="es-MX" sz="1400" dirty="0" err="1"/>
              <a:t>return</a:t>
            </a:r>
            <a:r>
              <a:rPr lang="es-MX" altLang="es-MX" sz="1400" dirty="0"/>
              <a:t> 0;</a:t>
            </a:r>
          </a:p>
          <a:p>
            <a:pPr>
              <a:spcBef>
                <a:spcPts val="0"/>
              </a:spcBef>
            </a:pPr>
            <a:r>
              <a:rPr lang="es-MX" altLang="es-MX" sz="1400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6314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b="1" i="1" dirty="0"/>
              <a:t>Arreglos </a:t>
            </a:r>
            <a:r>
              <a:rPr lang="es-MX" altLang="es-MX" b="1" i="1" dirty="0" smtClean="0"/>
              <a:t>multidimensionales. Ejercicios</a:t>
            </a:r>
            <a:endParaRPr lang="es-MX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s-ES" altLang="es-MX" sz="2000" dirty="0"/>
              <a:t>Escribir un programa que lea </a:t>
            </a:r>
            <a:r>
              <a:rPr lang="es-ES" altLang="es-MX" sz="2000" dirty="0" smtClean="0"/>
              <a:t>una matriz cuadrada de tipo real (</a:t>
            </a:r>
            <a:r>
              <a:rPr lang="es-ES" altLang="es-MX" sz="2000" dirty="0" err="1" smtClean="0"/>
              <a:t>float</a:t>
            </a:r>
            <a:r>
              <a:rPr lang="es-ES" altLang="es-MX" sz="2000" dirty="0" smtClean="0"/>
              <a:t>) y la invierta por el método de Montante. Imprimir </a:t>
            </a:r>
            <a:r>
              <a:rPr lang="es-ES" altLang="es-MX" sz="2000" dirty="0"/>
              <a:t>la matriz </a:t>
            </a:r>
            <a:r>
              <a:rPr lang="es-ES" altLang="es-MX" sz="2000" dirty="0" smtClean="0"/>
              <a:t>resultante y el valor del discriminante.</a:t>
            </a:r>
            <a:endParaRPr lang="es-ES" altLang="es-MX" sz="2000" dirty="0"/>
          </a:p>
          <a:p>
            <a:pPr lvl="1"/>
            <a:r>
              <a:rPr lang="es-MX" altLang="es-MX" sz="2000" dirty="0"/>
              <a:t>Implemente una función multiplica() que reciba dos matrices cuadradas A y B y su dimensión y que muestre en pantalla el resultado de la multiplicación A * B. Escriba funciones para leer (pedir al usuario) y escribir una matriz (mostrar en pantalla</a:t>
            </a:r>
            <a:r>
              <a:rPr lang="es-MX" altLang="es-MX" sz="2000" dirty="0" smtClean="0"/>
              <a:t>).</a:t>
            </a:r>
          </a:p>
          <a:p>
            <a:pPr lvl="1"/>
            <a:r>
              <a:rPr lang="es-MX" altLang="es-MX" sz="2000" dirty="0" smtClean="0"/>
              <a:t>Invierte una matriz por el método de Gauss-</a:t>
            </a:r>
            <a:r>
              <a:rPr lang="es-MX" altLang="es-MX" sz="2000" dirty="0" err="1" smtClean="0"/>
              <a:t>Jordan</a:t>
            </a:r>
            <a:r>
              <a:rPr lang="es-MX" altLang="es-MX" sz="2000" dirty="0" smtClean="0"/>
              <a:t>.</a:t>
            </a:r>
          </a:p>
          <a:p>
            <a:pPr lvl="1"/>
            <a:r>
              <a:rPr lang="es-ES" altLang="es-MX" sz="2000" dirty="0"/>
              <a:t>Elaborar un programa que solicite un numero indeterminado de nombres. Una vez capturados los nombres, el programa mostrará el siguiente menú:</a:t>
            </a:r>
          </a:p>
          <a:p>
            <a:pPr lvl="2"/>
            <a:r>
              <a:rPr lang="es-ES" altLang="es-MX" sz="1600" dirty="0"/>
              <a:t>1.- Imprimir un nombre en base a su numero de registro. (El programa debe permitir imprimir los nombres que se deseen)</a:t>
            </a:r>
          </a:p>
          <a:p>
            <a:pPr lvl="2"/>
            <a:r>
              <a:rPr lang="es-ES" altLang="es-MX" sz="1600" dirty="0"/>
              <a:t>2.- Imprimir TODOS los nombres capturados</a:t>
            </a:r>
          </a:p>
          <a:p>
            <a:pPr lvl="2"/>
            <a:r>
              <a:rPr lang="es-ES" altLang="es-MX" sz="1600" dirty="0"/>
              <a:t>3.- Imprimir solo los nombres que empiecen con A.</a:t>
            </a:r>
            <a:endParaRPr lang="es-MX" altLang="es-MX" sz="1600" dirty="0"/>
          </a:p>
          <a:p>
            <a:pPr marL="457189" lvl="1" indent="0">
              <a:buNone/>
            </a:pPr>
            <a:endParaRPr lang="es-MX" altLang="es-MX" sz="20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6165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56440"/>
            <a:ext cx="10245091" cy="619947"/>
          </a:xfrm>
        </p:spPr>
        <p:txBody>
          <a:bodyPr/>
          <a:lstStyle/>
          <a:p>
            <a:r>
              <a:rPr lang="es-MX" dirty="0" smtClean="0"/>
              <a:t>Multiplicación de matrices</a:t>
            </a:r>
            <a:endParaRPr lang="es-MX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293938"/>
            <a:ext cx="50101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861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14400"/>
            <a:ext cx="10245091" cy="661987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Bibliografía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altLang="es-MX" dirty="0" err="1"/>
              <a:t>Joyanes</a:t>
            </a:r>
            <a:r>
              <a:rPr lang="es-ES" altLang="es-MX" dirty="0"/>
              <a:t> Aguilar, </a:t>
            </a:r>
            <a:r>
              <a:rPr lang="es-ES" altLang="es-MX" dirty="0" err="1"/>
              <a:t>Zahonero</a:t>
            </a:r>
            <a:r>
              <a:rPr lang="es-ES" altLang="es-MX" dirty="0"/>
              <a:t> Martínez. </a:t>
            </a:r>
            <a:r>
              <a:rPr lang="es-ES" altLang="es-MX" i="1" dirty="0"/>
              <a:t>Programación en C, C++, Java y UML</a:t>
            </a:r>
            <a:r>
              <a:rPr lang="es-ES" altLang="es-MX" dirty="0"/>
              <a:t>, McGraw-Hill, 2010.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772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51034"/>
            <a:ext cx="10245091" cy="525354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Arreglos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s-CR" sz="28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Contenido</a:t>
            </a:r>
            <a:endParaRPr lang="es-CR" sz="2800" b="1" dirty="0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altLang="es-MX" b="1" dirty="0" smtClean="0">
                <a:solidFill>
                  <a:schemeClr val="accent5">
                    <a:lumMod val="50000"/>
                  </a:schemeClr>
                </a:solidFill>
              </a:rPr>
              <a:t>Competencia</a:t>
            </a:r>
            <a:endParaRPr lang="es-CR" altLang="es-MX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b="1" dirty="0">
                <a:solidFill>
                  <a:schemeClr val="accent5">
                    <a:lumMod val="50000"/>
                  </a:schemeClr>
                </a:solidFill>
              </a:rPr>
              <a:t>Introducción a la estructura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b="1" dirty="0">
                <a:solidFill>
                  <a:schemeClr val="accent5">
                    <a:lumMod val="50000"/>
                  </a:schemeClr>
                </a:solidFill>
              </a:rPr>
              <a:t>Concepto de arreglo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b="1" dirty="0">
                <a:solidFill>
                  <a:schemeClr val="accent5">
                    <a:lumMod val="50000"/>
                  </a:schemeClr>
                </a:solidFill>
              </a:rPr>
              <a:t>Inicialización de arreglos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b="1" dirty="0">
                <a:solidFill>
                  <a:schemeClr val="accent5">
                    <a:lumMod val="50000"/>
                  </a:schemeClr>
                </a:solidFill>
              </a:rPr>
              <a:t>Uso de arreglos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s-MX" b="1" dirty="0">
                <a:solidFill>
                  <a:schemeClr val="accent5">
                    <a:lumMod val="50000"/>
                  </a:schemeClr>
                </a:solidFill>
              </a:rPr>
              <a:t>Arreglos multidimensionales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77462"/>
            <a:ext cx="10245091" cy="598926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Arreglos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sz="3200" b="1" dirty="0" smtClean="0">
                <a:solidFill>
                  <a:schemeClr val="accent1">
                    <a:lumMod val="50000"/>
                  </a:schemeClr>
                </a:solidFill>
              </a:rPr>
              <a:t>Competencia</a:t>
            </a:r>
          </a:p>
          <a:p>
            <a:r>
              <a:rPr lang="es-MX" altLang="es-MX" sz="3200" dirty="0"/>
              <a:t>Desarrolla programas computacionales que requieren del manejo de conjuntos de datos, mediante el uso de la estructura arreglo.</a:t>
            </a:r>
          </a:p>
        </p:txBody>
      </p:sp>
    </p:spTree>
    <p:extLst>
      <p:ext uri="{BB962C8B-B14F-4D97-AF65-F5344CB8AC3E}">
        <p14:creationId xmlns:p14="http://schemas.microsoft.com/office/powerpoint/2010/main" val="42262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893378"/>
            <a:ext cx="10245091" cy="683009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5">
                    <a:lumMod val="50000"/>
                  </a:schemeClr>
                </a:solidFill>
              </a:rPr>
              <a:t>Introducción a las estructuras de datos</a:t>
            </a:r>
            <a:endParaRPr lang="es-MX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sz="2800" b="1" dirty="0"/>
              <a:t>Estructura de datos</a:t>
            </a:r>
          </a:p>
          <a:p>
            <a:pPr lvl="1"/>
            <a:r>
              <a:rPr lang="es-MX" altLang="es-MX" dirty="0"/>
              <a:t>Una estructura de datos es una forma particular de organizar datos o la información en una computadora para que pueda ser utilizado de manera eficiente.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779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804914"/>
            <a:ext cx="10245091" cy="771474"/>
          </a:xfrm>
        </p:spPr>
        <p:txBody>
          <a:bodyPr/>
          <a:lstStyle/>
          <a:p>
            <a:r>
              <a:rPr lang="es-MX" b="1" dirty="0" smtClean="0"/>
              <a:t>Estructuras de Datos</a:t>
            </a:r>
            <a:endParaRPr lang="es-MX" b="1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755776" y="4356151"/>
            <a:ext cx="1603375" cy="996950"/>
          </a:xfr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s-MX" sz="1800" b="1" i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Estructuras de datos</a:t>
            </a:r>
          </a:p>
          <a:p>
            <a:pPr lvl="1" algn="ctr">
              <a:buFont typeface="Arial" charset="0"/>
              <a:buChar char="–"/>
              <a:defRPr/>
            </a:pPr>
            <a:endParaRPr lang="es-MX" sz="2000" dirty="0" smtClean="0"/>
          </a:p>
          <a:p>
            <a:pPr lvl="1" algn="ctr">
              <a:buFont typeface="Arial" charset="0"/>
              <a:buChar char="–"/>
              <a:defRPr/>
            </a:pPr>
            <a:endParaRPr lang="es-MX" sz="2000" dirty="0" smtClean="0"/>
          </a:p>
          <a:p>
            <a:pPr algn="ctr">
              <a:buFont typeface="Arial" charset="0"/>
              <a:buChar char="•"/>
              <a:defRPr/>
            </a:pPr>
            <a:endParaRPr lang="es-MX" sz="2400" dirty="0">
              <a:latin typeface="Arial" charset="0"/>
              <a:cs typeface="Arial" charset="0"/>
            </a:endParaRPr>
          </a:p>
        </p:txBody>
      </p:sp>
      <p:sp>
        <p:nvSpPr>
          <p:cNvPr id="5" name="1 Abrir llave"/>
          <p:cNvSpPr/>
          <p:nvPr/>
        </p:nvSpPr>
        <p:spPr>
          <a:xfrm>
            <a:off x="3170239" y="3162352"/>
            <a:ext cx="936625" cy="3095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3854451" y="3378252"/>
            <a:ext cx="12604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MX" sz="1800" dirty="0">
                <a:latin typeface="Arial" charset="0"/>
                <a:cs typeface="Arial" charset="0"/>
              </a:rPr>
              <a:t>Estáticas</a:t>
            </a:r>
          </a:p>
          <a:p>
            <a:pPr lvl="1" algn="ctr">
              <a:defRPr/>
            </a:pPr>
            <a:endParaRPr lang="es-MX" sz="2000" dirty="0"/>
          </a:p>
          <a:p>
            <a:pPr lvl="1" algn="ctr">
              <a:defRPr/>
            </a:pPr>
            <a:endParaRPr lang="es-MX" sz="2000" dirty="0"/>
          </a:p>
          <a:p>
            <a:pPr algn="ctr">
              <a:defRPr/>
            </a:pPr>
            <a:endParaRPr lang="es-MX" sz="2400" dirty="0">
              <a:latin typeface="Arial" charset="0"/>
              <a:cs typeface="Arial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854450" y="5772201"/>
            <a:ext cx="14049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MX" sz="1800" dirty="0">
                <a:latin typeface="Arial" charset="0"/>
                <a:cs typeface="Arial" charset="0"/>
              </a:rPr>
              <a:t>Dinámicas</a:t>
            </a:r>
          </a:p>
          <a:p>
            <a:pPr lvl="1" algn="ctr">
              <a:defRPr/>
            </a:pPr>
            <a:endParaRPr lang="es-MX" sz="2000" dirty="0"/>
          </a:p>
          <a:p>
            <a:pPr lvl="1" algn="ctr">
              <a:defRPr/>
            </a:pPr>
            <a:endParaRPr lang="es-MX" sz="2000" dirty="0"/>
          </a:p>
          <a:p>
            <a:pPr algn="ctr">
              <a:defRPr/>
            </a:pPr>
            <a:endParaRPr lang="es-MX" sz="2400" dirty="0">
              <a:latin typeface="Arial" charset="0"/>
              <a:cs typeface="Arial" charset="0"/>
            </a:endParaRPr>
          </a:p>
        </p:txBody>
      </p:sp>
      <p:sp>
        <p:nvSpPr>
          <p:cNvPr id="8" name="5 Abrir llave"/>
          <p:cNvSpPr/>
          <p:nvPr/>
        </p:nvSpPr>
        <p:spPr>
          <a:xfrm>
            <a:off x="5259389" y="2501952"/>
            <a:ext cx="503237" cy="20653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9" name="11 Abrir llave"/>
          <p:cNvSpPr/>
          <p:nvPr/>
        </p:nvSpPr>
        <p:spPr>
          <a:xfrm>
            <a:off x="5303839" y="4870502"/>
            <a:ext cx="503237" cy="2066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 bwMode="auto">
          <a:xfrm>
            <a:off x="5807076" y="2654352"/>
            <a:ext cx="18002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MX" sz="1800" dirty="0">
                <a:latin typeface="Arial" charset="0"/>
                <a:cs typeface="Arial" charset="0"/>
              </a:rPr>
              <a:t>Simples o fundamentales</a:t>
            </a:r>
          </a:p>
          <a:p>
            <a:pPr lvl="1" algn="ctr">
              <a:defRPr/>
            </a:pPr>
            <a:endParaRPr lang="es-MX" sz="2000" dirty="0"/>
          </a:p>
          <a:p>
            <a:pPr lvl="1" algn="ctr">
              <a:defRPr/>
            </a:pPr>
            <a:endParaRPr lang="es-MX" sz="2000" dirty="0"/>
          </a:p>
          <a:p>
            <a:pPr algn="ctr">
              <a:defRPr/>
            </a:pPr>
            <a:endParaRPr lang="es-MX" sz="2400" dirty="0">
              <a:latin typeface="Arial" charset="0"/>
              <a:cs typeface="Arial" charset="0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 bwMode="auto">
          <a:xfrm>
            <a:off x="5807076" y="3838627"/>
            <a:ext cx="24495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s-MX" altLang="es-MX" sz="1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Compuestas o estructuradas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767389" y="4989564"/>
            <a:ext cx="24479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s-MX" sz="1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Pilas</a:t>
            </a:r>
          </a:p>
          <a:p>
            <a:r>
              <a:rPr lang="es-MX" altLang="es-MX" sz="1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Colas</a:t>
            </a:r>
          </a:p>
          <a:p>
            <a:r>
              <a:rPr lang="es-MX" altLang="es-MX" sz="1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</a:p>
          <a:p>
            <a:r>
              <a:rPr lang="es-MX" altLang="es-MX" sz="1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Árboles</a:t>
            </a:r>
          </a:p>
          <a:p>
            <a:r>
              <a:rPr lang="es-MX" altLang="es-MX" sz="1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Grafos</a:t>
            </a:r>
          </a:p>
        </p:txBody>
      </p:sp>
      <p:sp>
        <p:nvSpPr>
          <p:cNvPr id="13" name="6 Abrir llave"/>
          <p:cNvSpPr/>
          <p:nvPr/>
        </p:nvSpPr>
        <p:spPr>
          <a:xfrm>
            <a:off x="7851775" y="1982839"/>
            <a:ext cx="242888" cy="1343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4" name="16 Abrir llave"/>
          <p:cNvSpPr/>
          <p:nvPr/>
        </p:nvSpPr>
        <p:spPr>
          <a:xfrm>
            <a:off x="7851775" y="3475089"/>
            <a:ext cx="242888" cy="1774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 bwMode="auto">
          <a:xfrm>
            <a:off x="8094664" y="2009826"/>
            <a:ext cx="24479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s-MX" sz="18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s-MX" altLang="es-MX" sz="18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s-MX" sz="18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endParaRPr lang="es-MX" altLang="es-MX" sz="18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s-MX" sz="18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endParaRPr lang="es-MX" altLang="es-MX" sz="18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s-MX" sz="1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 bwMode="auto">
          <a:xfrm>
            <a:off x="8183563" y="3541763"/>
            <a:ext cx="2449512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r>
              <a:rPr lang="es-MX" altLang="es-MX" sz="18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es-MX" altLang="es-MX" sz="18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altLang="es-MX" sz="1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Arreglos</a:t>
            </a:r>
          </a:p>
          <a:p>
            <a:r>
              <a:rPr lang="es-MX" altLang="es-MX" sz="1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</a:t>
            </a:r>
          </a:p>
          <a:p>
            <a:r>
              <a:rPr lang="es-MX" altLang="es-MX" sz="1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</a:p>
          <a:p>
            <a:r>
              <a:rPr lang="es-MX" altLang="es-MX" sz="1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Archivos</a:t>
            </a:r>
          </a:p>
        </p:txBody>
      </p:sp>
    </p:spTree>
    <p:extLst>
      <p:ext uri="{BB962C8B-B14F-4D97-AF65-F5344CB8AC3E}">
        <p14:creationId xmlns:p14="http://schemas.microsoft.com/office/powerpoint/2010/main" val="39596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40524"/>
            <a:ext cx="10245091" cy="535864"/>
          </a:xfrm>
        </p:spPr>
        <p:txBody>
          <a:bodyPr/>
          <a:lstStyle/>
          <a:p>
            <a:r>
              <a:rPr lang="es-MX" b="1" dirty="0"/>
              <a:t>Estructuras de Datos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sz="2800" b="1" i="1" dirty="0">
                <a:solidFill>
                  <a:schemeClr val="accent5">
                    <a:lumMod val="50000"/>
                  </a:schemeClr>
                </a:solidFill>
              </a:rPr>
              <a:t>Estructura de datos estáticas</a:t>
            </a:r>
          </a:p>
          <a:p>
            <a:pPr lvl="1"/>
            <a:r>
              <a:rPr lang="es-MX" altLang="es-MX" dirty="0">
                <a:solidFill>
                  <a:schemeClr val="accent5">
                    <a:lumMod val="50000"/>
                  </a:schemeClr>
                </a:solidFill>
              </a:rPr>
              <a:t>Corresponde a los tipos de datos en las que el tamaño ocupado en memoria se define antes de que el programa se ejecute y no puede modificarse dicho tamaño durante la ejecución del programa.</a:t>
            </a:r>
          </a:p>
          <a:p>
            <a:pPr lvl="1"/>
            <a:r>
              <a:rPr lang="es-MX" altLang="es-MX" dirty="0">
                <a:solidFill>
                  <a:schemeClr val="accent5">
                    <a:lumMod val="50000"/>
                  </a:schemeClr>
                </a:solidFill>
              </a:rPr>
              <a:t>Se caracterizan por que ocupan </a:t>
            </a:r>
            <a:r>
              <a:rPr lang="es-MX" altLang="es-MX" dirty="0" smtClean="0">
                <a:solidFill>
                  <a:schemeClr val="accent5">
                    <a:lumMod val="50000"/>
                  </a:schemeClr>
                </a:solidFill>
              </a:rPr>
              <a:t>sólo </a:t>
            </a:r>
            <a:r>
              <a:rPr lang="es-MX" altLang="es-MX" dirty="0">
                <a:solidFill>
                  <a:schemeClr val="accent5">
                    <a:lumMod val="50000"/>
                  </a:schemeClr>
                </a:solidFill>
              </a:rPr>
              <a:t>una casilla de memoria.</a:t>
            </a:r>
            <a:r>
              <a:rPr lang="es-MX" altLang="es-MX" sz="2000" dirty="0"/>
              <a:t/>
            </a:r>
            <a:br>
              <a:rPr lang="es-MX" altLang="es-MX" sz="2000" dirty="0"/>
            </a:br>
            <a:endParaRPr lang="es-MX" altLang="es-MX" sz="20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207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98482"/>
            <a:ext cx="10245091" cy="577905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5">
                    <a:lumMod val="50000"/>
                  </a:schemeClr>
                </a:solidFill>
              </a:rPr>
              <a:t>Estructuras de Datos</a:t>
            </a:r>
            <a:endParaRPr lang="es-MX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sz="2800" b="1" i="1" dirty="0"/>
              <a:t>Estructura de datos dinámicas</a:t>
            </a:r>
          </a:p>
          <a:p>
            <a:pPr lvl="1"/>
            <a:r>
              <a:rPr lang="es-MX" altLang="es-MX" dirty="0"/>
              <a:t>Esta estructura no tienen las limitaciones o restricciones en el tamaño de memoria ocupada que son propias de las estructuras estáticas.</a:t>
            </a:r>
            <a:br>
              <a:rPr lang="es-MX" altLang="es-MX" dirty="0"/>
            </a:br>
            <a:r>
              <a:rPr lang="es-MX" altLang="es-MX" dirty="0"/>
              <a:t>Mediante el uso de un tipo de datos especifico, denominado puntero, es posible construir estructuras de datos dinámicas.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204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45930"/>
            <a:ext cx="10245091" cy="630457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5">
                    <a:lumMod val="50000"/>
                  </a:schemeClr>
                </a:solidFill>
              </a:rPr>
              <a:t>Arreglos</a:t>
            </a:r>
            <a:endParaRPr lang="es-MX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s-MX" b="1" dirty="0" smtClean="0">
                <a:latin typeface="Arial" charset="0"/>
                <a:cs typeface="Arial" charset="0"/>
              </a:rPr>
              <a:t>    Definición</a:t>
            </a:r>
            <a:endParaRPr lang="es-MX" b="1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s-MX" sz="2000" dirty="0"/>
              <a:t>Un </a:t>
            </a:r>
            <a:r>
              <a:rPr lang="es-MX" sz="2000" dirty="0" smtClean="0"/>
              <a:t>arreglo (</a:t>
            </a:r>
            <a:r>
              <a:rPr lang="es-MX" sz="2000" dirty="0" err="1" smtClean="0"/>
              <a:t>array</a:t>
            </a:r>
            <a:r>
              <a:rPr lang="es-MX" sz="2000" dirty="0" smtClean="0"/>
              <a:t>, lista </a:t>
            </a:r>
            <a:r>
              <a:rPr lang="es-MX" sz="2000" dirty="0"/>
              <a:t>o tabla) es una secuencia de datos del mismo tipo. Los datos se llaman elementos del </a:t>
            </a:r>
            <a:r>
              <a:rPr lang="es-MX" sz="2000" dirty="0" smtClean="0"/>
              <a:t>arreglo </a:t>
            </a:r>
            <a:r>
              <a:rPr lang="es-MX" sz="2000" dirty="0"/>
              <a:t>y se numeran consecutivamente </a:t>
            </a:r>
            <a:r>
              <a:rPr lang="es-MX" sz="2000" dirty="0" smtClean="0"/>
              <a:t>0, </a:t>
            </a:r>
            <a:r>
              <a:rPr lang="es-MX" sz="2000" dirty="0"/>
              <a:t>1, 2, 3, etc.</a:t>
            </a: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s-MX" b="1" dirty="0">
                <a:latin typeface="Arial" charset="0"/>
                <a:cs typeface="Arial" charset="0"/>
              </a:rPr>
              <a:t>Tipo de almacenamiento</a:t>
            </a:r>
          </a:p>
          <a:p>
            <a:pPr lvl="1">
              <a:buFont typeface="Arial" charset="0"/>
              <a:buChar char="–"/>
              <a:defRPr/>
            </a:pPr>
            <a:r>
              <a:rPr lang="es-MX" sz="2000" dirty="0"/>
              <a:t>El tipo de elementos almacenados en el </a:t>
            </a:r>
            <a:r>
              <a:rPr lang="es-MX" sz="2000" dirty="0" smtClean="0"/>
              <a:t>arreglo </a:t>
            </a:r>
            <a:r>
              <a:rPr lang="es-MX" sz="2000" dirty="0"/>
              <a:t>puede ser cualquier tipo de dato de C, incluyendo estructuras definidas por el usuario. Normalmente el arreglo</a:t>
            </a:r>
            <a:r>
              <a:rPr lang="es-MX" sz="2000" dirty="0" smtClean="0"/>
              <a:t> </a:t>
            </a:r>
            <a:r>
              <a:rPr lang="es-MX" sz="2000" dirty="0"/>
              <a:t>se utiliza para almacenar tipos tales como </a:t>
            </a:r>
            <a:r>
              <a:rPr lang="es-MX" sz="2000" dirty="0" err="1"/>
              <a:t>char</a:t>
            </a:r>
            <a:r>
              <a:rPr lang="es-MX" sz="2000" dirty="0"/>
              <a:t>, </a:t>
            </a:r>
            <a:r>
              <a:rPr lang="es-MX" sz="2000" dirty="0" err="1"/>
              <a:t>int</a:t>
            </a:r>
            <a:r>
              <a:rPr lang="es-MX" sz="2000" dirty="0"/>
              <a:t> o </a:t>
            </a:r>
            <a:r>
              <a:rPr lang="es-MX" sz="2000" dirty="0" err="1"/>
              <a:t>float</a:t>
            </a:r>
            <a:r>
              <a:rPr lang="es-MX" sz="2000" dirty="0"/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s-MX" b="1" dirty="0" smtClean="0">
                <a:latin typeface="Arial" charset="0"/>
                <a:cs typeface="Arial" charset="0"/>
              </a:rPr>
              <a:t>   Subíndices</a:t>
            </a:r>
            <a:endParaRPr lang="es-MX" b="1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s-MX" sz="2000" dirty="0"/>
              <a:t>En general, el elemento </a:t>
            </a:r>
            <a:r>
              <a:rPr lang="es-MX" sz="2000" b="1" dirty="0"/>
              <a:t>i-</a:t>
            </a:r>
            <a:r>
              <a:rPr lang="es-MX" sz="2000" b="1" dirty="0" err="1"/>
              <a:t>ésimo</a:t>
            </a:r>
            <a:r>
              <a:rPr lang="es-MX" sz="2000" dirty="0"/>
              <a:t> está en la posición i-1. De modo que si el arreglo</a:t>
            </a:r>
            <a:r>
              <a:rPr lang="es-MX" sz="2000" dirty="0" smtClean="0"/>
              <a:t> </a:t>
            </a:r>
            <a:r>
              <a:rPr lang="es-MX" sz="2000" dirty="0"/>
              <a:t>tiene  </a:t>
            </a:r>
            <a:r>
              <a:rPr lang="es-MX" sz="2000" b="1" dirty="0"/>
              <a:t>n</a:t>
            </a:r>
            <a:r>
              <a:rPr lang="es-MX" sz="2000" dirty="0"/>
              <a:t> elementos, sus nombres son </a:t>
            </a:r>
            <a:r>
              <a:rPr lang="es-MX" sz="2000" b="1" dirty="0"/>
              <a:t>a[0], a[1]… a[n-1].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1028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740516BB-DCA8-4949-93DB-E4D6225E756B}" vid="{6B63E8A4-1C14-4F31-BA51-7771A480E8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Presentación4</Template>
  <TotalTime>984</TotalTime>
  <Words>1451</Words>
  <Application>Microsoft Office PowerPoint</Application>
  <PresentationFormat>Panorámica</PresentationFormat>
  <Paragraphs>314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Open Sans</vt:lpstr>
      <vt:lpstr>Tema de Office</vt:lpstr>
      <vt:lpstr>Presentación de PowerPoint</vt:lpstr>
      <vt:lpstr>Programación Estructurada </vt:lpstr>
      <vt:lpstr>Arreglos</vt:lpstr>
      <vt:lpstr>Arreglos</vt:lpstr>
      <vt:lpstr>Introducción a las estructuras de datos</vt:lpstr>
      <vt:lpstr>Estructuras de Datos</vt:lpstr>
      <vt:lpstr>Estructuras de Datos</vt:lpstr>
      <vt:lpstr>Estructuras de Datos</vt:lpstr>
      <vt:lpstr>Arreglos</vt:lpstr>
      <vt:lpstr>Concepto de arreglo </vt:lpstr>
      <vt:lpstr>Concepto de arreglo</vt:lpstr>
      <vt:lpstr>Iniciación de arreglos</vt:lpstr>
      <vt:lpstr>Ejemplo</vt:lpstr>
      <vt:lpstr>Ejercicios</vt:lpstr>
      <vt:lpstr>Ejercicio</vt:lpstr>
      <vt:lpstr>Presentación de PowerPoint</vt:lpstr>
      <vt:lpstr>Ejercicios</vt:lpstr>
      <vt:lpstr>Ejercicio</vt:lpstr>
      <vt:lpstr>Ejercicio. Aplicación.</vt:lpstr>
      <vt:lpstr>Tarea</vt:lpstr>
      <vt:lpstr>Arreglos multidimensionales</vt:lpstr>
      <vt:lpstr>Declaración e inicialización </vt:lpstr>
      <vt:lpstr>Acceso a los elementos </vt:lpstr>
      <vt:lpstr>Acceso a los elementos mediante ciclos </vt:lpstr>
      <vt:lpstr>Arreglos multidimensionales. Ejercicios</vt:lpstr>
      <vt:lpstr>Multiplicación de matrices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 dm</dc:creator>
  <cp:lastModifiedBy>Julio César Díaz Mendoza</cp:lastModifiedBy>
  <cp:revision>123</cp:revision>
  <dcterms:created xsi:type="dcterms:W3CDTF">2017-06-26T22:31:56Z</dcterms:created>
  <dcterms:modified xsi:type="dcterms:W3CDTF">2019-03-15T17:40:29Z</dcterms:modified>
</cp:coreProperties>
</file>