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25" r:id="rId3"/>
    <p:sldId id="562" r:id="rId4"/>
    <p:sldId id="563" r:id="rId5"/>
    <p:sldId id="580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2" r:id="rId15"/>
    <p:sldId id="575" r:id="rId16"/>
    <p:sldId id="573" r:id="rId17"/>
    <p:sldId id="574" r:id="rId18"/>
    <p:sldId id="576" r:id="rId19"/>
    <p:sldId id="577" r:id="rId20"/>
    <p:sldId id="578" r:id="rId21"/>
    <p:sldId id="579" r:id="rId22"/>
    <p:sldId id="493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E736D-FA02-46B3-82AF-51CF12AED252}" type="datetimeFigureOut">
              <a:rPr lang="es-MX" smtClean="0"/>
              <a:t>01/04/2019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51CC-574E-4C5F-BCB5-50D601C83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0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72702" y="6356354"/>
            <a:ext cx="1181100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/>
          <p:cNvSpPr/>
          <p:nvPr userDrawn="1"/>
        </p:nvSpPr>
        <p:spPr>
          <a:xfrm>
            <a:off x="750950" y="512767"/>
            <a:ext cx="2085769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2836720" y="512767"/>
            <a:ext cx="8598537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Autónoma de Yucatán</a:t>
            </a:r>
          </a:p>
          <a:p>
            <a:pPr algn="ctr"/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de Matemáticas</a:t>
            </a:r>
          </a:p>
          <a:p>
            <a:pPr algn="ctr"/>
            <a:r>
              <a:rPr lang="es-MX" sz="2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Licenciatura en Ingeniería de Software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1" y="739734"/>
            <a:ext cx="934991" cy="1538995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 userDrawn="1"/>
        </p:nvSpPr>
        <p:spPr>
          <a:xfrm>
            <a:off x="4019048" y="2691249"/>
            <a:ext cx="7416209" cy="3273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400" dirty="0"/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926383" y="5967615"/>
            <a:ext cx="227784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s-MX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Estructurada</a:t>
            </a:r>
            <a:endParaRPr lang="es-MX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3"/>
          </p:nvPr>
        </p:nvSpPr>
        <p:spPr>
          <a:xfrm>
            <a:off x="3771903" y="2690817"/>
            <a:ext cx="7662863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28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7" y="4229621"/>
            <a:ext cx="2370151" cy="16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5582" y="6356354"/>
            <a:ext cx="998220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08709" y="605790"/>
            <a:ext cx="10245091" cy="97059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703070"/>
            <a:ext cx="12192000" cy="1714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9" name="Rectángulo 8"/>
          <p:cNvSpPr/>
          <p:nvPr userDrawn="1"/>
        </p:nvSpPr>
        <p:spPr>
          <a:xfrm>
            <a:off x="3811" y="1889760"/>
            <a:ext cx="12192000" cy="1114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cxnSp>
        <p:nvCxnSpPr>
          <p:cNvPr id="15" name="Conector recto 14"/>
          <p:cNvCxnSpPr>
            <a:stCxn id="8" idx="1"/>
            <a:endCxn id="8" idx="3"/>
          </p:cNvCxnSpPr>
          <p:nvPr userDrawn="1"/>
        </p:nvCxnSpPr>
        <p:spPr>
          <a:xfrm>
            <a:off x="0" y="1788795"/>
            <a:ext cx="1219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 userDrawn="1"/>
        </p:nvCxnSpPr>
        <p:spPr>
          <a:xfrm>
            <a:off x="3811" y="1934051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1108709" y="2074072"/>
            <a:ext cx="10356851" cy="41727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2" y="5905700"/>
            <a:ext cx="891853" cy="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4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redondeado 15"/>
          <p:cNvSpPr/>
          <p:nvPr/>
        </p:nvSpPr>
        <p:spPr>
          <a:xfrm>
            <a:off x="3520966" y="2929867"/>
            <a:ext cx="7956659" cy="3355319"/>
          </a:xfrm>
          <a:prstGeom prst="roundRect">
            <a:avLst>
              <a:gd name="adj" fmla="val 4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/>
          <p:cNvCxnSpPr/>
          <p:nvPr/>
        </p:nvCxnSpPr>
        <p:spPr>
          <a:xfrm>
            <a:off x="2900859" y="515011"/>
            <a:ext cx="51895" cy="20821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52476" y="2586967"/>
            <a:ext cx="10684349" cy="2667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>
            <a:off x="752476" y="2767939"/>
            <a:ext cx="106843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42951" y="2691739"/>
            <a:ext cx="1068434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00429" y="2990853"/>
            <a:ext cx="803639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Programación Estructurada</a:t>
            </a:r>
            <a:endParaRPr lang="es-MX" sz="3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sz="2000" dirty="0"/>
          </a:p>
          <a:p>
            <a:pPr algn="ctr"/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Periodo:   </a:t>
            </a:r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enero </a:t>
            </a:r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- </a:t>
            </a:r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mayo 2018</a:t>
            </a:r>
            <a:endParaRPr lang="es-MX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Segundo </a:t>
            </a:r>
            <a:r>
              <a:rPr lang="es-MX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Semestre</a:t>
            </a:r>
          </a:p>
          <a:p>
            <a:endParaRPr lang="es-MX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dirty="0"/>
          </a:p>
          <a:p>
            <a:pPr algn="ctr"/>
            <a:r>
              <a:rPr lang="es-MX" sz="2400" b="1" dirty="0">
                <a:solidFill>
                  <a:schemeClr val="bg1"/>
                </a:solidFill>
              </a:rPr>
              <a:t>Profesor:   MTI. Julio César Díaz Mendoza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8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30014"/>
            <a:ext cx="10245091" cy="546374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b="1" dirty="0" smtClean="0">
                <a:solidFill>
                  <a:schemeClr val="accent1">
                    <a:lumMod val="50000"/>
                  </a:schemeClr>
                </a:solidFill>
              </a:rPr>
              <a:t>Otra forma de definición de variables de estructura:</a:t>
            </a:r>
          </a:p>
          <a:p>
            <a:endParaRPr lang="es-ES" altLang="es-MX" sz="1050" dirty="0"/>
          </a:p>
          <a:p>
            <a:r>
              <a:rPr lang="es-ES" altLang="es-MX" dirty="0" smtClean="0"/>
              <a:t>Las </a:t>
            </a:r>
            <a:r>
              <a:rPr lang="es-ES" altLang="es-MX" dirty="0"/>
              <a:t>variables de estructuras se pueden definir de dos formas:</a:t>
            </a:r>
          </a:p>
          <a:p>
            <a:pPr lvl="1"/>
            <a:r>
              <a:rPr lang="es-ES" altLang="es-MX" sz="2000" dirty="0"/>
              <a:t>Listando el tipo de la estructura creado seguido por las variables correspondiente en cualquier lugar del programa antes de utilizarlas.</a:t>
            </a:r>
          </a:p>
          <a:p>
            <a:endParaRPr lang="es-MX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154088" y="3977087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libro libro1, libro2, libro3;</a:t>
            </a:r>
          </a:p>
        </p:txBody>
      </p:sp>
    </p:spTree>
    <p:extLst>
      <p:ext uri="{BB962C8B-B14F-4D97-AF65-F5344CB8AC3E}">
        <p14:creationId xmlns:p14="http://schemas.microsoft.com/office/powerpoint/2010/main" val="5441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8050924" y="2706742"/>
            <a:ext cx="3302876" cy="189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108709" y="2130480"/>
            <a:ext cx="8229600" cy="57626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altLang="es-MX" b="1" dirty="0" smtClean="0">
                <a:solidFill>
                  <a:schemeClr val="accent1">
                    <a:lumMod val="50000"/>
                  </a:schemeClr>
                </a:solidFill>
              </a:rPr>
              <a:t>Inicialización de una estructura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92469" y="2745008"/>
            <a:ext cx="634231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libro {</a:t>
            </a:r>
            <a:endParaRPr lang="es-ES" altLang="es-MX" sz="1800" b="1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titulo[50];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nombre[40];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editorial[50];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edicion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ISBN;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} libro1={“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My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book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”, </a:t>
            </a:r>
            <a:r>
              <a:rPr lang="es-ES" altLang="es-MX" sz="180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“Autor”, “</a:t>
            </a:r>
            <a:r>
              <a:rPr lang="es-ES" altLang="es-MX" sz="1800" b="1" i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Priceless</a:t>
            </a:r>
            <a:r>
              <a:rPr lang="es-ES" altLang="es-MX" sz="180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”, 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2, </a:t>
            </a:r>
            <a:r>
              <a:rPr lang="es-ES" altLang="es-MX" sz="1800" b="1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908911-12};</a:t>
            </a:r>
            <a:endParaRPr lang="es-ES" altLang="es-MX" sz="1800" b="1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041345" y="2745008"/>
            <a:ext cx="243528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libro </a:t>
            </a:r>
            <a:r>
              <a:rPr lang="es-ES" altLang="es-MX" sz="18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libro1 = {</a:t>
            </a:r>
            <a:endParaRPr lang="es-ES" altLang="es-MX" sz="18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      “</a:t>
            </a:r>
            <a:r>
              <a:rPr lang="es-ES" altLang="es-MX" sz="18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My</a:t>
            </a: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book</a:t>
            </a: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”,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es-ES" altLang="es-MX" sz="18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“Autor”,</a:t>
            </a:r>
            <a:endParaRPr lang="es-ES" altLang="es-MX" sz="18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es-ES" altLang="es-MX" sz="18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  <a:r>
              <a:rPr lang="es-ES" altLang="es-MX" sz="18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Priceless</a:t>
            </a:r>
            <a:r>
              <a:rPr lang="es-ES" altLang="es-MX" sz="18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”,</a:t>
            </a:r>
            <a:endParaRPr lang="es-ES" altLang="es-MX" sz="18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      2,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es-ES" altLang="es-MX" sz="18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908911-12};</a:t>
            </a:r>
            <a:endParaRPr lang="es-ES" altLang="es-MX" sz="18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6440"/>
            <a:ext cx="10245091" cy="619947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b="1" i="1" dirty="0" smtClean="0">
                <a:solidFill>
                  <a:schemeClr val="accent1">
                    <a:lumMod val="50000"/>
                  </a:schemeClr>
                </a:solidFill>
              </a:rPr>
              <a:t>Iniciación de una estructura:</a:t>
            </a:r>
          </a:p>
          <a:p>
            <a:r>
              <a:rPr lang="es-ES" altLang="es-MX" dirty="0" smtClean="0"/>
              <a:t>Notas </a:t>
            </a:r>
            <a:r>
              <a:rPr lang="es-ES" altLang="es-MX" dirty="0"/>
              <a:t>importantes</a:t>
            </a:r>
          </a:p>
          <a:p>
            <a:pPr lvl="1"/>
            <a:r>
              <a:rPr lang="es-ES" altLang="es-MX" sz="2000" dirty="0"/>
              <a:t>Listándolas inmediatamente después de la llave de cierre de la declaración de la estructura.</a:t>
            </a:r>
          </a:p>
          <a:p>
            <a:pPr lvl="1"/>
            <a:endParaRPr lang="es-ES" altLang="es-MX" sz="2000" dirty="0"/>
          </a:p>
          <a:p>
            <a:pPr lvl="1"/>
            <a:endParaRPr lang="es-ES" altLang="es-MX" sz="2000" dirty="0" smtClean="0"/>
          </a:p>
          <a:p>
            <a:pPr lvl="1"/>
            <a:endParaRPr lang="es-ES" altLang="es-MX" sz="2000" dirty="0"/>
          </a:p>
          <a:p>
            <a:pPr lvl="1"/>
            <a:r>
              <a:rPr lang="es-ES" altLang="es-MX" sz="2000" dirty="0" err="1" smtClean="0">
                <a:solidFill>
                  <a:schemeClr val="accent1">
                    <a:lumMod val="50000"/>
                  </a:schemeClr>
                </a:solidFill>
              </a:rPr>
              <a:t>Sizeof</a:t>
            </a:r>
            <a:r>
              <a:rPr lang="es-ES" altLang="es-MX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altLang="es-MX" sz="2000" dirty="0">
                <a:solidFill>
                  <a:schemeClr val="accent1">
                    <a:lumMod val="50000"/>
                  </a:schemeClr>
                </a:solidFill>
              </a:rPr>
              <a:t>(tipo de estructura) </a:t>
            </a:r>
            <a:r>
              <a:rPr lang="es-ES" altLang="es-MX" sz="2000" dirty="0"/>
              <a:t>nos </a:t>
            </a:r>
            <a:r>
              <a:rPr lang="es-ES" altLang="es-MX" sz="2000" dirty="0" smtClean="0"/>
              <a:t>devuelve </a:t>
            </a:r>
            <a:r>
              <a:rPr lang="es-ES" altLang="es-MX" sz="2000" dirty="0"/>
              <a:t>el tamaño de la estructura.</a:t>
            </a:r>
          </a:p>
          <a:p>
            <a:endParaRPr lang="es-MX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41987" y="3426319"/>
            <a:ext cx="1765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libro1 = libro2;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libro2 = libro3;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libro3 = libro1;</a:t>
            </a:r>
          </a:p>
        </p:txBody>
      </p:sp>
    </p:spTree>
    <p:extLst>
      <p:ext uri="{BB962C8B-B14F-4D97-AF65-F5344CB8AC3E}">
        <p14:creationId xmlns:p14="http://schemas.microsoft.com/office/powerpoint/2010/main" val="14979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77462"/>
            <a:ext cx="10245091" cy="598926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b="1" dirty="0" smtClean="0">
                <a:solidFill>
                  <a:schemeClr val="accent1">
                    <a:lumMod val="50000"/>
                  </a:schemeClr>
                </a:solidFill>
              </a:rPr>
              <a:t>Acceso a los elementos de la estructura:</a:t>
            </a:r>
          </a:p>
          <a:p>
            <a:r>
              <a:rPr lang="es-ES" altLang="es-MX" dirty="0" smtClean="0"/>
              <a:t>Se </a:t>
            </a:r>
            <a:r>
              <a:rPr lang="es-ES" altLang="es-MX" dirty="0"/>
              <a:t>puede acceder a los miembros de una estructura de una estructura mediante dos formas:</a:t>
            </a:r>
          </a:p>
          <a:p>
            <a:pPr lvl="1" algn="just"/>
            <a:endParaRPr lang="es-ES" altLang="es-MX" sz="2000" dirty="0"/>
          </a:p>
          <a:p>
            <a:pPr lvl="1" algn="just"/>
            <a:r>
              <a:rPr lang="es-ES" altLang="es-MX" sz="2000" dirty="0"/>
              <a:t>Utilizando el operador punto (.) Estático</a:t>
            </a:r>
          </a:p>
          <a:p>
            <a:pPr lvl="1" algn="just"/>
            <a:endParaRPr lang="es-ES" altLang="es-MX" sz="2000" dirty="0"/>
          </a:p>
          <a:p>
            <a:pPr lvl="1" algn="just"/>
            <a:r>
              <a:rPr lang="es-ES" altLang="es-MX" sz="2000" dirty="0"/>
              <a:t>Utilizando el operador puntero -&gt; Dinámico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0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08992"/>
            <a:ext cx="10245091" cy="567395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Acceso a elementos de la estructura.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Operador .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49722" y="2074072"/>
            <a:ext cx="437158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stdio.h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s-MX" sz="1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stdlib.h</a:t>
            </a: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{</a:t>
            </a: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  float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  float pi;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s-MX" sz="16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("Parte 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Real: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("%f", &amp;z.pr);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("Parte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Imaginaria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("%f", &amp;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z.pi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: (%.1f + %.</a:t>
            </a: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1fi\n)",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z.pr,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z.pi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system("pause");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s-E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08992"/>
            <a:ext cx="10245091" cy="567395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Acceso a elementos de la estructura.</a:t>
            </a: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Operador -&gt;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61424" y="1969542"/>
            <a:ext cx="4737066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stdio.h</a:t>
            </a: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stdlib.h</a:t>
            </a: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  float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   float pi;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z, *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ptr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("Parte Real: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("%f", &amp;z.pr);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("Parte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Imaginaria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("%f", &amp;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z.pi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ptr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= &amp;z;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: (%.1f + %.1fi</a:t>
            </a:r>
            <a:r>
              <a:rPr lang="en-US" altLang="es-MX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)\n",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ptr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-&gt;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ptr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-&gt;pi);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system("pause");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s-E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24910"/>
            <a:ext cx="10245091" cy="651478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b="1" dirty="0" smtClean="0">
                <a:solidFill>
                  <a:schemeClr val="accent1">
                    <a:lumMod val="50000"/>
                  </a:schemeClr>
                </a:solidFill>
              </a:rPr>
              <a:t>Ejercicio</a:t>
            </a:r>
            <a:endParaRPr lang="es-ES" alt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189" lvl="1" indent="0">
              <a:buNone/>
            </a:pPr>
            <a:r>
              <a:rPr lang="es-MX" altLang="es-MX" dirty="0"/>
              <a:t>Desarrollar un programa que permita realizar un censo, se debe tomar la edad, el nombre, la dirección y teléfono de una persona. Realizar el programa que permita capturar los </a:t>
            </a:r>
            <a:r>
              <a:rPr lang="es-MX" altLang="es-MX" dirty="0" smtClean="0"/>
              <a:t>datos.</a:t>
            </a:r>
          </a:p>
          <a:p>
            <a:pPr marL="457189" lvl="1" indent="0">
              <a:buNone/>
            </a:pPr>
            <a:r>
              <a:rPr lang="es-MX" altLang="es-MX" dirty="0" smtClean="0"/>
              <a:t>Despliega los datos con:</a:t>
            </a:r>
          </a:p>
          <a:p>
            <a:pPr lvl="1"/>
            <a:r>
              <a:rPr lang="es-MX" altLang="es-MX" dirty="0" smtClean="0"/>
              <a:t>referencias estáticas y </a:t>
            </a:r>
          </a:p>
          <a:p>
            <a:pPr lvl="1"/>
            <a:r>
              <a:rPr lang="es-MX" altLang="es-MX" dirty="0" smtClean="0"/>
              <a:t>apuntadores.</a:t>
            </a:r>
            <a:endParaRPr lang="es-MX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10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b="1" dirty="0" smtClean="0">
                <a:solidFill>
                  <a:schemeClr val="accent1">
                    <a:lumMod val="50000"/>
                  </a:schemeClr>
                </a:solidFill>
              </a:rPr>
              <a:t>Ejercicio</a:t>
            </a:r>
            <a:endParaRPr lang="es-ES" alt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MX" altLang="es-MX" dirty="0"/>
              <a:t>Crear una estructura llamada "jugador", que almacene la siguiente información sobre jugadores de fútbol:</a:t>
            </a:r>
          </a:p>
          <a:p>
            <a:pPr lvl="2"/>
            <a:r>
              <a:rPr lang="es-MX" altLang="es-MX" dirty="0"/>
              <a:t>nombre del jugador</a:t>
            </a:r>
          </a:p>
          <a:p>
            <a:pPr lvl="2"/>
            <a:r>
              <a:rPr lang="es-MX" altLang="es-MX" dirty="0"/>
              <a:t>nombre del equipo</a:t>
            </a:r>
          </a:p>
          <a:p>
            <a:pPr lvl="2"/>
            <a:r>
              <a:rPr lang="es-MX" altLang="es-MX" dirty="0"/>
              <a:t>cantidad de partidos jugados</a:t>
            </a:r>
          </a:p>
          <a:p>
            <a:pPr lvl="2"/>
            <a:r>
              <a:rPr lang="es-MX" altLang="es-MX" dirty="0"/>
              <a:t>cantidad de goles convertidos</a:t>
            </a:r>
          </a:p>
          <a:p>
            <a:pPr lvl="2"/>
            <a:r>
              <a:rPr lang="es-MX" altLang="es-MX" dirty="0"/>
              <a:t>promedio de goles por partido</a:t>
            </a:r>
          </a:p>
          <a:p>
            <a:pPr lvl="1"/>
            <a:r>
              <a:rPr lang="es-MX" altLang="es-MX" dirty="0"/>
              <a:t>Utilizando la estructura, por cada jugador calcule el promedio de goles por partido.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23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40524"/>
            <a:ext cx="10245091" cy="535864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99543" y="1982735"/>
            <a:ext cx="8229600" cy="57626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altLang="es-MX" dirty="0" smtClean="0"/>
              <a:t>Estructuras anidadas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50" y="2697109"/>
            <a:ext cx="3455988" cy="25638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empleado{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nombre_emp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[30];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direccion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[25];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ciudad[20];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char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provincia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[20];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long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cod_postal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double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salario;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8360" y="2558997"/>
            <a:ext cx="4176713" cy="270192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clientes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nombre_cliente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[30];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direccion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[25];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ciudad[20];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char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provincia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[20];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long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cod_postal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	double </a:t>
            </a:r>
            <a:r>
              <a:rPr lang="en-U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saldo</a:t>
            </a:r>
            <a:r>
              <a:rPr lang="en-U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  <a:p>
            <a:pPr>
              <a:spcBef>
                <a:spcPct val="50000"/>
              </a:spcBef>
              <a:buFontTx/>
              <a:buNone/>
            </a:pP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23793" y="5513882"/>
            <a:ext cx="4248150" cy="863600"/>
          </a:xfrm>
          <a:prstGeom prst="wedgeRoundRectCallout">
            <a:avLst>
              <a:gd name="adj1" fmla="val -37741"/>
              <a:gd name="adj2" fmla="val -13272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bg1"/>
                </a:solidFill>
                <a:latin typeface="Arial" panose="020B0604020202020204" pitchFamily="34" charset="0"/>
              </a:rPr>
              <a:t>Existe información repetida entre Empleado y Clientes</a:t>
            </a:r>
            <a:endParaRPr lang="es-ES" altLang="es-MX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731030"/>
            <a:ext cx="10245091" cy="619947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97450" y="2382838"/>
            <a:ext cx="3067050" cy="17399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struct info_dir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	char direccion[25];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	char ciudad[20];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	char provincia[20];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>
                <a:solidFill>
                  <a:schemeClr val="tx1"/>
                </a:solidFill>
                <a:latin typeface="Arial" panose="020B0604020202020204" pitchFamily="34" charset="0"/>
              </a:rPr>
              <a:t>	long int cod_postal;</a:t>
            </a:r>
            <a:endParaRPr lang="es-ES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5863" y="4987926"/>
            <a:ext cx="3422650" cy="14652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struct empleado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    char nombre_emp[30];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    struct info_dir direccion_emp;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>
                <a:solidFill>
                  <a:schemeClr val="tx1"/>
                </a:solidFill>
                <a:latin typeface="Arial" panose="020B0604020202020204" pitchFamily="34" charset="0"/>
              </a:rPr>
              <a:t>    double salario;</a:t>
            </a:r>
            <a:endParaRPr lang="es-ES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43663" y="4975226"/>
            <a:ext cx="3702050" cy="1465263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struct clientes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     char nombre_cliente[30];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     struct info_dir direccion_cliente;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800">
                <a:solidFill>
                  <a:schemeClr val="tx1"/>
                </a:solidFill>
                <a:latin typeface="Arial" panose="020B0604020202020204" pitchFamily="34" charset="0"/>
              </a:rPr>
              <a:t>    double saldo;</a:t>
            </a:r>
            <a:endParaRPr lang="es-ES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45475" y="3484955"/>
            <a:ext cx="1512887" cy="1079500"/>
          </a:xfrm>
          <a:prstGeom prst="wedgeRoundRectCallout">
            <a:avLst>
              <a:gd name="adj1" fmla="val 55560"/>
              <a:gd name="adj2" fmla="val 1127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Se usa la estructura </a:t>
            </a:r>
            <a:r>
              <a:rPr lang="es-MX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info_dir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697914" y="3616325"/>
            <a:ext cx="1512887" cy="1079500"/>
          </a:xfrm>
          <a:prstGeom prst="wedgeRoundRectCallout">
            <a:avLst>
              <a:gd name="adj1" fmla="val -79065"/>
              <a:gd name="adj2" fmla="val 1400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tx1"/>
                </a:solidFill>
                <a:latin typeface="Arial" panose="020B0604020202020204" pitchFamily="34" charset="0"/>
              </a:rPr>
              <a:t>Se usa la estructura info_dir</a:t>
            </a:r>
            <a:endParaRPr lang="es-ES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525714" y="2168526"/>
            <a:ext cx="1800225" cy="936625"/>
          </a:xfrm>
          <a:prstGeom prst="wedgeRoundRectCallout">
            <a:avLst>
              <a:gd name="adj1" fmla="val 104231"/>
              <a:gd name="adj2" fmla="val 274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1800">
                <a:solidFill>
                  <a:schemeClr val="tx1"/>
                </a:solidFill>
                <a:latin typeface="Arial" panose="020B0604020202020204" pitchFamily="34" charset="0"/>
              </a:rPr>
              <a:t>Contiene elementos comunes</a:t>
            </a:r>
            <a:endParaRPr lang="es-ES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108709" y="1296194"/>
            <a:ext cx="8229600" cy="57626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altLang="es-MX" sz="2800" b="1" dirty="0" smtClean="0">
                <a:solidFill>
                  <a:schemeClr val="accent1">
                    <a:lumMod val="50000"/>
                  </a:schemeClr>
                </a:solidFill>
              </a:rPr>
              <a:t>Estructuras anidadas</a:t>
            </a:r>
          </a:p>
        </p:txBody>
      </p:sp>
    </p:spTree>
    <p:extLst>
      <p:ext uri="{BB962C8B-B14F-4D97-AF65-F5344CB8AC3E}">
        <p14:creationId xmlns:p14="http://schemas.microsoft.com/office/powerpoint/2010/main" val="20732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108709" y="2501462"/>
            <a:ext cx="10473691" cy="220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Programación Estructurada 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98180" y="3328596"/>
            <a:ext cx="10363200" cy="14700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altLang="es-MX" sz="3600" b="1" dirty="0" smtClean="0">
                <a:solidFill>
                  <a:schemeClr val="bg1"/>
                </a:solidFill>
              </a:rPr>
              <a:t>Estructuras Registro y Apuntadores</a:t>
            </a:r>
          </a:p>
        </p:txBody>
      </p:sp>
    </p:spTree>
    <p:extLst>
      <p:ext uri="{BB962C8B-B14F-4D97-AF65-F5344CB8AC3E}">
        <p14:creationId xmlns:p14="http://schemas.microsoft.com/office/powerpoint/2010/main" val="38641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98482"/>
            <a:ext cx="10245091" cy="577905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Courier New" pitchFamily="49" charset="0"/>
              </a:rPr>
              <a:t>Sinónimo de tipos de datos</a:t>
            </a:r>
          </a:p>
          <a:p>
            <a:pPr>
              <a:buFont typeface="Arial" charset="0"/>
              <a:buChar char="•"/>
              <a:defRPr/>
            </a:pPr>
            <a:r>
              <a:rPr lang="es-MX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s-MX" dirty="0" smtClean="0"/>
              <a:t> </a:t>
            </a:r>
            <a:endParaRPr lang="es-ES" dirty="0"/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La sentencia </a:t>
            </a:r>
            <a:r>
              <a:rPr lang="es-MX" sz="2000" dirty="0" err="1"/>
              <a:t>typedef</a:t>
            </a:r>
            <a:r>
              <a:rPr lang="es-MX" sz="2000" dirty="0"/>
              <a:t> permite al programador crear un sinónimo de un tipo de dato definido por el usuario o de un tipo ya existente.</a:t>
            </a:r>
          </a:p>
          <a:p>
            <a:pPr algn="just">
              <a:buFont typeface="Arial" charset="0"/>
              <a:buChar char="•"/>
              <a:defRPr/>
            </a:pPr>
            <a:endParaRPr lang="es-MX" dirty="0"/>
          </a:p>
          <a:p>
            <a:pPr lvl="1">
              <a:buFont typeface="Arial" charset="0"/>
              <a:buChar char="–"/>
              <a:defRPr/>
            </a:pPr>
            <a:r>
              <a:rPr lang="es-MX" sz="2000" dirty="0"/>
              <a:t>Ejemplo:</a:t>
            </a:r>
          </a:p>
          <a:p>
            <a:pPr lvl="1">
              <a:buFont typeface="Arial" charset="0"/>
              <a:buChar char="–"/>
              <a:defRPr/>
            </a:pPr>
            <a:endParaRPr lang="es-MX" sz="2000" dirty="0"/>
          </a:p>
          <a:p>
            <a:pPr marL="914400" lvl="2" indent="0" algn="just">
              <a:buNone/>
              <a:defRPr/>
            </a:pPr>
            <a:r>
              <a:rPr lang="es-MX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Longitud</a:t>
            </a:r>
          </a:p>
          <a:p>
            <a:pPr marL="914400" lvl="2" indent="0" algn="just">
              <a:buNone/>
              <a:defRPr/>
            </a:pPr>
            <a:endParaRPr lang="es-MX" dirty="0">
              <a:latin typeface="Courier New" pitchFamily="49" charset="0"/>
              <a:cs typeface="Courier New" pitchFamily="49" charset="0"/>
            </a:endParaRPr>
          </a:p>
          <a:p>
            <a:pPr lvl="2" algn="just">
              <a:buNone/>
              <a:defRPr/>
            </a:pPr>
            <a:r>
              <a:rPr lang="es-MX" dirty="0"/>
              <a:t>   A partir de esta sentencia usar </a:t>
            </a:r>
            <a:r>
              <a:rPr lang="es-MX" dirty="0" err="1"/>
              <a:t>double</a:t>
            </a:r>
            <a:r>
              <a:rPr lang="es-MX" dirty="0"/>
              <a:t> o Longitud es indistinto.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19502"/>
            <a:ext cx="10245091" cy="556885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7175806" y="2021520"/>
            <a:ext cx="4177994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stdio.h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float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  float pi;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typedef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No_complejo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No_complejo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("Parte Real: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("%f", &amp;z.pr);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("Parte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Imaginaria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("%f", &amp;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z.pi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("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Complejo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: (%.1f + %.1fi)",z.pr, </a:t>
            </a:r>
            <a:r>
              <a:rPr lang="en-US" altLang="es-MX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z.pi</a:t>
            </a: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system("pause");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MX" sz="16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s-ES" altLang="es-MX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1273721" y="2119971"/>
            <a:ext cx="5452899" cy="3849687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altLang="es-MX" b="1" dirty="0" smtClean="0">
                <a:solidFill>
                  <a:schemeClr val="accent1">
                    <a:lumMod val="50000"/>
                  </a:schemeClr>
                </a:solidFill>
              </a:rPr>
              <a:t>Sinónimo de tipo de datos</a:t>
            </a:r>
          </a:p>
          <a:p>
            <a:r>
              <a:rPr lang="es-MX" altLang="es-MX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8335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14400"/>
            <a:ext cx="10245091" cy="661987"/>
          </a:xfrm>
        </p:spPr>
        <p:txBody>
          <a:bodyPr/>
          <a:lstStyle/>
          <a:p>
            <a:r>
              <a:rPr lang="es-MX" altLang="es-MX" b="1" i="1" dirty="0">
                <a:solidFill>
                  <a:schemeClr val="accent1">
                    <a:lumMod val="50000"/>
                  </a:schemeClr>
                </a:solidFill>
              </a:rPr>
              <a:t>Bibliografía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dirty="0" err="1"/>
              <a:t>Joyanes</a:t>
            </a:r>
            <a:r>
              <a:rPr lang="es-ES" altLang="es-MX" dirty="0"/>
              <a:t> Aguilar, </a:t>
            </a:r>
            <a:r>
              <a:rPr lang="es-ES" altLang="es-MX" dirty="0" err="1"/>
              <a:t>Zahonero</a:t>
            </a:r>
            <a:r>
              <a:rPr lang="es-ES" altLang="es-MX" dirty="0"/>
              <a:t> Martínez. </a:t>
            </a:r>
            <a:r>
              <a:rPr lang="es-ES" altLang="es-MX" i="1" dirty="0"/>
              <a:t>Programación en C, C++, Java y UML</a:t>
            </a:r>
            <a:r>
              <a:rPr lang="es-ES" altLang="es-MX" dirty="0"/>
              <a:t>, McGraw-Hill, 2010.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77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93378"/>
            <a:ext cx="10245091" cy="683009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Contenido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108709" y="2571917"/>
            <a:ext cx="8229600" cy="3145712"/>
          </a:xfr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  <a:p>
            <a:r>
              <a:rPr lang="es-CR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Definición de variables de estructuras</a:t>
            </a:r>
          </a:p>
          <a:p>
            <a:r>
              <a:rPr lang="es-MX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Inicialización de una estructura</a:t>
            </a:r>
          </a:p>
          <a:p>
            <a:r>
              <a:rPr lang="es-MX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Acceso a los miembros de una estructura</a:t>
            </a:r>
          </a:p>
          <a:p>
            <a:r>
              <a:rPr lang="es-MX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Estructuras anidadas</a:t>
            </a:r>
          </a:p>
          <a:p>
            <a:r>
              <a:rPr lang="es-MX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Arreglos de estructuras</a:t>
            </a:r>
          </a:p>
          <a:p>
            <a:r>
              <a:rPr lang="es-MX" altLang="es-MX" sz="2400" b="1" dirty="0" smtClean="0">
                <a:solidFill>
                  <a:schemeClr val="accent1">
                    <a:lumMod val="50000"/>
                  </a:schemeClr>
                </a:solidFill>
              </a:rPr>
              <a:t>Sinónimo de tipos de datos</a:t>
            </a:r>
            <a:endParaRPr lang="es-MX" altLang="es-MX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b="1" dirty="0" smtClean="0">
                <a:solidFill>
                  <a:schemeClr val="accent1">
                    <a:lumMod val="50000"/>
                  </a:schemeClr>
                </a:solidFill>
              </a:rPr>
              <a:t>Competencia</a:t>
            </a:r>
            <a:endParaRPr lang="es-MX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87668" y="2620493"/>
            <a:ext cx="102778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800" dirty="0">
                <a:solidFill>
                  <a:schemeClr val="accent1">
                    <a:lumMod val="50000"/>
                  </a:schemeClr>
                </a:solidFill>
              </a:rPr>
              <a:t>Desarrolla programas computacionales que requieren del manejo de conjuntos de datos, mediante el empleo de estructuras dinámicas de datos.</a:t>
            </a:r>
          </a:p>
        </p:txBody>
      </p:sp>
    </p:spTree>
    <p:extLst>
      <p:ext uri="{BB962C8B-B14F-4D97-AF65-F5344CB8AC3E}">
        <p14:creationId xmlns:p14="http://schemas.microsoft.com/office/powerpoint/2010/main" val="574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52631"/>
            <a:ext cx="10245091" cy="970598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Ejemplo función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sizeof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03605" y="2000500"/>
            <a:ext cx="4608919" cy="45579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#</a:t>
            </a:r>
            <a:r>
              <a:rPr lang="es-MX" sz="1200" dirty="0" err="1"/>
              <a:t>include</a:t>
            </a:r>
            <a:r>
              <a:rPr lang="es-MX" sz="1200" dirty="0"/>
              <a:t>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</a:t>
            </a: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argc</a:t>
            </a:r>
            <a:r>
              <a:rPr lang="es-MX" sz="1200" dirty="0"/>
              <a:t>, </a:t>
            </a:r>
            <a:r>
              <a:rPr lang="es-MX" sz="1200" dirty="0" err="1"/>
              <a:t>char</a:t>
            </a:r>
            <a:r>
              <a:rPr lang="es-MX" sz="1200" dirty="0"/>
              <a:t> *</a:t>
            </a:r>
            <a:r>
              <a:rPr lang="es-MX" sz="1200" dirty="0" err="1"/>
              <a:t>argv</a:t>
            </a:r>
            <a:r>
              <a:rPr lang="es-MX" sz="1200" dirty="0"/>
              <a:t>[])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char</a:t>
            </a:r>
            <a:r>
              <a:rPr lang="es-MX" sz="1200" dirty="0"/>
              <a:t> c;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short 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int</a:t>
            </a:r>
            <a:r>
              <a:rPr lang="es-MX" sz="1200" dirty="0"/>
              <a:t> i;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lg</a:t>
            </a:r>
            <a:r>
              <a:rPr lang="es-MX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long</a:t>
            </a:r>
            <a:r>
              <a:rPr lang="es-MX" sz="1200" dirty="0"/>
              <a:t> ll;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float</a:t>
            </a:r>
            <a:r>
              <a:rPr lang="es-MX" sz="1200" dirty="0"/>
              <a:t> f;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double</a:t>
            </a:r>
            <a:r>
              <a:rPr lang="es-MX" sz="1200" dirty="0"/>
              <a:t> 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double</a:t>
            </a:r>
            <a:r>
              <a:rPr lang="es-MX" sz="1200" dirty="0"/>
              <a:t> </a:t>
            </a:r>
            <a:r>
              <a:rPr lang="es-MX" sz="1200" dirty="0" err="1"/>
              <a:t>ld</a:t>
            </a:r>
            <a:r>
              <a:rPr lang="es-MX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array</a:t>
            </a:r>
            <a:r>
              <a:rPr lang="es-MX" sz="1200" dirty="0"/>
              <a:t>[20];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 </a:t>
            </a:r>
            <a:r>
              <a:rPr lang="es-MX" sz="1200" dirty="0" err="1"/>
              <a:t>int</a:t>
            </a:r>
            <a:r>
              <a:rPr lang="es-MX" sz="1200" dirty="0"/>
              <a:t> *</a:t>
            </a:r>
            <a:r>
              <a:rPr lang="es-MX" sz="1200" dirty="0" err="1"/>
              <a:t>ptr</a:t>
            </a:r>
            <a:r>
              <a:rPr lang="es-MX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int</a:t>
            </a:r>
            <a:r>
              <a:rPr lang="es-MX" sz="1200" dirty="0"/>
              <a:t> j, k; </a:t>
            </a:r>
            <a:r>
              <a:rPr lang="es-MX" sz="1200" dirty="0" err="1"/>
              <a:t>int</a:t>
            </a:r>
            <a:r>
              <a:rPr lang="es-MX" sz="1200" dirty="0"/>
              <a:t> *ptr1;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j = 1; k=2;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ptr</a:t>
            </a:r>
            <a:r>
              <a:rPr lang="es-MX" sz="1200" dirty="0"/>
              <a:t> = </a:t>
            </a:r>
            <a:r>
              <a:rPr lang="es-MX" sz="1200" dirty="0" err="1"/>
              <a:t>array</a:t>
            </a:r>
            <a:r>
              <a:rPr lang="es-MX" sz="12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ptr1=&amp;k;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("\n");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("j = %d y su dirección es %p \n", j, (</a:t>
            </a:r>
            <a:r>
              <a:rPr lang="es-MX" sz="1200" dirty="0" err="1"/>
              <a:t>void</a:t>
            </a:r>
            <a:r>
              <a:rPr lang="es-MX" sz="1200" dirty="0"/>
              <a:t> *) &amp;j);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("k = %d y su dirección es %p \n", k, (</a:t>
            </a:r>
            <a:r>
              <a:rPr lang="es-MX" sz="1200" dirty="0" err="1"/>
              <a:t>void</a:t>
            </a:r>
            <a:r>
              <a:rPr lang="es-MX" sz="1200" dirty="0"/>
              <a:t> *) &amp;k);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</a:t>
            </a:r>
            <a:r>
              <a:rPr lang="es-MX" sz="1200" dirty="0" err="1"/>
              <a:t>ptr</a:t>
            </a:r>
            <a:r>
              <a:rPr lang="es-MX" sz="1200" dirty="0"/>
              <a:t> = %p y su dirección es %p \n", j, (</a:t>
            </a:r>
            <a:r>
              <a:rPr lang="es-MX" sz="1200" dirty="0" err="1"/>
              <a:t>void</a:t>
            </a:r>
            <a:r>
              <a:rPr lang="es-MX" sz="1200" dirty="0"/>
              <a:t> *) &amp;ptr1);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("el valor entero que apunta </a:t>
            </a:r>
            <a:r>
              <a:rPr lang="es-MX" sz="1200" dirty="0" err="1"/>
              <a:t>ptr</a:t>
            </a:r>
            <a:r>
              <a:rPr lang="es-MX" sz="1200" dirty="0"/>
              <a:t> = %d  \n", *ptr1); 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351282" y="2154621"/>
            <a:ext cx="76620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("\n");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 smtClean="0"/>
              <a:t>	</a:t>
            </a:r>
            <a:r>
              <a:rPr lang="es-MX" sz="1200" dirty="0" err="1" smtClean="0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c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char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c,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char</a:t>
            </a:r>
            <a:r>
              <a:rPr lang="es-MX" sz="12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s = %u \t </a:t>
            </a:r>
            <a:r>
              <a:rPr lang="es-MX" sz="1200" dirty="0" err="1"/>
              <a:t>sizeof</a:t>
            </a:r>
            <a:r>
              <a:rPr lang="es-MX" sz="1200" dirty="0"/>
              <a:t>(short) = %u \n", </a:t>
            </a:r>
            <a:r>
              <a:rPr lang="es-MX" sz="1200" dirty="0" err="1"/>
              <a:t>sizeof</a:t>
            </a:r>
            <a:r>
              <a:rPr lang="es-MX" sz="1200" dirty="0"/>
              <a:t> s, </a:t>
            </a:r>
            <a:r>
              <a:rPr lang="es-MX" sz="1200" dirty="0" err="1"/>
              <a:t>sizeof</a:t>
            </a:r>
            <a:r>
              <a:rPr lang="es-MX" sz="1200" dirty="0"/>
              <a:t>(short));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i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int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i,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int</a:t>
            </a:r>
            <a:r>
              <a:rPr lang="es-MX" sz="1200" dirty="0"/>
              <a:t>));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lg</a:t>
            </a:r>
            <a:r>
              <a:rPr lang="es-MX" sz="1200" dirty="0"/>
              <a:t>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long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lg</a:t>
            </a:r>
            <a:r>
              <a:rPr lang="es-MX" sz="1200" dirty="0"/>
              <a:t>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long</a:t>
            </a:r>
            <a:r>
              <a:rPr lang="es-MX" sz="1200" dirty="0"/>
              <a:t>));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ll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long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ll,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long</a:t>
            </a:r>
            <a:r>
              <a:rPr lang="es-MX" sz="12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f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float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f,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float</a:t>
            </a:r>
            <a:r>
              <a:rPr lang="es-MX" sz="12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d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double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d,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double</a:t>
            </a:r>
            <a:r>
              <a:rPr lang="es-MX" sz="12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ld</a:t>
            </a:r>
            <a:r>
              <a:rPr lang="es-MX" sz="1200" dirty="0"/>
              <a:t>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double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ld</a:t>
            </a:r>
            <a:r>
              <a:rPr lang="es-MX" sz="1200" dirty="0"/>
              <a:t>,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long</a:t>
            </a:r>
            <a:r>
              <a:rPr lang="es-MX" sz="1200" dirty="0"/>
              <a:t> </a:t>
            </a:r>
            <a:r>
              <a:rPr lang="es-MX" sz="1200" dirty="0" err="1"/>
              <a:t>double</a:t>
            </a:r>
            <a:r>
              <a:rPr lang="es-MX" sz="12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printf</a:t>
            </a:r>
            <a:r>
              <a:rPr lang="es-MX" sz="1200" dirty="0"/>
              <a:t>("  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array</a:t>
            </a:r>
            <a:r>
              <a:rPr lang="es-MX" sz="1200" dirty="0"/>
              <a:t> = %u \t </a:t>
            </a:r>
            <a:r>
              <a:rPr lang="es-MX" sz="1200" dirty="0" err="1"/>
              <a:t>sizeof</a:t>
            </a:r>
            <a:r>
              <a:rPr lang="es-MX" sz="1200" dirty="0"/>
              <a:t>(</a:t>
            </a:r>
            <a:r>
              <a:rPr lang="es-MX" sz="1200" dirty="0" err="1"/>
              <a:t>char</a:t>
            </a:r>
            <a:r>
              <a:rPr lang="es-MX" sz="1200" dirty="0"/>
              <a:t>) = %u \n",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array</a:t>
            </a:r>
            <a:r>
              <a:rPr lang="es-MX" sz="1200" dirty="0"/>
              <a:t>, </a:t>
            </a:r>
            <a:r>
              <a:rPr lang="es-MX" sz="1200" dirty="0" err="1"/>
              <a:t>sizeof</a:t>
            </a:r>
            <a:r>
              <a:rPr lang="es-MX" sz="1200" dirty="0"/>
              <a:t> </a:t>
            </a:r>
            <a:r>
              <a:rPr lang="es-MX" sz="1200" dirty="0" err="1"/>
              <a:t>ptr</a:t>
            </a:r>
            <a:r>
              <a:rPr lang="es-MX" sz="12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 smtClean="0"/>
              <a:t>	</a:t>
            </a:r>
            <a:r>
              <a:rPr lang="es-MX" sz="1200" dirty="0" err="1" smtClean="0"/>
              <a:t>printf</a:t>
            </a:r>
            <a:r>
              <a:rPr lang="es-MX" sz="1200" dirty="0" smtClean="0"/>
              <a:t>(“</a:t>
            </a:r>
            <a:r>
              <a:rPr lang="es-MX" sz="1200" dirty="0" err="1" smtClean="0"/>
              <a:t>ptr</a:t>
            </a:r>
            <a:r>
              <a:rPr lang="es-MX" sz="1200" dirty="0" smtClean="0"/>
              <a:t> = %p y  su dirección es : %p \n”, </a:t>
            </a:r>
            <a:r>
              <a:rPr lang="es-MX" sz="1200" dirty="0" err="1" smtClean="0"/>
              <a:t>ptr</a:t>
            </a:r>
            <a:r>
              <a:rPr lang="es-MX" sz="1200" dirty="0" smtClean="0"/>
              <a:t>, (</a:t>
            </a:r>
            <a:r>
              <a:rPr lang="es-MX" sz="1200" dirty="0" err="1" smtClean="0"/>
              <a:t>void</a:t>
            </a:r>
            <a:r>
              <a:rPr lang="es-MX" sz="1200" dirty="0" smtClean="0"/>
              <a:t> *) &amp;</a:t>
            </a:r>
            <a:r>
              <a:rPr lang="es-MX" sz="1200" dirty="0" err="1" smtClean="0"/>
              <a:t>ptr</a:t>
            </a:r>
            <a:r>
              <a:rPr lang="es-MX" sz="1200" dirty="0" smtClean="0"/>
              <a:t>); </a:t>
            </a:r>
            <a:endParaRPr lang="es-MX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	</a:t>
            </a:r>
            <a:r>
              <a:rPr lang="es-MX" sz="1200" dirty="0" err="1"/>
              <a:t>return</a:t>
            </a:r>
            <a:r>
              <a:rPr lang="es-MX" sz="1200" dirty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75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584" y="1093075"/>
            <a:ext cx="10245091" cy="577905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sz="2800" b="1" dirty="0">
                <a:solidFill>
                  <a:schemeClr val="accent1">
                    <a:lumMod val="50000"/>
                  </a:schemeClr>
                </a:solidFill>
              </a:rPr>
              <a:t>Estructura</a:t>
            </a:r>
          </a:p>
          <a:p>
            <a:pPr lvl="1"/>
            <a:r>
              <a:rPr lang="es-ES" altLang="es-MX" sz="2800" dirty="0">
                <a:solidFill>
                  <a:schemeClr val="accent1">
                    <a:lumMod val="50000"/>
                  </a:schemeClr>
                </a:solidFill>
              </a:rPr>
              <a:t>Una estructura es una colección de uno o más tipos de elementos denominados </a:t>
            </a:r>
            <a:r>
              <a:rPr lang="es-ES" altLang="es-MX" sz="2800" b="1" dirty="0">
                <a:solidFill>
                  <a:schemeClr val="accent1">
                    <a:lumMod val="50000"/>
                  </a:schemeClr>
                </a:solidFill>
              </a:rPr>
              <a:t>miembros</a:t>
            </a:r>
            <a:r>
              <a:rPr lang="es-ES" altLang="es-MX" sz="2800" dirty="0">
                <a:solidFill>
                  <a:schemeClr val="accent1">
                    <a:lumMod val="50000"/>
                  </a:schemeClr>
                </a:solidFill>
              </a:rPr>
              <a:t>, cada uno de los cuales puede ser un tipo de dato diferente.</a:t>
            </a:r>
          </a:p>
          <a:p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45930"/>
            <a:ext cx="10245091" cy="630457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altLang="es-MX" b="1" dirty="0">
                <a:solidFill>
                  <a:schemeClr val="accent1">
                    <a:lumMod val="50000"/>
                  </a:schemeClr>
                </a:solidFill>
              </a:rPr>
              <a:t>Sintaxis de declaración</a:t>
            </a:r>
          </a:p>
          <a:p>
            <a:endParaRPr lang="es-MX" altLang="es-MX" dirty="0"/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nombre_estructura</a:t>
            </a:r>
            <a:endParaRPr lang="es-ES" altLang="es-MX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tipo_dato_miembro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tipo_dato_miembro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tipo_dato_miembro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tipo_dato_miembro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s-ES" altLang="es-MX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nombre_miembro</a:t>
            </a: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80000"/>
              </a:lnSpc>
              <a:buNone/>
            </a:pPr>
            <a:r>
              <a:rPr lang="es-ES" altLang="es-MX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  <a:endParaRPr lang="es-ES" altLang="es-MX" sz="1800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8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0033" y="1072222"/>
            <a:ext cx="10245091" cy="661988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12751" y="2165267"/>
            <a:ext cx="2699463" cy="211244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MX" sz="2000" dirty="0"/>
              <a:t>	Datos de un libro: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 smtClean="0"/>
              <a:t>Título</a:t>
            </a:r>
            <a:endParaRPr lang="es-ES" altLang="es-MX" sz="1800" dirty="0"/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/>
              <a:t>Nombre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/>
              <a:t>Editorial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/>
              <a:t>Edición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/>
              <a:t>ISBN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MX" sz="1800" dirty="0"/>
              <a:t>Precio</a:t>
            </a:r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13"/>
              </p:ext>
            </p:extLst>
          </p:nvPr>
        </p:nvGraphicFramePr>
        <p:xfrm>
          <a:off x="3126214" y="4178799"/>
          <a:ext cx="4572000" cy="2348230"/>
        </p:xfrm>
        <a:graphic>
          <a:graphicData uri="http://schemas.openxmlformats.org/drawingml/2006/table">
            <a:tbl>
              <a:tblPr/>
              <a:tblGrid>
                <a:gridCol w="204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Nombre Miembro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Tipo Miembro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Título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Array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de 50 caracteres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NombreA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Array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de 40 caracteres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Editorial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Array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de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30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caracteres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Edición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Entero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ISBN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Array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 de 20 caracteres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Precio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pitchFamily="34" charset="0"/>
                        </a:rPr>
                        <a:t>Float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27909"/>
                  </a:ext>
                </a:extLst>
              </a:tr>
            </a:tbl>
          </a:graphicData>
        </a:graphic>
      </p:graphicFrame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7770883" y="2083817"/>
            <a:ext cx="2467342" cy="230832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libro{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titulo[50];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nombreA</a:t>
            </a:r>
            <a:r>
              <a:rPr lang="es-ES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[40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editorial[30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edición;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ISBN[20];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float</a:t>
            </a:r>
            <a:r>
              <a:rPr lang="es-ES" altLang="es-MX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precio;</a:t>
            </a:r>
            <a:endParaRPr lang="es-ES" altLang="es-MX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268482" y="2211470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Problema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897929" y="3754776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Solución</a:t>
            </a:r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6536397" y="2211470"/>
            <a:ext cx="97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Código</a:t>
            </a: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 rot="2627485">
            <a:off x="1860228" y="4367937"/>
            <a:ext cx="1143000" cy="533400"/>
          </a:xfrm>
          <a:prstGeom prst="curvedUpArrow">
            <a:avLst>
              <a:gd name="adj1" fmla="val 42857"/>
              <a:gd name="adj2" fmla="val 85714"/>
              <a:gd name="adj3" fmla="val 3333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45"/>
          <p:cNvSpPr>
            <a:spLocks noChangeArrowheads="1"/>
          </p:cNvSpPr>
          <p:nvPr/>
        </p:nvSpPr>
        <p:spPr bwMode="auto">
          <a:xfrm rot="19538510">
            <a:off x="7960951" y="4730026"/>
            <a:ext cx="1143000" cy="533400"/>
          </a:xfrm>
          <a:prstGeom prst="curvedUpArrow">
            <a:avLst>
              <a:gd name="adj1" fmla="val 42857"/>
              <a:gd name="adj2" fmla="val 85714"/>
              <a:gd name="adj3" fmla="val 3333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935420"/>
            <a:ext cx="10245091" cy="640967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Estructuras Registro y Apuntadores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MX" b="1" dirty="0" smtClean="0">
                <a:solidFill>
                  <a:schemeClr val="accent1">
                    <a:lumMod val="50000"/>
                  </a:schemeClr>
                </a:solidFill>
              </a:rPr>
              <a:t>Definición de variables de estructuras</a:t>
            </a:r>
          </a:p>
          <a:p>
            <a:endParaRPr lang="es-ES" altLang="es-MX" sz="900" dirty="0"/>
          </a:p>
          <a:p>
            <a:r>
              <a:rPr lang="es-ES" altLang="es-MX" dirty="0" smtClean="0"/>
              <a:t>Las </a:t>
            </a:r>
            <a:r>
              <a:rPr lang="es-ES" altLang="es-MX" dirty="0"/>
              <a:t>variables de estructuras se pueden definir de dos formas:</a:t>
            </a:r>
          </a:p>
          <a:p>
            <a:pPr lvl="1"/>
            <a:r>
              <a:rPr lang="es-ES" altLang="es-MX" sz="2000" dirty="0"/>
              <a:t>Listándolas inmediatamente después de la llave de cierre de la declaración de la estructura.</a:t>
            </a:r>
          </a:p>
          <a:p>
            <a:endParaRPr lang="es-MX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800600" y="4005263"/>
            <a:ext cx="25336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663300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663300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663300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6633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libro{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titulo[50];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nombre[40];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s-ES" altLang="es-MX" sz="1800" b="1" i="1" dirty="0" err="1">
                <a:solidFill>
                  <a:schemeClr val="tx1"/>
                </a:solidFill>
                <a:latin typeface="Arial" panose="020B0604020202020204" pitchFamily="34" charset="0"/>
              </a:rPr>
              <a:t>char</a:t>
            </a: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 editorial[50];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} libro1, libro2, libro3;</a:t>
            </a:r>
          </a:p>
        </p:txBody>
      </p:sp>
    </p:spTree>
    <p:extLst>
      <p:ext uri="{BB962C8B-B14F-4D97-AF65-F5344CB8AC3E}">
        <p14:creationId xmlns:p14="http://schemas.microsoft.com/office/powerpoint/2010/main" val="19548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740516BB-DCA8-4949-93DB-E4D6225E756B}" vid="{6B63E8A4-1C14-4F31-BA51-7771A480E8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Presentación4</Template>
  <TotalTime>1218</TotalTime>
  <Words>1027</Words>
  <Application>Microsoft Office PowerPoint</Application>
  <PresentationFormat>Panorámica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Tahoma</vt:lpstr>
      <vt:lpstr>Times New Roman</vt:lpstr>
      <vt:lpstr>Wingdings</vt:lpstr>
      <vt:lpstr>Tema de Office</vt:lpstr>
      <vt:lpstr>Presentación de PowerPoint</vt:lpstr>
      <vt:lpstr>Programación Estructurada </vt:lpstr>
      <vt:lpstr>Estructuras Registro y Apuntadores</vt:lpstr>
      <vt:lpstr>Estructuras Registro y Apuntadores</vt:lpstr>
      <vt:lpstr>Ejemplo función sizeof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Estructuras Registro y Apuntadores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 dm</dc:creator>
  <cp:lastModifiedBy>JC dm</cp:lastModifiedBy>
  <cp:revision>135</cp:revision>
  <dcterms:created xsi:type="dcterms:W3CDTF">2017-06-26T22:31:56Z</dcterms:created>
  <dcterms:modified xsi:type="dcterms:W3CDTF">2019-04-01T21:59:49Z</dcterms:modified>
</cp:coreProperties>
</file>