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8" r:id="rId39"/>
    <p:sldId id="294" r:id="rId40"/>
    <p:sldId id="295" r:id="rId41"/>
    <p:sldId id="300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3493C5F-A1A9-4EE5-813D-73514D91574E}">
          <p14:sldIdLst>
            <p14:sldId id="256"/>
            <p14:sldId id="257"/>
            <p14:sldId id="258"/>
          </p14:sldIdLst>
        </p14:section>
        <p14:section name="Functions" id="{BC4299AB-B7DB-4C37-A0D6-7F593B5FEE2E}">
          <p14:sldIdLst>
            <p14:sldId id="259"/>
            <p14:sldId id="260"/>
            <p14:sldId id="261"/>
            <p14:sldId id="262"/>
            <p14:sldId id="263"/>
          </p14:sldIdLst>
        </p14:section>
        <p14:section name="Stored Procedures" id="{D76DA8D8-EC0C-453C-9373-C479D1467BB6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Transactions" id="{44BCF207-780B-495F-B545-BBD0EBA706BA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Triggers" id="{EF063800-4556-4A73-AB92-DF1922CD4394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Summary" id="{41A0EE91-CAFC-40BC-949A-16A98630E23D}">
          <p14:sldIdLst>
            <p14:sldId id="292"/>
            <p14:sldId id="298"/>
            <p14:sldId id="294"/>
            <p14:sldId id="295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120D3E7-8228-448E-A71C-FED6D43DF855}" type="slidenum">
              <a:rPr lang="en-US"/>
              <a:t>29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After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r>
              <a:rPr lang="en-US" dirty="0"/>
              <a:t>Key words for getting data inside them are NEW and OLD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E577010-E72C-43E2-A3EA-4608701522CE}" type="slidenum">
              <a:rPr lang="en-US"/>
              <a:t>9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5.jpe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8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5"/>
          <p:cNvSpPr>
            <a:spLocks noGrp="1"/>
          </p:cNvSpPr>
          <p:nvPr>
            <p:ph type="subTitle" idx="1"/>
          </p:nvPr>
        </p:nvSpPr>
        <p:spPr/>
        <p:txBody>
          <a:bodyPr vert="horz" lIns="108000" tIns="36000" rIns="108000" bIns="36000" rtlCol="0" anchor="t" anchorCtr="0">
            <a:noAutofit/>
          </a:bodyPr>
          <a:lstStyle/>
          <a:p>
            <a:r>
              <a:rPr lang="en-US" sz="3200" noProof="1">
                <a:solidFill>
                  <a:srgbClr val="234465"/>
                </a:solidFill>
              </a:rPr>
              <a:t>User-defined Functions, Procedures, Triggers and Transactions</a:t>
            </a:r>
          </a:p>
          <a:p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GB" dirty="0"/>
              <a:t>Database Programmability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67632"/>
            <a:ext cx="2950749" cy="525135"/>
          </a:xfr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SoftUni Team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0885"/>
            <a:ext cx="2950749" cy="460502"/>
          </a:xfr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350398"/>
            <a:ext cx="4648200" cy="2907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Stored procedures are </a:t>
            </a:r>
            <a:r>
              <a:rPr lang="en-US" dirty="0">
                <a:solidFill>
                  <a:srgbClr val="FFA000"/>
                </a:solidFill>
              </a:rPr>
              <a:t>logic</a:t>
            </a:r>
            <a:r>
              <a:rPr lang="en-US" dirty="0"/>
              <a:t> removed from the application and placed </a:t>
            </a:r>
            <a:r>
              <a:rPr lang="en-US" dirty="0">
                <a:solidFill>
                  <a:srgbClr val="FFA000"/>
                </a:solidFill>
              </a:rPr>
              <a:t>on the database </a:t>
            </a:r>
            <a:r>
              <a:rPr lang="en-US" dirty="0" smtClean="0">
                <a:solidFill>
                  <a:srgbClr val="FFA000"/>
                </a:solidFill>
              </a:rPr>
              <a:t>server</a:t>
            </a:r>
            <a:r>
              <a:rPr lang="en-US" dirty="0" smtClean="0"/>
              <a:t>.</a:t>
            </a:r>
            <a:endParaRPr lang="en-US" dirty="0"/>
          </a:p>
          <a:p>
            <a:pPr lvl="1">
              <a:spcBef>
                <a:spcPct val="35000"/>
              </a:spcBef>
            </a:pPr>
            <a:r>
              <a:rPr lang="en-US" dirty="0"/>
              <a:t>Can greatly cut down traffic on the network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Improve the security of </a:t>
            </a:r>
            <a:r>
              <a:rPr lang="en-US" dirty="0" smtClean="0"/>
              <a:t>the </a:t>
            </a:r>
            <a:r>
              <a:rPr lang="en-US" dirty="0"/>
              <a:t>database server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Separate data access routines from the business logic </a:t>
            </a:r>
          </a:p>
          <a:p>
            <a:pPr>
              <a:spcBef>
                <a:spcPct val="35000"/>
              </a:spcBef>
            </a:pPr>
            <a:r>
              <a:rPr lang="en-US" dirty="0"/>
              <a:t>Stored procedures are </a:t>
            </a:r>
            <a:r>
              <a:rPr lang="en-US" dirty="0" smtClean="0"/>
              <a:t>accessed </a:t>
            </a:r>
            <a:r>
              <a:rPr lang="en-US" dirty="0"/>
              <a:t>by programs using different </a:t>
            </a:r>
            <a:r>
              <a:rPr lang="en-US" dirty="0" smtClean="0"/>
              <a:t>    platforms </a:t>
            </a:r>
            <a:r>
              <a:rPr lang="en-US" dirty="0"/>
              <a:t>and </a:t>
            </a:r>
            <a:r>
              <a:rPr lang="en-US" dirty="0" smtClean="0"/>
              <a:t>API's.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Stored Procedures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CREATE </a:t>
            </a:r>
            <a:r>
              <a:rPr lang="en-US" altLang="en-US" b="1" dirty="0" smtClean="0">
                <a:solidFill>
                  <a:srgbClr val="FFA000"/>
                </a:solidFill>
                <a:latin typeface="Consolas" panose="020B0609020204030204" pitchFamily="49" charset="0"/>
              </a:rPr>
              <a:t>PROCEDURE</a:t>
            </a:r>
          </a:p>
          <a:p>
            <a:r>
              <a:rPr lang="en-US" altLang="en-US" dirty="0" smtClean="0"/>
              <a:t>Example: </a:t>
            </a:r>
            <a:endParaRPr lang="bg-BG" altLang="en-US" dirty="0"/>
          </a:p>
          <a:p>
            <a:endParaRPr lang="en-GB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1882912" y="2561827"/>
            <a:ext cx="101346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DELIMITER $$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usp_select_employees_by_seniority() </a:t>
            </a:r>
            <a:endParaRPr lang="bg-BG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SELECT *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WHERE ROUND((DATEDIFF(NOW(), hire_date) / 365.25)) &lt; 15;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$$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48400" y="2570294"/>
            <a:ext cx="2743200" cy="449080"/>
          </a:xfrm>
          <a:prstGeom prst="wedgeRoundRectCallout">
            <a:avLst>
              <a:gd name="adj1" fmla="val -43629"/>
              <a:gd name="adj2" fmla="val 104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86125" y="3793035"/>
            <a:ext cx="2590800" cy="449080"/>
          </a:xfrm>
          <a:prstGeom prst="wedgeRoundRectCallout">
            <a:avLst>
              <a:gd name="adj1" fmla="val -38381"/>
              <a:gd name="adj2" fmla="val 8500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Executing and Dropping Stored Procedures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Executing a stored procedure by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endParaRPr lang="en-US" dirty="0">
              <a:solidFill>
                <a:srgbClr val="FFA000"/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rgbClr val="F3CD6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rgbClr val="F3CD6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b="1" dirty="0"/>
              <a:t>DROP </a:t>
            </a:r>
            <a:r>
              <a:rPr lang="en-US" altLang="en-US" b="1" dirty="0">
                <a:latin typeface="Consolas" panose="020B0609020204030204" pitchFamily="49" charset="0"/>
              </a:rPr>
              <a:t>PROCEDURE</a:t>
            </a: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2606630" y="4191001"/>
            <a:ext cx="859477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 PROCEDURE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usp_select_employees_by_seniority;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2133601"/>
            <a:ext cx="735727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usp_select_employees_by_seniority();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Parameterized Procedures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To define a parameterized procedure use the syntax:</a:t>
            </a:r>
          </a:p>
          <a:p>
            <a:endParaRPr lang="en-GB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590801" y="2158905"/>
            <a:ext cx="727868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usp_procedure_name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(parameter_1_name parameter_type,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parameter_2_name parameter_type,…)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Parameterized Stored Procedures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0100" y="1380273"/>
            <a:ext cx="105918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DELIMITER $$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usp_select_employees_by_seniority(min_years_at_work INT)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SELECT first_name, last_name, hire_date,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ROUND(DATEDIFF(NOW(),DATE(hire_date)) / 365.25,0) AS 'years'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WHERE ROUND(DATEDIFF(NOW(),DATE(hire_date)) / 365.25,0) &gt; min_years_at_work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ORDER BY hire_date;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END $$</a:t>
            </a:r>
            <a:b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usp_select_employees_by_seniority(15);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67201" y="1295400"/>
            <a:ext cx="3290755" cy="449080"/>
          </a:xfrm>
          <a:prstGeom prst="wedgeRoundRectCallout">
            <a:avLst>
              <a:gd name="adj1" fmla="val -34969"/>
              <a:gd name="adj2" fmla="val 9435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01000" y="2519174"/>
            <a:ext cx="2667000" cy="449080"/>
          </a:xfrm>
          <a:prstGeom prst="wedgeRoundRectCallout">
            <a:avLst>
              <a:gd name="adj1" fmla="val -35910"/>
              <a:gd name="adj2" fmla="val 9598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77001" y="5486400"/>
            <a:ext cx="1666855" cy="449080"/>
          </a:xfrm>
          <a:prstGeom prst="wedgeRoundRectCallout">
            <a:avLst>
              <a:gd name="adj1" fmla="val -37970"/>
              <a:gd name="adj2" fmla="val 9934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Returning Values Using OUTPUT Parameters</a:t>
            </a:r>
            <a:endParaRPr lang="en-US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533400" y="1117276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usp_add_numbers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(first_number INT,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second_number INT,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 result INT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SET 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first_number + second_number;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$$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DELIMITER 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@answer=0;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usp_add_numbers(5, 6,@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answer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@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answer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10200" y="1923073"/>
            <a:ext cx="3063114" cy="449080"/>
          </a:xfrm>
          <a:prstGeom prst="wedgeRoundRectCallout">
            <a:avLst>
              <a:gd name="adj1" fmla="val -63951"/>
              <a:gd name="adj2" fmla="val 1370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procedure</a:t>
            </a:r>
            <a:endParaRPr lang="bg-BG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10201" y="4831688"/>
            <a:ext cx="3290755" cy="449080"/>
          </a:xfrm>
          <a:prstGeom prst="wedgeRoundRectCallout">
            <a:avLst>
              <a:gd name="adj1" fmla="val -39112"/>
              <a:gd name="adj2" fmla="val 8027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Executing procedure</a:t>
            </a:r>
            <a:endParaRPr lang="bg-BG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829800" y="5506080"/>
            <a:ext cx="1526524" cy="753731"/>
          </a:xfrm>
          <a:prstGeom prst="wedgeRoundRectCallout">
            <a:avLst>
              <a:gd name="adj1" fmla="val -19821"/>
              <a:gd name="adj2" fmla="val -9507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</a:t>
            </a:r>
            <a:b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bg-BG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525000" y="3946856"/>
            <a:ext cx="1600200" cy="1174562"/>
            <a:chOff x="9828212" y="2895600"/>
            <a:chExt cx="1600200" cy="1174562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9828212" y="2895600"/>
              <a:ext cx="16002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7930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@answer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9828212" y="3483041"/>
              <a:ext cx="1600200" cy="58712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7930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Employees Promotion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Write a stored procedure that raises employees salaries by </a:t>
            </a:r>
            <a:r>
              <a:rPr lang="en-US" dirty="0" smtClean="0"/>
              <a:t>       department </a:t>
            </a:r>
            <a:r>
              <a:rPr lang="en-US" dirty="0"/>
              <a:t>name (as parameter) </a:t>
            </a:r>
            <a:r>
              <a:rPr lang="en-US" dirty="0">
                <a:solidFill>
                  <a:srgbClr val="FFA000"/>
                </a:solidFill>
              </a:rPr>
              <a:t>by 5%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Use </a:t>
            </a:r>
            <a:r>
              <a:rPr lang="en-US" noProof="1"/>
              <a:t>soft</a:t>
            </a:r>
            <a:r>
              <a:rPr lang="en-US" dirty="0"/>
              <a:t>_</a:t>
            </a:r>
            <a:r>
              <a:rPr lang="en-US" noProof="1"/>
              <a:t>uni</a:t>
            </a:r>
            <a:r>
              <a:rPr lang="en-US" dirty="0"/>
              <a:t> database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31609"/>
            <a:ext cx="11207718" cy="1245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Employees Promotion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9200" y="1676401"/>
            <a:ext cx="9601200" cy="46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usp_raise_salaries(department_name varchar(50))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UPDATE employees </a:t>
            </a:r>
            <a:r>
              <a:rPr lang="en-US" sz="2400" b="1" noProof="1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e </a:t>
            </a: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INNER JOIN departments AS d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e.department_id = d.department_id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SET salary = salary * 1.05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WHERE d.name = department_name;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Employees Promotion</a:t>
            </a:r>
            <a:endParaRPr lang="bg-BG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1450" y="1309235"/>
            <a:ext cx="11804650" cy="5091566"/>
          </a:xfrm>
        </p:spPr>
        <p:txBody>
          <a:bodyPr/>
          <a:lstStyle/>
          <a:p>
            <a:r>
              <a:rPr lang="en-US" dirty="0">
                <a:latin typeface="+mj-lt"/>
              </a:rPr>
              <a:t>Procedure result for 'Sales' department: </a:t>
            </a:r>
          </a:p>
          <a:p>
            <a:pPr marL="0" indent="0">
              <a:buNone/>
            </a:pPr>
            <a:r>
              <a:rPr lang="bg-BG" dirty="0">
                <a:latin typeface="+mj-lt"/>
              </a:rPr>
              <a:t>	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8" name="Group 49"/>
          <p:cNvGraphicFramePr/>
          <p:nvPr/>
        </p:nvGraphicFramePr>
        <p:xfrm>
          <a:off x="1221247" y="3711680"/>
          <a:ext cx="4267201" cy="1868424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48 100.00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72 100.00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Текстово поле 1"/>
          <p:cNvSpPr txBox="1"/>
          <p:nvPr/>
        </p:nvSpPr>
        <p:spPr>
          <a:xfrm>
            <a:off x="996701" y="3032486"/>
            <a:ext cx="471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</a:t>
            </a:r>
            <a:r>
              <a:rPr lang="en-US" sz="3200" dirty="0">
                <a:solidFill>
                  <a:srgbClr val="FFA000"/>
                </a:solidFill>
              </a:rPr>
              <a:t>before</a:t>
            </a:r>
            <a:r>
              <a:rPr lang="en-US" sz="3200" dirty="0"/>
              <a:t> procedure call:</a:t>
            </a:r>
          </a:p>
        </p:txBody>
      </p:sp>
      <p:graphicFrame>
        <p:nvGraphicFramePr>
          <p:cNvPr id="9" name="Group 49"/>
          <p:cNvGraphicFramePr/>
          <p:nvPr/>
        </p:nvGraphicFramePr>
        <p:xfrm>
          <a:off x="6394832" y="3711680"/>
          <a:ext cx="4267201" cy="1868424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50 505.00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75 705.00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Текстово поле 9"/>
          <p:cNvSpPr txBox="1"/>
          <p:nvPr/>
        </p:nvSpPr>
        <p:spPr>
          <a:xfrm>
            <a:off x="6315614" y="3032485"/>
            <a:ext cx="442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</a:t>
            </a:r>
            <a:r>
              <a:rPr lang="en-US" sz="3200" dirty="0">
                <a:solidFill>
                  <a:srgbClr val="FFA000"/>
                </a:solidFill>
              </a:rPr>
              <a:t>after</a:t>
            </a:r>
            <a:r>
              <a:rPr lang="en-US" sz="3200" dirty="0"/>
              <a:t> procedure call: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020644" y="2174777"/>
            <a:ext cx="610626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usp_raise_salaries('Sales');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is a Transaction?</a:t>
            </a:r>
            <a:endParaRPr lang="en-US"/>
          </a:p>
        </p:txBody>
      </p:sp>
      <p:pic>
        <p:nvPicPr>
          <p:cNvPr id="5" name="Picture 2" descr="http://upload.wikimedia.org/wikipedia/en/7/78/DB-database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6102" y="1676400"/>
            <a:ext cx="2899798" cy="20574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Executing Operations As a Whole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User-Defined Functions.</a:t>
            </a:r>
            <a:endParaRPr lang="en-US" dirty="0" smtClean="0"/>
          </a:p>
          <a:p>
            <a:r>
              <a:rPr lang="en-US" dirty="0"/>
              <a:t>Stored Procedures.</a:t>
            </a:r>
            <a:endParaRPr lang="en-US" dirty="0" smtClean="0"/>
          </a:p>
          <a:p>
            <a:r>
              <a:rPr lang="en-GB" dirty="0" smtClean="0"/>
              <a:t>Transactions.</a:t>
            </a:r>
          </a:p>
          <a:p>
            <a:r>
              <a:rPr lang="en-US" dirty="0" smtClean="0"/>
              <a:t>Triggers.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88" y="1150939"/>
            <a:ext cx="11804650" cy="55705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FFA000"/>
                </a:solidFill>
              </a:rPr>
              <a:t>sequence of actions</a:t>
            </a:r>
            <a:r>
              <a:rPr lang="bg-BG" b="1" dirty="0">
                <a:solidFill>
                  <a:srgbClr val="FFA000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en-US" dirty="0" smtClean="0"/>
              <a:t>       executed </a:t>
            </a:r>
            <a:r>
              <a:rPr lang="en-US" dirty="0"/>
              <a:t>as a whole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</a:t>
            </a:r>
            <a:r>
              <a:rPr lang="en-US" b="1" dirty="0">
                <a:solidFill>
                  <a:srgbClr val="FFA000"/>
                </a:solidFill>
              </a:rPr>
              <a:t>all</a:t>
            </a:r>
            <a:r>
              <a:rPr lang="en-US" dirty="0"/>
              <a:t> of them complete successfully or </a:t>
            </a:r>
            <a:r>
              <a:rPr lang="en-US" b="1" dirty="0">
                <a:solidFill>
                  <a:srgbClr val="FFA000"/>
                </a:solidFill>
              </a:rPr>
              <a:t>none</a:t>
            </a:r>
            <a:r>
              <a:rPr lang="en-US" dirty="0"/>
              <a:t>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</a:t>
            </a:r>
            <a:r>
              <a:rPr lang="bg-BG" dirty="0" smtClean="0"/>
              <a:t>+</a:t>
            </a:r>
            <a:r>
              <a:rPr lang="en-GB" dirty="0" smtClean="0"/>
              <a:t>   </a:t>
            </a:r>
            <a:r>
              <a:rPr lang="bg-BG" dirty="0" smtClean="0"/>
              <a:t>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b="1" dirty="0">
                <a:solidFill>
                  <a:srgbClr val="FFA000"/>
                </a:solidFill>
              </a:rPr>
              <a:t>the whole operation </a:t>
            </a:r>
            <a:r>
              <a:rPr lang="en-US" b="1" dirty="0" smtClean="0">
                <a:solidFill>
                  <a:srgbClr val="FFA000"/>
                </a:solidFill>
              </a:rPr>
              <a:t> is </a:t>
            </a:r>
            <a:r>
              <a:rPr lang="en-US" b="1" dirty="0">
                <a:solidFill>
                  <a:srgbClr val="FFA000"/>
                </a:solidFill>
              </a:rPr>
              <a:t>cancelled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Lifecycle (Rollback)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90172" y="4775279"/>
            <a:ext cx="15772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Rollback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/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/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7036" y="2798143"/>
            <a:ext cx="250110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b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reads and writes</a:t>
            </a:r>
          </a:p>
        </p:txBody>
      </p:sp>
      <p:cxnSp>
        <p:nvCxnSpPr>
          <p:cNvPr id="7" name="Curved Connector 6"/>
          <p:cNvCxnSpPr>
            <a:stCxn id="16" idx="2"/>
            <a:endCxn id="14" idx="2"/>
          </p:cNvCxnSpPr>
          <p:nvPr/>
        </p:nvCxnSpPr>
        <p:spPr>
          <a:xfrm rot="5400000">
            <a:off x="3672467" y="2459947"/>
            <a:ext cx="12700" cy="3994563"/>
          </a:xfrm>
          <a:prstGeom prst="curvedConnector3">
            <a:avLst>
              <a:gd name="adj1" fmla="val 810859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Lifecycle (Commit)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55182" y="2981878"/>
            <a:ext cx="15103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Commit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>
            <a:off x="7107545" y="3627685"/>
            <a:ext cx="1869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/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/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7036" y="2798143"/>
            <a:ext cx="250110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b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reads and writes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64010" y="1200952"/>
            <a:ext cx="10151790" cy="5276048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dirty="0"/>
              <a:t>Transactions guarantee the </a:t>
            </a:r>
            <a:r>
              <a:rPr lang="en-US" b="1" dirty="0">
                <a:solidFill>
                  <a:srgbClr val="FFA000"/>
                </a:solidFill>
              </a:rPr>
              <a:t>consistency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the </a:t>
            </a:r>
            <a:r>
              <a:rPr lang="en-US" dirty="0" smtClean="0"/>
              <a:t>           </a:t>
            </a:r>
            <a:r>
              <a:rPr lang="en-US" b="1" dirty="0" smtClean="0">
                <a:solidFill>
                  <a:srgbClr val="FFA000"/>
                </a:solidFill>
              </a:rPr>
              <a:t>integrity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</a:t>
            </a:r>
            <a:r>
              <a:rPr lang="en-US" dirty="0" smtClean="0"/>
              <a:t>database.</a:t>
            </a:r>
            <a:endParaRPr lang="bg-BG" dirty="0"/>
          </a:p>
          <a:p>
            <a:pPr lvl="1">
              <a:spcBef>
                <a:spcPct val="25000"/>
              </a:spcBef>
            </a:pPr>
            <a:r>
              <a:rPr lang="en-US" dirty="0"/>
              <a:t>All changes in a transaction are temporary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Changes are persisted when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/>
              <a:t>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/>
              <a:t>At any time all changes can be canceled by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endParaRPr lang="bg-BG" dirty="0">
              <a:solidFill>
                <a:srgbClr val="FFA000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US" dirty="0"/>
              <a:t>All of the operations are executed as a whole</a:t>
            </a:r>
            <a:r>
              <a:rPr lang="bg-BG" dirty="0"/>
              <a:t>.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Checkpoints in Games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211244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1-1</a:t>
            </a:r>
            <a:endParaRPr lang="bg-B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799167" y="4191000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857666" y="191824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DIE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471406" y="5398609"/>
            <a:ext cx="144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SURVIVE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18948" y="5425279"/>
            <a:ext cx="105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Mario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05809" y="2620342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31174" y="4618698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63801" y="2385401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075817" y="4618699"/>
            <a:ext cx="2583193" cy="91866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368" y="2226748"/>
            <a:ext cx="1674078" cy="19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0" y="2473446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super mario transparent old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34" y="4886875"/>
            <a:ext cx="2104566" cy="15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Transactions?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30" y="2477752"/>
            <a:ext cx="1411139" cy="1570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390" y="406865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1</a:t>
            </a:r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303" y="2477752"/>
            <a:ext cx="1411139" cy="1570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69889" y="409657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170892" y="1981200"/>
            <a:ext cx="168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ROLLBACK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271017" y="5256019"/>
            <a:ext cx="148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05419" y="2477752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30784" y="4476108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63411" y="2242811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875427" y="4476108"/>
            <a:ext cx="3061207" cy="918666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639963"/>
            <a:ext cx="1841818" cy="1841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52819" y="5418721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Queries</a:t>
            </a:r>
            <a:endParaRPr lang="bg-BG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smtClean="0"/>
              <a:t>Problem: Employees Promotion by ID</a:t>
            </a:r>
            <a:endParaRPr lang="bg-BG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1" y="1371601"/>
            <a:ext cx="11647669" cy="4988124"/>
          </a:xfrm>
        </p:spPr>
        <p:txBody>
          <a:bodyPr>
            <a:normAutofit/>
          </a:bodyPr>
          <a:lstStyle/>
          <a:p>
            <a:r>
              <a:rPr lang="en-US" dirty="0"/>
              <a:t>Write a transaction </a:t>
            </a:r>
            <a:r>
              <a:rPr lang="en-US" dirty="0" smtClean="0"/>
              <a:t>that </a:t>
            </a:r>
            <a:r>
              <a:rPr lang="en-US" dirty="0"/>
              <a:t>raises an employee's salary by id only if the employee exists in the database</a:t>
            </a:r>
          </a:p>
          <a:p>
            <a:pPr lvl="1"/>
            <a:r>
              <a:rPr lang="en-US" dirty="0"/>
              <a:t>If not, no changes should be made</a:t>
            </a:r>
          </a:p>
          <a:p>
            <a:pPr lvl="1"/>
            <a:r>
              <a:rPr lang="en-US" dirty="0"/>
              <a:t>Use soft_uni database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86" y="3810000"/>
            <a:ext cx="2909596" cy="254972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Employees Promotion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4400" y="1408549"/>
            <a:ext cx="104394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usp_raise_salary_by_id(id int)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TRANSACTION;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IF((SELECT count(employee_id) FROM employees WHERE employee_id like id)&lt;&gt;1) THEN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UPDATE employees AS e SET salary = salary + salary*0.05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WHERE e.employee_id = id;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END IF;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Transactions Properties</a:t>
            </a:r>
            <a:endParaRPr lang="bg-BG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03770" y="1285286"/>
            <a:ext cx="11358019" cy="5434012"/>
          </a:xfrm>
        </p:spPr>
        <p:txBody>
          <a:bodyPr>
            <a:normAutofit/>
          </a:bodyPr>
          <a:lstStyle/>
          <a:p>
            <a:r>
              <a:rPr lang="en-US" dirty="0"/>
              <a:t>Modern DBMS servers have built-in transaction support</a:t>
            </a:r>
          </a:p>
          <a:p>
            <a:pPr lvl="1"/>
            <a:r>
              <a:rPr lang="en-US"/>
              <a:t>Implement </a:t>
            </a:r>
            <a:r>
              <a:rPr lang="en-US" smtClean="0"/>
              <a:t>"</a:t>
            </a:r>
            <a:r>
              <a:rPr lang="en-US" smtClean="0">
                <a:solidFill>
                  <a:srgbClr val="FFA000"/>
                </a:solidFill>
              </a:rPr>
              <a:t>ACID</a:t>
            </a:r>
            <a:r>
              <a:rPr lang="en-US" dirty="0"/>
              <a:t>"</a:t>
            </a:r>
            <a:r>
              <a:rPr lang="en-US" smtClean="0"/>
              <a:t> </a:t>
            </a:r>
            <a:r>
              <a:rPr lang="en-US" dirty="0"/>
              <a:t>transactions</a:t>
            </a:r>
          </a:p>
          <a:p>
            <a:pPr lvl="1"/>
            <a:r>
              <a:rPr lang="en-US" dirty="0"/>
              <a:t>E.g. Oracle, MySQL, MS SQL Server, …</a:t>
            </a:r>
          </a:p>
          <a:p>
            <a:r>
              <a:rPr lang="en-US" dirty="0"/>
              <a:t>ACID means: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tomicity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onsistency</a:t>
            </a:r>
            <a:r>
              <a:rPr lang="bg-BG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solation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urability</a:t>
            </a:r>
            <a:endParaRPr lang="bg-BG" dirty="0"/>
          </a:p>
        </p:txBody>
      </p:sp>
      <p:pic>
        <p:nvPicPr>
          <p:cNvPr id="7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86" y="3810000"/>
            <a:ext cx="2909596" cy="254972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Triggers</a:t>
            </a:r>
            <a:endParaRPr lang="en-US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514600" cy="25146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Maintaining the Integrity of the Data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</a:t>
            </a:r>
            <a:r>
              <a:rPr lang="en-US" sz="9600" b="1" dirty="0" smtClean="0"/>
              <a:t>Java-DB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Triggers?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287464"/>
            <a:ext cx="11276012" cy="4732337"/>
          </a:xfrm>
        </p:spPr>
        <p:txBody>
          <a:bodyPr>
            <a:normAutofit/>
          </a:bodyPr>
          <a:lstStyle/>
          <a:p>
            <a:r>
              <a:rPr lang="en-US" dirty="0"/>
              <a:t>Triggers - small programs in the database itself, activated by </a:t>
            </a:r>
            <a:r>
              <a:rPr lang="en-US" dirty="0" smtClean="0"/>
              <a:t>the database </a:t>
            </a:r>
            <a:r>
              <a:rPr lang="en-US" dirty="0"/>
              <a:t>events application layer</a:t>
            </a:r>
          </a:p>
          <a:p>
            <a:pPr lvl="1"/>
            <a:r>
              <a:rPr lang="en-US" dirty="0"/>
              <a:t>UPDATE, DELETE or INSERT queries</a:t>
            </a:r>
          </a:p>
          <a:p>
            <a:pPr lvl="1"/>
            <a:r>
              <a:rPr lang="en-US" dirty="0"/>
              <a:t>Called in case of specific </a:t>
            </a:r>
            <a:r>
              <a:rPr lang="en-US" b="1" dirty="0">
                <a:solidFill>
                  <a:srgbClr val="FFA000"/>
                </a:solidFill>
              </a:rPr>
              <a:t>event</a:t>
            </a:r>
          </a:p>
          <a:p>
            <a:r>
              <a:rPr lang="en-US" dirty="0"/>
              <a:t>We do not call triggers </a:t>
            </a:r>
            <a:r>
              <a:rPr lang="en-US" b="1" dirty="0">
                <a:solidFill>
                  <a:srgbClr val="FFA000"/>
                </a:solidFill>
              </a:rPr>
              <a:t>explicitly</a:t>
            </a:r>
          </a:p>
          <a:p>
            <a:pPr lvl="1"/>
            <a:r>
              <a:rPr lang="en-US" dirty="0"/>
              <a:t>Triggers are </a:t>
            </a:r>
            <a:r>
              <a:rPr lang="en-US" b="1" dirty="0">
                <a:solidFill>
                  <a:srgbClr val="FFA000"/>
                </a:solidFill>
              </a:rPr>
              <a:t>attached</a:t>
            </a:r>
            <a:r>
              <a:rPr lang="en-US" dirty="0"/>
              <a:t> to a table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Types of Triggers</a:t>
            </a:r>
            <a:endParaRPr lang="bg-BG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89" y="1150938"/>
            <a:ext cx="5827713" cy="9826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FFA000"/>
                </a:solidFill>
              </a:rPr>
              <a:t>Before</a:t>
            </a:r>
            <a:endParaRPr lang="en-US" sz="4000" b="1" dirty="0">
              <a:solidFill>
                <a:srgbClr val="FFA000"/>
              </a:solidFill>
            </a:endParaRPr>
          </a:p>
          <a:p>
            <a:pPr marL="357505" lvl="1" indent="0">
              <a:lnSpc>
                <a:spcPct val="100000"/>
              </a:lnSpc>
              <a:buNone/>
            </a:pPr>
            <a:endParaRPr lang="en-US" b="1" dirty="0">
              <a:solidFill>
                <a:srgbClr val="FFA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172200" y="1604261"/>
            <a:ext cx="0" cy="4038600"/>
          </a:xfrm>
          <a:prstGeom prst="line">
            <a:avLst/>
          </a:prstGeom>
          <a:ln w="25400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48401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FFA000"/>
                </a:solidFill>
              </a:rPr>
              <a:t>After</a:t>
            </a:r>
          </a:p>
          <a:p>
            <a:pPr marL="357505" lvl="1" indent="0">
              <a:lnSpc>
                <a:spcPct val="100000"/>
              </a:lnSpc>
              <a:buNone/>
            </a:pPr>
            <a:endParaRPr lang="en-US" sz="4000" b="1" dirty="0">
              <a:solidFill>
                <a:srgbClr val="FFA000"/>
              </a:solidFill>
            </a:endParaRPr>
          </a:p>
          <a:p>
            <a:pPr marL="357505" lvl="1" indent="0">
              <a:lnSpc>
                <a:spcPct val="100000"/>
              </a:lnSpc>
              <a:buNone/>
            </a:pP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756611" y="4646625"/>
            <a:ext cx="18288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Event</a:t>
            </a:r>
          </a:p>
        </p:txBody>
      </p:sp>
      <p:sp>
        <p:nvSpPr>
          <p:cNvPr id="10" name="Cloud 9"/>
          <p:cNvSpPr/>
          <p:nvPr/>
        </p:nvSpPr>
        <p:spPr>
          <a:xfrm>
            <a:off x="8756779" y="2389176"/>
            <a:ext cx="2286000" cy="1371599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Trigger</a:t>
            </a:r>
          </a:p>
        </p:txBody>
      </p:sp>
      <p:sp>
        <p:nvSpPr>
          <p:cNvPr id="11" name="Arrow: Down 10"/>
          <p:cNvSpPr/>
          <p:nvPr/>
        </p:nvSpPr>
        <p:spPr>
          <a:xfrm rot="16200000">
            <a:off x="6719829" y="4722825"/>
            <a:ext cx="571597" cy="1295400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14" name="Arrow: Down 13"/>
          <p:cNvSpPr/>
          <p:nvPr/>
        </p:nvSpPr>
        <p:spPr>
          <a:xfrm rot="10800000">
            <a:off x="9574075" y="3884626"/>
            <a:ext cx="353828" cy="1513697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15" name="Arrow: Down 14"/>
          <p:cNvSpPr/>
          <p:nvPr/>
        </p:nvSpPr>
        <p:spPr>
          <a:xfrm rot="16200000">
            <a:off x="11028407" y="4584719"/>
            <a:ext cx="571597" cy="1571613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16" name="Arrow: Down 15"/>
          <p:cNvSpPr/>
          <p:nvPr/>
        </p:nvSpPr>
        <p:spPr>
          <a:xfrm rot="20894067">
            <a:off x="10261961" y="3758952"/>
            <a:ext cx="329848" cy="1373834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298979" y="4646626"/>
            <a:ext cx="18288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Event</a:t>
            </a:r>
          </a:p>
        </p:txBody>
      </p:sp>
      <p:sp>
        <p:nvSpPr>
          <p:cNvPr id="25" name="Cloud 24"/>
          <p:cNvSpPr/>
          <p:nvPr/>
        </p:nvSpPr>
        <p:spPr>
          <a:xfrm>
            <a:off x="1155979" y="2195329"/>
            <a:ext cx="2286000" cy="1371599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Trigger</a:t>
            </a:r>
          </a:p>
        </p:txBody>
      </p:sp>
      <p:sp>
        <p:nvSpPr>
          <p:cNvPr id="26" name="Arrow: Down 25"/>
          <p:cNvSpPr/>
          <p:nvPr/>
        </p:nvSpPr>
        <p:spPr>
          <a:xfrm rot="16200000">
            <a:off x="605507" y="4722826"/>
            <a:ext cx="571597" cy="1295400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7" name="Arrow: Down 26"/>
          <p:cNvSpPr/>
          <p:nvPr/>
        </p:nvSpPr>
        <p:spPr>
          <a:xfrm rot="10800000">
            <a:off x="1577066" y="3701722"/>
            <a:ext cx="353828" cy="1513697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8" name="Arrow: Down 27"/>
          <p:cNvSpPr/>
          <p:nvPr/>
        </p:nvSpPr>
        <p:spPr>
          <a:xfrm rot="16200000">
            <a:off x="4914085" y="4584720"/>
            <a:ext cx="571597" cy="1571613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9" name="Arrow: Down 28"/>
          <p:cNvSpPr/>
          <p:nvPr/>
        </p:nvSpPr>
        <p:spPr>
          <a:xfrm rot="20894067">
            <a:off x="2155208" y="3638672"/>
            <a:ext cx="311252" cy="1219170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bg-BG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5944" y="1272224"/>
            <a:ext cx="11352212" cy="5280977"/>
          </a:xfrm>
        </p:spPr>
        <p:txBody>
          <a:bodyPr/>
          <a:lstStyle/>
          <a:p>
            <a:r>
              <a:rPr lang="en-US" dirty="0"/>
              <a:t>There are three different events that can be applied within a trigger:</a:t>
            </a:r>
          </a:p>
        </p:txBody>
      </p:sp>
      <p:sp>
        <p:nvSpPr>
          <p:cNvPr id="12" name="Rectangle: Rounded Corners 31"/>
          <p:cNvSpPr/>
          <p:nvPr/>
        </p:nvSpPr>
        <p:spPr>
          <a:xfrm>
            <a:off x="4703017" y="2743201"/>
            <a:ext cx="2502582" cy="808023"/>
          </a:xfrm>
          <a:prstGeom prst="roundRect">
            <a:avLst>
              <a:gd name="adj" fmla="val 53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77599" y="5168857"/>
            <a:ext cx="1553419" cy="517456"/>
          </a:xfrm>
          <a:prstGeom prst="roundRect">
            <a:avLst>
              <a:gd name="adj" fmla="val 53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3276600" y="5168857"/>
            <a:ext cx="1553418" cy="517456"/>
          </a:xfrm>
          <a:prstGeom prst="roundRect">
            <a:avLst>
              <a:gd name="adj" fmla="val 53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Insert</a:t>
            </a:r>
          </a:p>
        </p:txBody>
      </p:sp>
      <p:sp>
        <p:nvSpPr>
          <p:cNvPr id="16" name="Rectangle: Rounded Corners 13"/>
          <p:cNvSpPr/>
          <p:nvPr/>
        </p:nvSpPr>
        <p:spPr>
          <a:xfrm>
            <a:off x="7078598" y="5168857"/>
            <a:ext cx="1553419" cy="517456"/>
          </a:xfrm>
          <a:prstGeom prst="roundRect">
            <a:avLst>
              <a:gd name="adj" fmla="val 53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</a:t>
            </a:r>
          </a:p>
        </p:txBody>
      </p:sp>
      <p:cxnSp>
        <p:nvCxnSpPr>
          <p:cNvPr id="18" name="Straight Connector 37"/>
          <p:cNvCxnSpPr>
            <a:stCxn id="12" idx="2"/>
            <a:endCxn id="15" idx="0"/>
          </p:cNvCxnSpPr>
          <p:nvPr/>
        </p:nvCxnSpPr>
        <p:spPr>
          <a:xfrm flipH="1">
            <a:off x="4053310" y="3551223"/>
            <a:ext cx="1900999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FA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38"/>
          <p:cNvCxnSpPr>
            <a:stCxn id="12" idx="2"/>
            <a:endCxn id="14" idx="0"/>
          </p:cNvCxnSpPr>
          <p:nvPr/>
        </p:nvCxnSpPr>
        <p:spPr>
          <a:xfrm>
            <a:off x="5954308" y="3551223"/>
            <a:ext cx="0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FA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39"/>
          <p:cNvCxnSpPr>
            <a:stCxn id="12" idx="2"/>
            <a:endCxn id="16" idx="0"/>
          </p:cNvCxnSpPr>
          <p:nvPr/>
        </p:nvCxnSpPr>
        <p:spPr>
          <a:xfrm>
            <a:off x="5954309" y="3551223"/>
            <a:ext cx="1900999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FA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Triggered</a:t>
            </a:r>
            <a:endParaRPr lang="bg-BG" dirty="0"/>
          </a:p>
        </p:txBody>
      </p:sp>
      <p:sp>
        <p:nvSpPr>
          <p:cNvPr id="13" name="Content Placeholder 4"/>
          <p:cNvSpPr>
            <a:spLocks noGrp="1"/>
          </p:cNvSpPr>
          <p:nvPr>
            <p:ph idx="4294967295"/>
          </p:nvPr>
        </p:nvSpPr>
        <p:spPr>
          <a:xfrm>
            <a:off x="1588" y="1393371"/>
            <a:ext cx="12114212" cy="5486400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Create a table </a:t>
            </a:r>
            <a:r>
              <a:rPr lang="en-GB" noProof="1"/>
              <a:t>deleted</a:t>
            </a:r>
            <a:r>
              <a:rPr lang="en-GB" dirty="0"/>
              <a:t>_employees with fields:</a:t>
            </a:r>
          </a:p>
          <a:p>
            <a:pPr lvl="1">
              <a:lnSpc>
                <a:spcPct val="95000"/>
              </a:lnSpc>
            </a:pPr>
            <a:r>
              <a:rPr lang="en-GB" noProof="1"/>
              <a:t>employee</a:t>
            </a:r>
            <a:r>
              <a:rPr lang="en-GB" dirty="0"/>
              <a:t>_id – primary key </a:t>
            </a:r>
          </a:p>
          <a:p>
            <a:pPr lvl="1">
              <a:lnSpc>
                <a:spcPct val="95000"/>
              </a:lnSpc>
            </a:pPr>
            <a:r>
              <a:rPr lang="en-GB" dirty="0"/>
              <a:t>first_</a:t>
            </a:r>
            <a:r>
              <a:rPr lang="en-GB" noProof="1"/>
              <a:t>name</a:t>
            </a:r>
            <a:r>
              <a:rPr lang="en-GB" dirty="0"/>
              <a:t>, </a:t>
            </a:r>
            <a:r>
              <a:rPr lang="en-GB" noProof="1"/>
              <a:t>last</a:t>
            </a:r>
            <a:r>
              <a:rPr lang="en-GB" dirty="0"/>
              <a:t>_</a:t>
            </a:r>
            <a:r>
              <a:rPr lang="en-GB" noProof="1"/>
              <a:t>name</a:t>
            </a:r>
            <a:r>
              <a:rPr lang="en-GB" dirty="0"/>
              <a:t>, </a:t>
            </a:r>
            <a:r>
              <a:rPr lang="en-GB" noProof="1"/>
              <a:t>middle</a:t>
            </a:r>
            <a:r>
              <a:rPr lang="en-GB" dirty="0"/>
              <a:t>_name, </a:t>
            </a:r>
            <a:r>
              <a:rPr lang="en-GB" noProof="1"/>
              <a:t>job</a:t>
            </a:r>
            <a:r>
              <a:rPr lang="en-GB" dirty="0"/>
              <a:t>_title, </a:t>
            </a:r>
            <a:r>
              <a:rPr lang="en-GB" noProof="1"/>
              <a:t>deparment</a:t>
            </a:r>
            <a:r>
              <a:rPr lang="en-GB" dirty="0"/>
              <a:t>_id, salary</a:t>
            </a:r>
          </a:p>
          <a:p>
            <a:pPr>
              <a:lnSpc>
                <a:spcPct val="95000"/>
              </a:lnSpc>
            </a:pPr>
            <a:r>
              <a:rPr lang="en-GB" dirty="0"/>
              <a:t>Add a trigger to </a:t>
            </a:r>
            <a:r>
              <a:rPr lang="en-GB" dirty="0" smtClean="0"/>
              <a:t>the employees </a:t>
            </a:r>
            <a:r>
              <a:rPr lang="en-GB" dirty="0"/>
              <a:t>table that logs deleted employees into the deleted_</a:t>
            </a:r>
            <a:r>
              <a:rPr lang="en-GB" noProof="1"/>
              <a:t>employees</a:t>
            </a:r>
            <a:r>
              <a:rPr lang="en-GB" dirty="0"/>
              <a:t> table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/>
              <a:t>Use soft_uni database </a:t>
            </a:r>
            <a:endParaRPr lang="en-GB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514" y="4724400"/>
            <a:ext cx="1828800" cy="1828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Triggered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47801" y="1676400"/>
            <a:ext cx="9720177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deleted_employees(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employee_id INT PRIMARY KEY AUTO_INCREMENT,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first_name VARCHAR(20),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last_name VARCHAR(20),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middle_name VARCHAR(20),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job_title VARCHAR(50),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department_id INT,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salary DOUBLE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Triggered (2)</a:t>
            </a:r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09600" y="1569937"/>
            <a:ext cx="10896600" cy="4985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TRIGGER tr_deleted_employees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 DELETE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EACH ROW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INSERT INTO deleted_employees     (first_name,last_name,middle_name,job_title,department_id,salary)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VALUES(OLD.first_name,OLD.last_name,OLD.middle_name,OLD.job_title,OLD.department_id,OLD.salary);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899237" y="2667001"/>
            <a:ext cx="6062577" cy="1209675"/>
          </a:xfrm>
          <a:prstGeom prst="wedgeRoundRectCallout">
            <a:avLst>
              <a:gd name="adj1" fmla="val -32390"/>
              <a:gd name="adj2" fmla="val 7600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OLD and NEW keywords allow you to access columns before/after trigger action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Triggered </a:t>
            </a:r>
            <a:endParaRPr lang="bg-BG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9322" y="1235212"/>
            <a:ext cx="11712085" cy="5317988"/>
          </a:xfrm>
        </p:spPr>
        <p:txBody>
          <a:bodyPr/>
          <a:lstStyle/>
          <a:p>
            <a:r>
              <a:rPr lang="en-US" dirty="0">
                <a:latin typeface="+mj-lt"/>
              </a:rPr>
              <a:t>Trigger action result on </a:t>
            </a:r>
            <a:r>
              <a:rPr lang="en-US" b="1" dirty="0"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+mj-lt"/>
              </a:rPr>
              <a:t>:</a:t>
            </a:r>
          </a:p>
          <a:p>
            <a:pPr lvl="1"/>
            <a:r>
              <a:rPr lang="en-US" dirty="0">
                <a:latin typeface="+mj-lt"/>
              </a:rPr>
              <a:t>NOTE: Remove foreign key checks before trying to delete </a:t>
            </a:r>
            <a:r>
              <a:rPr lang="en-US" dirty="0" smtClean="0">
                <a:latin typeface="+mj-lt"/>
              </a:rPr>
              <a:t>          employees</a:t>
            </a:r>
            <a:endParaRPr lang="en-US" dirty="0">
              <a:latin typeface="+mj-lt"/>
            </a:endParaRPr>
          </a:p>
          <a:p>
            <a:pPr lvl="1"/>
            <a:r>
              <a:rPr lang="en-US" sz="2800" dirty="0">
                <a:solidFill>
                  <a:srgbClr val="FFA000"/>
                </a:solidFill>
                <a:latin typeface="+mj-lt"/>
              </a:rPr>
              <a:t>DO NOT submit foreign key restriction changes in the Judge System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75264" y="3734748"/>
            <a:ext cx="92202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 </a:t>
            </a: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employee_id IN (1);</a:t>
            </a:r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371601" y="4445038"/>
            <a:ext cx="5786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in </a:t>
            </a:r>
            <a:r>
              <a:rPr lang="en-US" sz="3200" noProof="1"/>
              <a:t>deleted</a:t>
            </a:r>
            <a:r>
              <a:rPr lang="en-US" sz="3200" dirty="0"/>
              <a:t>_</a:t>
            </a:r>
            <a:r>
              <a:rPr lang="en-US" sz="3200" noProof="1"/>
              <a:t>employees</a:t>
            </a:r>
            <a:r>
              <a:rPr lang="en-US" sz="3200" dirty="0"/>
              <a:t> table:</a:t>
            </a:r>
          </a:p>
        </p:txBody>
      </p:sp>
      <p:graphicFrame>
        <p:nvGraphicFramePr>
          <p:cNvPr id="9" name="Group 49"/>
          <p:cNvGraphicFramePr/>
          <p:nvPr/>
        </p:nvGraphicFramePr>
        <p:xfrm>
          <a:off x="1476022" y="5278437"/>
          <a:ext cx="8305801" cy="954024"/>
        </p:xfrm>
        <a:graphic>
          <a:graphicData uri="http://schemas.openxmlformats.org/drawingml/2006/table">
            <a:tbl>
              <a:tblPr/>
              <a:tblGrid>
                <a:gridCol w="242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first_name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last_name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bg2"/>
                </a:solidFill>
              </a:rPr>
              <a:t>We can </a:t>
            </a:r>
            <a:r>
              <a:rPr lang="en-GB" sz="2800" dirty="0">
                <a:solidFill>
                  <a:srgbClr val="FFA000"/>
                </a:solidFill>
              </a:rPr>
              <a:t>optimize</a:t>
            </a:r>
            <a:r>
              <a:rPr lang="en-GB" sz="2800" dirty="0">
                <a:solidFill>
                  <a:schemeClr val="bg2"/>
                </a:solidFill>
              </a:rPr>
              <a:t> with User-defined </a:t>
            </a:r>
            <a:r>
              <a:rPr lang="en-GB" sz="2800" dirty="0">
                <a:solidFill>
                  <a:srgbClr val="FFA000"/>
                </a:solidFill>
              </a:rPr>
              <a:t>Functions</a:t>
            </a:r>
            <a:r>
              <a:rPr lang="en-GB" sz="28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2800" dirty="0">
                <a:solidFill>
                  <a:srgbClr val="FFA000"/>
                </a:solidFill>
              </a:rPr>
              <a:t>Transactions</a:t>
            </a:r>
            <a:r>
              <a:rPr lang="en-GB" sz="2800" dirty="0">
                <a:solidFill>
                  <a:schemeClr val="bg2"/>
                </a:solidFill>
              </a:rPr>
              <a:t> improve </a:t>
            </a:r>
            <a:r>
              <a:rPr lang="en-GB" sz="2800" dirty="0">
                <a:solidFill>
                  <a:srgbClr val="FFA000"/>
                </a:solidFill>
              </a:rPr>
              <a:t>security</a:t>
            </a:r>
            <a:r>
              <a:rPr lang="en-GB" sz="2800" dirty="0">
                <a:solidFill>
                  <a:schemeClr val="bg2"/>
                </a:solidFill>
              </a:rPr>
              <a:t> and </a:t>
            </a:r>
            <a:r>
              <a:rPr lang="en-GB" sz="2800" dirty="0">
                <a:solidFill>
                  <a:srgbClr val="FFA000"/>
                </a:solidFill>
              </a:rPr>
              <a:t>consistency</a:t>
            </a:r>
            <a:r>
              <a:rPr lang="en-GB" sz="28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2800" dirty="0">
                <a:solidFill>
                  <a:schemeClr val="bg2"/>
                </a:solidFill>
              </a:rPr>
              <a:t>Stored </a:t>
            </a:r>
            <a:r>
              <a:rPr lang="en-GB" sz="2800" dirty="0">
                <a:solidFill>
                  <a:srgbClr val="FFA000"/>
                </a:solidFill>
              </a:rPr>
              <a:t>Procedures</a:t>
            </a:r>
            <a:r>
              <a:rPr lang="en-GB" sz="2800" dirty="0">
                <a:solidFill>
                  <a:schemeClr val="bg2"/>
                </a:solidFill>
              </a:rPr>
              <a:t> encapsulate </a:t>
            </a:r>
            <a:r>
              <a:rPr lang="en-GB" sz="2800" dirty="0">
                <a:solidFill>
                  <a:srgbClr val="FFA000"/>
                </a:solidFill>
              </a:rPr>
              <a:t>repetitive logic</a:t>
            </a:r>
            <a:r>
              <a:rPr lang="en-GB" sz="28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2800" dirty="0">
                <a:solidFill>
                  <a:srgbClr val="FFA000"/>
                </a:solidFill>
              </a:rPr>
              <a:t>Triggers</a:t>
            </a:r>
            <a:r>
              <a:rPr lang="en-GB" sz="2800" dirty="0">
                <a:solidFill>
                  <a:schemeClr val="bg2"/>
                </a:solidFill>
              </a:rPr>
              <a:t> execute </a:t>
            </a:r>
            <a:r>
              <a:rPr lang="en-GB" sz="2800" dirty="0">
                <a:solidFill>
                  <a:srgbClr val="FFA000"/>
                </a:solidFill>
              </a:rPr>
              <a:t>before</a:t>
            </a:r>
            <a:r>
              <a:rPr lang="en-GB" sz="2800" dirty="0">
                <a:solidFill>
                  <a:schemeClr val="bg2"/>
                </a:solidFill>
              </a:rPr>
              <a:t> certain </a:t>
            </a:r>
            <a:r>
              <a:rPr lang="en-GB" sz="2800" dirty="0">
                <a:solidFill>
                  <a:srgbClr val="FFA000"/>
                </a:solidFill>
              </a:rPr>
              <a:t>events</a:t>
            </a:r>
            <a:r>
              <a:rPr lang="en-GB" sz="2800" dirty="0">
                <a:solidFill>
                  <a:schemeClr val="bg2"/>
                </a:solidFill>
              </a:rPr>
              <a:t> on tables.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>
            <a:fillRect/>
          </a:stretch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>
            <a:fillRect/>
          </a:stretch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>
            <a:fillRect/>
          </a:stretch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>
            <a:fillRect/>
          </a:stretch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>
            <a:fillRect/>
          </a:stretch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>
            <a:fillRect/>
          </a:stretch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>
            <a:fillRect/>
          </a:stretch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>
            <a:fillRect/>
          </a:stretch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>
            <a:fillRect/>
          </a:stretch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>
            <a:fillRect/>
          </a:stretch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User-Defined Functions</a:t>
            </a:r>
            <a:endParaRPr lang="en-US"/>
          </a:p>
        </p:txBody>
      </p:sp>
      <p:pic>
        <p:nvPicPr>
          <p:cNvPr id="5" name="Картина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219200"/>
            <a:ext cx="2550947" cy="263527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Encapsulating Custom Logic</a:t>
            </a: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>
              <a:fillRect/>
            </a:stretch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>
              <a:fillRect/>
            </a:stretch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>
              <a:fillRect/>
            </a:stretch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>
              <a:fillRect/>
            </a:stretch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User-Defined Functions</a:t>
            </a:r>
            <a:endParaRPr lang="bg-BG" sz="3800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2106" y="1211264"/>
            <a:ext cx="11804650" cy="5570537"/>
          </a:xfrm>
        </p:spPr>
        <p:txBody>
          <a:bodyPr/>
          <a:lstStyle/>
          <a:p>
            <a:r>
              <a:rPr lang="en-US" dirty="0"/>
              <a:t>Extend the functionality of a MySQL Server</a:t>
            </a:r>
          </a:p>
          <a:p>
            <a:pPr lvl="1"/>
            <a:r>
              <a:rPr lang="en-US" dirty="0"/>
              <a:t>Modular programming – write </a:t>
            </a:r>
            <a:r>
              <a:rPr lang="en-US" b="1" dirty="0">
                <a:solidFill>
                  <a:srgbClr val="FFA000"/>
                </a:solidFill>
              </a:rPr>
              <a:t>once</a:t>
            </a:r>
            <a:r>
              <a:rPr lang="en-US" dirty="0"/>
              <a:t>, call it </a:t>
            </a:r>
            <a:r>
              <a:rPr lang="en-US" b="1" dirty="0">
                <a:solidFill>
                  <a:srgbClr val="FFA000"/>
                </a:solidFill>
              </a:rPr>
              <a:t>any number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of times</a:t>
            </a:r>
          </a:p>
          <a:p>
            <a:pPr lvl="1"/>
            <a:r>
              <a:rPr lang="en-US" dirty="0"/>
              <a:t>Faster execution – doesn't need to be reparsed and reoptimized with each use</a:t>
            </a:r>
          </a:p>
          <a:p>
            <a:pPr lvl="1"/>
            <a:r>
              <a:rPr lang="en-US" dirty="0"/>
              <a:t>Break out complex logic into </a:t>
            </a:r>
            <a:r>
              <a:rPr lang="en-US" b="1" dirty="0">
                <a:solidFill>
                  <a:srgbClr val="FFA000"/>
                </a:solidFill>
              </a:rPr>
              <a:t>shorter code blocks</a:t>
            </a:r>
          </a:p>
          <a:p>
            <a:r>
              <a:rPr lang="en-US" dirty="0"/>
              <a:t>Functions can be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Scalar</a:t>
            </a:r>
            <a:r>
              <a:rPr lang="en-US" dirty="0" smtClean="0"/>
              <a:t> </a:t>
            </a:r>
            <a:r>
              <a:rPr lang="en-US" dirty="0"/>
              <a:t>– return </a:t>
            </a:r>
            <a:r>
              <a:rPr lang="en-US" b="1" dirty="0">
                <a:solidFill>
                  <a:srgbClr val="FFA000"/>
                </a:solidFill>
              </a:rPr>
              <a:t>single value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latin typeface="Consolas" panose="020B0609020204030204" pitchFamily="49" charset="0"/>
              </a:rPr>
              <a:t>NULL</a:t>
            </a:r>
          </a:p>
          <a:p>
            <a:pPr lvl="1"/>
            <a:r>
              <a:rPr lang="en-US" dirty="0"/>
              <a:t>Table-Valued </a:t>
            </a:r>
            <a:r>
              <a:rPr lang="en-US" dirty="0">
                <a:latin typeface="+mj-lt"/>
              </a:rPr>
              <a:t>– return a </a:t>
            </a:r>
            <a:r>
              <a:rPr lang="en-US" b="1" dirty="0">
                <a:solidFill>
                  <a:srgbClr val="FFA000"/>
                </a:solidFill>
              </a:rPr>
              <a:t>table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GB" dirty="0"/>
              <a:t>Count Employees by Town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r>
              <a:rPr lang="en-US" dirty="0">
                <a:latin typeface="+mj-lt"/>
              </a:rPr>
              <a:t>Write a function </a:t>
            </a:r>
            <a:r>
              <a:rPr lang="en-GB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ufn</a:t>
            </a:r>
            <a:r>
              <a:rPr lang="en-GB" sz="2800" b="1" dirty="0">
                <a:solidFill>
                  <a:srgbClr val="FFA000"/>
                </a:solidFill>
                <a:latin typeface="Consolas" panose="020B0609020204030204" pitchFamily="49" charset="0"/>
              </a:rPr>
              <a:t>_</a:t>
            </a:r>
            <a:r>
              <a:rPr lang="en-GB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count</a:t>
            </a:r>
            <a:r>
              <a:rPr lang="en-GB" sz="2800" b="1" dirty="0">
                <a:solidFill>
                  <a:srgbClr val="FFA000"/>
                </a:solidFill>
                <a:latin typeface="Consolas" panose="020B0609020204030204" pitchFamily="49" charset="0"/>
              </a:rPr>
              <a:t>_</a:t>
            </a:r>
            <a:r>
              <a:rPr lang="en-GB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employees</a:t>
            </a:r>
            <a:r>
              <a:rPr lang="en-GB" sz="2800" b="1" dirty="0">
                <a:solidFill>
                  <a:srgbClr val="FFA000"/>
                </a:solidFill>
                <a:latin typeface="Consolas" panose="020B0609020204030204" pitchFamily="49" charset="0"/>
              </a:rPr>
              <a:t>_</a:t>
            </a:r>
            <a:r>
              <a:rPr lang="en-GB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by</a:t>
            </a:r>
            <a:r>
              <a:rPr lang="en-GB" sz="2800" b="1" dirty="0">
                <a:solidFill>
                  <a:srgbClr val="FFA000"/>
                </a:solidFill>
                <a:latin typeface="Consolas" panose="020B0609020204030204" pitchFamily="49" charset="0"/>
              </a:rPr>
              <a:t>_town</a:t>
            </a:r>
            <a:r>
              <a:rPr lang="en-GB" sz="2800" b="1" dirty="0">
                <a:latin typeface="Consolas" panose="020B0609020204030204" pitchFamily="49" charset="0"/>
              </a:rPr>
              <a:t>(</a:t>
            </a:r>
            <a:r>
              <a:rPr lang="en-GB" sz="2800" b="1" noProof="1">
                <a:latin typeface="Consolas" panose="020B0609020204030204" pitchFamily="49" charset="0"/>
              </a:rPr>
              <a:t>town</a:t>
            </a:r>
            <a:r>
              <a:rPr lang="en-GB" sz="2800" b="1" dirty="0">
                <a:latin typeface="Consolas" panose="020B0609020204030204" pitchFamily="49" charset="0"/>
              </a:rPr>
              <a:t>_name)</a:t>
            </a:r>
            <a:r>
              <a:rPr lang="en-GB" sz="2800" b="1" dirty="0"/>
              <a:t>        </a:t>
            </a:r>
            <a:r>
              <a:rPr lang="en-US" dirty="0" smtClean="0"/>
              <a:t>that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Accepts town name </a:t>
            </a:r>
            <a:r>
              <a:rPr lang="en-US" dirty="0" smtClean="0"/>
              <a:t>as a </a:t>
            </a:r>
            <a:r>
              <a:rPr lang="en-US" dirty="0"/>
              <a:t>parameter</a:t>
            </a:r>
          </a:p>
          <a:p>
            <a:pPr lvl="1"/>
            <a:r>
              <a:rPr lang="en-US" dirty="0"/>
              <a:t>Returns the count of employees in the database who live in that town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000" y="1600201"/>
            <a:ext cx="10591800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A000"/>
                </a:solidFill>
              </a:rPr>
              <a:t>CREATE FUNCTION </a:t>
            </a:r>
            <a:r>
              <a:rPr lang="en-US" sz="2000" dirty="0" smtClean="0"/>
              <a:t>ufn_count_employees_by_town(</a:t>
            </a:r>
            <a:r>
              <a:rPr lang="en-US" sz="2000" dirty="0" err="1" smtClean="0"/>
              <a:t>town_name</a:t>
            </a:r>
            <a:r>
              <a:rPr lang="en-US" sz="2000" dirty="0" smtClean="0"/>
              <a:t> VARCHAR(20))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A000"/>
                </a:solidFill>
              </a:rPr>
              <a:t>RETURNS </a:t>
            </a:r>
            <a:r>
              <a:rPr lang="en-US" sz="2000" smtClean="0">
                <a:solidFill>
                  <a:srgbClr val="FFA000"/>
                </a:solidFill>
              </a:rPr>
              <a:t>DOUBLE </a:t>
            </a:r>
            <a:endParaRPr lang="en-US" sz="2000" dirty="0" smtClean="0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BEGIN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A000"/>
                </a:solidFill>
              </a:rPr>
              <a:t>DECLARE</a:t>
            </a:r>
            <a:r>
              <a:rPr lang="en-US" sz="2000" dirty="0" smtClean="0"/>
              <a:t> </a:t>
            </a:r>
            <a:r>
              <a:rPr lang="en-US" sz="2000" dirty="0" err="1" smtClean="0"/>
              <a:t>e_count</a:t>
            </a:r>
            <a:r>
              <a:rPr lang="en-US" sz="2000" dirty="0" smtClean="0"/>
              <a:t> DOUBLE;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	SET </a:t>
            </a:r>
            <a:r>
              <a:rPr lang="en-US" sz="2000" dirty="0" err="1" smtClean="0"/>
              <a:t>e_count</a:t>
            </a:r>
            <a:r>
              <a:rPr lang="en-US" sz="2000" dirty="0" smtClean="0"/>
              <a:t> := (SELECT COUNT(</a:t>
            </a:r>
            <a:r>
              <a:rPr lang="en-US" sz="2000" dirty="0" err="1" smtClean="0"/>
              <a:t>employee_id</a:t>
            </a:r>
            <a:r>
              <a:rPr lang="en-US" sz="2000" dirty="0" smtClean="0"/>
              <a:t>) FROM employees AS 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	INNER JOIN addresses AS a ON </a:t>
            </a:r>
            <a:r>
              <a:rPr lang="en-US" sz="2000" dirty="0" err="1" smtClean="0"/>
              <a:t>a.address_id</a:t>
            </a:r>
            <a:r>
              <a:rPr lang="en-US" sz="2000" dirty="0" smtClean="0"/>
              <a:t> = </a:t>
            </a:r>
            <a:r>
              <a:rPr lang="en-US" sz="2000" dirty="0" err="1" smtClean="0"/>
              <a:t>e.address_id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	INNER JOIN towns AS t ON </a:t>
            </a:r>
            <a:r>
              <a:rPr lang="en-US" sz="2000" dirty="0" err="1" smtClean="0"/>
              <a:t>t.town_id</a:t>
            </a:r>
            <a:r>
              <a:rPr lang="en-US" sz="2000" dirty="0" smtClean="0"/>
              <a:t> = </a:t>
            </a:r>
            <a:r>
              <a:rPr lang="en-US" sz="2000" dirty="0" err="1" smtClean="0"/>
              <a:t>a.town_id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	WHERE t.name = </a:t>
            </a:r>
            <a:r>
              <a:rPr lang="en-US" sz="2000" dirty="0" err="1" smtClean="0"/>
              <a:t>town_name</a:t>
            </a:r>
            <a:r>
              <a:rPr lang="en-US" sz="20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A000"/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err="1" smtClean="0"/>
              <a:t>e_count</a:t>
            </a:r>
            <a:r>
              <a:rPr lang="en-US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A000"/>
                </a:solidFill>
              </a:rPr>
              <a:t>END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Count Employees by Town</a:t>
            </a:r>
            <a:endParaRPr lang="en-US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562600" y="2234582"/>
            <a:ext cx="2743200" cy="449080"/>
          </a:xfrm>
          <a:prstGeom prst="wedgeRoundRectCallout">
            <a:avLst>
              <a:gd name="adj1" fmla="val -38867"/>
              <a:gd name="adj2" fmla="val -8753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53400" y="2833961"/>
            <a:ext cx="2743200" cy="449080"/>
          </a:xfrm>
          <a:prstGeom prst="wedgeRoundRectCallout">
            <a:avLst>
              <a:gd name="adj1" fmla="val -43629"/>
              <a:gd name="adj2" fmla="val 104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Logic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4011" y="1222921"/>
            <a:ext cx="11804650" cy="5570537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Examples of expected output: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</a:t>
            </a:r>
            <a:r>
              <a:rPr lang="en-GB" dirty="0"/>
              <a:t>Count Employees by Town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4401" y="2874952"/>
            <a:ext cx="790118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ufn_count_employees_by_town('Sofia');</a:t>
            </a:r>
          </a:p>
        </p:txBody>
      </p:sp>
      <p:sp>
        <p:nvSpPr>
          <p:cNvPr id="3" name="Стрелка надясно 2"/>
          <p:cNvSpPr/>
          <p:nvPr/>
        </p:nvSpPr>
        <p:spPr>
          <a:xfrm>
            <a:off x="9012772" y="2979127"/>
            <a:ext cx="457200" cy="3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793026" y="2874952"/>
            <a:ext cx="38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2" name="Текстово поле 11"/>
          <p:cNvSpPr txBox="1"/>
          <p:nvPr/>
        </p:nvSpPr>
        <p:spPr>
          <a:xfrm>
            <a:off x="9104055" y="1739799"/>
            <a:ext cx="1758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Employees</a:t>
            </a:r>
          </a:p>
          <a:p>
            <a:pPr algn="ctr"/>
            <a:r>
              <a:rPr lang="en-US" sz="2800" dirty="0"/>
              <a:t> count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914401" y="4008190"/>
            <a:ext cx="791271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ufn_count_employees_by_town('Berlin');</a:t>
            </a:r>
          </a:p>
        </p:txBody>
      </p:sp>
      <p:sp>
        <p:nvSpPr>
          <p:cNvPr id="14" name="Стрелка надясно 13"/>
          <p:cNvSpPr/>
          <p:nvPr/>
        </p:nvSpPr>
        <p:spPr>
          <a:xfrm>
            <a:off x="8998121" y="4112365"/>
            <a:ext cx="457200" cy="3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791049" y="4008190"/>
            <a:ext cx="38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255411" y="2120782"/>
            <a:ext cx="2743200" cy="449080"/>
          </a:xfrm>
          <a:prstGeom prst="wedgeRoundRectCallout">
            <a:avLst>
              <a:gd name="adj1" fmla="val -43629"/>
              <a:gd name="adj2" fmla="val 104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Call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03912" y="5141428"/>
            <a:ext cx="790790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ufn_count_employees_by_town(NULL);</a:t>
            </a:r>
          </a:p>
        </p:txBody>
      </p:sp>
      <p:sp>
        <p:nvSpPr>
          <p:cNvPr id="18" name="Стрелка надясно 17"/>
          <p:cNvSpPr/>
          <p:nvPr/>
        </p:nvSpPr>
        <p:spPr>
          <a:xfrm>
            <a:off x="8979382" y="5245603"/>
            <a:ext cx="457200" cy="3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9787388" y="5141428"/>
            <a:ext cx="38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Stored Procedures</a:t>
            </a: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143001"/>
            <a:ext cx="2702901" cy="2702901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Sets of Queries Stored On DB Server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3352</TotalTime>
  <Words>1593</Words>
  <Application>Microsoft Office PowerPoint</Application>
  <PresentationFormat>Широк екран</PresentationFormat>
  <Paragraphs>394</Paragraphs>
  <Slides>42</Slides>
  <Notes>20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Database Programmability</vt:lpstr>
      <vt:lpstr>Table of Contents</vt:lpstr>
      <vt:lpstr>Questions</vt:lpstr>
      <vt:lpstr>User-Defined Functions</vt:lpstr>
      <vt:lpstr>User-Defined Functions</vt:lpstr>
      <vt:lpstr>Problem: Count Employees by Town</vt:lpstr>
      <vt:lpstr>Solution: Count Employees by Town</vt:lpstr>
      <vt:lpstr>Result: Count Employees by Town</vt:lpstr>
      <vt:lpstr>Stored Procedures</vt:lpstr>
      <vt:lpstr>Stored Procedures</vt:lpstr>
      <vt:lpstr>Creating Stored Procedures</vt:lpstr>
      <vt:lpstr>Executing and Dropping Stored Procedures</vt:lpstr>
      <vt:lpstr>Defining Parameterized Procedures</vt:lpstr>
      <vt:lpstr>Parameterized Stored Procedures – Example</vt:lpstr>
      <vt:lpstr>Returning Values Using OUTPUT Parameters</vt:lpstr>
      <vt:lpstr>Problem: Employees Promotion</vt:lpstr>
      <vt:lpstr>Solution: Employees Promotion</vt:lpstr>
      <vt:lpstr>Result: Employees Promotion</vt:lpstr>
      <vt:lpstr>What is a Transaction?</vt:lpstr>
      <vt:lpstr>Transactions</vt:lpstr>
      <vt:lpstr>Transactions: Lifecycle (Rollback)</vt:lpstr>
      <vt:lpstr>Transactions: Lifecycle (Commit)</vt:lpstr>
      <vt:lpstr>Transactions Behavior</vt:lpstr>
      <vt:lpstr>Checkpoints in Games</vt:lpstr>
      <vt:lpstr>What Are Transactions?</vt:lpstr>
      <vt:lpstr>Problem: Employees Promotion by ID</vt:lpstr>
      <vt:lpstr>Solution: Employees Promotion</vt:lpstr>
      <vt:lpstr>Transactions Properties</vt:lpstr>
      <vt:lpstr>Triggers</vt:lpstr>
      <vt:lpstr>What Are Triggers?</vt:lpstr>
      <vt:lpstr>MySQL Types of Triggers</vt:lpstr>
      <vt:lpstr>Events</vt:lpstr>
      <vt:lpstr>Problem: Triggered</vt:lpstr>
      <vt:lpstr>Solution: Triggered</vt:lpstr>
      <vt:lpstr>Solution: Triggered (2)</vt:lpstr>
      <vt:lpstr>Result: Triggered 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Functions; Triggers and Transactions</dc:title>
  <dc:subject>Software Development Course</dc:subject>
  <dc:creator>Software University</dc:creator>
  <cp:keywords>Databases; SoftUni; Software University; MSSQL; SQL Management Studio; SQL Server Express</cp:keywords>
  <dc:description>© SoftUni – https://softuni.org_x000d_
© Software University – https://softuni.bg_x000d_
_x000d_
Copyrighted document. Unauthorized copy, reproduction or use is not permitted.</dc:description>
  <cp:lastModifiedBy>Ch</cp:lastModifiedBy>
  <cp:revision>7</cp:revision>
  <dcterms:created xsi:type="dcterms:W3CDTF">2018-05-23T13:08:44Z</dcterms:created>
  <dcterms:modified xsi:type="dcterms:W3CDTF">2020-02-03T07:47:37Z</dcterms:modified>
  <cp:category>DB Basics Course @ SoftUni - https://softuni.bg/courses/databases-basics-ms-sql-server</cp:category>
</cp:coreProperties>
</file>