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546" r:id="rId2"/>
    <p:sldId id="564" r:id="rId3"/>
    <p:sldId id="568" r:id="rId4"/>
    <p:sldId id="561" r:id="rId5"/>
    <p:sldId id="567" r:id="rId6"/>
    <p:sldId id="570" r:id="rId7"/>
    <p:sldId id="571" r:id="rId8"/>
    <p:sldId id="569" r:id="rId9"/>
    <p:sldId id="572" r:id="rId10"/>
    <p:sldId id="560" r:id="rId11"/>
    <p:sldId id="55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CEAD"/>
    <a:srgbClr val="FF5050"/>
    <a:srgbClr val="00B0F0"/>
    <a:srgbClr val="179D83"/>
    <a:srgbClr val="96B357"/>
    <a:srgbClr val="FF9966"/>
    <a:srgbClr val="FFC000"/>
    <a:srgbClr val="A5A5A5"/>
    <a:srgbClr val="ED7D31"/>
    <a:srgbClr val="3857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64" autoAdjust="0"/>
    <p:restoredTop sz="96138" autoAdjust="0"/>
  </p:normalViewPr>
  <p:slideViewPr>
    <p:cSldViewPr snapToGrid="0">
      <p:cViewPr varScale="1">
        <p:scale>
          <a:sx n="87" d="100"/>
          <a:sy n="87" d="100"/>
        </p:scale>
        <p:origin x="198" y="78"/>
      </p:cViewPr>
      <p:guideLst/>
    </p:cSldViewPr>
  </p:slideViewPr>
  <p:outlineViewPr>
    <p:cViewPr>
      <p:scale>
        <a:sx n="33" d="100"/>
        <a:sy n="33" d="100"/>
      </p:scale>
      <p:origin x="0" y="-273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04"/>
    </p:cViewPr>
  </p:sorterViewPr>
  <p:notesViewPr>
    <p:cSldViewPr snapToGrid="0">
      <p:cViewPr varScale="1">
        <p:scale>
          <a:sx n="89" d="100"/>
          <a:sy n="89" d="100"/>
        </p:scale>
        <p:origin x="260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32A3A-E1C2-42EA-BDD6-305DAB1834E8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A03FD-669F-475F-B08E-D2CB64605A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71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8667820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68179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97863"/>
      </p:ext>
    </p:extLst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pi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 bwMode="auto">
          <a:xfrm>
            <a:off x="0" y="1116596"/>
            <a:ext cx="12192000" cy="5592676"/>
          </a:xfrm>
          <a:prstGeom prst="rect">
            <a:avLst/>
          </a:prstGeom>
          <a:solidFill>
            <a:schemeClr val="tx1">
              <a:alpha val="75000"/>
            </a:schemeClr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55" hasCustomPrompt="1"/>
          </p:nvPr>
        </p:nvSpPr>
        <p:spPr>
          <a:xfrm>
            <a:off x="1058333" y="1649789"/>
            <a:ext cx="4876800" cy="2844800"/>
          </a:xfrm>
          <a:prstGeom prst="roundRect">
            <a:avLst>
              <a:gd name="adj" fmla="val 11707"/>
            </a:avLst>
          </a:prstGeom>
          <a:ln w="3175">
            <a:noFill/>
          </a:ln>
        </p:spPr>
        <p:txBody>
          <a:bodyPr wrap="none" tIns="0" bIns="274320" anchor="b"/>
          <a:lstStyle>
            <a:lvl1pPr algn="ctr" rtl="0">
              <a:buNone/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56" hasCustomPrompt="1"/>
          </p:nvPr>
        </p:nvSpPr>
        <p:spPr>
          <a:xfrm>
            <a:off x="6239933" y="1649789"/>
            <a:ext cx="4876800" cy="2844800"/>
          </a:xfrm>
          <a:prstGeom prst="roundRect">
            <a:avLst>
              <a:gd name="adj" fmla="val 11707"/>
            </a:avLst>
          </a:prstGeom>
          <a:ln w="3175">
            <a:noFill/>
          </a:ln>
        </p:spPr>
        <p:txBody>
          <a:bodyPr wrap="none" tIns="0" bIns="274320" anchor="b"/>
          <a:lstStyle>
            <a:lvl1pPr algn="ctr" rtl="0">
              <a:buNone/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23762891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3" grpId="0"/>
      <p:bldP spid="9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 Lay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5939547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49479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36913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70001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37639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790980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88971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14092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91442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powerpoint.sage-fox.com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94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Test info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BFFC7-5AFF-4374-B478-E246B74FFF84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403D9-1EF9-4D83-8F99-27C64A2CC18F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14" name="Picture 13">
            <a:hlinkClick r:id="rId15"/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2561" y="6756644"/>
            <a:ext cx="405993" cy="109728"/>
          </a:xfrm>
          <a:prstGeom prst="rect">
            <a:avLst/>
          </a:prstGeom>
          <a:noFill/>
          <a:effectLst>
            <a:glow rad="63500">
              <a:schemeClr val="bg1">
                <a:alpha val="4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089781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96" r:id="rId12"/>
    <p:sldLayoutId id="2147483702" r:id="rId13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hyperlink" Target="http://powerpoint.sage-fox.com/" TargetMode="External"/><Relationship Id="rId7" Type="http://schemas.openxmlformats.org/officeDocument/2006/relationships/image" Target="../media/image6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0"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895598" y="890897"/>
            <a:ext cx="6400801" cy="1823374"/>
            <a:chOff x="2895598" y="890897"/>
            <a:chExt cx="6400801" cy="1823374"/>
          </a:xfrm>
        </p:grpSpPr>
        <p:grpSp>
          <p:nvGrpSpPr>
            <p:cNvPr id="4" name="Group 3"/>
            <p:cNvGrpSpPr/>
            <p:nvPr/>
          </p:nvGrpSpPr>
          <p:grpSpPr>
            <a:xfrm>
              <a:off x="2895598" y="890897"/>
              <a:ext cx="6400801" cy="1823374"/>
              <a:chOff x="2895598" y="890897"/>
              <a:chExt cx="6400801" cy="182337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895599" y="890897"/>
                <a:ext cx="6400800" cy="1818191"/>
              </a:xfrm>
              <a:prstGeom prst="rect">
                <a:avLst/>
              </a:pr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dirty="0"/>
              </a:p>
            </p:txBody>
          </p:sp>
          <p:sp>
            <p:nvSpPr>
              <p:cNvPr id="21" name="Freeform 20"/>
              <p:cNvSpPr>
                <a:spLocks noChangeAspect="1"/>
              </p:cNvSpPr>
              <p:nvPr/>
            </p:nvSpPr>
            <p:spPr bwMode="auto">
              <a:xfrm>
                <a:off x="2895598" y="890897"/>
                <a:ext cx="740912" cy="548640"/>
              </a:xfrm>
              <a:custGeom>
                <a:avLst/>
                <a:gdLst>
                  <a:gd name="connsiteX0" fmla="*/ 0 w 818299"/>
                  <a:gd name="connsiteY0" fmla="*/ 0 h 605944"/>
                  <a:gd name="connsiteX1" fmla="*/ 818299 w 818299"/>
                  <a:gd name="connsiteY1" fmla="*/ 0 h 605944"/>
                  <a:gd name="connsiteX2" fmla="*/ 818299 w 818299"/>
                  <a:gd name="connsiteY2" fmla="*/ 57159 h 605944"/>
                  <a:gd name="connsiteX3" fmla="*/ 57159 w 818299"/>
                  <a:gd name="connsiteY3" fmla="*/ 57159 h 605944"/>
                  <a:gd name="connsiteX4" fmla="*/ 57159 w 818299"/>
                  <a:gd name="connsiteY4" fmla="*/ 605944 h 605944"/>
                  <a:gd name="connsiteX5" fmla="*/ 0 w 818299"/>
                  <a:gd name="connsiteY5" fmla="*/ 605944 h 605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18299" h="605944">
                    <a:moveTo>
                      <a:pt x="0" y="0"/>
                    </a:moveTo>
                    <a:lnTo>
                      <a:pt x="818299" y="0"/>
                    </a:lnTo>
                    <a:lnTo>
                      <a:pt x="818299" y="57159"/>
                    </a:lnTo>
                    <a:lnTo>
                      <a:pt x="57159" y="57159"/>
                    </a:lnTo>
                    <a:lnTo>
                      <a:pt x="57159" y="605944"/>
                    </a:lnTo>
                    <a:lnTo>
                      <a:pt x="0" y="605944"/>
                    </a:lnTo>
                    <a:close/>
                  </a:path>
                </a:pathLst>
              </a:custGeom>
              <a:solidFill>
                <a:srgbClr val="00B0F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PE" sz="2400" dirty="0"/>
              </a:p>
            </p:txBody>
          </p:sp>
          <p:sp>
            <p:nvSpPr>
              <p:cNvPr id="24" name="Freeform 23"/>
              <p:cNvSpPr>
                <a:spLocks noChangeAspect="1"/>
              </p:cNvSpPr>
              <p:nvPr/>
            </p:nvSpPr>
            <p:spPr bwMode="auto">
              <a:xfrm flipH="1">
                <a:off x="8555487" y="890897"/>
                <a:ext cx="740912" cy="548640"/>
              </a:xfrm>
              <a:custGeom>
                <a:avLst/>
                <a:gdLst>
                  <a:gd name="connsiteX0" fmla="*/ 0 w 818299"/>
                  <a:gd name="connsiteY0" fmla="*/ 0 h 605944"/>
                  <a:gd name="connsiteX1" fmla="*/ 818299 w 818299"/>
                  <a:gd name="connsiteY1" fmla="*/ 0 h 605944"/>
                  <a:gd name="connsiteX2" fmla="*/ 818299 w 818299"/>
                  <a:gd name="connsiteY2" fmla="*/ 57159 h 605944"/>
                  <a:gd name="connsiteX3" fmla="*/ 57159 w 818299"/>
                  <a:gd name="connsiteY3" fmla="*/ 57159 h 605944"/>
                  <a:gd name="connsiteX4" fmla="*/ 57159 w 818299"/>
                  <a:gd name="connsiteY4" fmla="*/ 605944 h 605944"/>
                  <a:gd name="connsiteX5" fmla="*/ 0 w 818299"/>
                  <a:gd name="connsiteY5" fmla="*/ 605944 h 605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18299" h="605944">
                    <a:moveTo>
                      <a:pt x="0" y="0"/>
                    </a:moveTo>
                    <a:lnTo>
                      <a:pt x="818299" y="0"/>
                    </a:lnTo>
                    <a:lnTo>
                      <a:pt x="818299" y="57159"/>
                    </a:lnTo>
                    <a:lnTo>
                      <a:pt x="57159" y="57159"/>
                    </a:lnTo>
                    <a:lnTo>
                      <a:pt x="57159" y="605944"/>
                    </a:lnTo>
                    <a:lnTo>
                      <a:pt x="0" y="605944"/>
                    </a:lnTo>
                    <a:close/>
                  </a:path>
                </a:pathLst>
              </a:custGeom>
              <a:solidFill>
                <a:srgbClr val="ED7D3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PE" sz="2400" dirty="0"/>
              </a:p>
            </p:txBody>
          </p:sp>
          <p:sp>
            <p:nvSpPr>
              <p:cNvPr id="25" name="Freeform 24"/>
              <p:cNvSpPr>
                <a:spLocks noChangeAspect="1"/>
              </p:cNvSpPr>
              <p:nvPr/>
            </p:nvSpPr>
            <p:spPr bwMode="auto">
              <a:xfrm flipV="1">
                <a:off x="2895598" y="2163124"/>
                <a:ext cx="740912" cy="548640"/>
              </a:xfrm>
              <a:custGeom>
                <a:avLst/>
                <a:gdLst>
                  <a:gd name="connsiteX0" fmla="*/ 0 w 818299"/>
                  <a:gd name="connsiteY0" fmla="*/ 0 h 605944"/>
                  <a:gd name="connsiteX1" fmla="*/ 818299 w 818299"/>
                  <a:gd name="connsiteY1" fmla="*/ 0 h 605944"/>
                  <a:gd name="connsiteX2" fmla="*/ 818299 w 818299"/>
                  <a:gd name="connsiteY2" fmla="*/ 57159 h 605944"/>
                  <a:gd name="connsiteX3" fmla="*/ 57159 w 818299"/>
                  <a:gd name="connsiteY3" fmla="*/ 57159 h 605944"/>
                  <a:gd name="connsiteX4" fmla="*/ 57159 w 818299"/>
                  <a:gd name="connsiteY4" fmla="*/ 605944 h 605944"/>
                  <a:gd name="connsiteX5" fmla="*/ 0 w 818299"/>
                  <a:gd name="connsiteY5" fmla="*/ 605944 h 605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18299" h="605944">
                    <a:moveTo>
                      <a:pt x="0" y="0"/>
                    </a:moveTo>
                    <a:lnTo>
                      <a:pt x="818299" y="0"/>
                    </a:lnTo>
                    <a:lnTo>
                      <a:pt x="818299" y="57159"/>
                    </a:lnTo>
                    <a:lnTo>
                      <a:pt x="57159" y="57159"/>
                    </a:lnTo>
                    <a:lnTo>
                      <a:pt x="57159" y="605944"/>
                    </a:lnTo>
                    <a:lnTo>
                      <a:pt x="0" y="605944"/>
                    </a:lnTo>
                    <a:close/>
                  </a:path>
                </a:pathLst>
              </a:custGeom>
              <a:solidFill>
                <a:srgbClr val="FFC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PE" sz="2400" dirty="0"/>
              </a:p>
            </p:txBody>
          </p:sp>
          <p:sp>
            <p:nvSpPr>
              <p:cNvPr id="26" name="Freeform 25"/>
              <p:cNvSpPr>
                <a:spLocks noChangeAspect="1"/>
              </p:cNvSpPr>
              <p:nvPr/>
            </p:nvSpPr>
            <p:spPr bwMode="auto">
              <a:xfrm flipH="1" flipV="1">
                <a:off x="8555487" y="2165631"/>
                <a:ext cx="740912" cy="548640"/>
              </a:xfrm>
              <a:custGeom>
                <a:avLst/>
                <a:gdLst>
                  <a:gd name="connsiteX0" fmla="*/ 0 w 818299"/>
                  <a:gd name="connsiteY0" fmla="*/ 0 h 605944"/>
                  <a:gd name="connsiteX1" fmla="*/ 818299 w 818299"/>
                  <a:gd name="connsiteY1" fmla="*/ 0 h 605944"/>
                  <a:gd name="connsiteX2" fmla="*/ 818299 w 818299"/>
                  <a:gd name="connsiteY2" fmla="*/ 57159 h 605944"/>
                  <a:gd name="connsiteX3" fmla="*/ 57159 w 818299"/>
                  <a:gd name="connsiteY3" fmla="*/ 57159 h 605944"/>
                  <a:gd name="connsiteX4" fmla="*/ 57159 w 818299"/>
                  <a:gd name="connsiteY4" fmla="*/ 605944 h 605944"/>
                  <a:gd name="connsiteX5" fmla="*/ 0 w 818299"/>
                  <a:gd name="connsiteY5" fmla="*/ 605944 h 605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18299" h="605944">
                    <a:moveTo>
                      <a:pt x="0" y="0"/>
                    </a:moveTo>
                    <a:lnTo>
                      <a:pt x="818299" y="0"/>
                    </a:lnTo>
                    <a:lnTo>
                      <a:pt x="818299" y="57159"/>
                    </a:lnTo>
                    <a:lnTo>
                      <a:pt x="57159" y="57159"/>
                    </a:lnTo>
                    <a:lnTo>
                      <a:pt x="57159" y="605944"/>
                    </a:lnTo>
                    <a:lnTo>
                      <a:pt x="0" y="605944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PE" sz="2400" dirty="0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3066435" y="1194001"/>
              <a:ext cx="6059128" cy="1206850"/>
              <a:chOff x="3066435" y="1194001"/>
              <a:chExt cx="6059128" cy="1206850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3066435" y="1194001"/>
                <a:ext cx="605912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PE" sz="4400" dirty="0">
                    <a:solidFill>
                      <a:schemeClr val="bg1">
                        <a:lumMod val="85000"/>
                      </a:schemeClr>
                    </a:solidFill>
                    <a:cs typeface="Estrangelo Edessa" panose="03080600000000000000" pitchFamily="66" charset="0"/>
                  </a:rPr>
                  <a:t>Big Data – </a:t>
                </a:r>
                <a:r>
                  <a:rPr lang="es-PE" sz="4400" dirty="0" smtClean="0">
                    <a:solidFill>
                      <a:schemeClr val="bg1">
                        <a:lumMod val="85000"/>
                      </a:schemeClr>
                    </a:solidFill>
                    <a:cs typeface="Estrangelo Edessa" panose="03080600000000000000" pitchFamily="66" charset="0"/>
                  </a:rPr>
                  <a:t>Final</a:t>
                </a:r>
                <a:endParaRPr lang="es-PE" sz="4400" dirty="0">
                  <a:solidFill>
                    <a:schemeClr val="bg1">
                      <a:lumMod val="85000"/>
                    </a:schemeClr>
                  </a:solidFill>
                  <a:cs typeface="Estrangelo Edessa" panose="03080600000000000000" pitchFamily="66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503969" y="1867371"/>
                <a:ext cx="5184060" cy="53348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s-PE" sz="28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  <a:cs typeface="Estrangelo Edessa" panose="03080600000000000000" pitchFamily="66" charset="0"/>
                  </a:rPr>
                  <a:t>- </a:t>
                </a:r>
                <a:r>
                  <a:rPr lang="es-PE" sz="2800" dirty="0" err="1" smtClean="0">
                    <a:solidFill>
                      <a:schemeClr val="bg1">
                        <a:lumMod val="85000"/>
                      </a:schemeClr>
                    </a:solidFill>
                    <a:latin typeface="+mj-lt"/>
                    <a:cs typeface="Estrangelo Edessa" panose="03080600000000000000" pitchFamily="66" charset="0"/>
                  </a:rPr>
                  <a:t>Songs</a:t>
                </a:r>
                <a:r>
                  <a:rPr lang="es-PE" sz="2800" dirty="0" smtClean="0">
                    <a:solidFill>
                      <a:schemeClr val="bg1">
                        <a:lumMod val="85000"/>
                      </a:schemeClr>
                    </a:solidFill>
                    <a:latin typeface="+mj-lt"/>
                    <a:cs typeface="Estrangelo Edessa" panose="03080600000000000000" pitchFamily="66" charset="0"/>
                  </a:rPr>
                  <a:t> -</a:t>
                </a:r>
                <a:endParaRPr lang="es-PE" sz="2800" dirty="0">
                  <a:solidFill>
                    <a:schemeClr val="bg1">
                      <a:lumMod val="85000"/>
                    </a:schemeClr>
                  </a:solidFill>
                  <a:latin typeface="+mj-lt"/>
                  <a:cs typeface="Estrangelo Edessa" panose="03080600000000000000" pitchFamily="66" charset="0"/>
                </a:endParaRPr>
              </a:p>
            </p:txBody>
          </p:sp>
        </p:grpSp>
      </p:grp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4125116" y="3012192"/>
            <a:ext cx="3941765" cy="640080"/>
            <a:chOff x="6359857" y="5670041"/>
            <a:chExt cx="4504874" cy="731520"/>
          </a:xfrm>
        </p:grpSpPr>
        <p:sp>
          <p:nvSpPr>
            <p:cNvPr id="16" name="Rounded Rectangle 9"/>
            <p:cNvSpPr/>
            <p:nvPr/>
          </p:nvSpPr>
          <p:spPr>
            <a:xfrm>
              <a:off x="6359857" y="5881913"/>
              <a:ext cx="4504874" cy="307777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2400" dirty="0"/>
            </a:p>
          </p:txBody>
        </p:sp>
        <p:sp>
          <p:nvSpPr>
            <p:cNvPr id="19" name="TextBox 18">
              <a:hlinkClick r:id="rId3"/>
            </p:cNvPr>
            <p:cNvSpPr txBox="1">
              <a:spLocks noChangeAspect="1"/>
            </p:cNvSpPr>
            <p:nvPr/>
          </p:nvSpPr>
          <p:spPr>
            <a:xfrm>
              <a:off x="6359857" y="5845568"/>
              <a:ext cx="3093976" cy="35174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400" i="1" dirty="0">
                  <a:solidFill>
                    <a:schemeClr val="bg1">
                      <a:lumMod val="85000"/>
                    </a:schemeClr>
                  </a:solidFill>
                  <a:latin typeface="+mj-lt"/>
                  <a:cs typeface="Estrangelo Edessa" panose="03080600000000000000" pitchFamily="66" charset="0"/>
                </a:rPr>
                <a:t>Edwin Lara</a:t>
              </a:r>
            </a:p>
          </p:txBody>
        </p:sp>
        <p:pic>
          <p:nvPicPr>
            <p:cNvPr id="20" name="Picture Placeholder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80619" y="5670041"/>
              <a:ext cx="731520" cy="731520"/>
            </a:xfrm>
            <a:prstGeom prst="ellipse">
              <a:avLst/>
            </a:prstGeom>
            <a:blipFill dpi="0" rotWithShape="1">
              <a:blip r:embed="rId5"/>
              <a:srcRect/>
              <a:stretch>
                <a:fillRect l="-4000" t="-2000" r="-4000" b="-2000"/>
              </a:stretch>
            </a:blipFill>
            <a:ln w="38100">
              <a:solidFill>
                <a:schemeClr val="tx1">
                  <a:alpha val="75000"/>
                </a:schemeClr>
              </a:solidFill>
            </a:ln>
          </p:spPr>
        </p:pic>
      </p:grpSp>
      <p:grpSp>
        <p:nvGrpSpPr>
          <p:cNvPr id="17" name="Group 14"/>
          <p:cNvGrpSpPr>
            <a:grpSpLocks noChangeAspect="1"/>
          </p:cNvGrpSpPr>
          <p:nvPr/>
        </p:nvGrpSpPr>
        <p:grpSpPr>
          <a:xfrm>
            <a:off x="4123278" y="3847636"/>
            <a:ext cx="3941765" cy="640080"/>
            <a:chOff x="6359857" y="5670041"/>
            <a:chExt cx="4504874" cy="731520"/>
          </a:xfrm>
        </p:grpSpPr>
        <p:sp>
          <p:nvSpPr>
            <p:cNvPr id="18" name="Rounded Rectangle 9"/>
            <p:cNvSpPr/>
            <p:nvPr/>
          </p:nvSpPr>
          <p:spPr>
            <a:xfrm>
              <a:off x="6359857" y="5881913"/>
              <a:ext cx="4504874" cy="307777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2400" dirty="0"/>
            </a:p>
          </p:txBody>
        </p:sp>
        <p:sp>
          <p:nvSpPr>
            <p:cNvPr id="22" name="TextBox 18">
              <a:hlinkClick r:id="rId3"/>
            </p:cNvPr>
            <p:cNvSpPr txBox="1">
              <a:spLocks noChangeAspect="1"/>
            </p:cNvSpPr>
            <p:nvPr/>
          </p:nvSpPr>
          <p:spPr>
            <a:xfrm>
              <a:off x="6359857" y="5845568"/>
              <a:ext cx="3093976" cy="35174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400" i="1" dirty="0">
                  <a:solidFill>
                    <a:schemeClr val="bg1">
                      <a:lumMod val="85000"/>
                    </a:schemeClr>
                  </a:solidFill>
                  <a:latin typeface="+mj-lt"/>
                  <a:cs typeface="Estrangelo Edessa" panose="03080600000000000000" pitchFamily="66" charset="0"/>
                </a:rPr>
                <a:t>Ivan Palomares</a:t>
              </a:r>
            </a:p>
          </p:txBody>
        </p:sp>
        <p:pic>
          <p:nvPicPr>
            <p:cNvPr id="23" name="Picture Placeholder 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80619" y="5670041"/>
              <a:ext cx="731520" cy="731520"/>
            </a:xfrm>
            <a:prstGeom prst="ellipse">
              <a:avLst/>
            </a:prstGeom>
            <a:blipFill dpi="0" rotWithShape="1">
              <a:blip r:embed="rId5"/>
              <a:srcRect/>
              <a:stretch>
                <a:fillRect l="-4000" t="-2000" r="-4000" b="-2000"/>
              </a:stretch>
            </a:blipFill>
            <a:ln w="38100">
              <a:solidFill>
                <a:schemeClr val="tx1">
                  <a:alpha val="75000"/>
                </a:schemeClr>
              </a:solidFill>
            </a:ln>
          </p:spPr>
        </p:pic>
      </p:grpSp>
      <p:grpSp>
        <p:nvGrpSpPr>
          <p:cNvPr id="27" name="Group 14"/>
          <p:cNvGrpSpPr>
            <a:grpSpLocks noChangeAspect="1"/>
          </p:cNvGrpSpPr>
          <p:nvPr/>
        </p:nvGrpSpPr>
        <p:grpSpPr>
          <a:xfrm>
            <a:off x="4123279" y="4695935"/>
            <a:ext cx="3941765" cy="640080"/>
            <a:chOff x="6359857" y="5670041"/>
            <a:chExt cx="4504874" cy="731520"/>
          </a:xfrm>
        </p:grpSpPr>
        <p:sp>
          <p:nvSpPr>
            <p:cNvPr id="28" name="Rounded Rectangle 9"/>
            <p:cNvSpPr/>
            <p:nvPr/>
          </p:nvSpPr>
          <p:spPr>
            <a:xfrm>
              <a:off x="6359857" y="5881913"/>
              <a:ext cx="4504874" cy="307777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2400" dirty="0"/>
            </a:p>
          </p:txBody>
        </p:sp>
        <p:sp>
          <p:nvSpPr>
            <p:cNvPr id="29" name="TextBox 18">
              <a:hlinkClick r:id="rId3"/>
            </p:cNvPr>
            <p:cNvSpPr txBox="1">
              <a:spLocks noChangeAspect="1"/>
            </p:cNvSpPr>
            <p:nvPr/>
          </p:nvSpPr>
          <p:spPr>
            <a:xfrm>
              <a:off x="6359857" y="5845568"/>
              <a:ext cx="3093976" cy="35174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400" i="1" dirty="0">
                  <a:solidFill>
                    <a:schemeClr val="bg1">
                      <a:lumMod val="85000"/>
                    </a:schemeClr>
                  </a:solidFill>
                  <a:latin typeface="+mj-lt"/>
                  <a:cs typeface="Estrangelo Edessa" panose="03080600000000000000" pitchFamily="66" charset="0"/>
                </a:rPr>
                <a:t>Walter </a:t>
              </a:r>
              <a:r>
                <a:rPr lang="es-PE" sz="1400" i="1" dirty="0" err="1">
                  <a:solidFill>
                    <a:schemeClr val="bg1">
                      <a:lumMod val="85000"/>
                    </a:schemeClr>
                  </a:solidFill>
                  <a:latin typeface="+mj-lt"/>
                  <a:cs typeface="Estrangelo Edessa" panose="03080600000000000000" pitchFamily="66" charset="0"/>
                </a:rPr>
                <a:t>Pariona</a:t>
              </a:r>
              <a:endParaRPr lang="es-PE" sz="1400" i="1" dirty="0">
                <a:solidFill>
                  <a:schemeClr val="bg1">
                    <a:lumMod val="85000"/>
                  </a:schemeClr>
                </a:solidFill>
                <a:latin typeface="+mj-lt"/>
                <a:cs typeface="Estrangelo Edessa" panose="03080600000000000000" pitchFamily="66" charset="0"/>
              </a:endParaRPr>
            </a:p>
          </p:txBody>
        </p:sp>
        <p:pic>
          <p:nvPicPr>
            <p:cNvPr id="30" name="Picture Placeholder 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80619" y="5670041"/>
              <a:ext cx="731520" cy="731520"/>
            </a:xfrm>
            <a:prstGeom prst="ellipse">
              <a:avLst/>
            </a:prstGeom>
            <a:blipFill dpi="0" rotWithShape="1">
              <a:blip r:embed="rId5"/>
              <a:srcRect/>
              <a:stretch>
                <a:fillRect l="-4000" t="-2000" r="-4000" b="-2000"/>
              </a:stretch>
            </a:blipFill>
            <a:ln w="38100">
              <a:solidFill>
                <a:schemeClr val="tx1">
                  <a:alpha val="75000"/>
                </a:schemeClr>
              </a:solidFill>
            </a:ln>
          </p:spPr>
        </p:pic>
      </p:grpSp>
      <p:grpSp>
        <p:nvGrpSpPr>
          <p:cNvPr id="31" name="Group 14"/>
          <p:cNvGrpSpPr>
            <a:grpSpLocks noChangeAspect="1"/>
          </p:cNvGrpSpPr>
          <p:nvPr/>
        </p:nvGrpSpPr>
        <p:grpSpPr>
          <a:xfrm>
            <a:off x="4123278" y="5555255"/>
            <a:ext cx="3941765" cy="640080"/>
            <a:chOff x="6359857" y="5670041"/>
            <a:chExt cx="4504874" cy="731520"/>
          </a:xfrm>
        </p:grpSpPr>
        <p:sp>
          <p:nvSpPr>
            <p:cNvPr id="32" name="Rounded Rectangle 9"/>
            <p:cNvSpPr/>
            <p:nvPr/>
          </p:nvSpPr>
          <p:spPr>
            <a:xfrm>
              <a:off x="6359857" y="5881913"/>
              <a:ext cx="4504874" cy="307777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2400" dirty="0"/>
            </a:p>
          </p:txBody>
        </p:sp>
        <p:sp>
          <p:nvSpPr>
            <p:cNvPr id="33" name="TextBox 18">
              <a:hlinkClick r:id="rId3"/>
            </p:cNvPr>
            <p:cNvSpPr txBox="1">
              <a:spLocks noChangeAspect="1"/>
            </p:cNvSpPr>
            <p:nvPr/>
          </p:nvSpPr>
          <p:spPr>
            <a:xfrm>
              <a:off x="6359857" y="5845568"/>
              <a:ext cx="3093976" cy="35174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400" i="1" dirty="0">
                  <a:solidFill>
                    <a:schemeClr val="bg1">
                      <a:lumMod val="85000"/>
                    </a:schemeClr>
                  </a:solidFill>
                  <a:latin typeface="+mj-lt"/>
                  <a:cs typeface="Estrangelo Edessa" panose="03080600000000000000" pitchFamily="66" charset="0"/>
                </a:rPr>
                <a:t>Luis Villanueva</a:t>
              </a:r>
            </a:p>
          </p:txBody>
        </p:sp>
        <p:pic>
          <p:nvPicPr>
            <p:cNvPr id="34" name="Picture Placeholder 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80619" y="5670041"/>
              <a:ext cx="731520" cy="731520"/>
            </a:xfrm>
            <a:prstGeom prst="ellipse">
              <a:avLst/>
            </a:prstGeom>
            <a:blipFill dpi="0" rotWithShape="1">
              <a:blip r:embed="rId5"/>
              <a:srcRect/>
              <a:stretch>
                <a:fillRect l="-4000" t="-2000" r="-4000" b="-2000"/>
              </a:stretch>
            </a:blipFill>
            <a:ln w="38100">
              <a:solidFill>
                <a:schemeClr val="tx1">
                  <a:alpha val="75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8553723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0"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27357" y="-21594"/>
            <a:ext cx="3772614" cy="613385"/>
            <a:chOff x="127357" y="-6354"/>
            <a:chExt cx="2524868" cy="613385"/>
          </a:xfrm>
        </p:grpSpPr>
        <p:sp>
          <p:nvSpPr>
            <p:cNvPr id="12" name="Round Same Side Corner Rectangle 11"/>
            <p:cNvSpPr/>
            <p:nvPr/>
          </p:nvSpPr>
          <p:spPr bwMode="auto">
            <a:xfrm rot="10800000" flipH="1">
              <a:off x="127357" y="-6354"/>
              <a:ext cx="2524868" cy="613385"/>
            </a:xfrm>
            <a:prstGeom prst="round2SameRect">
              <a:avLst>
                <a:gd name="adj1" fmla="val 35205"/>
                <a:gd name="adj2" fmla="val 0"/>
              </a:avLst>
            </a:prstGeom>
            <a:solidFill>
              <a:schemeClr val="tx1">
                <a:alpha val="50000"/>
              </a:schemeClr>
            </a:solidFill>
            <a:ln w="19050">
              <a:noFill/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none" lIns="121920" tIns="60960" rIns="121920" bIns="6096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s-PE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7357" y="54118"/>
              <a:ext cx="25248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2400" dirty="0" smtClean="0">
                  <a:solidFill>
                    <a:schemeClr val="bg1"/>
                  </a:solidFill>
                </a:rPr>
                <a:t>Repositorio y Video</a:t>
              </a:r>
              <a:endParaRPr lang="es-PE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Rectangle 61"/>
          <p:cNvSpPr/>
          <p:nvPr/>
        </p:nvSpPr>
        <p:spPr>
          <a:xfrm>
            <a:off x="265903" y="2289346"/>
            <a:ext cx="11718279" cy="1200329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 defTabSz="1450940"/>
            <a:r>
              <a:rPr lang="es-PE" sz="3600" b="1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https://github.com/ivanph1017/bigdata-final</a:t>
            </a:r>
            <a:r>
              <a:rPr lang="es-PE" sz="3600" b="1" dirty="0" smtClean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/>
            </a:r>
            <a:br>
              <a:rPr lang="es-PE" sz="3600" b="1" dirty="0" smtClean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</a:br>
            <a:r>
              <a:rPr lang="es-PE" sz="3600" b="1" dirty="0" smtClean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branch: master</a:t>
            </a:r>
            <a:endParaRPr lang="es-PE" sz="3600" b="1" dirty="0">
              <a:solidFill>
                <a:schemeClr val="bg1"/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6" name="Rectangle 61"/>
          <p:cNvSpPr/>
          <p:nvPr/>
        </p:nvSpPr>
        <p:spPr>
          <a:xfrm>
            <a:off x="265903" y="4215462"/>
            <a:ext cx="11718279" cy="646331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 defTabSz="1450940"/>
            <a:r>
              <a:rPr lang="es-PE" sz="3600" b="1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https://www.youtube.com/watch?v=UEU-EFjOCdM</a:t>
            </a:r>
          </a:p>
        </p:txBody>
      </p:sp>
    </p:spTree>
    <p:extLst>
      <p:ext uri="{BB962C8B-B14F-4D97-AF65-F5344CB8AC3E}">
        <p14:creationId xmlns:p14="http://schemas.microsoft.com/office/powerpoint/2010/main" val="20019925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0"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-15240" y="1297458"/>
            <a:ext cx="12207240" cy="5226909"/>
          </a:xfrm>
          <a:prstGeom prst="rect">
            <a:avLst/>
          </a:prstGeom>
          <a:solidFill>
            <a:schemeClr val="tx1">
              <a:alpha val="75000"/>
            </a:schemeClr>
          </a:solidFill>
          <a:ln w="6350">
            <a:noFill/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50" name="Picture 2" descr="Resultado de imagen para graci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701" y="2253761"/>
            <a:ext cx="10355358" cy="331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24930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0"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27357" y="-21594"/>
            <a:ext cx="3772614" cy="613385"/>
            <a:chOff x="127357" y="-6354"/>
            <a:chExt cx="2524868" cy="613385"/>
          </a:xfrm>
        </p:grpSpPr>
        <p:sp>
          <p:nvSpPr>
            <p:cNvPr id="12" name="Round Same Side Corner Rectangle 11"/>
            <p:cNvSpPr/>
            <p:nvPr/>
          </p:nvSpPr>
          <p:spPr bwMode="auto">
            <a:xfrm rot="10800000" flipH="1">
              <a:off x="127357" y="-6354"/>
              <a:ext cx="2524868" cy="613385"/>
            </a:xfrm>
            <a:prstGeom prst="round2SameRect">
              <a:avLst>
                <a:gd name="adj1" fmla="val 35205"/>
                <a:gd name="adj2" fmla="val 0"/>
              </a:avLst>
            </a:prstGeom>
            <a:solidFill>
              <a:schemeClr val="tx1">
                <a:alpha val="50000"/>
              </a:schemeClr>
            </a:solidFill>
            <a:ln w="19050">
              <a:noFill/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none" lIns="121920" tIns="60960" rIns="121920" bIns="6096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s-PE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7357" y="54118"/>
              <a:ext cx="25248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2400" dirty="0" smtClean="0">
                  <a:solidFill>
                    <a:schemeClr val="bg1"/>
                  </a:solidFill>
                </a:rPr>
                <a:t>Proceso</a:t>
              </a:r>
              <a:endParaRPr lang="es-PE" sz="2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 descr="I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65" y="2630448"/>
            <a:ext cx="2162254" cy="216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plain text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720" y="2240326"/>
            <a:ext cx="2942498" cy="2942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542874"/>
              </p:ext>
            </p:extLst>
          </p:nvPr>
        </p:nvGraphicFramePr>
        <p:xfrm>
          <a:off x="7727719" y="3155315"/>
          <a:ext cx="420354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887">
                  <a:extLst>
                    <a:ext uri="{9D8B030D-6E8A-4147-A177-3AD203B41FA5}">
                      <a16:colId xmlns:a16="http://schemas.microsoft.com/office/drawing/2014/main" val="4266321922"/>
                    </a:ext>
                  </a:extLst>
                </a:gridCol>
                <a:gridCol w="1050887">
                  <a:extLst>
                    <a:ext uri="{9D8B030D-6E8A-4147-A177-3AD203B41FA5}">
                      <a16:colId xmlns:a16="http://schemas.microsoft.com/office/drawing/2014/main" val="3862820336"/>
                    </a:ext>
                  </a:extLst>
                </a:gridCol>
                <a:gridCol w="1050887">
                  <a:extLst>
                    <a:ext uri="{9D8B030D-6E8A-4147-A177-3AD203B41FA5}">
                      <a16:colId xmlns:a16="http://schemas.microsoft.com/office/drawing/2014/main" val="4213217473"/>
                    </a:ext>
                  </a:extLst>
                </a:gridCol>
                <a:gridCol w="1050887">
                  <a:extLst>
                    <a:ext uri="{9D8B030D-6E8A-4147-A177-3AD203B41FA5}">
                      <a16:colId xmlns:a16="http://schemas.microsoft.com/office/drawing/2014/main" val="3416013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err="1" smtClean="0"/>
                        <a:t>genre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i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roll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..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723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Rock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3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4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81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err="1" smtClean="0"/>
                        <a:t>Ambient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4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050842"/>
                  </a:ext>
                </a:extLst>
              </a:tr>
            </a:tbl>
          </a:graphicData>
        </a:graphic>
      </p:graphicFrame>
      <p:sp>
        <p:nvSpPr>
          <p:cNvPr id="3" name="Flecha derecha 2"/>
          <p:cNvSpPr/>
          <p:nvPr/>
        </p:nvSpPr>
        <p:spPr>
          <a:xfrm>
            <a:off x="2688116" y="3485729"/>
            <a:ext cx="892604" cy="4516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Flecha derecha 13"/>
          <p:cNvSpPr/>
          <p:nvPr/>
        </p:nvSpPr>
        <p:spPr>
          <a:xfrm>
            <a:off x="6523218" y="3485729"/>
            <a:ext cx="892604" cy="4516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CuadroTexto 3"/>
          <p:cNvSpPr txBox="1"/>
          <p:nvPr/>
        </p:nvSpPr>
        <p:spPr>
          <a:xfrm>
            <a:off x="788316" y="5182824"/>
            <a:ext cx="1013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SQLITE3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4763144" y="5182824"/>
            <a:ext cx="57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CSV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9153178" y="5182824"/>
            <a:ext cx="1352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DATAFRAME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8747392" y="2732182"/>
            <a:ext cx="3187179" cy="311777"/>
          </a:xfrm>
          <a:custGeom>
            <a:avLst/>
            <a:gdLst>
              <a:gd name="connsiteX0" fmla="*/ 0 w 3183874"/>
              <a:gd name="connsiteY0" fmla="*/ 0 h 308472"/>
              <a:gd name="connsiteX1" fmla="*/ 3183874 w 3183874"/>
              <a:gd name="connsiteY1" fmla="*/ 0 h 308472"/>
              <a:gd name="connsiteX2" fmla="*/ 3183874 w 3183874"/>
              <a:gd name="connsiteY2" fmla="*/ 308472 h 308472"/>
              <a:gd name="connsiteX3" fmla="*/ 0 w 3183874"/>
              <a:gd name="connsiteY3" fmla="*/ 308472 h 308472"/>
              <a:gd name="connsiteX4" fmla="*/ 0 w 3183874"/>
              <a:gd name="connsiteY4" fmla="*/ 0 h 308472"/>
              <a:gd name="connsiteX0" fmla="*/ 0 w 3275314"/>
              <a:gd name="connsiteY0" fmla="*/ 308472 h 399912"/>
              <a:gd name="connsiteX1" fmla="*/ 0 w 3275314"/>
              <a:gd name="connsiteY1" fmla="*/ 0 h 399912"/>
              <a:gd name="connsiteX2" fmla="*/ 3183874 w 3275314"/>
              <a:gd name="connsiteY2" fmla="*/ 0 h 399912"/>
              <a:gd name="connsiteX3" fmla="*/ 3275314 w 3275314"/>
              <a:gd name="connsiteY3" fmla="*/ 399912 h 399912"/>
              <a:gd name="connsiteX0" fmla="*/ 0 w 3187179"/>
              <a:gd name="connsiteY0" fmla="*/ 308472 h 311777"/>
              <a:gd name="connsiteX1" fmla="*/ 0 w 3187179"/>
              <a:gd name="connsiteY1" fmla="*/ 0 h 311777"/>
              <a:gd name="connsiteX2" fmla="*/ 3183874 w 3187179"/>
              <a:gd name="connsiteY2" fmla="*/ 0 h 311777"/>
              <a:gd name="connsiteX3" fmla="*/ 3187179 w 3187179"/>
              <a:gd name="connsiteY3" fmla="*/ 311777 h 311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87179" h="311777">
                <a:moveTo>
                  <a:pt x="0" y="308472"/>
                </a:moveTo>
                <a:lnTo>
                  <a:pt x="0" y="0"/>
                </a:lnTo>
                <a:lnTo>
                  <a:pt x="3183874" y="0"/>
                </a:lnTo>
                <a:cubicBezTo>
                  <a:pt x="3183874" y="102824"/>
                  <a:pt x="3187179" y="311777"/>
                  <a:pt x="3187179" y="311777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CuadroTexto 24"/>
          <p:cNvSpPr txBox="1"/>
          <p:nvPr/>
        </p:nvSpPr>
        <p:spPr>
          <a:xfrm>
            <a:off x="9301323" y="2240326"/>
            <a:ext cx="2079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FEATURES: WORDS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7919139" y="2240326"/>
            <a:ext cx="765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LABEL</a:t>
            </a:r>
            <a:endParaRPr lang="es-P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8936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4" grpId="0"/>
      <p:bldP spid="15" grpId="0"/>
      <p:bldP spid="16" grpId="0"/>
      <p:bldP spid="9" grpId="0" animBg="1"/>
      <p:bldP spid="25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0"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27355" y="-21594"/>
            <a:ext cx="5138707" cy="891469"/>
            <a:chOff x="127357" y="-6354"/>
            <a:chExt cx="2524868" cy="891469"/>
          </a:xfrm>
        </p:grpSpPr>
        <p:sp>
          <p:nvSpPr>
            <p:cNvPr id="12" name="Round Same Side Corner Rectangle 11"/>
            <p:cNvSpPr/>
            <p:nvPr/>
          </p:nvSpPr>
          <p:spPr bwMode="auto">
            <a:xfrm rot="10800000" flipH="1">
              <a:off x="127357" y="-6354"/>
              <a:ext cx="2524868" cy="613385"/>
            </a:xfrm>
            <a:prstGeom prst="round2SameRect">
              <a:avLst>
                <a:gd name="adj1" fmla="val 35205"/>
                <a:gd name="adj2" fmla="val 0"/>
              </a:avLst>
            </a:prstGeom>
            <a:solidFill>
              <a:schemeClr val="tx1">
                <a:alpha val="50000"/>
              </a:schemeClr>
            </a:solidFill>
            <a:ln w="19050">
              <a:noFill/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none" lIns="121920" tIns="60960" rIns="121920" bIns="6096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s-PE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7357" y="54118"/>
              <a:ext cx="25248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2400" dirty="0" smtClean="0">
                  <a:solidFill>
                    <a:schemeClr val="bg1"/>
                  </a:solidFill>
                </a:rPr>
                <a:t>Validación del modelo: Cross </a:t>
              </a:r>
              <a:r>
                <a:rPr lang="es-PE" sz="2400" dirty="0" err="1" smtClean="0">
                  <a:solidFill>
                    <a:schemeClr val="bg1"/>
                  </a:solidFill>
                </a:rPr>
                <a:t>validation</a:t>
              </a:r>
              <a:endParaRPr lang="es-PE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Rectángulo 3"/>
          <p:cNvSpPr/>
          <p:nvPr/>
        </p:nvSpPr>
        <p:spPr>
          <a:xfrm>
            <a:off x="127355" y="1685581"/>
            <a:ext cx="1487278" cy="4274544"/>
          </a:xfrm>
          <a:prstGeom prst="rect">
            <a:avLst/>
          </a:prstGeom>
          <a:solidFill>
            <a:srgbClr val="1CCE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1855167" y="1685581"/>
            <a:ext cx="1487278" cy="4274544"/>
          </a:xfrm>
          <a:prstGeom prst="rect">
            <a:avLst/>
          </a:prstGeom>
          <a:solidFill>
            <a:srgbClr val="1CCE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Rectángulo 8"/>
          <p:cNvSpPr/>
          <p:nvPr/>
        </p:nvSpPr>
        <p:spPr>
          <a:xfrm>
            <a:off x="3582979" y="1685581"/>
            <a:ext cx="1487278" cy="4274544"/>
          </a:xfrm>
          <a:prstGeom prst="rect">
            <a:avLst/>
          </a:prstGeom>
          <a:solidFill>
            <a:srgbClr val="1CCE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/>
          <p:cNvSpPr/>
          <p:nvPr/>
        </p:nvSpPr>
        <p:spPr>
          <a:xfrm>
            <a:off x="5310791" y="1685581"/>
            <a:ext cx="1487278" cy="4274544"/>
          </a:xfrm>
          <a:prstGeom prst="rect">
            <a:avLst/>
          </a:prstGeom>
          <a:solidFill>
            <a:srgbClr val="1CCE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127355" y="5001658"/>
            <a:ext cx="1487278" cy="958467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Rectángulo 13"/>
          <p:cNvSpPr/>
          <p:nvPr/>
        </p:nvSpPr>
        <p:spPr>
          <a:xfrm>
            <a:off x="1855167" y="1685581"/>
            <a:ext cx="1487278" cy="958467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Rectángulo 14"/>
          <p:cNvSpPr/>
          <p:nvPr/>
        </p:nvSpPr>
        <p:spPr>
          <a:xfrm>
            <a:off x="3582979" y="3126954"/>
            <a:ext cx="1487278" cy="958467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Rectángulo 15"/>
          <p:cNvSpPr/>
          <p:nvPr/>
        </p:nvSpPr>
        <p:spPr>
          <a:xfrm>
            <a:off x="5310791" y="4338810"/>
            <a:ext cx="1487278" cy="958467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CuadroTexto 5"/>
          <p:cNvSpPr txBox="1"/>
          <p:nvPr/>
        </p:nvSpPr>
        <p:spPr>
          <a:xfrm>
            <a:off x="2598806" y="6169445"/>
            <a:ext cx="171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K iteraciones = 4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7323205" y="2391692"/>
            <a:ext cx="44978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1. Por cada iteración, se ejecuta la regresión logística </a:t>
            </a:r>
            <a:r>
              <a:rPr lang="es-PE" dirty="0" err="1" smtClean="0">
                <a:solidFill>
                  <a:schemeClr val="bg1"/>
                </a:solidFill>
              </a:rPr>
              <a:t>multiclase</a:t>
            </a:r>
            <a:r>
              <a:rPr lang="es-PE" dirty="0" smtClean="0">
                <a:solidFill>
                  <a:schemeClr val="bg1"/>
                </a:solidFill>
              </a:rPr>
              <a:t>.</a:t>
            </a:r>
            <a:br>
              <a:rPr lang="es-PE" dirty="0" smtClean="0">
                <a:solidFill>
                  <a:schemeClr val="bg1"/>
                </a:solidFill>
              </a:rPr>
            </a:br>
            <a:r>
              <a:rPr lang="es-PE" dirty="0" smtClean="0">
                <a:solidFill>
                  <a:schemeClr val="bg1"/>
                </a:solidFill>
              </a:rPr>
              <a:t/>
            </a:r>
            <a:br>
              <a:rPr lang="es-PE" dirty="0" smtClean="0">
                <a:solidFill>
                  <a:schemeClr val="bg1"/>
                </a:solidFill>
              </a:rPr>
            </a:br>
            <a:r>
              <a:rPr lang="es-PE" dirty="0" smtClean="0">
                <a:solidFill>
                  <a:schemeClr val="bg1"/>
                </a:solidFill>
              </a:rPr>
              <a:t>2. Se calcula el error de cada iteración.</a:t>
            </a:r>
          </a:p>
          <a:p>
            <a:endParaRPr lang="es-PE" dirty="0">
              <a:solidFill>
                <a:schemeClr val="bg1"/>
              </a:solidFill>
            </a:endParaRPr>
          </a:p>
          <a:p>
            <a:r>
              <a:rPr lang="es-PE" dirty="0" smtClean="0">
                <a:solidFill>
                  <a:schemeClr val="bg1"/>
                </a:solidFill>
              </a:rPr>
              <a:t>3. Se calcula el error promedio de todas las iteraciones.</a:t>
            </a:r>
          </a:p>
          <a:p>
            <a:endParaRPr lang="es-PE" dirty="0">
              <a:solidFill>
                <a:schemeClr val="bg1"/>
              </a:solidFill>
            </a:endParaRPr>
          </a:p>
          <a:p>
            <a:r>
              <a:rPr lang="es-PE" dirty="0" smtClean="0">
                <a:solidFill>
                  <a:schemeClr val="bg1"/>
                </a:solidFill>
              </a:rPr>
              <a:t>4. Se elige la iteración cuyo error esté más cerca del error promedio.</a:t>
            </a:r>
            <a:endParaRPr lang="es-P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7547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  <p:bldP spid="5" grpId="0" animBg="1"/>
      <p:bldP spid="14" grpId="0" animBg="1"/>
      <p:bldP spid="15" grpId="0" animBg="1"/>
      <p:bldP spid="16" grpId="0" animBg="1"/>
      <p:bldP spid="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0"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27357" y="-21594"/>
            <a:ext cx="3772614" cy="613385"/>
            <a:chOff x="127357" y="-6354"/>
            <a:chExt cx="2524868" cy="613385"/>
          </a:xfrm>
        </p:grpSpPr>
        <p:sp>
          <p:nvSpPr>
            <p:cNvPr id="12" name="Round Same Side Corner Rectangle 11"/>
            <p:cNvSpPr/>
            <p:nvPr/>
          </p:nvSpPr>
          <p:spPr bwMode="auto">
            <a:xfrm rot="10800000" flipH="1">
              <a:off x="127357" y="-6354"/>
              <a:ext cx="2524868" cy="613385"/>
            </a:xfrm>
            <a:prstGeom prst="round2SameRect">
              <a:avLst>
                <a:gd name="adj1" fmla="val 35205"/>
                <a:gd name="adj2" fmla="val 0"/>
              </a:avLst>
            </a:prstGeom>
            <a:solidFill>
              <a:schemeClr val="tx1">
                <a:alpha val="50000"/>
              </a:schemeClr>
            </a:solidFill>
            <a:ln w="19050">
              <a:noFill/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none" lIns="121920" tIns="60960" rIns="121920" bIns="6096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s-PE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7357" y="54118"/>
              <a:ext cx="25248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2400" dirty="0" err="1" smtClean="0">
                  <a:solidFill>
                    <a:schemeClr val="bg1"/>
                  </a:solidFill>
                </a:rPr>
                <a:t>Label</a:t>
              </a:r>
              <a:r>
                <a:rPr lang="es-PE" sz="2400" dirty="0" smtClean="0">
                  <a:solidFill>
                    <a:schemeClr val="bg1"/>
                  </a:solidFill>
                </a:rPr>
                <a:t>: </a:t>
              </a:r>
              <a:r>
                <a:rPr lang="es-PE" sz="2400" dirty="0" err="1" smtClean="0">
                  <a:solidFill>
                    <a:schemeClr val="bg1"/>
                  </a:solidFill>
                </a:rPr>
                <a:t>genre</a:t>
              </a:r>
              <a:endParaRPr lang="es-PE" sz="24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268939"/>
              </p:ext>
            </p:extLst>
          </p:nvPr>
        </p:nvGraphicFramePr>
        <p:xfrm>
          <a:off x="184863" y="1263764"/>
          <a:ext cx="3657602" cy="53137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5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21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25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 dirty="0" smtClean="0">
                          <a:effectLst/>
                        </a:rPr>
                        <a:t>LABEL</a:t>
                      </a:r>
                      <a:endParaRPr lang="es-PE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 dirty="0">
                          <a:effectLst/>
                        </a:rPr>
                        <a:t>CLASIFICACIÓN</a:t>
                      </a:r>
                      <a:endParaRPr lang="es-PE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5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 dirty="0" err="1" smtClean="0">
                          <a:effectLst/>
                        </a:rPr>
                        <a:t>Adult</a:t>
                      </a:r>
                      <a:r>
                        <a:rPr lang="es-PE" sz="1200" u="none" strike="noStrike" dirty="0" smtClean="0">
                          <a:effectLst/>
                        </a:rPr>
                        <a:t> </a:t>
                      </a:r>
                      <a:r>
                        <a:rPr lang="es-PE" sz="1200" u="none" strike="noStrike" dirty="0" err="1" smtClean="0">
                          <a:effectLst/>
                        </a:rPr>
                        <a:t>Alternative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5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 dirty="0" err="1" smtClean="0">
                          <a:effectLst/>
                        </a:rPr>
                        <a:t>Adult</a:t>
                      </a:r>
                      <a:r>
                        <a:rPr lang="es-PE" sz="1200" u="none" strike="noStrike" dirty="0" smtClean="0">
                          <a:effectLst/>
                        </a:rPr>
                        <a:t> </a:t>
                      </a:r>
                      <a:r>
                        <a:rPr lang="es-PE" sz="1200" u="none" strike="noStrike" dirty="0" err="1" smtClean="0">
                          <a:effectLst/>
                        </a:rPr>
                        <a:t>Contemporary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2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 dirty="0" err="1" smtClean="0">
                          <a:effectLst/>
                        </a:rPr>
                        <a:t>Africa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5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 dirty="0" err="1" smtClean="0">
                          <a:effectLst/>
                        </a:rPr>
                        <a:t>Alternative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5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 dirty="0" err="1" smtClean="0">
                          <a:effectLst/>
                        </a:rPr>
                        <a:t>Alternative</a:t>
                      </a:r>
                      <a:r>
                        <a:rPr lang="es-PE" sz="1200" u="none" strike="noStrike" dirty="0" smtClean="0">
                          <a:effectLst/>
                        </a:rPr>
                        <a:t> &amp; Rock in </a:t>
                      </a:r>
                      <a:r>
                        <a:rPr lang="es-PE" sz="1200" u="none" strike="noStrike" dirty="0" err="1" smtClean="0">
                          <a:effectLst/>
                        </a:rPr>
                        <a:t>Spanish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5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 dirty="0" err="1" smtClean="0">
                          <a:effectLst/>
                        </a:rPr>
                        <a:t>Alternative</a:t>
                      </a:r>
                      <a:r>
                        <a:rPr lang="es-PE" sz="1200" u="none" strike="noStrike" dirty="0" smtClean="0">
                          <a:effectLst/>
                        </a:rPr>
                        <a:t> Folk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9903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 dirty="0" err="1" smtClean="0">
                          <a:effectLst/>
                        </a:rPr>
                        <a:t>Ambient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25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 dirty="0" smtClean="0">
                          <a:effectLst/>
                        </a:rPr>
                        <a:t>American </a:t>
                      </a:r>
                      <a:r>
                        <a:rPr lang="es-PE" sz="1200" u="none" strike="noStrike" dirty="0" err="1" smtClean="0">
                          <a:effectLst/>
                        </a:rPr>
                        <a:t>Trad</a:t>
                      </a:r>
                      <a:r>
                        <a:rPr lang="es-PE" sz="1200" u="none" strike="noStrike" dirty="0" smtClean="0">
                          <a:effectLst/>
                        </a:rPr>
                        <a:t> Rock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25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 dirty="0" smtClean="0">
                          <a:effectLst/>
                        </a:rPr>
                        <a:t>Americana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25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 dirty="0" smtClean="0">
                          <a:effectLst/>
                        </a:rPr>
                        <a:t>Arena Rock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9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25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 dirty="0" smtClean="0">
                          <a:effectLst/>
                        </a:rPr>
                        <a:t>Baladas y Boleros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2855887977"/>
                  </a:ext>
                </a:extLst>
              </a:tr>
              <a:tr h="3225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Bluegrass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4199751143"/>
                  </a:ext>
                </a:extLst>
              </a:tr>
              <a:tr h="3225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Blues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4026287977"/>
                  </a:ext>
                </a:extLst>
              </a:tr>
              <a:tr h="3225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Blues-Rock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4282332343"/>
                  </a:ext>
                </a:extLst>
              </a:tr>
            </a:tbl>
          </a:graphicData>
        </a:graphic>
      </p:graphicFrame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984806"/>
              </p:ext>
            </p:extLst>
          </p:nvPr>
        </p:nvGraphicFramePr>
        <p:xfrm>
          <a:off x="4171133" y="1263764"/>
          <a:ext cx="3657602" cy="53137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5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21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25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 dirty="0" smtClean="0">
                          <a:effectLst/>
                        </a:rPr>
                        <a:t>LABEL</a:t>
                      </a:r>
                      <a:endParaRPr lang="es-PE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 dirty="0">
                          <a:effectLst/>
                        </a:rPr>
                        <a:t>CLASIFICACIÓN</a:t>
                      </a:r>
                      <a:endParaRPr lang="es-PE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5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Brazilian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14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5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 dirty="0" err="1" smtClean="0">
                          <a:effectLst/>
                        </a:rPr>
                        <a:t>Britpop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15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2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 dirty="0" smtClean="0">
                          <a:effectLst/>
                        </a:rPr>
                        <a:t>CCM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16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5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 dirty="0" smtClean="0">
                          <a:effectLst/>
                        </a:rPr>
                        <a:t>Celtic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17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5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 dirty="0" err="1" smtClean="0">
                          <a:effectLst/>
                        </a:rPr>
                        <a:t>Children's</a:t>
                      </a:r>
                      <a:r>
                        <a:rPr lang="es-PE" sz="1200" u="none" strike="noStrike" dirty="0" smtClean="0">
                          <a:effectLst/>
                        </a:rPr>
                        <a:t> </a:t>
                      </a:r>
                      <a:r>
                        <a:rPr lang="es-PE" sz="1200" u="none" strike="noStrike" dirty="0" err="1" smtClean="0">
                          <a:effectLst/>
                        </a:rPr>
                        <a:t>Music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18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5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Christian &amp; </a:t>
                      </a:r>
                      <a:r>
                        <a:rPr lang="es-PE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Gospel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9903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 dirty="0" smtClean="0">
                          <a:effectLst/>
                        </a:rPr>
                        <a:t>Christian Metal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20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25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 dirty="0" smtClean="0">
                          <a:effectLst/>
                        </a:rPr>
                        <a:t>Christian Rock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21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25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 dirty="0" smtClean="0">
                          <a:effectLst/>
                        </a:rPr>
                        <a:t>Christmas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22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25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 dirty="0" err="1" smtClean="0">
                          <a:effectLst/>
                        </a:rPr>
                        <a:t>Classical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23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25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 dirty="0" err="1" smtClean="0">
                          <a:effectLst/>
                        </a:rPr>
                        <a:t>College</a:t>
                      </a:r>
                      <a:r>
                        <a:rPr lang="es-PE" sz="1200" u="none" strike="noStrike" dirty="0" smtClean="0">
                          <a:effectLst/>
                        </a:rPr>
                        <a:t> Rock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2855887977"/>
                  </a:ext>
                </a:extLst>
              </a:tr>
              <a:tr h="3225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 dirty="0" err="1" smtClean="0">
                          <a:effectLst/>
                        </a:rPr>
                        <a:t>Comedy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4199751143"/>
                  </a:ext>
                </a:extLst>
              </a:tr>
              <a:tr h="3225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Contemporary</a:t>
                      </a:r>
                      <a:r>
                        <a:rPr lang="es-P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Country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4026287977"/>
                  </a:ext>
                </a:extLst>
              </a:tr>
              <a:tr h="3225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Contemporary</a:t>
                      </a:r>
                      <a:r>
                        <a:rPr lang="es-P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PE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Gospel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4282332343"/>
                  </a:ext>
                </a:extLst>
              </a:tr>
            </a:tbl>
          </a:graphicData>
        </a:graphic>
      </p:graphicFrame>
      <p:graphicFrame>
        <p:nvGraphicFramePr>
          <p:cNvPr id="17" name="Tab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08205"/>
              </p:ext>
            </p:extLst>
          </p:nvPr>
        </p:nvGraphicFramePr>
        <p:xfrm>
          <a:off x="8157403" y="1263763"/>
          <a:ext cx="3657602" cy="5410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5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21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25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 dirty="0" smtClean="0">
                          <a:effectLst/>
                        </a:rPr>
                        <a:t>LABEL</a:t>
                      </a:r>
                      <a:endParaRPr lang="es-PE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 dirty="0">
                          <a:effectLst/>
                        </a:rPr>
                        <a:t>CLASIFICACIÓN</a:t>
                      </a:r>
                      <a:endParaRPr lang="es-PE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5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Contemporary</a:t>
                      </a:r>
                      <a:r>
                        <a:rPr lang="es-P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PE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Latin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28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5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Contemporary</a:t>
                      </a:r>
                      <a:r>
                        <a:rPr lang="es-P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R&amp;B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29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2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 dirty="0" smtClean="0">
                          <a:effectLst/>
                        </a:rPr>
                        <a:t>Country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30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5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 dirty="0" smtClean="0">
                          <a:effectLst/>
                        </a:rPr>
                        <a:t>Dance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31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5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 dirty="0" err="1" smtClean="0">
                          <a:effectLst/>
                        </a:rPr>
                        <a:t>Death</a:t>
                      </a:r>
                      <a:r>
                        <a:rPr lang="es-PE" sz="1200" u="none" strike="noStrike" dirty="0" smtClean="0">
                          <a:effectLst/>
                        </a:rPr>
                        <a:t> Metal/Black Metal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32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5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 dirty="0" smtClean="0">
                          <a:effectLst/>
                        </a:rPr>
                        <a:t>Delta Blues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33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9903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Dirty</a:t>
                      </a:r>
                      <a:r>
                        <a:rPr lang="es-P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South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34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25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 dirty="0" err="1" smtClean="0">
                          <a:effectLst/>
                        </a:rPr>
                        <a:t>Downtempo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35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25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 dirty="0" err="1" smtClean="0">
                          <a:effectLst/>
                        </a:rPr>
                        <a:t>Easy</a:t>
                      </a:r>
                      <a:r>
                        <a:rPr lang="es-PE" sz="1200" u="none" strike="noStrike" dirty="0" smtClean="0">
                          <a:effectLst/>
                        </a:rPr>
                        <a:t> </a:t>
                      </a:r>
                      <a:r>
                        <a:rPr lang="es-PE" sz="1200" u="none" strike="noStrike" dirty="0" err="1" smtClean="0">
                          <a:effectLst/>
                        </a:rPr>
                        <a:t>Listening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36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25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 dirty="0" err="1" smtClean="0">
                          <a:effectLst/>
                        </a:rPr>
                        <a:t>Electronic</a:t>
                      </a:r>
                      <a:endParaRPr lang="es-PE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rtl="0" fontAlgn="ctr"/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37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251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u="none" strike="noStrike" dirty="0" err="1" smtClean="0">
                          <a:effectLst/>
                        </a:rPr>
                        <a:t>Electronica</a:t>
                      </a:r>
                      <a:endParaRPr lang="es-PE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2855887977"/>
                  </a:ext>
                </a:extLst>
              </a:tr>
              <a:tr h="3225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u="none" strike="noStrike" dirty="0" err="1" smtClean="0">
                          <a:effectLst/>
                        </a:rPr>
                        <a:t>Europe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4199751143"/>
                  </a:ext>
                </a:extLst>
              </a:tr>
              <a:tr h="3225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br>
                        <a:rPr lang="es-P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s-P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4026287977"/>
                  </a:ext>
                </a:extLst>
              </a:tr>
              <a:tr h="3225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Worldbeat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4282332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13175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0"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27356" y="-21594"/>
            <a:ext cx="3489604" cy="613385"/>
            <a:chOff x="127357" y="-6354"/>
            <a:chExt cx="2524868" cy="613385"/>
          </a:xfrm>
        </p:grpSpPr>
        <p:sp>
          <p:nvSpPr>
            <p:cNvPr id="12" name="Round Same Side Corner Rectangle 11"/>
            <p:cNvSpPr/>
            <p:nvPr/>
          </p:nvSpPr>
          <p:spPr bwMode="auto">
            <a:xfrm rot="10800000" flipH="1">
              <a:off x="127357" y="-6354"/>
              <a:ext cx="2524868" cy="613385"/>
            </a:xfrm>
            <a:prstGeom prst="round2SameRect">
              <a:avLst>
                <a:gd name="adj1" fmla="val 35205"/>
                <a:gd name="adj2" fmla="val 0"/>
              </a:avLst>
            </a:prstGeom>
            <a:solidFill>
              <a:schemeClr val="tx1">
                <a:alpha val="50000"/>
              </a:schemeClr>
            </a:solidFill>
            <a:ln w="19050">
              <a:noFill/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none" lIns="121920" tIns="60960" rIns="121920" bIns="6096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s-PE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7357" y="54118"/>
              <a:ext cx="25248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2400" dirty="0" smtClean="0">
                  <a:solidFill>
                    <a:schemeClr val="bg1"/>
                  </a:solidFill>
                </a:rPr>
                <a:t>Ejecución</a:t>
              </a:r>
              <a:endParaRPr lang="es-PE" sz="2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24" y="1630896"/>
            <a:ext cx="10789186" cy="419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9838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0"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27356" y="-21594"/>
            <a:ext cx="3489604" cy="613385"/>
            <a:chOff x="127357" y="-6354"/>
            <a:chExt cx="2524868" cy="613385"/>
          </a:xfrm>
        </p:grpSpPr>
        <p:sp>
          <p:nvSpPr>
            <p:cNvPr id="12" name="Round Same Side Corner Rectangle 11"/>
            <p:cNvSpPr/>
            <p:nvPr/>
          </p:nvSpPr>
          <p:spPr bwMode="auto">
            <a:xfrm rot="10800000" flipH="1">
              <a:off x="127357" y="-6354"/>
              <a:ext cx="2524868" cy="613385"/>
            </a:xfrm>
            <a:prstGeom prst="round2SameRect">
              <a:avLst>
                <a:gd name="adj1" fmla="val 35205"/>
                <a:gd name="adj2" fmla="val 0"/>
              </a:avLst>
            </a:prstGeom>
            <a:solidFill>
              <a:schemeClr val="tx1">
                <a:alpha val="50000"/>
              </a:schemeClr>
            </a:solidFill>
            <a:ln w="19050">
              <a:noFill/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none" lIns="121920" tIns="60960" rIns="121920" bIns="6096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s-PE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7357" y="54118"/>
              <a:ext cx="25248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2400" dirty="0" err="1" smtClean="0">
                  <a:solidFill>
                    <a:schemeClr val="bg1"/>
                  </a:solidFill>
                </a:rPr>
                <a:t>Dataframe</a:t>
              </a:r>
              <a:endParaRPr lang="es-PE" sz="2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834" y="1588639"/>
            <a:ext cx="7858700" cy="4672242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681292" y="3117774"/>
            <a:ext cx="3205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El data </a:t>
            </a:r>
            <a:r>
              <a:rPr lang="es-PE" dirty="0" err="1" smtClean="0">
                <a:solidFill>
                  <a:schemeClr val="bg1"/>
                </a:solidFill>
              </a:rPr>
              <a:t>frame</a:t>
            </a:r>
            <a:r>
              <a:rPr lang="es-PE" dirty="0" smtClean="0">
                <a:solidFill>
                  <a:schemeClr val="bg1"/>
                </a:solidFill>
              </a:rPr>
              <a:t> tiene varios ceros porque no todas las canciones tienen en su lírica las 5000 palabras del data set.</a:t>
            </a:r>
            <a:endParaRPr lang="es-P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0237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0"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27356" y="-21594"/>
            <a:ext cx="3992952" cy="891469"/>
            <a:chOff x="127357" y="-6354"/>
            <a:chExt cx="2524868" cy="891469"/>
          </a:xfrm>
        </p:grpSpPr>
        <p:sp>
          <p:nvSpPr>
            <p:cNvPr id="12" name="Round Same Side Corner Rectangle 11"/>
            <p:cNvSpPr/>
            <p:nvPr/>
          </p:nvSpPr>
          <p:spPr bwMode="auto">
            <a:xfrm rot="10800000" flipH="1">
              <a:off x="127357" y="-6354"/>
              <a:ext cx="2524868" cy="613385"/>
            </a:xfrm>
            <a:prstGeom prst="round2SameRect">
              <a:avLst>
                <a:gd name="adj1" fmla="val 35205"/>
                <a:gd name="adj2" fmla="val 0"/>
              </a:avLst>
            </a:prstGeom>
            <a:solidFill>
              <a:schemeClr val="tx1">
                <a:alpha val="50000"/>
              </a:schemeClr>
            </a:solidFill>
            <a:ln w="19050">
              <a:noFill/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none" lIns="121920" tIns="60960" rIns="121920" bIns="6096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s-PE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7357" y="54118"/>
              <a:ext cx="25248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2400" dirty="0" err="1" smtClean="0">
                  <a:solidFill>
                    <a:schemeClr val="bg1"/>
                  </a:solidFill>
                </a:rPr>
                <a:t>Dataframe</a:t>
              </a:r>
              <a:r>
                <a:rPr lang="es-PE" sz="2400" dirty="0" smtClean="0">
                  <a:solidFill>
                    <a:schemeClr val="bg1"/>
                  </a:solidFill>
                </a:rPr>
                <a:t> – </a:t>
              </a:r>
              <a:r>
                <a:rPr lang="es-PE" sz="2400" dirty="0" err="1" smtClean="0">
                  <a:solidFill>
                    <a:schemeClr val="bg1"/>
                  </a:solidFill>
                </a:rPr>
                <a:t>Pseudo</a:t>
              </a:r>
              <a:r>
                <a:rPr lang="es-PE" sz="2400" dirty="0" smtClean="0">
                  <a:solidFill>
                    <a:schemeClr val="bg1"/>
                  </a:solidFill>
                </a:rPr>
                <a:t> </a:t>
              </a:r>
              <a:r>
                <a:rPr lang="es-PE" sz="2400" dirty="0" err="1" smtClean="0">
                  <a:solidFill>
                    <a:schemeClr val="bg1"/>
                  </a:solidFill>
                </a:rPr>
                <a:t>headers</a:t>
              </a:r>
              <a:endParaRPr lang="es-PE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CuadroTexto 2"/>
          <p:cNvSpPr txBox="1"/>
          <p:nvPr/>
        </p:nvSpPr>
        <p:spPr>
          <a:xfrm>
            <a:off x="8681292" y="3117774"/>
            <a:ext cx="32059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Son los </a:t>
            </a:r>
            <a:r>
              <a:rPr lang="es-PE" dirty="0" err="1" smtClean="0">
                <a:solidFill>
                  <a:schemeClr val="bg1"/>
                </a:solidFill>
              </a:rPr>
              <a:t>headers</a:t>
            </a:r>
            <a:r>
              <a:rPr lang="es-PE" dirty="0" smtClean="0">
                <a:solidFill>
                  <a:schemeClr val="bg1"/>
                </a:solidFill>
              </a:rPr>
              <a:t>. Dado que cada palabra es un </a:t>
            </a:r>
            <a:r>
              <a:rPr lang="es-PE" dirty="0" err="1" smtClean="0">
                <a:solidFill>
                  <a:schemeClr val="bg1"/>
                </a:solidFill>
              </a:rPr>
              <a:t>feature</a:t>
            </a:r>
            <a:r>
              <a:rPr lang="es-PE" dirty="0" smtClean="0">
                <a:solidFill>
                  <a:schemeClr val="bg1"/>
                </a:solidFill>
              </a:rPr>
              <a:t>. Le asignamos un </a:t>
            </a:r>
            <a:r>
              <a:rPr lang="es-PE" dirty="0" err="1" smtClean="0">
                <a:solidFill>
                  <a:schemeClr val="bg1"/>
                </a:solidFill>
              </a:rPr>
              <a:t>header</a:t>
            </a:r>
            <a:r>
              <a:rPr lang="es-PE" dirty="0" smtClean="0">
                <a:solidFill>
                  <a:schemeClr val="bg1"/>
                </a:solidFill>
              </a:rPr>
              <a:t> cardinal.</a:t>
            </a:r>
            <a:br>
              <a:rPr lang="es-PE" dirty="0" smtClean="0">
                <a:solidFill>
                  <a:schemeClr val="bg1"/>
                </a:solidFill>
              </a:rPr>
            </a:br>
            <a:r>
              <a:rPr lang="es-PE" dirty="0" smtClean="0">
                <a:solidFill>
                  <a:schemeClr val="bg1"/>
                </a:solidFill>
              </a:rPr>
              <a:t>Los </a:t>
            </a:r>
            <a:r>
              <a:rPr lang="es-PE" dirty="0" err="1" smtClean="0">
                <a:solidFill>
                  <a:schemeClr val="bg1"/>
                </a:solidFill>
              </a:rPr>
              <a:t>headers</a:t>
            </a:r>
            <a:r>
              <a:rPr lang="es-PE" dirty="0" smtClean="0">
                <a:solidFill>
                  <a:schemeClr val="bg1"/>
                </a:solidFill>
              </a:rPr>
              <a:t> van desde 0 hasta 5000.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29" y="1373330"/>
            <a:ext cx="795337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4206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0"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27356" y="-21594"/>
            <a:ext cx="3489604" cy="613385"/>
            <a:chOff x="127357" y="-6354"/>
            <a:chExt cx="2524868" cy="613385"/>
          </a:xfrm>
        </p:grpSpPr>
        <p:sp>
          <p:nvSpPr>
            <p:cNvPr id="12" name="Round Same Side Corner Rectangle 11"/>
            <p:cNvSpPr/>
            <p:nvPr/>
          </p:nvSpPr>
          <p:spPr bwMode="auto">
            <a:xfrm rot="10800000" flipH="1">
              <a:off x="127357" y="-6354"/>
              <a:ext cx="2524868" cy="613385"/>
            </a:xfrm>
            <a:prstGeom prst="round2SameRect">
              <a:avLst>
                <a:gd name="adj1" fmla="val 35205"/>
                <a:gd name="adj2" fmla="val 0"/>
              </a:avLst>
            </a:prstGeom>
            <a:solidFill>
              <a:schemeClr val="tx1">
                <a:alpha val="50000"/>
              </a:schemeClr>
            </a:solidFill>
            <a:ln w="19050">
              <a:noFill/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none" lIns="121920" tIns="60960" rIns="121920" bIns="6096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s-PE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7357" y="54118"/>
              <a:ext cx="25248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2400" dirty="0" smtClean="0">
                  <a:solidFill>
                    <a:schemeClr val="bg1"/>
                  </a:solidFill>
                </a:rPr>
                <a:t>K iteraciones</a:t>
              </a:r>
              <a:endParaRPr lang="es-PE" sz="2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95" y="1496458"/>
            <a:ext cx="7981950" cy="47244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8681292" y="3117774"/>
            <a:ext cx="32059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En esta iteración, nos indica que existe un </a:t>
            </a:r>
            <a:r>
              <a:rPr lang="es-PE" dirty="0" err="1" smtClean="0">
                <a:solidFill>
                  <a:schemeClr val="bg1"/>
                </a:solidFill>
              </a:rPr>
              <a:t>overfitting</a:t>
            </a:r>
            <a:r>
              <a:rPr lang="es-PE" dirty="0" smtClean="0">
                <a:solidFill>
                  <a:schemeClr val="bg1"/>
                </a:solidFill>
              </a:rPr>
              <a:t>. A pesar, de que se utilizo </a:t>
            </a:r>
            <a:r>
              <a:rPr lang="es-PE" dirty="0" err="1" smtClean="0">
                <a:solidFill>
                  <a:schemeClr val="bg1"/>
                </a:solidFill>
              </a:rPr>
              <a:t>cross</a:t>
            </a:r>
            <a:r>
              <a:rPr lang="es-PE" dirty="0" smtClean="0">
                <a:solidFill>
                  <a:schemeClr val="bg1"/>
                </a:solidFill>
              </a:rPr>
              <a:t> </a:t>
            </a:r>
            <a:r>
              <a:rPr lang="es-PE" dirty="0" err="1" smtClean="0">
                <a:solidFill>
                  <a:schemeClr val="bg1"/>
                </a:solidFill>
              </a:rPr>
              <a:t>validation</a:t>
            </a:r>
            <a:r>
              <a:rPr lang="es-PE" dirty="0" smtClean="0">
                <a:solidFill>
                  <a:schemeClr val="bg1"/>
                </a:solidFill>
              </a:rPr>
              <a:t>. Los </a:t>
            </a:r>
            <a:r>
              <a:rPr lang="es-PE" dirty="0" err="1" smtClean="0">
                <a:solidFill>
                  <a:schemeClr val="bg1"/>
                </a:solidFill>
              </a:rPr>
              <a:t>label</a:t>
            </a:r>
            <a:r>
              <a:rPr lang="es-PE" dirty="0" smtClean="0">
                <a:solidFill>
                  <a:schemeClr val="bg1"/>
                </a:solidFill>
              </a:rPr>
              <a:t> son iguales y los coeficientes son 0.</a:t>
            </a:r>
            <a:endParaRPr lang="es-P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3144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0"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27356" y="-21594"/>
            <a:ext cx="3489604" cy="613385"/>
            <a:chOff x="127357" y="-6354"/>
            <a:chExt cx="2524868" cy="613385"/>
          </a:xfrm>
        </p:grpSpPr>
        <p:sp>
          <p:nvSpPr>
            <p:cNvPr id="12" name="Round Same Side Corner Rectangle 11"/>
            <p:cNvSpPr/>
            <p:nvPr/>
          </p:nvSpPr>
          <p:spPr bwMode="auto">
            <a:xfrm rot="10800000" flipH="1">
              <a:off x="127357" y="-6354"/>
              <a:ext cx="2524868" cy="613385"/>
            </a:xfrm>
            <a:prstGeom prst="round2SameRect">
              <a:avLst>
                <a:gd name="adj1" fmla="val 35205"/>
                <a:gd name="adj2" fmla="val 0"/>
              </a:avLst>
            </a:prstGeom>
            <a:solidFill>
              <a:schemeClr val="tx1">
                <a:alpha val="50000"/>
              </a:schemeClr>
            </a:solidFill>
            <a:ln w="19050">
              <a:noFill/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none" lIns="121920" tIns="60960" rIns="121920" bIns="6096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s-PE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7357" y="54118"/>
              <a:ext cx="25248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2400" dirty="0" smtClean="0">
                  <a:solidFill>
                    <a:schemeClr val="bg1"/>
                  </a:solidFill>
                </a:rPr>
                <a:t>Fin de la ejecución</a:t>
              </a:r>
              <a:endParaRPr lang="es-PE" sz="2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857" y="1557068"/>
            <a:ext cx="794385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1966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17430</TotalTime>
  <Words>269</Words>
  <Application>Microsoft Office PowerPoint</Application>
  <PresentationFormat>Panorámica</PresentationFormat>
  <Paragraphs>132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Estrangelo Edessa</vt:lpstr>
      <vt:lpstr>Open Sans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SageFox</Company>
  <LinksUpToDate>false</LinksUpToDate>
  <SharedDoc>false</SharedDoc>
  <HyperlinkBase>http://sage-fox.com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james sager;sage-fox.com</dc:creator>
  <cp:lastModifiedBy>Ivan</cp:lastModifiedBy>
  <cp:revision>5719</cp:revision>
  <dcterms:created xsi:type="dcterms:W3CDTF">2015-12-31T02:20:12Z</dcterms:created>
  <dcterms:modified xsi:type="dcterms:W3CDTF">2018-01-15T19:17:35Z</dcterms:modified>
</cp:coreProperties>
</file>