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9" r:id="rId3"/>
    <p:sldId id="261" r:id="rId4"/>
    <p:sldId id="270" r:id="rId5"/>
    <p:sldId id="271" r:id="rId6"/>
    <p:sldId id="272" r:id="rId7"/>
    <p:sldId id="273" r:id="rId8"/>
    <p:sldId id="263" r:id="rId9"/>
    <p:sldId id="264" r:id="rId10"/>
    <p:sldId id="265" r:id="rId11"/>
    <p:sldId id="266" r:id="rId12"/>
    <p:sldId id="274" r:id="rId13"/>
    <p:sldId id="262" r:id="rId14"/>
    <p:sldId id="258" r:id="rId15"/>
    <p:sldId id="259" r:id="rId16"/>
    <p:sldId id="260" r:id="rId17"/>
    <p:sldId id="276" r:id="rId18"/>
    <p:sldId id="275" r:id="rId19"/>
    <p:sldId id="267" r:id="rId20"/>
    <p:sldId id="393" r:id="rId21"/>
    <p:sldId id="394" r:id="rId22"/>
    <p:sldId id="395" r:id="rId23"/>
    <p:sldId id="405" r:id="rId24"/>
    <p:sldId id="406" r:id="rId25"/>
    <p:sldId id="356" r:id="rId26"/>
    <p:sldId id="357" r:id="rId27"/>
    <p:sldId id="359" r:id="rId28"/>
    <p:sldId id="358" r:id="rId29"/>
    <p:sldId id="365" r:id="rId30"/>
    <p:sldId id="360" r:id="rId31"/>
    <p:sldId id="361" r:id="rId32"/>
    <p:sldId id="362" r:id="rId33"/>
    <p:sldId id="363" r:id="rId34"/>
    <p:sldId id="364" r:id="rId35"/>
    <p:sldId id="397" r:id="rId36"/>
    <p:sldId id="407" r:id="rId37"/>
    <p:sldId id="366" r:id="rId38"/>
    <p:sldId id="367" r:id="rId39"/>
    <p:sldId id="368" r:id="rId40"/>
    <p:sldId id="369" r:id="rId41"/>
    <p:sldId id="381" r:id="rId42"/>
    <p:sldId id="382" r:id="rId43"/>
    <p:sldId id="383" r:id="rId44"/>
    <p:sldId id="384" r:id="rId45"/>
    <p:sldId id="385" r:id="rId46"/>
    <p:sldId id="398" r:id="rId47"/>
    <p:sldId id="386" r:id="rId48"/>
    <p:sldId id="387" r:id="rId49"/>
    <p:sldId id="306" r:id="rId50"/>
    <p:sldId id="290" r:id="rId51"/>
    <p:sldId id="291" r:id="rId52"/>
    <p:sldId id="292" r:id="rId53"/>
    <p:sldId id="293" r:id="rId54"/>
    <p:sldId id="294" r:id="rId55"/>
    <p:sldId id="295" r:id="rId56"/>
    <p:sldId id="296" r:id="rId57"/>
    <p:sldId id="297" r:id="rId58"/>
    <p:sldId id="298" r:id="rId59"/>
    <p:sldId id="300" r:id="rId60"/>
    <p:sldId id="305" r:id="rId61"/>
    <p:sldId id="301" r:id="rId62"/>
    <p:sldId id="302" r:id="rId63"/>
    <p:sldId id="303" r:id="rId64"/>
    <p:sldId id="304" r:id="rId65"/>
    <p:sldId id="355" r:id="rId66"/>
    <p:sldId id="283" r:id="rId67"/>
    <p:sldId id="370" r:id="rId68"/>
    <p:sldId id="289" r:id="rId69"/>
    <p:sldId id="268" r:id="rId70"/>
    <p:sldId id="376" r:id="rId71"/>
    <p:sldId id="377" r:id="rId72"/>
    <p:sldId id="373" r:id="rId73"/>
    <p:sldId id="375" r:id="rId74"/>
    <p:sldId id="378" r:id="rId75"/>
    <p:sldId id="371" r:id="rId76"/>
    <p:sldId id="308" r:id="rId77"/>
    <p:sldId id="379" r:id="rId78"/>
    <p:sldId id="380" r:id="rId79"/>
    <p:sldId id="388" r:id="rId80"/>
    <p:sldId id="396" r:id="rId81"/>
    <p:sldId id="401" r:id="rId82"/>
    <p:sldId id="403" r:id="rId83"/>
    <p:sldId id="404" r:id="rId84"/>
    <p:sldId id="391" r:id="rId85"/>
    <p:sldId id="389" r:id="rId86"/>
    <p:sldId id="392"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Pointer" initials="IP" lastIdx="1" clrIdx="0">
    <p:extLst>
      <p:ext uri="{19B8F6BF-5375-455C-9EA6-DF929625EA0E}">
        <p15:presenceInfo xmlns:p15="http://schemas.microsoft.com/office/powerpoint/2012/main" userId="63dcab55eb54db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B4C8"/>
    <a:srgbClr val="000000"/>
    <a:srgbClr val="92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5" autoAdjust="0"/>
    <p:restoredTop sz="96473" autoAdjust="0"/>
  </p:normalViewPr>
  <p:slideViewPr>
    <p:cSldViewPr>
      <p:cViewPr varScale="1">
        <p:scale>
          <a:sx n="116" d="100"/>
          <a:sy n="116" d="100"/>
        </p:scale>
        <p:origin x="324" y="10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dirty="0"/>
              <a:t>Framework </a:t>
            </a:r>
            <a:r>
              <a:rPr lang="en-US" dirty="0" smtClean="0"/>
              <a:t>Comparison</a:t>
            </a:r>
            <a:endParaRPr lang="en-US" dirty="0"/>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2.2222222222222223E-2"/>
          <c:y val="0.21951204963015986"/>
          <c:w val="0.9555555555555556"/>
          <c:h val="0.71612956335003575"/>
        </c:manualLayout>
      </c:layout>
      <c:barChart>
        <c:barDir val="col"/>
        <c:grouping val="clustered"/>
        <c:varyColors val="0"/>
        <c:ser>
          <c:idx val="0"/>
          <c:order val="0"/>
          <c:tx>
            <c:strRef>
              <c:f>Sheet1!$B$1</c:f>
              <c:strCache>
                <c:ptCount val="1"/>
                <c:pt idx="0">
                  <c:v>NuLog</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Sheet1!$A$2:$A$3</c:f>
              <c:strCache>
                <c:ptCount val="2"/>
                <c:pt idx="0">
                  <c:v>Console</c:v>
                </c:pt>
                <c:pt idx="1">
                  <c:v>File</c:v>
                </c:pt>
              </c:strCache>
            </c:strRef>
          </c:cat>
          <c:val>
            <c:numRef>
              <c:f>Sheet1!$B$2:$B$3</c:f>
              <c:numCache>
                <c:formatCode>General</c:formatCode>
                <c:ptCount val="2"/>
                <c:pt idx="0">
                  <c:v>4.0000000000000002E-4</c:v>
                </c:pt>
                <c:pt idx="1">
                  <c:v>5.9999999999999995E-4</c:v>
                </c:pt>
              </c:numCache>
            </c:numRef>
          </c:val>
        </c:ser>
        <c:ser>
          <c:idx val="1"/>
          <c:order val="1"/>
          <c:tx>
            <c:strRef>
              <c:f>Sheet1!$C$1</c:f>
              <c:strCache>
                <c:ptCount val="1"/>
                <c:pt idx="0">
                  <c:v>Log4Net</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Sheet1!$A$2:$A$3</c:f>
              <c:strCache>
                <c:ptCount val="2"/>
                <c:pt idx="0">
                  <c:v>Console</c:v>
                </c:pt>
                <c:pt idx="1">
                  <c:v>File</c:v>
                </c:pt>
              </c:strCache>
            </c:strRef>
          </c:cat>
          <c:val>
            <c:numRef>
              <c:f>Sheet1!$C$2:$C$3</c:f>
              <c:numCache>
                <c:formatCode>General</c:formatCode>
                <c:ptCount val="2"/>
                <c:pt idx="0">
                  <c:v>6.4899999999999999E-2</c:v>
                </c:pt>
                <c:pt idx="1">
                  <c:v>1.068E-2</c:v>
                </c:pt>
              </c:numCache>
            </c:numRef>
          </c:val>
        </c:ser>
        <c:ser>
          <c:idx val="2"/>
          <c:order val="2"/>
          <c:tx>
            <c:strRef>
              <c:f>Sheet1!$D$1</c:f>
              <c:strCache>
                <c:ptCount val="1"/>
                <c:pt idx="0">
                  <c:v>NLog</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Sheet1!$A$2:$A$3</c:f>
              <c:strCache>
                <c:ptCount val="2"/>
                <c:pt idx="0">
                  <c:v>Console</c:v>
                </c:pt>
                <c:pt idx="1">
                  <c:v>File</c:v>
                </c:pt>
              </c:strCache>
            </c:strRef>
          </c:cat>
          <c:val>
            <c:numRef>
              <c:f>Sheet1!$D$2:$D$3</c:f>
              <c:numCache>
                <c:formatCode>General</c:formatCode>
                <c:ptCount val="2"/>
                <c:pt idx="0">
                  <c:v>6.4799999999999996E-2</c:v>
                </c:pt>
                <c:pt idx="1">
                  <c:v>0.23021</c:v>
                </c:pt>
              </c:numCache>
            </c:numRef>
          </c:val>
        </c:ser>
        <c:dLbls>
          <c:dLblPos val="outEnd"/>
          <c:showLegendKey val="0"/>
          <c:showVal val="1"/>
          <c:showCatName val="0"/>
          <c:showSerName val="0"/>
          <c:showPercent val="0"/>
          <c:showBubbleSize val="0"/>
        </c:dLbls>
        <c:gapWidth val="164"/>
        <c:overlap val="-22"/>
        <c:axId val="388767104"/>
        <c:axId val="388762008"/>
      </c:barChart>
      <c:catAx>
        <c:axId val="38876710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762008"/>
        <c:crosses val="autoZero"/>
        <c:auto val="1"/>
        <c:lblAlgn val="ctr"/>
        <c:lblOffset val="100"/>
        <c:noMultiLvlLbl val="0"/>
      </c:catAx>
      <c:valAx>
        <c:axId val="388762008"/>
        <c:scaling>
          <c:orientation val="minMax"/>
          <c:max val="8.0000000000000016E-2"/>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7671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0.57778</cdr:x>
      <cdr:y>0.34848</cdr:y>
    </cdr:from>
    <cdr:to>
      <cdr:x>0.74747</cdr:x>
      <cdr:y>0.4603</cdr:y>
    </cdr:to>
    <cdr:sp macro="" textlink="">
      <cdr:nvSpPr>
        <cdr:cNvPr id="4" name="Line Callout 1 (Accent Bar) 3"/>
        <cdr:cNvSpPr/>
      </cdr:nvSpPr>
      <cdr:spPr>
        <a:xfrm xmlns:a="http://schemas.openxmlformats.org/drawingml/2006/main" flipH="1">
          <a:off x="3632219" y="1460485"/>
          <a:ext cx="1066756" cy="468645"/>
        </a:xfrm>
        <a:prstGeom xmlns:a="http://schemas.openxmlformats.org/drawingml/2006/main" prst="accentCallout1">
          <a:avLst>
            <a:gd name="adj1" fmla="val 18750"/>
            <a:gd name="adj2" fmla="val -8333"/>
            <a:gd name="adj3" fmla="val -179461"/>
            <a:gd name="adj4" fmla="val -62976"/>
          </a:avLst>
        </a:prstGeom>
        <a:noFill xmlns:a="http://schemas.openxmlformats.org/drawingml/2006/main"/>
        <a:ln xmlns:a="http://schemas.openxmlformats.org/drawingml/2006/main">
          <a:headEnd type="none" w="med" len="med"/>
          <a:tailEnd type="triangle" w="med" len="med"/>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en-US" dirty="0" smtClean="0">
              <a:solidFill>
                <a:schemeClr val="tx1"/>
              </a:solidFill>
            </a:rPr>
            <a:t>0.23021</a:t>
          </a:r>
          <a:br>
            <a:rPr lang="en-US" dirty="0" smtClean="0">
              <a:solidFill>
                <a:schemeClr val="tx1"/>
              </a:solidFill>
            </a:rPr>
          </a:br>
          <a:r>
            <a:rPr lang="en-US" dirty="0" smtClean="0">
              <a:solidFill>
                <a:schemeClr val="tx1"/>
              </a:solidFill>
            </a:rPr>
            <a:t>(Off the chart)</a:t>
          </a:r>
          <a:endParaRPr lang="en-US" dirty="0">
            <a:solidFill>
              <a:schemeClr val="tx1"/>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10/22/2014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10/22/2014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10/22/2014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10/22/2014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10/22/2014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10/22/2014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icsharpcode.github.io/SharpZipLib/" TargetMode="External"/><Relationship Id="rId2" Type="http://schemas.openxmlformats.org/officeDocument/2006/relationships/hyperlink" Target="http://json.codeplex.com/license" TargetMode="External"/><Relationship Id="rId1" Type="http://schemas.openxmlformats.org/officeDocument/2006/relationships/slideLayout" Target="../slideLayouts/slideLayout8.xml"/><Relationship Id="rId4" Type="http://schemas.openxmlformats.org/officeDocument/2006/relationships/hyperlink" Target="http://opensource.org/licenses/MIT"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NuLog</a:t>
            </a:r>
            <a:endParaRPr lang="en-US" dirty="0"/>
          </a:p>
        </p:txBody>
      </p:sp>
      <p:sp>
        <p:nvSpPr>
          <p:cNvPr id="3" name="Subtitle 2"/>
          <p:cNvSpPr>
            <a:spLocks noGrp="1"/>
          </p:cNvSpPr>
          <p:nvPr>
            <p:ph type="subTitle" idx="1"/>
          </p:nvPr>
        </p:nvSpPr>
        <p:spPr/>
        <p:txBody>
          <a:bodyPr/>
          <a:lstStyle/>
          <a:p>
            <a:r>
              <a:rPr lang="en-US" dirty="0"/>
              <a:t>Like all magnificent things, it's very </a:t>
            </a:r>
            <a:r>
              <a:rPr lang="en-US" dirty="0" smtClean="0"/>
              <a:t>simple</a:t>
            </a:r>
            <a:endParaRPr lang="en-US" dirty="0"/>
          </a:p>
        </p:txBody>
      </p:sp>
    </p:spTree>
    <p:extLst>
      <p:ext uri="{BB962C8B-B14F-4D97-AF65-F5344CB8AC3E}">
        <p14:creationId xmlns:p14="http://schemas.microsoft.com/office/powerpoint/2010/main" val="173424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Targets</a:t>
            </a:r>
            <a:endParaRPr lang="en-US" dirty="0">
              <a:solidFill>
                <a:schemeClr val="bg2"/>
              </a:solidFill>
            </a:endParaRPr>
          </a:p>
        </p:txBody>
      </p:sp>
      <p:sp>
        <p:nvSpPr>
          <p:cNvPr id="4" name="Text Placeholder 3"/>
          <p:cNvSpPr>
            <a:spLocks noGrp="1"/>
          </p:cNvSpPr>
          <p:nvPr>
            <p:ph type="body" sz="half" idx="2"/>
          </p:nvPr>
        </p:nvSpPr>
        <p:spPr/>
        <p:txBody>
          <a:bodyPr>
            <a:normAutofit lnSpcReduction="10000"/>
          </a:bodyPr>
          <a:lstStyle/>
          <a:p>
            <a:pPr marL="342900" indent="-342900">
              <a:buFontTx/>
              <a:buChar char="-"/>
            </a:pPr>
            <a:r>
              <a:rPr lang="en-US" sz="2000" dirty="0" smtClean="0">
                <a:solidFill>
                  <a:schemeClr val="bg1"/>
                </a:solidFill>
              </a:rPr>
              <a:t>A single target represents a single destination for log events</a:t>
            </a:r>
          </a:p>
          <a:p>
            <a:pPr marL="342900" indent="-342900">
              <a:buFontTx/>
              <a:buChar char="-"/>
            </a:pPr>
            <a:r>
              <a:rPr lang="en-US" sz="2000" dirty="0" smtClean="0">
                <a:solidFill>
                  <a:schemeClr val="bg1"/>
                </a:solidFill>
              </a:rPr>
              <a:t>A target can represent:</a:t>
            </a:r>
          </a:p>
          <a:p>
            <a:pPr marL="800100" lvl="1" indent="-342900">
              <a:buFontTx/>
              <a:buChar char="-"/>
            </a:pPr>
            <a:r>
              <a:rPr lang="en-US" sz="1400" dirty="0" smtClean="0">
                <a:solidFill>
                  <a:schemeClr val="bg1"/>
                </a:solidFill>
              </a:rPr>
              <a:t>A rolling text file</a:t>
            </a:r>
          </a:p>
          <a:p>
            <a:pPr marL="800100" lvl="1" indent="-342900">
              <a:buFontTx/>
              <a:buChar char="-"/>
            </a:pPr>
            <a:r>
              <a:rPr lang="en-US" sz="1400" dirty="0" smtClean="0">
                <a:solidFill>
                  <a:schemeClr val="bg1"/>
                </a:solidFill>
              </a:rPr>
              <a:t>A database table</a:t>
            </a:r>
          </a:p>
          <a:p>
            <a:pPr marL="800100" lvl="1" indent="-342900">
              <a:buFontTx/>
              <a:buChar char="-"/>
            </a:pPr>
            <a:r>
              <a:rPr lang="en-US" sz="1400" dirty="0" smtClean="0">
                <a:solidFill>
                  <a:schemeClr val="bg1"/>
                </a:solidFill>
              </a:rPr>
              <a:t>A web service for logging</a:t>
            </a:r>
          </a:p>
          <a:p>
            <a:pPr marL="800100" lvl="1" indent="-342900">
              <a:buFontTx/>
              <a:buChar char="-"/>
            </a:pPr>
            <a:r>
              <a:rPr lang="en-US" sz="1400" dirty="0" smtClean="0">
                <a:solidFill>
                  <a:schemeClr val="bg1"/>
                </a:solidFill>
              </a:rPr>
              <a:t>A console application</a:t>
            </a:r>
          </a:p>
          <a:p>
            <a:pPr marL="800100" lvl="1" indent="-342900">
              <a:buFontTx/>
              <a:buChar char="-"/>
            </a:pPr>
            <a:r>
              <a:rPr lang="en-US" sz="1400" dirty="0" smtClean="0">
                <a:solidFill>
                  <a:schemeClr val="bg1"/>
                </a:solidFill>
              </a:rPr>
              <a:t>A Trace Log</a:t>
            </a:r>
          </a:p>
          <a:p>
            <a:pPr marL="800100" lvl="1" indent="-342900">
              <a:buFontTx/>
              <a:buChar char="-"/>
            </a:pPr>
            <a:r>
              <a:rPr lang="en-US" sz="1400" dirty="0" smtClean="0">
                <a:solidFill>
                  <a:schemeClr val="bg1"/>
                </a:solidFill>
              </a:rPr>
              <a:t>Any other custom log event destination</a:t>
            </a:r>
          </a:p>
        </p:txBody>
      </p:sp>
      <p:grpSp>
        <p:nvGrpSpPr>
          <p:cNvPr id="8" name="Group 7"/>
          <p:cNvGrpSpPr/>
          <p:nvPr/>
        </p:nvGrpSpPr>
        <p:grpSpPr>
          <a:xfrm>
            <a:off x="559706" y="404563"/>
            <a:ext cx="2507175" cy="2554036"/>
            <a:chOff x="1530750" y="4586836"/>
            <a:chExt cx="992700" cy="1011254"/>
          </a:xfrm>
        </p:grpSpPr>
        <p:sp>
          <p:nvSpPr>
            <p:cNvPr id="19" name="Freeform 18"/>
            <p:cNvSpPr/>
            <p:nvPr/>
          </p:nvSpPr>
          <p:spPr>
            <a:xfrm rot="6155576">
              <a:off x="1530750" y="4586836"/>
              <a:ext cx="907263" cy="9072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Freeform 19"/>
            <p:cNvSpPr/>
            <p:nvPr/>
          </p:nvSpPr>
          <p:spPr>
            <a:xfrm rot="4569510">
              <a:off x="1592716" y="5088241"/>
              <a:ext cx="509849" cy="509849"/>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Freeform 20"/>
            <p:cNvSpPr/>
            <p:nvPr/>
          </p:nvSpPr>
          <p:spPr>
            <a:xfrm rot="6742437">
              <a:off x="2221586" y="4995212"/>
              <a:ext cx="301864" cy="301864"/>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grpSp>
        <p:nvGrpSpPr>
          <p:cNvPr id="9" name="Group 8"/>
          <p:cNvGrpSpPr/>
          <p:nvPr/>
        </p:nvGrpSpPr>
        <p:grpSpPr>
          <a:xfrm>
            <a:off x="4793374" y="3907598"/>
            <a:ext cx="2588327" cy="2833680"/>
            <a:chOff x="5172379" y="3700653"/>
            <a:chExt cx="1196376" cy="1309783"/>
          </a:xfrm>
        </p:grpSpPr>
        <p:sp>
          <p:nvSpPr>
            <p:cNvPr id="25" name="Freeform 24"/>
            <p:cNvSpPr/>
            <p:nvPr/>
          </p:nvSpPr>
          <p:spPr>
            <a:xfrm>
              <a:off x="5172379" y="3700653"/>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6" name="Freeform 25"/>
            <p:cNvSpPr/>
            <p:nvPr/>
          </p:nvSpPr>
          <p:spPr>
            <a:xfrm>
              <a:off x="5720426" y="4226635"/>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a:off x="5270951" y="4618234"/>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grpSp>
      <p:sp>
        <p:nvSpPr>
          <p:cNvPr id="29" name="TextBox 28"/>
          <p:cNvSpPr txBox="1"/>
          <p:nvPr/>
        </p:nvSpPr>
        <p:spPr>
          <a:xfrm>
            <a:off x="2167367" y="420192"/>
            <a:ext cx="2200812" cy="584775"/>
          </a:xfrm>
          <a:prstGeom prst="rect">
            <a:avLst/>
          </a:prstGeom>
          <a:noFill/>
        </p:spPr>
        <p:txBody>
          <a:bodyPr wrap="square" rtlCol="0">
            <a:spAutoFit/>
          </a:bodyPr>
          <a:lstStyle/>
          <a:p>
            <a:pPr algn="ctr"/>
            <a:r>
              <a:rPr lang="en-US" sz="3200" b="1" dirty="0" smtClean="0">
                <a:solidFill>
                  <a:schemeClr val="tx2"/>
                </a:solidFill>
              </a:rPr>
              <a:t>Tags</a:t>
            </a:r>
            <a:endParaRPr lang="en-US" sz="3200" b="1" dirty="0">
              <a:solidFill>
                <a:schemeClr val="tx2"/>
              </a:solidFill>
            </a:endParaRPr>
          </a:p>
        </p:txBody>
      </p:sp>
      <p:sp>
        <p:nvSpPr>
          <p:cNvPr id="30" name="TextBox 29"/>
          <p:cNvSpPr txBox="1"/>
          <p:nvPr/>
        </p:nvSpPr>
        <p:spPr>
          <a:xfrm>
            <a:off x="3128957" y="5974380"/>
            <a:ext cx="2200812" cy="584775"/>
          </a:xfrm>
          <a:prstGeom prst="rect">
            <a:avLst/>
          </a:prstGeom>
          <a:noFill/>
        </p:spPr>
        <p:txBody>
          <a:bodyPr wrap="square" rtlCol="0">
            <a:spAutoFit/>
          </a:bodyPr>
          <a:lstStyle/>
          <a:p>
            <a:pPr algn="ctr"/>
            <a:r>
              <a:rPr lang="en-US" sz="3200" b="1" dirty="0" smtClean="0">
                <a:solidFill>
                  <a:schemeClr val="tx2"/>
                </a:solidFill>
              </a:rPr>
              <a:t>Targets</a:t>
            </a:r>
            <a:endParaRPr lang="en-US" sz="3200" b="1" dirty="0">
              <a:solidFill>
                <a:schemeClr val="tx2"/>
              </a:solidFill>
            </a:endParaRPr>
          </a:p>
        </p:txBody>
      </p:sp>
      <p:sp>
        <p:nvSpPr>
          <p:cNvPr id="32" name="TextBox 31"/>
          <p:cNvSpPr txBox="1"/>
          <p:nvPr/>
        </p:nvSpPr>
        <p:spPr>
          <a:xfrm>
            <a:off x="1748645" y="3534272"/>
            <a:ext cx="2200812" cy="584775"/>
          </a:xfrm>
          <a:prstGeom prst="rect">
            <a:avLst/>
          </a:prstGeom>
          <a:noFill/>
        </p:spPr>
        <p:txBody>
          <a:bodyPr wrap="square" rtlCol="0">
            <a:spAutoFit/>
          </a:bodyPr>
          <a:lstStyle/>
          <a:p>
            <a:pPr algn="ctr"/>
            <a:r>
              <a:rPr lang="en-US" sz="3200" b="1" dirty="0" smtClean="0">
                <a:solidFill>
                  <a:schemeClr val="tx2"/>
                </a:solidFill>
              </a:rPr>
              <a:t>Rules</a:t>
            </a:r>
            <a:endParaRPr lang="en-US" sz="3200" b="1" dirty="0">
              <a:solidFill>
                <a:schemeClr val="tx2"/>
              </a:solidFill>
            </a:endParaRPr>
          </a:p>
        </p:txBody>
      </p:sp>
      <p:grpSp>
        <p:nvGrpSpPr>
          <p:cNvPr id="12" name="Group 11"/>
          <p:cNvGrpSpPr/>
          <p:nvPr/>
        </p:nvGrpSpPr>
        <p:grpSpPr>
          <a:xfrm rot="21304252">
            <a:off x="3025273" y="2542749"/>
            <a:ext cx="1945083" cy="1804049"/>
            <a:chOff x="2977258" y="2288753"/>
            <a:chExt cx="1945083" cy="1804049"/>
          </a:xfrm>
        </p:grpSpPr>
        <p:sp>
          <p:nvSpPr>
            <p:cNvPr id="10" name="Right Arrow 9"/>
            <p:cNvSpPr/>
            <p:nvPr/>
          </p:nvSpPr>
          <p:spPr>
            <a:xfrm rot="2700000">
              <a:off x="3220019" y="2212288"/>
              <a:ext cx="1432290" cy="191781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Right Arrow 32"/>
            <p:cNvSpPr/>
            <p:nvPr/>
          </p:nvSpPr>
          <p:spPr>
            <a:xfrm rot="2700000">
              <a:off x="3769228" y="2517878"/>
              <a:ext cx="1382238" cy="923988"/>
            </a:xfrm>
            <a:prstGeom prst="rightArrow">
              <a:avLst>
                <a:gd name="adj1" fmla="val 50000"/>
                <a:gd name="adj2" fmla="val 57431"/>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Right Arrow 33"/>
            <p:cNvSpPr/>
            <p:nvPr/>
          </p:nvSpPr>
          <p:spPr>
            <a:xfrm rot="2700000">
              <a:off x="3258113" y="3197219"/>
              <a:ext cx="959315" cy="8318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22" name="Rectangle 21"/>
          <p:cNvSpPr/>
          <p:nvPr/>
        </p:nvSpPr>
        <p:spPr>
          <a:xfrm>
            <a:off x="335177" y="292458"/>
            <a:ext cx="4746622" cy="4004413"/>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5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Rules</a:t>
            </a:r>
            <a:endParaRPr lang="en-US" dirty="0">
              <a:solidFill>
                <a:schemeClr val="bg2"/>
              </a:solidFill>
            </a:endParaRPr>
          </a:p>
        </p:txBody>
      </p:sp>
      <p:sp>
        <p:nvSpPr>
          <p:cNvPr id="4" name="Text Placeholder 3"/>
          <p:cNvSpPr>
            <a:spLocks noGrp="1"/>
          </p:cNvSpPr>
          <p:nvPr>
            <p:ph type="body" sz="half" idx="2"/>
          </p:nvPr>
        </p:nvSpPr>
        <p:spPr>
          <a:xfrm>
            <a:off x="8275982" y="2511813"/>
            <a:ext cx="3398520" cy="3660387"/>
          </a:xfrm>
        </p:spPr>
        <p:txBody>
          <a:bodyPr>
            <a:normAutofit fontScale="92500" lnSpcReduction="10000"/>
          </a:bodyPr>
          <a:lstStyle/>
          <a:p>
            <a:pPr marL="342900" indent="-342900">
              <a:buFontTx/>
              <a:buChar char="-"/>
            </a:pPr>
            <a:r>
              <a:rPr lang="en-US" sz="2000" dirty="0" smtClean="0">
                <a:solidFill>
                  <a:schemeClr val="bg1"/>
                </a:solidFill>
              </a:rPr>
              <a:t>Rules define which targets a log event is dispatched to using the assigned tags</a:t>
            </a:r>
          </a:p>
          <a:p>
            <a:pPr marL="342900" indent="-342900">
              <a:buFontTx/>
              <a:buChar char="-"/>
            </a:pPr>
            <a:r>
              <a:rPr lang="en-US" sz="2000" dirty="0" smtClean="0">
                <a:solidFill>
                  <a:schemeClr val="bg1"/>
                </a:solidFill>
              </a:rPr>
              <a:t>Rules can be defined with:</a:t>
            </a:r>
          </a:p>
          <a:p>
            <a:pPr marL="800100" lvl="1" indent="-342900">
              <a:buFontTx/>
              <a:buChar char="-"/>
            </a:pPr>
            <a:r>
              <a:rPr lang="en-US" sz="1400" dirty="0" smtClean="0">
                <a:solidFill>
                  <a:schemeClr val="bg1"/>
                </a:solidFill>
              </a:rPr>
              <a:t>Which tags to include in the rule</a:t>
            </a:r>
          </a:p>
          <a:p>
            <a:pPr marL="800100" lvl="1" indent="-342900">
              <a:buFontTx/>
              <a:buChar char="-"/>
            </a:pPr>
            <a:r>
              <a:rPr lang="en-US" sz="1400" dirty="0" smtClean="0">
                <a:solidFill>
                  <a:schemeClr val="bg1"/>
                </a:solidFill>
              </a:rPr>
              <a:t>Which tags to exclude in the rule (specifically from those selected by “include”)</a:t>
            </a:r>
          </a:p>
          <a:p>
            <a:pPr marL="800100" lvl="1" indent="-342900">
              <a:buFontTx/>
              <a:buChar char="-"/>
            </a:pPr>
            <a:r>
              <a:rPr lang="en-US" sz="1400" dirty="0" smtClean="0">
                <a:solidFill>
                  <a:schemeClr val="bg1"/>
                </a:solidFill>
              </a:rPr>
              <a:t>Whether or not all tags defined as “include” must be matched by the log event to match the rule</a:t>
            </a:r>
          </a:p>
          <a:p>
            <a:pPr marL="800100" lvl="1" indent="-342900">
              <a:buFontTx/>
              <a:buChar char="-"/>
            </a:pPr>
            <a:r>
              <a:rPr lang="en-US" sz="1400" dirty="0" smtClean="0">
                <a:solidFill>
                  <a:schemeClr val="bg1"/>
                </a:solidFill>
              </a:rPr>
              <a:t>Which targets matching log events are to be dispatched to</a:t>
            </a:r>
          </a:p>
          <a:p>
            <a:pPr marL="800100" lvl="1" indent="-342900">
              <a:buFontTx/>
              <a:buChar char="-"/>
            </a:pPr>
            <a:r>
              <a:rPr lang="en-US" sz="1400" dirty="0" smtClean="0">
                <a:solidFill>
                  <a:schemeClr val="bg1"/>
                </a:solidFill>
              </a:rPr>
              <a:t>Whether or not to process any further rules for the log event if the current rule matches</a:t>
            </a:r>
          </a:p>
          <a:p>
            <a:pPr marL="800100" lvl="1" indent="-342900">
              <a:buFontTx/>
              <a:buChar char="-"/>
            </a:pPr>
            <a:endParaRPr lang="en-US" sz="800" dirty="0" smtClean="0">
              <a:solidFill>
                <a:schemeClr val="bg1"/>
              </a:solidFill>
            </a:endParaRPr>
          </a:p>
        </p:txBody>
      </p:sp>
      <p:grpSp>
        <p:nvGrpSpPr>
          <p:cNvPr id="8" name="Group 7"/>
          <p:cNvGrpSpPr/>
          <p:nvPr/>
        </p:nvGrpSpPr>
        <p:grpSpPr>
          <a:xfrm>
            <a:off x="559706" y="404563"/>
            <a:ext cx="2507175" cy="2554036"/>
            <a:chOff x="1530750" y="4586836"/>
            <a:chExt cx="992700" cy="1011254"/>
          </a:xfrm>
        </p:grpSpPr>
        <p:sp>
          <p:nvSpPr>
            <p:cNvPr id="19" name="Freeform 18"/>
            <p:cNvSpPr/>
            <p:nvPr/>
          </p:nvSpPr>
          <p:spPr>
            <a:xfrm rot="6155576">
              <a:off x="1530750" y="4586836"/>
              <a:ext cx="907263" cy="9072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Freeform 19"/>
            <p:cNvSpPr/>
            <p:nvPr/>
          </p:nvSpPr>
          <p:spPr>
            <a:xfrm rot="4569510">
              <a:off x="1592716" y="5088241"/>
              <a:ext cx="509849" cy="509849"/>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Freeform 20"/>
            <p:cNvSpPr/>
            <p:nvPr/>
          </p:nvSpPr>
          <p:spPr>
            <a:xfrm rot="6742437">
              <a:off x="2221586" y="4995212"/>
              <a:ext cx="301864" cy="301864"/>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grpSp>
        <p:nvGrpSpPr>
          <p:cNvPr id="9" name="Group 8"/>
          <p:cNvGrpSpPr/>
          <p:nvPr/>
        </p:nvGrpSpPr>
        <p:grpSpPr>
          <a:xfrm>
            <a:off x="4793374" y="3907598"/>
            <a:ext cx="2588327" cy="2833680"/>
            <a:chOff x="5172379" y="3700653"/>
            <a:chExt cx="1196376" cy="1309783"/>
          </a:xfrm>
        </p:grpSpPr>
        <p:sp>
          <p:nvSpPr>
            <p:cNvPr id="25" name="Freeform 24"/>
            <p:cNvSpPr/>
            <p:nvPr/>
          </p:nvSpPr>
          <p:spPr>
            <a:xfrm>
              <a:off x="5172379" y="3700653"/>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6" name="Freeform 25"/>
            <p:cNvSpPr/>
            <p:nvPr/>
          </p:nvSpPr>
          <p:spPr>
            <a:xfrm>
              <a:off x="5720426" y="4226635"/>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a:off x="5270951" y="4618234"/>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grpSp>
      <p:sp>
        <p:nvSpPr>
          <p:cNvPr id="29" name="TextBox 28"/>
          <p:cNvSpPr txBox="1"/>
          <p:nvPr/>
        </p:nvSpPr>
        <p:spPr>
          <a:xfrm>
            <a:off x="2167367" y="420192"/>
            <a:ext cx="2200812" cy="584775"/>
          </a:xfrm>
          <a:prstGeom prst="rect">
            <a:avLst/>
          </a:prstGeom>
          <a:noFill/>
        </p:spPr>
        <p:txBody>
          <a:bodyPr wrap="square" rtlCol="0">
            <a:spAutoFit/>
          </a:bodyPr>
          <a:lstStyle/>
          <a:p>
            <a:pPr algn="ctr"/>
            <a:r>
              <a:rPr lang="en-US" sz="3200" b="1" dirty="0" smtClean="0">
                <a:solidFill>
                  <a:schemeClr val="tx2"/>
                </a:solidFill>
              </a:rPr>
              <a:t>Tags</a:t>
            </a:r>
            <a:endParaRPr lang="en-US" sz="3200" b="1" dirty="0">
              <a:solidFill>
                <a:schemeClr val="tx2"/>
              </a:solidFill>
            </a:endParaRPr>
          </a:p>
        </p:txBody>
      </p:sp>
      <p:sp>
        <p:nvSpPr>
          <p:cNvPr id="30" name="TextBox 29"/>
          <p:cNvSpPr txBox="1"/>
          <p:nvPr/>
        </p:nvSpPr>
        <p:spPr>
          <a:xfrm>
            <a:off x="3128957" y="5974380"/>
            <a:ext cx="2200812" cy="584775"/>
          </a:xfrm>
          <a:prstGeom prst="rect">
            <a:avLst/>
          </a:prstGeom>
          <a:noFill/>
        </p:spPr>
        <p:txBody>
          <a:bodyPr wrap="square" rtlCol="0">
            <a:spAutoFit/>
          </a:bodyPr>
          <a:lstStyle/>
          <a:p>
            <a:pPr algn="ctr"/>
            <a:r>
              <a:rPr lang="en-US" sz="3200" b="1" dirty="0" smtClean="0">
                <a:solidFill>
                  <a:schemeClr val="tx2"/>
                </a:solidFill>
              </a:rPr>
              <a:t>Targets</a:t>
            </a:r>
            <a:endParaRPr lang="en-US" sz="3200" b="1" dirty="0">
              <a:solidFill>
                <a:schemeClr val="tx2"/>
              </a:solidFill>
            </a:endParaRPr>
          </a:p>
        </p:txBody>
      </p:sp>
      <p:sp>
        <p:nvSpPr>
          <p:cNvPr id="32" name="TextBox 31"/>
          <p:cNvSpPr txBox="1"/>
          <p:nvPr/>
        </p:nvSpPr>
        <p:spPr>
          <a:xfrm>
            <a:off x="1748645" y="3534272"/>
            <a:ext cx="2200812" cy="584775"/>
          </a:xfrm>
          <a:prstGeom prst="rect">
            <a:avLst/>
          </a:prstGeom>
          <a:noFill/>
        </p:spPr>
        <p:txBody>
          <a:bodyPr wrap="square" rtlCol="0">
            <a:spAutoFit/>
          </a:bodyPr>
          <a:lstStyle/>
          <a:p>
            <a:pPr algn="ctr"/>
            <a:r>
              <a:rPr lang="en-US" sz="3200" b="1" dirty="0" smtClean="0">
                <a:solidFill>
                  <a:schemeClr val="tx2"/>
                </a:solidFill>
              </a:rPr>
              <a:t>Rules</a:t>
            </a:r>
            <a:endParaRPr lang="en-US" sz="3200" b="1" dirty="0">
              <a:solidFill>
                <a:schemeClr val="tx2"/>
              </a:solidFill>
            </a:endParaRPr>
          </a:p>
        </p:txBody>
      </p:sp>
      <p:grpSp>
        <p:nvGrpSpPr>
          <p:cNvPr id="12" name="Group 11"/>
          <p:cNvGrpSpPr/>
          <p:nvPr/>
        </p:nvGrpSpPr>
        <p:grpSpPr>
          <a:xfrm rot="21304252">
            <a:off x="3025273" y="2542749"/>
            <a:ext cx="1945083" cy="1804049"/>
            <a:chOff x="2977258" y="2288753"/>
            <a:chExt cx="1945083" cy="1804049"/>
          </a:xfrm>
        </p:grpSpPr>
        <p:sp>
          <p:nvSpPr>
            <p:cNvPr id="10" name="Right Arrow 9"/>
            <p:cNvSpPr/>
            <p:nvPr/>
          </p:nvSpPr>
          <p:spPr>
            <a:xfrm rot="2700000">
              <a:off x="3220019" y="2212288"/>
              <a:ext cx="1432290" cy="191781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Right Arrow 32"/>
            <p:cNvSpPr/>
            <p:nvPr/>
          </p:nvSpPr>
          <p:spPr>
            <a:xfrm rot="2700000">
              <a:off x="3769228" y="2517878"/>
              <a:ext cx="1382238" cy="923988"/>
            </a:xfrm>
            <a:prstGeom prst="rightArrow">
              <a:avLst>
                <a:gd name="adj1" fmla="val 50000"/>
                <a:gd name="adj2" fmla="val 57431"/>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Right Arrow 33"/>
            <p:cNvSpPr/>
            <p:nvPr/>
          </p:nvSpPr>
          <p:spPr>
            <a:xfrm rot="2700000">
              <a:off x="3258113" y="3197219"/>
              <a:ext cx="959315" cy="8318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24" name="Freeform 23"/>
          <p:cNvSpPr/>
          <p:nvPr/>
        </p:nvSpPr>
        <p:spPr>
          <a:xfrm>
            <a:off x="335176" y="292458"/>
            <a:ext cx="4208184" cy="2774423"/>
          </a:xfrm>
          <a:custGeom>
            <a:avLst/>
            <a:gdLst>
              <a:gd name="connsiteX0" fmla="*/ 0 w 4208184"/>
              <a:gd name="connsiteY0" fmla="*/ 0 h 2774423"/>
              <a:gd name="connsiteX1" fmla="*/ 2828809 w 4208184"/>
              <a:gd name="connsiteY1" fmla="*/ 0 h 2774423"/>
              <a:gd name="connsiteX2" fmla="*/ 2828809 w 4208184"/>
              <a:gd name="connsiteY2" fmla="*/ 28655 h 2774423"/>
              <a:gd name="connsiteX3" fmla="*/ 4208184 w 4208184"/>
              <a:gd name="connsiteY3" fmla="*/ 28655 h 2774423"/>
              <a:gd name="connsiteX4" fmla="*/ 4208184 w 4208184"/>
              <a:gd name="connsiteY4" fmla="*/ 1131165 h 2774423"/>
              <a:gd name="connsiteX5" fmla="*/ 2828809 w 4208184"/>
              <a:gd name="connsiteY5" fmla="*/ 1131165 h 2774423"/>
              <a:gd name="connsiteX6" fmla="*/ 2828809 w 4208184"/>
              <a:gd name="connsiteY6" fmla="*/ 2774423 h 2774423"/>
              <a:gd name="connsiteX7" fmla="*/ 0 w 4208184"/>
              <a:gd name="connsiteY7" fmla="*/ 2774423 h 277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8184" h="2774423">
                <a:moveTo>
                  <a:pt x="0" y="0"/>
                </a:moveTo>
                <a:lnTo>
                  <a:pt x="2828809" y="0"/>
                </a:lnTo>
                <a:lnTo>
                  <a:pt x="2828809" y="28655"/>
                </a:lnTo>
                <a:lnTo>
                  <a:pt x="4208184" y="28655"/>
                </a:lnTo>
                <a:lnTo>
                  <a:pt x="4208184" y="1131165"/>
                </a:lnTo>
                <a:lnTo>
                  <a:pt x="2828809" y="1131165"/>
                </a:lnTo>
                <a:lnTo>
                  <a:pt x="2828809" y="2774423"/>
                </a:lnTo>
                <a:lnTo>
                  <a:pt x="0" y="2774423"/>
                </a:lnTo>
                <a:close/>
              </a:path>
            </a:pathLst>
          </a:cu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Freeform 34"/>
          <p:cNvSpPr/>
          <p:nvPr/>
        </p:nvSpPr>
        <p:spPr>
          <a:xfrm>
            <a:off x="3463487" y="3859901"/>
            <a:ext cx="3957387" cy="2877418"/>
          </a:xfrm>
          <a:custGeom>
            <a:avLst/>
            <a:gdLst>
              <a:gd name="connsiteX0" fmla="*/ 1213709 w 3957387"/>
              <a:gd name="connsiteY0" fmla="*/ 0 h 2877418"/>
              <a:gd name="connsiteX1" fmla="*/ 3957387 w 3957387"/>
              <a:gd name="connsiteY1" fmla="*/ 0 h 2877418"/>
              <a:gd name="connsiteX2" fmla="*/ 3957387 w 3957387"/>
              <a:gd name="connsiteY2" fmla="*/ 2877418 h 2877418"/>
              <a:gd name="connsiteX3" fmla="*/ 1213709 w 3957387"/>
              <a:gd name="connsiteY3" fmla="*/ 2877418 h 2877418"/>
              <a:gd name="connsiteX4" fmla="*/ 1213709 w 3957387"/>
              <a:gd name="connsiteY4" fmla="*/ 2877068 h 2877418"/>
              <a:gd name="connsiteX5" fmla="*/ 0 w 3957387"/>
              <a:gd name="connsiteY5" fmla="*/ 2877068 h 2877418"/>
              <a:gd name="connsiteX6" fmla="*/ 0 w 3957387"/>
              <a:gd name="connsiteY6" fmla="*/ 1836599 h 2877418"/>
              <a:gd name="connsiteX7" fmla="*/ 1213709 w 3957387"/>
              <a:gd name="connsiteY7" fmla="*/ 1836599 h 287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7387" h="2877418">
                <a:moveTo>
                  <a:pt x="1213709" y="0"/>
                </a:moveTo>
                <a:lnTo>
                  <a:pt x="3957387" y="0"/>
                </a:lnTo>
                <a:lnTo>
                  <a:pt x="3957387" y="2877418"/>
                </a:lnTo>
                <a:lnTo>
                  <a:pt x="1213709" y="2877418"/>
                </a:lnTo>
                <a:lnTo>
                  <a:pt x="1213709" y="2877068"/>
                </a:lnTo>
                <a:lnTo>
                  <a:pt x="0" y="2877068"/>
                </a:lnTo>
                <a:lnTo>
                  <a:pt x="0" y="1836599"/>
                </a:lnTo>
                <a:lnTo>
                  <a:pt x="1213709" y="1836599"/>
                </a:lnTo>
                <a:close/>
              </a:path>
            </a:pathLst>
          </a:cu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29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Coming together is a beginning; keeping together is progress; working together is </a:t>
            </a:r>
            <a:r>
              <a:rPr lang="en-US" dirty="0" smtClean="0">
                <a:solidFill>
                  <a:schemeClr val="bg1"/>
                </a:solidFill>
              </a:rPr>
              <a:t>success</a:t>
            </a:r>
            <a:endParaRPr lang="en-US" dirty="0">
              <a:solidFill>
                <a:schemeClr val="bg1"/>
              </a:solidFill>
            </a:endParaRPr>
          </a:p>
        </p:txBody>
      </p:sp>
      <p:grpSp>
        <p:nvGrpSpPr>
          <p:cNvPr id="40" name="Group 39"/>
          <p:cNvGrpSpPr/>
          <p:nvPr/>
        </p:nvGrpSpPr>
        <p:grpSpPr>
          <a:xfrm>
            <a:off x="6695632" y="2071591"/>
            <a:ext cx="2247928" cy="2247930"/>
            <a:chOff x="2859240" y="1641344"/>
            <a:chExt cx="2561361" cy="2561361"/>
          </a:xfrm>
        </p:grpSpPr>
        <p:sp>
          <p:nvSpPr>
            <p:cNvPr id="48" name="Oval 47"/>
            <p:cNvSpPr/>
            <p:nvPr/>
          </p:nvSpPr>
          <p:spPr>
            <a:xfrm>
              <a:off x="2859240" y="1641344"/>
              <a:ext cx="2561361" cy="2561361"/>
            </a:xfrm>
            <a:prstGeom prst="ellipse">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49" name="Group 48"/>
            <p:cNvGrpSpPr/>
            <p:nvPr/>
          </p:nvGrpSpPr>
          <p:grpSpPr>
            <a:xfrm>
              <a:off x="3129535" y="2044707"/>
              <a:ext cx="1952093" cy="1885443"/>
              <a:chOff x="3136584" y="2015587"/>
              <a:chExt cx="1952093" cy="1885443"/>
            </a:xfrm>
          </p:grpSpPr>
          <p:sp>
            <p:nvSpPr>
              <p:cNvPr id="50" name="Freeform 49"/>
              <p:cNvSpPr/>
              <p:nvPr/>
            </p:nvSpPr>
            <p:spPr>
              <a:xfrm>
                <a:off x="3136584" y="2015587"/>
                <a:ext cx="1241249" cy="1241248"/>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127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Freeform 50"/>
              <p:cNvSpPr/>
              <p:nvPr/>
            </p:nvSpPr>
            <p:spPr>
              <a:xfrm>
                <a:off x="4350490" y="2168175"/>
                <a:ext cx="738187" cy="738186"/>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127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Freeform 51"/>
              <p:cNvSpPr/>
              <p:nvPr/>
            </p:nvSpPr>
            <p:spPr>
              <a:xfrm>
                <a:off x="3926715" y="3031610"/>
                <a:ext cx="869418" cy="869420"/>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127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sp>
        <p:nvSpPr>
          <p:cNvPr id="41" name="Oval Callout 40"/>
          <p:cNvSpPr/>
          <p:nvPr/>
        </p:nvSpPr>
        <p:spPr>
          <a:xfrm>
            <a:off x="3764134" y="2481308"/>
            <a:ext cx="2132082" cy="1428496"/>
          </a:xfrm>
          <a:prstGeom prst="wedgeEllipseCallout">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42" name="Group 41"/>
          <p:cNvGrpSpPr/>
          <p:nvPr/>
        </p:nvGrpSpPr>
        <p:grpSpPr>
          <a:xfrm>
            <a:off x="9742976" y="2266447"/>
            <a:ext cx="1697324" cy="1858218"/>
            <a:chOff x="4740672" y="1004742"/>
            <a:chExt cx="1196376" cy="1309783"/>
          </a:xfrm>
        </p:grpSpPr>
        <p:sp>
          <p:nvSpPr>
            <p:cNvPr id="45" name="Freeform 44"/>
            <p:cNvSpPr/>
            <p:nvPr/>
          </p:nvSpPr>
          <p:spPr>
            <a:xfrm>
              <a:off x="4740672" y="1004742"/>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46" name="Freeform 45"/>
            <p:cNvSpPr/>
            <p:nvPr/>
          </p:nvSpPr>
          <p:spPr>
            <a:xfrm>
              <a:off x="5288719" y="1530724"/>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47" name="Freeform 46"/>
            <p:cNvSpPr/>
            <p:nvPr/>
          </p:nvSpPr>
          <p:spPr>
            <a:xfrm>
              <a:off x="4839244" y="1922323"/>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17" name="Freeform 16"/>
          <p:cNvSpPr/>
          <p:nvPr/>
        </p:nvSpPr>
        <p:spPr>
          <a:xfrm>
            <a:off x="737697" y="1966395"/>
            <a:ext cx="2227021" cy="2219369"/>
          </a:xfrm>
          <a:custGeom>
            <a:avLst/>
            <a:gdLst>
              <a:gd name="connsiteX0" fmla="*/ 504240 w 1312762"/>
              <a:gd name="connsiteY0" fmla="*/ 430011 h 1308251"/>
              <a:gd name="connsiteX1" fmla="*/ 601128 w 1312762"/>
              <a:gd name="connsiteY1" fmla="*/ 430011 h 1308251"/>
              <a:gd name="connsiteX2" fmla="*/ 625351 w 1312762"/>
              <a:gd name="connsiteY2" fmla="*/ 450056 h 1308251"/>
              <a:gd name="connsiteX3" fmla="*/ 625351 w 1312762"/>
              <a:gd name="connsiteY3" fmla="*/ 675579 h 1308251"/>
              <a:gd name="connsiteX4" fmla="*/ 1185338 w 1312762"/>
              <a:gd name="connsiteY4" fmla="*/ 675579 h 1308251"/>
              <a:gd name="connsiteX5" fmla="*/ 1312762 w 1312762"/>
              <a:gd name="connsiteY5" fmla="*/ 781027 h 1308251"/>
              <a:gd name="connsiteX6" fmla="*/ 1312762 w 1312762"/>
              <a:gd name="connsiteY6" fmla="*/ 1308251 h 1308251"/>
              <a:gd name="connsiteX7" fmla="*/ 0 w 1312762"/>
              <a:gd name="connsiteY7" fmla="*/ 1308251 h 1308251"/>
              <a:gd name="connsiteX8" fmla="*/ 0 w 1312762"/>
              <a:gd name="connsiteY8" fmla="*/ 675579 h 1308251"/>
              <a:gd name="connsiteX9" fmla="*/ 211323 w 1312762"/>
              <a:gd name="connsiteY9" fmla="*/ 675579 h 1308251"/>
              <a:gd name="connsiteX10" fmla="*/ 211323 w 1312762"/>
              <a:gd name="connsiteY10" fmla="*/ 531785 h 1308251"/>
              <a:gd name="connsiteX11" fmla="*/ 244769 w 1312762"/>
              <a:gd name="connsiteY11" fmla="*/ 504107 h 1308251"/>
              <a:gd name="connsiteX12" fmla="*/ 378546 w 1312762"/>
              <a:gd name="connsiteY12" fmla="*/ 504107 h 1308251"/>
              <a:gd name="connsiteX13" fmla="*/ 411991 w 1312762"/>
              <a:gd name="connsiteY13" fmla="*/ 531785 h 1308251"/>
              <a:gd name="connsiteX14" fmla="*/ 411991 w 1312762"/>
              <a:gd name="connsiteY14" fmla="*/ 675579 h 1308251"/>
              <a:gd name="connsiteX15" fmla="*/ 480017 w 1312762"/>
              <a:gd name="connsiteY15" fmla="*/ 675579 h 1308251"/>
              <a:gd name="connsiteX16" fmla="*/ 480017 w 1312762"/>
              <a:gd name="connsiteY16" fmla="*/ 450056 h 1308251"/>
              <a:gd name="connsiteX17" fmla="*/ 504240 w 1312762"/>
              <a:gd name="connsiteY17" fmla="*/ 430011 h 1308251"/>
              <a:gd name="connsiteX18" fmla="*/ 406699 w 1312762"/>
              <a:gd name="connsiteY18" fmla="*/ 589 h 1308251"/>
              <a:gd name="connsiteX19" fmla="*/ 427179 w 1312762"/>
              <a:gd name="connsiteY19" fmla="*/ 4440 h 1308251"/>
              <a:gd name="connsiteX20" fmla="*/ 443082 w 1312762"/>
              <a:gd name="connsiteY20" fmla="*/ 22820 h 1308251"/>
              <a:gd name="connsiteX21" fmla="*/ 443557 w 1312762"/>
              <a:gd name="connsiteY21" fmla="*/ 23369 h 1308251"/>
              <a:gd name="connsiteX22" fmla="*/ 494367 w 1312762"/>
              <a:gd name="connsiteY22" fmla="*/ 5483 h 1308251"/>
              <a:gd name="connsiteX23" fmla="*/ 520134 w 1312762"/>
              <a:gd name="connsiteY23" fmla="*/ 54277 h 1308251"/>
              <a:gd name="connsiteX24" fmla="*/ 520276 w 1312762"/>
              <a:gd name="connsiteY24" fmla="*/ 54398 h 1308251"/>
              <a:gd name="connsiteX25" fmla="*/ 540620 w 1312762"/>
              <a:gd name="connsiteY25" fmla="*/ 71671 h 1308251"/>
              <a:gd name="connsiteX26" fmla="*/ 553201 w 1312762"/>
              <a:gd name="connsiteY26" fmla="*/ 101633 h 1308251"/>
              <a:gd name="connsiteX27" fmla="*/ 551721 w 1312762"/>
              <a:gd name="connsiteY27" fmla="*/ 152984 h 1308251"/>
              <a:gd name="connsiteX28" fmla="*/ 562533 w 1312762"/>
              <a:gd name="connsiteY28" fmla="*/ 231498 h 1308251"/>
              <a:gd name="connsiteX29" fmla="*/ 511885 w 1312762"/>
              <a:gd name="connsiteY29" fmla="*/ 300226 h 1308251"/>
              <a:gd name="connsiteX30" fmla="*/ 493754 w 1312762"/>
              <a:gd name="connsiteY30" fmla="*/ 359116 h 1308251"/>
              <a:gd name="connsiteX31" fmla="*/ 432023 w 1312762"/>
              <a:gd name="connsiteY31" fmla="*/ 366247 h 1308251"/>
              <a:gd name="connsiteX32" fmla="*/ 387910 w 1312762"/>
              <a:gd name="connsiteY32" fmla="*/ 429072 h 1308251"/>
              <a:gd name="connsiteX33" fmla="*/ 323048 w 1312762"/>
              <a:gd name="connsiteY33" fmla="*/ 390724 h 1308251"/>
              <a:gd name="connsiteX34" fmla="*/ 226698 w 1312762"/>
              <a:gd name="connsiteY34" fmla="*/ 352835 h 1308251"/>
              <a:gd name="connsiteX35" fmla="*/ 184335 w 1312762"/>
              <a:gd name="connsiteY35" fmla="*/ 310672 h 1308251"/>
              <a:gd name="connsiteX36" fmla="*/ 193387 w 1312762"/>
              <a:gd name="connsiteY36" fmla="*/ 253758 h 1308251"/>
              <a:gd name="connsiteX37" fmla="*/ 174272 w 1312762"/>
              <a:gd name="connsiteY37" fmla="*/ 195367 h 1308251"/>
              <a:gd name="connsiteX38" fmla="*/ 209180 w 1312762"/>
              <a:gd name="connsiteY38" fmla="*/ 143467 h 1308251"/>
              <a:gd name="connsiteX39" fmla="*/ 209514 w 1312762"/>
              <a:gd name="connsiteY39" fmla="*/ 142099 h 1308251"/>
              <a:gd name="connsiteX40" fmla="*/ 225064 w 1312762"/>
              <a:gd name="connsiteY40" fmla="*/ 67569 h 1308251"/>
              <a:gd name="connsiteX41" fmla="*/ 300711 w 1312762"/>
              <a:gd name="connsiteY41" fmla="*/ 50542 h 1308251"/>
              <a:gd name="connsiteX42" fmla="*/ 300728 w 1312762"/>
              <a:gd name="connsiteY42" fmla="*/ 50513 h 1308251"/>
              <a:gd name="connsiteX43" fmla="*/ 315772 w 1312762"/>
              <a:gd name="connsiteY43" fmla="*/ 24905 h 1308251"/>
              <a:gd name="connsiteX44" fmla="*/ 376980 w 1312762"/>
              <a:gd name="connsiteY44" fmla="*/ 32866 h 1308251"/>
              <a:gd name="connsiteX45" fmla="*/ 377252 w 1312762"/>
              <a:gd name="connsiteY45" fmla="*/ 32384 h 1308251"/>
              <a:gd name="connsiteX46" fmla="*/ 389200 w 1312762"/>
              <a:gd name="connsiteY46" fmla="*/ 11204 h 1308251"/>
              <a:gd name="connsiteX47" fmla="*/ 406699 w 1312762"/>
              <a:gd name="connsiteY47" fmla="*/ 589 h 130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2762" h="1308251">
                <a:moveTo>
                  <a:pt x="504240" y="430011"/>
                </a:moveTo>
                <a:lnTo>
                  <a:pt x="601128" y="430011"/>
                </a:lnTo>
                <a:cubicBezTo>
                  <a:pt x="614506" y="430011"/>
                  <a:pt x="625351" y="438985"/>
                  <a:pt x="625351" y="450056"/>
                </a:cubicBezTo>
                <a:lnTo>
                  <a:pt x="625351" y="675579"/>
                </a:lnTo>
                <a:lnTo>
                  <a:pt x="1185338" y="675579"/>
                </a:lnTo>
                <a:lnTo>
                  <a:pt x="1312762" y="781027"/>
                </a:lnTo>
                <a:lnTo>
                  <a:pt x="1312762" y="1308251"/>
                </a:lnTo>
                <a:lnTo>
                  <a:pt x="0" y="1308251"/>
                </a:lnTo>
                <a:lnTo>
                  <a:pt x="0" y="675579"/>
                </a:lnTo>
                <a:lnTo>
                  <a:pt x="211323" y="675579"/>
                </a:lnTo>
                <a:lnTo>
                  <a:pt x="211323" y="531785"/>
                </a:lnTo>
                <a:cubicBezTo>
                  <a:pt x="211323" y="516499"/>
                  <a:pt x="226298" y="504107"/>
                  <a:pt x="244769" y="504107"/>
                </a:cubicBezTo>
                <a:lnTo>
                  <a:pt x="378546" y="504107"/>
                </a:lnTo>
                <a:cubicBezTo>
                  <a:pt x="397017" y="504107"/>
                  <a:pt x="411991" y="516499"/>
                  <a:pt x="411991" y="531785"/>
                </a:cubicBezTo>
                <a:lnTo>
                  <a:pt x="411991" y="675579"/>
                </a:lnTo>
                <a:lnTo>
                  <a:pt x="480017" y="675579"/>
                </a:lnTo>
                <a:lnTo>
                  <a:pt x="480017" y="450056"/>
                </a:lnTo>
                <a:cubicBezTo>
                  <a:pt x="480017" y="438985"/>
                  <a:pt x="490862" y="430011"/>
                  <a:pt x="504240" y="430011"/>
                </a:cubicBezTo>
                <a:close/>
                <a:moveTo>
                  <a:pt x="406699" y="589"/>
                </a:moveTo>
                <a:cubicBezTo>
                  <a:pt x="413757" y="-919"/>
                  <a:pt x="420810" y="504"/>
                  <a:pt x="427179" y="4440"/>
                </a:cubicBezTo>
                <a:lnTo>
                  <a:pt x="443082" y="22820"/>
                </a:lnTo>
                <a:lnTo>
                  <a:pt x="443557" y="23369"/>
                </a:lnTo>
                <a:cubicBezTo>
                  <a:pt x="456030" y="1258"/>
                  <a:pt x="476661" y="-6002"/>
                  <a:pt x="494367" y="5483"/>
                </a:cubicBezTo>
                <a:cubicBezTo>
                  <a:pt x="507860" y="14231"/>
                  <a:pt x="517534" y="32546"/>
                  <a:pt x="520134" y="54277"/>
                </a:cubicBezTo>
                <a:lnTo>
                  <a:pt x="520276" y="54398"/>
                </a:lnTo>
                <a:lnTo>
                  <a:pt x="540620" y="71671"/>
                </a:lnTo>
                <a:cubicBezTo>
                  <a:pt x="546306" y="79813"/>
                  <a:pt x="550674" y="90049"/>
                  <a:pt x="553201" y="101633"/>
                </a:cubicBezTo>
                <a:cubicBezTo>
                  <a:pt x="556874" y="118451"/>
                  <a:pt x="556350" y="136716"/>
                  <a:pt x="551721" y="152984"/>
                </a:cubicBezTo>
                <a:cubicBezTo>
                  <a:pt x="563101" y="175294"/>
                  <a:pt x="567081" y="204215"/>
                  <a:pt x="562533" y="231498"/>
                </a:cubicBezTo>
                <a:cubicBezTo>
                  <a:pt x="556486" y="267769"/>
                  <a:pt x="536469" y="294933"/>
                  <a:pt x="511885" y="300226"/>
                </a:cubicBezTo>
                <a:cubicBezTo>
                  <a:pt x="511767" y="322865"/>
                  <a:pt x="505152" y="344336"/>
                  <a:pt x="493754" y="359116"/>
                </a:cubicBezTo>
                <a:cubicBezTo>
                  <a:pt x="476435" y="381576"/>
                  <a:pt x="451418" y="384462"/>
                  <a:pt x="432023" y="366247"/>
                </a:cubicBezTo>
                <a:cubicBezTo>
                  <a:pt x="425751" y="397535"/>
                  <a:pt x="408956" y="421452"/>
                  <a:pt x="387910" y="429072"/>
                </a:cubicBezTo>
                <a:cubicBezTo>
                  <a:pt x="363109" y="438050"/>
                  <a:pt x="337226" y="422751"/>
                  <a:pt x="323048" y="390724"/>
                </a:cubicBezTo>
                <a:cubicBezTo>
                  <a:pt x="289583" y="421123"/>
                  <a:pt x="246119" y="404036"/>
                  <a:pt x="226698" y="352835"/>
                </a:cubicBezTo>
                <a:cubicBezTo>
                  <a:pt x="207619" y="356200"/>
                  <a:pt x="189705" y="338374"/>
                  <a:pt x="184335" y="310672"/>
                </a:cubicBezTo>
                <a:cubicBezTo>
                  <a:pt x="180445" y="290629"/>
                  <a:pt x="183884" y="268998"/>
                  <a:pt x="193387" y="253758"/>
                </a:cubicBezTo>
                <a:cubicBezTo>
                  <a:pt x="179904" y="241804"/>
                  <a:pt x="172395" y="218865"/>
                  <a:pt x="174272" y="195367"/>
                </a:cubicBezTo>
                <a:cubicBezTo>
                  <a:pt x="176474" y="167854"/>
                  <a:pt x="190968" y="146303"/>
                  <a:pt x="209180" y="143467"/>
                </a:cubicBezTo>
                <a:cubicBezTo>
                  <a:pt x="209289" y="143008"/>
                  <a:pt x="209406" y="142558"/>
                  <a:pt x="209514" y="142099"/>
                </a:cubicBezTo>
                <a:cubicBezTo>
                  <a:pt x="207069" y="115005"/>
                  <a:pt x="212772" y="87682"/>
                  <a:pt x="225064" y="67569"/>
                </a:cubicBezTo>
                <a:cubicBezTo>
                  <a:pt x="244486" y="35802"/>
                  <a:pt x="275974" y="28721"/>
                  <a:pt x="300711" y="50542"/>
                </a:cubicBezTo>
                <a:lnTo>
                  <a:pt x="300728" y="50513"/>
                </a:lnTo>
                <a:lnTo>
                  <a:pt x="315772" y="24905"/>
                </a:lnTo>
                <a:cubicBezTo>
                  <a:pt x="333969" y="5923"/>
                  <a:pt x="359774" y="7325"/>
                  <a:pt x="376980" y="32866"/>
                </a:cubicBezTo>
                <a:lnTo>
                  <a:pt x="377252" y="32384"/>
                </a:lnTo>
                <a:lnTo>
                  <a:pt x="389200" y="11204"/>
                </a:lnTo>
                <a:cubicBezTo>
                  <a:pt x="394304" y="5660"/>
                  <a:pt x="400287" y="1957"/>
                  <a:pt x="406699" y="589"/>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200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Modular Architecture</a:t>
            </a:r>
            <a:endParaRPr lang="en-US" dirty="0">
              <a:solidFill>
                <a:schemeClr val="bg2"/>
              </a:solidFill>
            </a:endParaRPr>
          </a:p>
        </p:txBody>
      </p:sp>
      <p:sp>
        <p:nvSpPr>
          <p:cNvPr id="4" name="Text Placeholder 3"/>
          <p:cNvSpPr>
            <a:spLocks noGrp="1"/>
          </p:cNvSpPr>
          <p:nvPr>
            <p:ph type="body" sz="half" idx="2"/>
          </p:nvPr>
        </p:nvSpPr>
        <p:spPr>
          <a:xfrm>
            <a:off x="8275982" y="2511813"/>
            <a:ext cx="3398520" cy="3355587"/>
          </a:xfrm>
        </p:spPr>
        <p:txBody>
          <a:bodyPr>
            <a:normAutofit/>
          </a:bodyPr>
          <a:lstStyle/>
          <a:p>
            <a:pPr marL="342900" indent="-342900">
              <a:buFontTx/>
              <a:buChar char="-"/>
            </a:pPr>
            <a:r>
              <a:rPr lang="en-US" sz="2000" dirty="0" smtClean="0">
                <a:solidFill>
                  <a:schemeClr val="bg1"/>
                </a:solidFill>
              </a:rPr>
              <a:t>The framework is divided into four major parts:</a:t>
            </a:r>
          </a:p>
          <a:p>
            <a:pPr marL="800100" lvl="1" indent="-342900">
              <a:buFontTx/>
              <a:buChar char="-"/>
            </a:pPr>
            <a:r>
              <a:rPr lang="en-US" sz="1600" dirty="0" smtClean="0">
                <a:solidFill>
                  <a:schemeClr val="bg1"/>
                </a:solidFill>
              </a:rPr>
              <a:t>A factory for building the components of the framework</a:t>
            </a:r>
            <a:endParaRPr lang="en-US" sz="1600" baseline="30000" dirty="0" smtClean="0">
              <a:solidFill>
                <a:schemeClr val="bg1"/>
              </a:solidFill>
            </a:endParaRPr>
          </a:p>
          <a:p>
            <a:pPr marL="800100" lvl="1" indent="-342900">
              <a:buFontTx/>
              <a:buChar char="-"/>
            </a:pPr>
            <a:r>
              <a:rPr lang="en-US" sz="1600" dirty="0" smtClean="0">
                <a:solidFill>
                  <a:schemeClr val="bg1"/>
                </a:solidFill>
              </a:rPr>
              <a:t>Loggers for sending log events to the dispatcher</a:t>
            </a:r>
          </a:p>
          <a:p>
            <a:pPr marL="800100" lvl="1" indent="-342900">
              <a:buFontTx/>
              <a:buChar char="-"/>
            </a:pPr>
            <a:r>
              <a:rPr lang="en-US" sz="1600" dirty="0" smtClean="0">
                <a:solidFill>
                  <a:schemeClr val="bg1"/>
                </a:solidFill>
              </a:rPr>
              <a:t>A Dispatcher for dispatching log events to the log targets based on the configuration</a:t>
            </a:r>
          </a:p>
          <a:p>
            <a:pPr marL="800100" lvl="1" indent="-342900">
              <a:buFontTx/>
              <a:buChar char="-"/>
            </a:pPr>
            <a:r>
              <a:rPr lang="en-US" sz="1600" dirty="0" smtClean="0">
                <a:solidFill>
                  <a:schemeClr val="bg1"/>
                </a:solidFill>
              </a:rPr>
              <a:t>Targets to receive and handle dispatched log events</a:t>
            </a:r>
          </a:p>
        </p:txBody>
      </p:sp>
      <p:grpSp>
        <p:nvGrpSpPr>
          <p:cNvPr id="55" name="Group 54"/>
          <p:cNvGrpSpPr/>
          <p:nvPr/>
        </p:nvGrpSpPr>
        <p:grpSpPr>
          <a:xfrm>
            <a:off x="679139" y="1196434"/>
            <a:ext cx="6180801" cy="4465133"/>
            <a:chOff x="679139" y="12997"/>
            <a:chExt cx="6180801" cy="4465133"/>
          </a:xfrm>
        </p:grpSpPr>
        <p:grpSp>
          <p:nvGrpSpPr>
            <p:cNvPr id="44" name="Group 43"/>
            <p:cNvGrpSpPr/>
            <p:nvPr/>
          </p:nvGrpSpPr>
          <p:grpSpPr>
            <a:xfrm>
              <a:off x="679139" y="2379870"/>
              <a:ext cx="6180801" cy="2098260"/>
              <a:chOff x="803630" y="1832124"/>
              <a:chExt cx="6180801" cy="2098260"/>
            </a:xfrm>
          </p:grpSpPr>
          <p:grpSp>
            <p:nvGrpSpPr>
              <p:cNvPr id="43" name="Group 42"/>
              <p:cNvGrpSpPr/>
              <p:nvPr/>
            </p:nvGrpSpPr>
            <p:grpSpPr>
              <a:xfrm>
                <a:off x="803630" y="3345609"/>
                <a:ext cx="6180801" cy="584775"/>
                <a:chOff x="665333" y="3746558"/>
                <a:chExt cx="6180801" cy="584775"/>
              </a:xfrm>
            </p:grpSpPr>
            <p:sp>
              <p:nvSpPr>
                <p:cNvPr id="25" name="TextBox 24"/>
                <p:cNvSpPr txBox="1"/>
                <p:nvPr/>
              </p:nvSpPr>
              <p:spPr>
                <a:xfrm>
                  <a:off x="2756478" y="3746558"/>
                  <a:ext cx="2200812" cy="584775"/>
                </a:xfrm>
                <a:prstGeom prst="rect">
                  <a:avLst/>
                </a:prstGeom>
                <a:noFill/>
              </p:spPr>
              <p:txBody>
                <a:bodyPr wrap="square" rtlCol="0">
                  <a:spAutoFit/>
                </a:bodyPr>
                <a:lstStyle/>
                <a:p>
                  <a:pPr algn="ctr"/>
                  <a:r>
                    <a:rPr lang="en-US" sz="3200" b="1" dirty="0" smtClean="0">
                      <a:solidFill>
                        <a:schemeClr val="tx2"/>
                      </a:solidFill>
                    </a:rPr>
                    <a:t>Dispatcher</a:t>
                  </a:r>
                  <a:endParaRPr lang="en-US" sz="3200" b="1" dirty="0">
                    <a:solidFill>
                      <a:schemeClr val="tx2"/>
                    </a:solidFill>
                  </a:endParaRPr>
                </a:p>
              </p:txBody>
            </p:sp>
            <p:sp>
              <p:nvSpPr>
                <p:cNvPr id="31" name="TextBox 30"/>
                <p:cNvSpPr txBox="1"/>
                <p:nvPr/>
              </p:nvSpPr>
              <p:spPr>
                <a:xfrm>
                  <a:off x="665333" y="3746558"/>
                  <a:ext cx="2200812" cy="584775"/>
                </a:xfrm>
                <a:prstGeom prst="rect">
                  <a:avLst/>
                </a:prstGeom>
                <a:noFill/>
              </p:spPr>
              <p:txBody>
                <a:bodyPr wrap="square" rtlCol="0">
                  <a:spAutoFit/>
                </a:bodyPr>
                <a:lstStyle/>
                <a:p>
                  <a:pPr algn="ctr"/>
                  <a:r>
                    <a:rPr lang="en-US" sz="3200" b="1" dirty="0" smtClean="0">
                      <a:solidFill>
                        <a:schemeClr val="tx2"/>
                      </a:solidFill>
                    </a:rPr>
                    <a:t>Logger</a:t>
                  </a:r>
                  <a:endParaRPr lang="en-US" sz="3200" b="1" dirty="0">
                    <a:solidFill>
                      <a:schemeClr val="tx2"/>
                    </a:solidFill>
                  </a:endParaRPr>
                </a:p>
              </p:txBody>
            </p:sp>
            <p:sp>
              <p:nvSpPr>
                <p:cNvPr id="39" name="TextBox 38"/>
                <p:cNvSpPr txBox="1"/>
                <p:nvPr/>
              </p:nvSpPr>
              <p:spPr>
                <a:xfrm>
                  <a:off x="4645322" y="3746558"/>
                  <a:ext cx="2200812" cy="584775"/>
                </a:xfrm>
                <a:prstGeom prst="rect">
                  <a:avLst/>
                </a:prstGeom>
                <a:noFill/>
              </p:spPr>
              <p:txBody>
                <a:bodyPr wrap="square" rtlCol="0">
                  <a:spAutoFit/>
                </a:bodyPr>
                <a:lstStyle/>
                <a:p>
                  <a:pPr algn="ctr"/>
                  <a:r>
                    <a:rPr lang="en-US" sz="3200" b="1" dirty="0" smtClean="0">
                      <a:solidFill>
                        <a:schemeClr val="tx2"/>
                      </a:solidFill>
                    </a:rPr>
                    <a:t>Targets</a:t>
                  </a:r>
                  <a:endParaRPr lang="en-US" sz="3200" b="1" dirty="0">
                    <a:solidFill>
                      <a:schemeClr val="tx2"/>
                    </a:solidFill>
                  </a:endParaRPr>
                </a:p>
              </p:txBody>
            </p:sp>
          </p:grpSp>
          <p:grpSp>
            <p:nvGrpSpPr>
              <p:cNvPr id="42" name="Group 41"/>
              <p:cNvGrpSpPr/>
              <p:nvPr/>
            </p:nvGrpSpPr>
            <p:grpSpPr>
              <a:xfrm>
                <a:off x="1152626" y="1832124"/>
                <a:ext cx="5340620" cy="1584475"/>
                <a:chOff x="1058351" y="2096403"/>
                <a:chExt cx="5340620" cy="1584475"/>
              </a:xfrm>
            </p:grpSpPr>
            <p:grpSp>
              <p:nvGrpSpPr>
                <p:cNvPr id="29" name="Group 28"/>
                <p:cNvGrpSpPr/>
                <p:nvPr/>
              </p:nvGrpSpPr>
              <p:grpSpPr>
                <a:xfrm>
                  <a:off x="3117494" y="2096403"/>
                  <a:ext cx="1584475" cy="1584475"/>
                  <a:chOff x="2908855" y="1641344"/>
                  <a:chExt cx="2561361" cy="2561361"/>
                </a:xfrm>
              </p:grpSpPr>
              <p:sp>
                <p:nvSpPr>
                  <p:cNvPr id="27" name="Oval 26"/>
                  <p:cNvSpPr/>
                  <p:nvPr/>
                </p:nvSpPr>
                <p:spPr>
                  <a:xfrm>
                    <a:off x="2908855" y="1641344"/>
                    <a:ext cx="2561361" cy="2561361"/>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nvGrpSpPr>
                  <p:cNvPr id="26" name="Group 25"/>
                  <p:cNvGrpSpPr/>
                  <p:nvPr/>
                </p:nvGrpSpPr>
                <p:grpSpPr>
                  <a:xfrm>
                    <a:off x="3198996" y="2044707"/>
                    <a:ext cx="1952095" cy="1885443"/>
                    <a:chOff x="3206045" y="2015587"/>
                    <a:chExt cx="1952095" cy="1885443"/>
                  </a:xfrm>
                </p:grpSpPr>
                <p:sp>
                  <p:nvSpPr>
                    <p:cNvPr id="20" name="Freeform 19"/>
                    <p:cNvSpPr/>
                    <p:nvPr/>
                  </p:nvSpPr>
                  <p:spPr>
                    <a:xfrm>
                      <a:off x="3206045" y="2015587"/>
                      <a:ext cx="1241249" cy="124124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Freeform 20"/>
                    <p:cNvSpPr/>
                    <p:nvPr/>
                  </p:nvSpPr>
                  <p:spPr>
                    <a:xfrm>
                      <a:off x="4419954" y="2168175"/>
                      <a:ext cx="738186" cy="738186"/>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Freeform 22"/>
                    <p:cNvSpPr/>
                    <p:nvPr/>
                  </p:nvSpPr>
                  <p:spPr>
                    <a:xfrm>
                      <a:off x="3996180" y="3031610"/>
                      <a:ext cx="869420" cy="869420"/>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sp>
              <p:nvSpPr>
                <p:cNvPr id="30" name="Oval Callout 29"/>
                <p:cNvSpPr/>
                <p:nvPr/>
              </p:nvSpPr>
              <p:spPr>
                <a:xfrm>
                  <a:off x="1058351" y="2385196"/>
                  <a:ext cx="1502820" cy="1006889"/>
                </a:xfrm>
                <a:prstGeom prst="wedgeEllipse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38" name="Group 37"/>
                <p:cNvGrpSpPr/>
                <p:nvPr/>
              </p:nvGrpSpPr>
              <p:grpSpPr>
                <a:xfrm>
                  <a:off x="5202595" y="2233749"/>
                  <a:ext cx="1196376" cy="1309783"/>
                  <a:chOff x="4740672" y="1004742"/>
                  <a:chExt cx="1196376" cy="1309783"/>
                </a:xfrm>
              </p:grpSpPr>
              <p:sp>
                <p:nvSpPr>
                  <p:cNvPr id="34" name="Freeform 33"/>
                  <p:cNvSpPr/>
                  <p:nvPr/>
                </p:nvSpPr>
                <p:spPr>
                  <a:xfrm>
                    <a:off x="4740672" y="1004742"/>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5" name="Freeform 34"/>
                  <p:cNvSpPr/>
                  <p:nvPr/>
                </p:nvSpPr>
                <p:spPr>
                  <a:xfrm>
                    <a:off x="5288719" y="1530724"/>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7" name="Freeform 36"/>
                  <p:cNvSpPr/>
                  <p:nvPr/>
                </p:nvSpPr>
                <p:spPr>
                  <a:xfrm>
                    <a:off x="4839244" y="1922323"/>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40" name="Chevron 39"/>
                <p:cNvSpPr/>
                <p:nvPr/>
              </p:nvSpPr>
              <p:spPr>
                <a:xfrm>
                  <a:off x="2655528"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a:off x="4726964"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grpSp>
        <p:grpSp>
          <p:nvGrpSpPr>
            <p:cNvPr id="53" name="Group 52"/>
            <p:cNvGrpSpPr/>
            <p:nvPr/>
          </p:nvGrpSpPr>
          <p:grpSpPr>
            <a:xfrm>
              <a:off x="2781090" y="12997"/>
              <a:ext cx="2200812" cy="1929769"/>
              <a:chOff x="2719310" y="-11008"/>
              <a:chExt cx="2200812" cy="1929769"/>
            </a:xfrm>
          </p:grpSpPr>
          <p:sp>
            <p:nvSpPr>
              <p:cNvPr id="51" name="Freeform 50"/>
              <p:cNvSpPr/>
              <p:nvPr/>
            </p:nvSpPr>
            <p:spPr>
              <a:xfrm>
                <a:off x="3163335" y="-11008"/>
                <a:ext cx="1312762" cy="1308251"/>
              </a:xfrm>
              <a:custGeom>
                <a:avLst/>
                <a:gdLst>
                  <a:gd name="connsiteX0" fmla="*/ 504240 w 1312762"/>
                  <a:gd name="connsiteY0" fmla="*/ 430011 h 1308251"/>
                  <a:gd name="connsiteX1" fmla="*/ 601128 w 1312762"/>
                  <a:gd name="connsiteY1" fmla="*/ 430011 h 1308251"/>
                  <a:gd name="connsiteX2" fmla="*/ 625351 w 1312762"/>
                  <a:gd name="connsiteY2" fmla="*/ 450056 h 1308251"/>
                  <a:gd name="connsiteX3" fmla="*/ 625351 w 1312762"/>
                  <a:gd name="connsiteY3" fmla="*/ 675579 h 1308251"/>
                  <a:gd name="connsiteX4" fmla="*/ 1185338 w 1312762"/>
                  <a:gd name="connsiteY4" fmla="*/ 675579 h 1308251"/>
                  <a:gd name="connsiteX5" fmla="*/ 1312762 w 1312762"/>
                  <a:gd name="connsiteY5" fmla="*/ 781027 h 1308251"/>
                  <a:gd name="connsiteX6" fmla="*/ 1312762 w 1312762"/>
                  <a:gd name="connsiteY6" fmla="*/ 1308251 h 1308251"/>
                  <a:gd name="connsiteX7" fmla="*/ 0 w 1312762"/>
                  <a:gd name="connsiteY7" fmla="*/ 1308251 h 1308251"/>
                  <a:gd name="connsiteX8" fmla="*/ 0 w 1312762"/>
                  <a:gd name="connsiteY8" fmla="*/ 675579 h 1308251"/>
                  <a:gd name="connsiteX9" fmla="*/ 211323 w 1312762"/>
                  <a:gd name="connsiteY9" fmla="*/ 675579 h 1308251"/>
                  <a:gd name="connsiteX10" fmla="*/ 211323 w 1312762"/>
                  <a:gd name="connsiteY10" fmla="*/ 531785 h 1308251"/>
                  <a:gd name="connsiteX11" fmla="*/ 244769 w 1312762"/>
                  <a:gd name="connsiteY11" fmla="*/ 504107 h 1308251"/>
                  <a:gd name="connsiteX12" fmla="*/ 378546 w 1312762"/>
                  <a:gd name="connsiteY12" fmla="*/ 504107 h 1308251"/>
                  <a:gd name="connsiteX13" fmla="*/ 411991 w 1312762"/>
                  <a:gd name="connsiteY13" fmla="*/ 531785 h 1308251"/>
                  <a:gd name="connsiteX14" fmla="*/ 411991 w 1312762"/>
                  <a:gd name="connsiteY14" fmla="*/ 675579 h 1308251"/>
                  <a:gd name="connsiteX15" fmla="*/ 480017 w 1312762"/>
                  <a:gd name="connsiteY15" fmla="*/ 675579 h 1308251"/>
                  <a:gd name="connsiteX16" fmla="*/ 480017 w 1312762"/>
                  <a:gd name="connsiteY16" fmla="*/ 450056 h 1308251"/>
                  <a:gd name="connsiteX17" fmla="*/ 504240 w 1312762"/>
                  <a:gd name="connsiteY17" fmla="*/ 430011 h 1308251"/>
                  <a:gd name="connsiteX18" fmla="*/ 406699 w 1312762"/>
                  <a:gd name="connsiteY18" fmla="*/ 589 h 1308251"/>
                  <a:gd name="connsiteX19" fmla="*/ 427179 w 1312762"/>
                  <a:gd name="connsiteY19" fmla="*/ 4440 h 1308251"/>
                  <a:gd name="connsiteX20" fmla="*/ 443082 w 1312762"/>
                  <a:gd name="connsiteY20" fmla="*/ 22820 h 1308251"/>
                  <a:gd name="connsiteX21" fmla="*/ 443557 w 1312762"/>
                  <a:gd name="connsiteY21" fmla="*/ 23369 h 1308251"/>
                  <a:gd name="connsiteX22" fmla="*/ 494367 w 1312762"/>
                  <a:gd name="connsiteY22" fmla="*/ 5483 h 1308251"/>
                  <a:gd name="connsiteX23" fmla="*/ 520134 w 1312762"/>
                  <a:gd name="connsiteY23" fmla="*/ 54277 h 1308251"/>
                  <a:gd name="connsiteX24" fmla="*/ 520276 w 1312762"/>
                  <a:gd name="connsiteY24" fmla="*/ 54398 h 1308251"/>
                  <a:gd name="connsiteX25" fmla="*/ 540620 w 1312762"/>
                  <a:gd name="connsiteY25" fmla="*/ 71671 h 1308251"/>
                  <a:gd name="connsiteX26" fmla="*/ 553201 w 1312762"/>
                  <a:gd name="connsiteY26" fmla="*/ 101633 h 1308251"/>
                  <a:gd name="connsiteX27" fmla="*/ 551721 w 1312762"/>
                  <a:gd name="connsiteY27" fmla="*/ 152984 h 1308251"/>
                  <a:gd name="connsiteX28" fmla="*/ 562533 w 1312762"/>
                  <a:gd name="connsiteY28" fmla="*/ 231498 h 1308251"/>
                  <a:gd name="connsiteX29" fmla="*/ 511885 w 1312762"/>
                  <a:gd name="connsiteY29" fmla="*/ 300226 h 1308251"/>
                  <a:gd name="connsiteX30" fmla="*/ 493754 w 1312762"/>
                  <a:gd name="connsiteY30" fmla="*/ 359116 h 1308251"/>
                  <a:gd name="connsiteX31" fmla="*/ 432023 w 1312762"/>
                  <a:gd name="connsiteY31" fmla="*/ 366247 h 1308251"/>
                  <a:gd name="connsiteX32" fmla="*/ 387910 w 1312762"/>
                  <a:gd name="connsiteY32" fmla="*/ 429072 h 1308251"/>
                  <a:gd name="connsiteX33" fmla="*/ 323048 w 1312762"/>
                  <a:gd name="connsiteY33" fmla="*/ 390724 h 1308251"/>
                  <a:gd name="connsiteX34" fmla="*/ 226698 w 1312762"/>
                  <a:gd name="connsiteY34" fmla="*/ 352835 h 1308251"/>
                  <a:gd name="connsiteX35" fmla="*/ 184335 w 1312762"/>
                  <a:gd name="connsiteY35" fmla="*/ 310672 h 1308251"/>
                  <a:gd name="connsiteX36" fmla="*/ 193387 w 1312762"/>
                  <a:gd name="connsiteY36" fmla="*/ 253758 h 1308251"/>
                  <a:gd name="connsiteX37" fmla="*/ 174272 w 1312762"/>
                  <a:gd name="connsiteY37" fmla="*/ 195367 h 1308251"/>
                  <a:gd name="connsiteX38" fmla="*/ 209180 w 1312762"/>
                  <a:gd name="connsiteY38" fmla="*/ 143467 h 1308251"/>
                  <a:gd name="connsiteX39" fmla="*/ 209514 w 1312762"/>
                  <a:gd name="connsiteY39" fmla="*/ 142099 h 1308251"/>
                  <a:gd name="connsiteX40" fmla="*/ 225064 w 1312762"/>
                  <a:gd name="connsiteY40" fmla="*/ 67569 h 1308251"/>
                  <a:gd name="connsiteX41" fmla="*/ 300711 w 1312762"/>
                  <a:gd name="connsiteY41" fmla="*/ 50542 h 1308251"/>
                  <a:gd name="connsiteX42" fmla="*/ 300728 w 1312762"/>
                  <a:gd name="connsiteY42" fmla="*/ 50513 h 1308251"/>
                  <a:gd name="connsiteX43" fmla="*/ 315772 w 1312762"/>
                  <a:gd name="connsiteY43" fmla="*/ 24905 h 1308251"/>
                  <a:gd name="connsiteX44" fmla="*/ 376980 w 1312762"/>
                  <a:gd name="connsiteY44" fmla="*/ 32866 h 1308251"/>
                  <a:gd name="connsiteX45" fmla="*/ 377252 w 1312762"/>
                  <a:gd name="connsiteY45" fmla="*/ 32384 h 1308251"/>
                  <a:gd name="connsiteX46" fmla="*/ 389200 w 1312762"/>
                  <a:gd name="connsiteY46" fmla="*/ 11204 h 1308251"/>
                  <a:gd name="connsiteX47" fmla="*/ 406699 w 1312762"/>
                  <a:gd name="connsiteY47" fmla="*/ 589 h 130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2762" h="1308251">
                    <a:moveTo>
                      <a:pt x="504240" y="430011"/>
                    </a:moveTo>
                    <a:lnTo>
                      <a:pt x="601128" y="430011"/>
                    </a:lnTo>
                    <a:cubicBezTo>
                      <a:pt x="614506" y="430011"/>
                      <a:pt x="625351" y="438985"/>
                      <a:pt x="625351" y="450056"/>
                    </a:cubicBezTo>
                    <a:lnTo>
                      <a:pt x="625351" y="675579"/>
                    </a:lnTo>
                    <a:lnTo>
                      <a:pt x="1185338" y="675579"/>
                    </a:lnTo>
                    <a:lnTo>
                      <a:pt x="1312762" y="781027"/>
                    </a:lnTo>
                    <a:lnTo>
                      <a:pt x="1312762" y="1308251"/>
                    </a:lnTo>
                    <a:lnTo>
                      <a:pt x="0" y="1308251"/>
                    </a:lnTo>
                    <a:lnTo>
                      <a:pt x="0" y="675579"/>
                    </a:lnTo>
                    <a:lnTo>
                      <a:pt x="211323" y="675579"/>
                    </a:lnTo>
                    <a:lnTo>
                      <a:pt x="211323" y="531785"/>
                    </a:lnTo>
                    <a:cubicBezTo>
                      <a:pt x="211323" y="516499"/>
                      <a:pt x="226298" y="504107"/>
                      <a:pt x="244769" y="504107"/>
                    </a:cubicBezTo>
                    <a:lnTo>
                      <a:pt x="378546" y="504107"/>
                    </a:lnTo>
                    <a:cubicBezTo>
                      <a:pt x="397017" y="504107"/>
                      <a:pt x="411991" y="516499"/>
                      <a:pt x="411991" y="531785"/>
                    </a:cubicBezTo>
                    <a:lnTo>
                      <a:pt x="411991" y="675579"/>
                    </a:lnTo>
                    <a:lnTo>
                      <a:pt x="480017" y="675579"/>
                    </a:lnTo>
                    <a:lnTo>
                      <a:pt x="480017" y="450056"/>
                    </a:lnTo>
                    <a:cubicBezTo>
                      <a:pt x="480017" y="438985"/>
                      <a:pt x="490862" y="430011"/>
                      <a:pt x="504240" y="430011"/>
                    </a:cubicBezTo>
                    <a:close/>
                    <a:moveTo>
                      <a:pt x="406699" y="589"/>
                    </a:moveTo>
                    <a:cubicBezTo>
                      <a:pt x="413757" y="-919"/>
                      <a:pt x="420810" y="504"/>
                      <a:pt x="427179" y="4440"/>
                    </a:cubicBezTo>
                    <a:lnTo>
                      <a:pt x="443082" y="22820"/>
                    </a:lnTo>
                    <a:lnTo>
                      <a:pt x="443557" y="23369"/>
                    </a:lnTo>
                    <a:cubicBezTo>
                      <a:pt x="456030" y="1258"/>
                      <a:pt x="476661" y="-6002"/>
                      <a:pt x="494367" y="5483"/>
                    </a:cubicBezTo>
                    <a:cubicBezTo>
                      <a:pt x="507860" y="14231"/>
                      <a:pt x="517534" y="32546"/>
                      <a:pt x="520134" y="54277"/>
                    </a:cubicBezTo>
                    <a:lnTo>
                      <a:pt x="520276" y="54398"/>
                    </a:lnTo>
                    <a:lnTo>
                      <a:pt x="540620" y="71671"/>
                    </a:lnTo>
                    <a:cubicBezTo>
                      <a:pt x="546306" y="79813"/>
                      <a:pt x="550674" y="90049"/>
                      <a:pt x="553201" y="101633"/>
                    </a:cubicBezTo>
                    <a:cubicBezTo>
                      <a:pt x="556874" y="118451"/>
                      <a:pt x="556350" y="136716"/>
                      <a:pt x="551721" y="152984"/>
                    </a:cubicBezTo>
                    <a:cubicBezTo>
                      <a:pt x="563101" y="175294"/>
                      <a:pt x="567081" y="204215"/>
                      <a:pt x="562533" y="231498"/>
                    </a:cubicBezTo>
                    <a:cubicBezTo>
                      <a:pt x="556486" y="267769"/>
                      <a:pt x="536469" y="294933"/>
                      <a:pt x="511885" y="300226"/>
                    </a:cubicBezTo>
                    <a:cubicBezTo>
                      <a:pt x="511767" y="322865"/>
                      <a:pt x="505152" y="344336"/>
                      <a:pt x="493754" y="359116"/>
                    </a:cubicBezTo>
                    <a:cubicBezTo>
                      <a:pt x="476435" y="381576"/>
                      <a:pt x="451418" y="384462"/>
                      <a:pt x="432023" y="366247"/>
                    </a:cubicBezTo>
                    <a:cubicBezTo>
                      <a:pt x="425751" y="397535"/>
                      <a:pt x="408956" y="421452"/>
                      <a:pt x="387910" y="429072"/>
                    </a:cubicBezTo>
                    <a:cubicBezTo>
                      <a:pt x="363109" y="438050"/>
                      <a:pt x="337226" y="422751"/>
                      <a:pt x="323048" y="390724"/>
                    </a:cubicBezTo>
                    <a:cubicBezTo>
                      <a:pt x="289583" y="421123"/>
                      <a:pt x="246119" y="404036"/>
                      <a:pt x="226698" y="352835"/>
                    </a:cubicBezTo>
                    <a:cubicBezTo>
                      <a:pt x="207619" y="356200"/>
                      <a:pt x="189705" y="338374"/>
                      <a:pt x="184335" y="310672"/>
                    </a:cubicBezTo>
                    <a:cubicBezTo>
                      <a:pt x="180445" y="290629"/>
                      <a:pt x="183884" y="268998"/>
                      <a:pt x="193387" y="253758"/>
                    </a:cubicBezTo>
                    <a:cubicBezTo>
                      <a:pt x="179904" y="241804"/>
                      <a:pt x="172395" y="218865"/>
                      <a:pt x="174272" y="195367"/>
                    </a:cubicBezTo>
                    <a:cubicBezTo>
                      <a:pt x="176474" y="167854"/>
                      <a:pt x="190968" y="146303"/>
                      <a:pt x="209180" y="143467"/>
                    </a:cubicBezTo>
                    <a:cubicBezTo>
                      <a:pt x="209289" y="143008"/>
                      <a:pt x="209406" y="142558"/>
                      <a:pt x="209514" y="142099"/>
                    </a:cubicBezTo>
                    <a:cubicBezTo>
                      <a:pt x="207069" y="115005"/>
                      <a:pt x="212772" y="87682"/>
                      <a:pt x="225064" y="67569"/>
                    </a:cubicBezTo>
                    <a:cubicBezTo>
                      <a:pt x="244486" y="35802"/>
                      <a:pt x="275974" y="28721"/>
                      <a:pt x="300711" y="50542"/>
                    </a:cubicBezTo>
                    <a:lnTo>
                      <a:pt x="300728" y="50513"/>
                    </a:lnTo>
                    <a:lnTo>
                      <a:pt x="315772" y="24905"/>
                    </a:lnTo>
                    <a:cubicBezTo>
                      <a:pt x="333969" y="5923"/>
                      <a:pt x="359774" y="7325"/>
                      <a:pt x="376980" y="32866"/>
                    </a:cubicBezTo>
                    <a:lnTo>
                      <a:pt x="377252" y="32384"/>
                    </a:lnTo>
                    <a:lnTo>
                      <a:pt x="389200" y="11204"/>
                    </a:lnTo>
                    <a:cubicBezTo>
                      <a:pt x="394304" y="5660"/>
                      <a:pt x="400287" y="1957"/>
                      <a:pt x="406699" y="589"/>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2" name="TextBox 51"/>
              <p:cNvSpPr txBox="1"/>
              <p:nvPr/>
            </p:nvSpPr>
            <p:spPr>
              <a:xfrm>
                <a:off x="2719310" y="1333986"/>
                <a:ext cx="2200812" cy="584775"/>
              </a:xfrm>
              <a:prstGeom prst="rect">
                <a:avLst/>
              </a:prstGeom>
              <a:noFill/>
            </p:spPr>
            <p:txBody>
              <a:bodyPr wrap="square" rtlCol="0">
                <a:spAutoFit/>
              </a:bodyPr>
              <a:lstStyle/>
              <a:p>
                <a:pPr algn="ctr"/>
                <a:r>
                  <a:rPr lang="en-US" sz="3200" b="1" dirty="0" smtClean="0">
                    <a:solidFill>
                      <a:schemeClr val="tx2"/>
                    </a:solidFill>
                  </a:rPr>
                  <a:t>Factory</a:t>
                </a:r>
                <a:endParaRPr lang="en-US" sz="3200" b="1" dirty="0">
                  <a:solidFill>
                    <a:schemeClr val="tx2"/>
                  </a:solidFill>
                </a:endParaRPr>
              </a:p>
            </p:txBody>
          </p:sp>
        </p:grpSp>
        <p:sp>
          <p:nvSpPr>
            <p:cNvPr id="54" name="Chevron 53"/>
            <p:cNvSpPr/>
            <p:nvPr/>
          </p:nvSpPr>
          <p:spPr>
            <a:xfrm rot="5400000">
              <a:off x="3719656" y="1123923"/>
              <a:ext cx="323681" cy="1985095"/>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1180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Factory</a:t>
            </a:r>
            <a:endParaRPr lang="en-US" dirty="0">
              <a:solidFill>
                <a:schemeClr val="bg2"/>
              </a:solidFill>
            </a:endParaRPr>
          </a:p>
        </p:txBody>
      </p:sp>
      <p:sp>
        <p:nvSpPr>
          <p:cNvPr id="4" name="Text Placeholder 3"/>
          <p:cNvSpPr>
            <a:spLocks noGrp="1"/>
          </p:cNvSpPr>
          <p:nvPr>
            <p:ph type="body" sz="half" idx="2"/>
          </p:nvPr>
        </p:nvSpPr>
        <p:spPr/>
        <p:txBody>
          <a:bodyPr>
            <a:normAutofit lnSpcReduction="10000"/>
          </a:bodyPr>
          <a:lstStyle/>
          <a:p>
            <a:pPr marL="342900" indent="-342900">
              <a:buFontTx/>
              <a:buChar char="-"/>
            </a:pPr>
            <a:r>
              <a:rPr lang="en-US" sz="2000" dirty="0" smtClean="0">
                <a:solidFill>
                  <a:schemeClr val="bg1"/>
                </a:solidFill>
              </a:rPr>
              <a:t>The Factory:</a:t>
            </a:r>
          </a:p>
          <a:p>
            <a:pPr marL="800100" lvl="1" indent="-342900">
              <a:buFontTx/>
              <a:buChar char="-"/>
            </a:pPr>
            <a:r>
              <a:rPr lang="en-US" sz="1600" dirty="0" smtClean="0">
                <a:solidFill>
                  <a:schemeClr val="bg1"/>
                </a:solidFill>
              </a:rPr>
              <a:t>Reads/receives, builds, manages and distributes the configuration</a:t>
            </a:r>
          </a:p>
          <a:p>
            <a:pPr marL="800100" lvl="1" indent="-342900">
              <a:buFontTx/>
              <a:buChar char="-"/>
            </a:pPr>
            <a:r>
              <a:rPr lang="en-US" sz="1600" dirty="0" smtClean="0">
                <a:solidFill>
                  <a:schemeClr val="bg1"/>
                </a:solidFill>
              </a:rPr>
              <a:t>Builds the dispatcher and targets using the configuration</a:t>
            </a:r>
            <a:r>
              <a:rPr lang="en-US" sz="1600" baseline="30000" dirty="0" smtClean="0">
                <a:solidFill>
                  <a:schemeClr val="bg1"/>
                </a:solidFill>
              </a:rPr>
              <a:t>1</a:t>
            </a:r>
          </a:p>
          <a:p>
            <a:pPr marL="800100" lvl="1" indent="-342900">
              <a:buFontTx/>
              <a:buChar char="-"/>
            </a:pPr>
            <a:r>
              <a:rPr lang="en-US" sz="1600" dirty="0" smtClean="0">
                <a:solidFill>
                  <a:schemeClr val="bg1"/>
                </a:solidFill>
              </a:rPr>
              <a:t>Builds and provides loggers to the implementing application</a:t>
            </a:r>
          </a:p>
          <a:p>
            <a:pPr marL="800100" lvl="1" indent="-342900">
              <a:buFontTx/>
              <a:buChar char="-"/>
            </a:pPr>
            <a:r>
              <a:rPr lang="en-US" sz="1600" dirty="0" smtClean="0">
                <a:solidFill>
                  <a:schemeClr val="bg1"/>
                </a:solidFill>
              </a:rPr>
              <a:t>Shuts down dispatcher and targets when the application is finished</a:t>
            </a:r>
            <a:endParaRPr lang="en-US" sz="1600" dirty="0">
              <a:solidFill>
                <a:schemeClr val="bg1"/>
              </a:solidFill>
            </a:endParaRPr>
          </a:p>
          <a:p>
            <a:pPr marL="342900" indent="-342900">
              <a:buFontTx/>
              <a:buChar char="-"/>
            </a:pPr>
            <a:endParaRPr lang="en-US" sz="2000" dirty="0" smtClean="0">
              <a:solidFill>
                <a:schemeClr val="bg1"/>
              </a:solidFill>
            </a:endParaRPr>
          </a:p>
        </p:txBody>
      </p:sp>
      <p:grpSp>
        <p:nvGrpSpPr>
          <p:cNvPr id="55" name="Group 54"/>
          <p:cNvGrpSpPr/>
          <p:nvPr/>
        </p:nvGrpSpPr>
        <p:grpSpPr>
          <a:xfrm>
            <a:off x="679139" y="1196434"/>
            <a:ext cx="6180801" cy="4465133"/>
            <a:chOff x="679139" y="12997"/>
            <a:chExt cx="6180801" cy="4465133"/>
          </a:xfrm>
        </p:grpSpPr>
        <p:grpSp>
          <p:nvGrpSpPr>
            <p:cNvPr id="44" name="Group 43"/>
            <p:cNvGrpSpPr/>
            <p:nvPr/>
          </p:nvGrpSpPr>
          <p:grpSpPr>
            <a:xfrm>
              <a:off x="679139" y="2379870"/>
              <a:ext cx="6180801" cy="2098260"/>
              <a:chOff x="803630" y="1832124"/>
              <a:chExt cx="6180801" cy="2098260"/>
            </a:xfrm>
          </p:grpSpPr>
          <p:grpSp>
            <p:nvGrpSpPr>
              <p:cNvPr id="43" name="Group 42"/>
              <p:cNvGrpSpPr/>
              <p:nvPr/>
            </p:nvGrpSpPr>
            <p:grpSpPr>
              <a:xfrm>
                <a:off x="803630" y="3345609"/>
                <a:ext cx="6180801" cy="584775"/>
                <a:chOff x="665333" y="3746558"/>
                <a:chExt cx="6180801" cy="584775"/>
              </a:xfrm>
            </p:grpSpPr>
            <p:sp>
              <p:nvSpPr>
                <p:cNvPr id="25" name="TextBox 24"/>
                <p:cNvSpPr txBox="1"/>
                <p:nvPr/>
              </p:nvSpPr>
              <p:spPr>
                <a:xfrm>
                  <a:off x="2756478" y="3746558"/>
                  <a:ext cx="2200812" cy="584775"/>
                </a:xfrm>
                <a:prstGeom prst="rect">
                  <a:avLst/>
                </a:prstGeom>
                <a:noFill/>
              </p:spPr>
              <p:txBody>
                <a:bodyPr wrap="square" rtlCol="0">
                  <a:spAutoFit/>
                </a:bodyPr>
                <a:lstStyle/>
                <a:p>
                  <a:pPr algn="ctr"/>
                  <a:r>
                    <a:rPr lang="en-US" sz="3200" b="1" dirty="0" smtClean="0">
                      <a:solidFill>
                        <a:schemeClr val="tx2"/>
                      </a:solidFill>
                    </a:rPr>
                    <a:t>Dispatcher</a:t>
                  </a:r>
                  <a:endParaRPr lang="en-US" sz="3200" b="1" dirty="0">
                    <a:solidFill>
                      <a:schemeClr val="tx2"/>
                    </a:solidFill>
                  </a:endParaRPr>
                </a:p>
              </p:txBody>
            </p:sp>
            <p:sp>
              <p:nvSpPr>
                <p:cNvPr id="31" name="TextBox 30"/>
                <p:cNvSpPr txBox="1"/>
                <p:nvPr/>
              </p:nvSpPr>
              <p:spPr>
                <a:xfrm>
                  <a:off x="665333" y="3746558"/>
                  <a:ext cx="2200812" cy="584775"/>
                </a:xfrm>
                <a:prstGeom prst="rect">
                  <a:avLst/>
                </a:prstGeom>
                <a:noFill/>
              </p:spPr>
              <p:txBody>
                <a:bodyPr wrap="square" rtlCol="0">
                  <a:spAutoFit/>
                </a:bodyPr>
                <a:lstStyle/>
                <a:p>
                  <a:pPr algn="ctr"/>
                  <a:r>
                    <a:rPr lang="en-US" sz="3200" b="1" dirty="0" smtClean="0">
                      <a:solidFill>
                        <a:schemeClr val="tx2"/>
                      </a:solidFill>
                    </a:rPr>
                    <a:t>Logger</a:t>
                  </a:r>
                  <a:endParaRPr lang="en-US" sz="3200" b="1" dirty="0">
                    <a:solidFill>
                      <a:schemeClr val="tx2"/>
                    </a:solidFill>
                  </a:endParaRPr>
                </a:p>
              </p:txBody>
            </p:sp>
            <p:sp>
              <p:nvSpPr>
                <p:cNvPr id="39" name="TextBox 38"/>
                <p:cNvSpPr txBox="1"/>
                <p:nvPr/>
              </p:nvSpPr>
              <p:spPr>
                <a:xfrm>
                  <a:off x="4645322" y="3746558"/>
                  <a:ext cx="2200812" cy="584775"/>
                </a:xfrm>
                <a:prstGeom prst="rect">
                  <a:avLst/>
                </a:prstGeom>
                <a:noFill/>
              </p:spPr>
              <p:txBody>
                <a:bodyPr wrap="square" rtlCol="0">
                  <a:spAutoFit/>
                </a:bodyPr>
                <a:lstStyle/>
                <a:p>
                  <a:pPr algn="ctr"/>
                  <a:r>
                    <a:rPr lang="en-US" sz="3200" b="1" dirty="0" smtClean="0">
                      <a:solidFill>
                        <a:schemeClr val="tx2"/>
                      </a:solidFill>
                    </a:rPr>
                    <a:t>Targets</a:t>
                  </a:r>
                  <a:endParaRPr lang="en-US" sz="3200" b="1" dirty="0">
                    <a:solidFill>
                      <a:schemeClr val="tx2"/>
                    </a:solidFill>
                  </a:endParaRPr>
                </a:p>
              </p:txBody>
            </p:sp>
          </p:grpSp>
          <p:grpSp>
            <p:nvGrpSpPr>
              <p:cNvPr id="42" name="Group 41"/>
              <p:cNvGrpSpPr/>
              <p:nvPr/>
            </p:nvGrpSpPr>
            <p:grpSpPr>
              <a:xfrm>
                <a:off x="1152626" y="1832124"/>
                <a:ext cx="5340620" cy="1584475"/>
                <a:chOff x="1058351" y="2096403"/>
                <a:chExt cx="5340620" cy="1584475"/>
              </a:xfrm>
            </p:grpSpPr>
            <p:grpSp>
              <p:nvGrpSpPr>
                <p:cNvPr id="29" name="Group 28"/>
                <p:cNvGrpSpPr/>
                <p:nvPr/>
              </p:nvGrpSpPr>
              <p:grpSpPr>
                <a:xfrm>
                  <a:off x="3117494" y="2096403"/>
                  <a:ext cx="1584475" cy="1584475"/>
                  <a:chOff x="2908855" y="1641344"/>
                  <a:chExt cx="2561361" cy="2561361"/>
                </a:xfrm>
              </p:grpSpPr>
              <p:sp>
                <p:nvSpPr>
                  <p:cNvPr id="27" name="Oval 26"/>
                  <p:cNvSpPr/>
                  <p:nvPr/>
                </p:nvSpPr>
                <p:spPr>
                  <a:xfrm>
                    <a:off x="2908855" y="1641344"/>
                    <a:ext cx="2561361" cy="2561361"/>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nvGrpSpPr>
                  <p:cNvPr id="26" name="Group 25"/>
                  <p:cNvGrpSpPr/>
                  <p:nvPr/>
                </p:nvGrpSpPr>
                <p:grpSpPr>
                  <a:xfrm>
                    <a:off x="3198996" y="2044707"/>
                    <a:ext cx="1952095" cy="1885443"/>
                    <a:chOff x="3206045" y="2015587"/>
                    <a:chExt cx="1952095" cy="1885443"/>
                  </a:xfrm>
                </p:grpSpPr>
                <p:sp>
                  <p:nvSpPr>
                    <p:cNvPr id="20" name="Freeform 19"/>
                    <p:cNvSpPr/>
                    <p:nvPr/>
                  </p:nvSpPr>
                  <p:spPr>
                    <a:xfrm>
                      <a:off x="3206045" y="2015587"/>
                      <a:ext cx="1241249" cy="124124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Freeform 20"/>
                    <p:cNvSpPr/>
                    <p:nvPr/>
                  </p:nvSpPr>
                  <p:spPr>
                    <a:xfrm>
                      <a:off x="4419954" y="2168175"/>
                      <a:ext cx="738186" cy="738186"/>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Freeform 22"/>
                    <p:cNvSpPr/>
                    <p:nvPr/>
                  </p:nvSpPr>
                  <p:spPr>
                    <a:xfrm>
                      <a:off x="3996180" y="3031610"/>
                      <a:ext cx="869420" cy="869420"/>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sp>
              <p:nvSpPr>
                <p:cNvPr id="30" name="Oval Callout 29"/>
                <p:cNvSpPr/>
                <p:nvPr/>
              </p:nvSpPr>
              <p:spPr>
                <a:xfrm>
                  <a:off x="1058351" y="2385196"/>
                  <a:ext cx="1502820" cy="1006889"/>
                </a:xfrm>
                <a:prstGeom prst="wedgeEllipse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38" name="Group 37"/>
                <p:cNvGrpSpPr/>
                <p:nvPr/>
              </p:nvGrpSpPr>
              <p:grpSpPr>
                <a:xfrm>
                  <a:off x="5202595" y="2233749"/>
                  <a:ext cx="1196376" cy="1309783"/>
                  <a:chOff x="4740672" y="1004742"/>
                  <a:chExt cx="1196376" cy="1309783"/>
                </a:xfrm>
              </p:grpSpPr>
              <p:sp>
                <p:nvSpPr>
                  <p:cNvPr id="34" name="Freeform 33"/>
                  <p:cNvSpPr/>
                  <p:nvPr/>
                </p:nvSpPr>
                <p:spPr>
                  <a:xfrm>
                    <a:off x="4740672" y="1004742"/>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5" name="Freeform 34"/>
                  <p:cNvSpPr/>
                  <p:nvPr/>
                </p:nvSpPr>
                <p:spPr>
                  <a:xfrm>
                    <a:off x="5288719" y="1530724"/>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7" name="Freeform 36"/>
                  <p:cNvSpPr/>
                  <p:nvPr/>
                </p:nvSpPr>
                <p:spPr>
                  <a:xfrm>
                    <a:off x="4839244" y="1922323"/>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40" name="Chevron 39"/>
                <p:cNvSpPr/>
                <p:nvPr/>
              </p:nvSpPr>
              <p:spPr>
                <a:xfrm>
                  <a:off x="2655528"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a:off x="4726964"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grpSp>
        <p:grpSp>
          <p:nvGrpSpPr>
            <p:cNvPr id="53" name="Group 52"/>
            <p:cNvGrpSpPr/>
            <p:nvPr/>
          </p:nvGrpSpPr>
          <p:grpSpPr>
            <a:xfrm>
              <a:off x="2781090" y="12997"/>
              <a:ext cx="2200812" cy="1929769"/>
              <a:chOff x="2719310" y="-11008"/>
              <a:chExt cx="2200812" cy="1929769"/>
            </a:xfrm>
          </p:grpSpPr>
          <p:sp>
            <p:nvSpPr>
              <p:cNvPr id="51" name="Freeform 50"/>
              <p:cNvSpPr/>
              <p:nvPr/>
            </p:nvSpPr>
            <p:spPr>
              <a:xfrm>
                <a:off x="3163335" y="-11008"/>
                <a:ext cx="1312762" cy="1308251"/>
              </a:xfrm>
              <a:custGeom>
                <a:avLst/>
                <a:gdLst>
                  <a:gd name="connsiteX0" fmla="*/ 504240 w 1312762"/>
                  <a:gd name="connsiteY0" fmla="*/ 430011 h 1308251"/>
                  <a:gd name="connsiteX1" fmla="*/ 601128 w 1312762"/>
                  <a:gd name="connsiteY1" fmla="*/ 430011 h 1308251"/>
                  <a:gd name="connsiteX2" fmla="*/ 625351 w 1312762"/>
                  <a:gd name="connsiteY2" fmla="*/ 450056 h 1308251"/>
                  <a:gd name="connsiteX3" fmla="*/ 625351 w 1312762"/>
                  <a:gd name="connsiteY3" fmla="*/ 675579 h 1308251"/>
                  <a:gd name="connsiteX4" fmla="*/ 1185338 w 1312762"/>
                  <a:gd name="connsiteY4" fmla="*/ 675579 h 1308251"/>
                  <a:gd name="connsiteX5" fmla="*/ 1312762 w 1312762"/>
                  <a:gd name="connsiteY5" fmla="*/ 781027 h 1308251"/>
                  <a:gd name="connsiteX6" fmla="*/ 1312762 w 1312762"/>
                  <a:gd name="connsiteY6" fmla="*/ 1308251 h 1308251"/>
                  <a:gd name="connsiteX7" fmla="*/ 0 w 1312762"/>
                  <a:gd name="connsiteY7" fmla="*/ 1308251 h 1308251"/>
                  <a:gd name="connsiteX8" fmla="*/ 0 w 1312762"/>
                  <a:gd name="connsiteY8" fmla="*/ 675579 h 1308251"/>
                  <a:gd name="connsiteX9" fmla="*/ 211323 w 1312762"/>
                  <a:gd name="connsiteY9" fmla="*/ 675579 h 1308251"/>
                  <a:gd name="connsiteX10" fmla="*/ 211323 w 1312762"/>
                  <a:gd name="connsiteY10" fmla="*/ 531785 h 1308251"/>
                  <a:gd name="connsiteX11" fmla="*/ 244769 w 1312762"/>
                  <a:gd name="connsiteY11" fmla="*/ 504107 h 1308251"/>
                  <a:gd name="connsiteX12" fmla="*/ 378546 w 1312762"/>
                  <a:gd name="connsiteY12" fmla="*/ 504107 h 1308251"/>
                  <a:gd name="connsiteX13" fmla="*/ 411991 w 1312762"/>
                  <a:gd name="connsiteY13" fmla="*/ 531785 h 1308251"/>
                  <a:gd name="connsiteX14" fmla="*/ 411991 w 1312762"/>
                  <a:gd name="connsiteY14" fmla="*/ 675579 h 1308251"/>
                  <a:gd name="connsiteX15" fmla="*/ 480017 w 1312762"/>
                  <a:gd name="connsiteY15" fmla="*/ 675579 h 1308251"/>
                  <a:gd name="connsiteX16" fmla="*/ 480017 w 1312762"/>
                  <a:gd name="connsiteY16" fmla="*/ 450056 h 1308251"/>
                  <a:gd name="connsiteX17" fmla="*/ 504240 w 1312762"/>
                  <a:gd name="connsiteY17" fmla="*/ 430011 h 1308251"/>
                  <a:gd name="connsiteX18" fmla="*/ 406699 w 1312762"/>
                  <a:gd name="connsiteY18" fmla="*/ 589 h 1308251"/>
                  <a:gd name="connsiteX19" fmla="*/ 427179 w 1312762"/>
                  <a:gd name="connsiteY19" fmla="*/ 4440 h 1308251"/>
                  <a:gd name="connsiteX20" fmla="*/ 443082 w 1312762"/>
                  <a:gd name="connsiteY20" fmla="*/ 22820 h 1308251"/>
                  <a:gd name="connsiteX21" fmla="*/ 443557 w 1312762"/>
                  <a:gd name="connsiteY21" fmla="*/ 23369 h 1308251"/>
                  <a:gd name="connsiteX22" fmla="*/ 494367 w 1312762"/>
                  <a:gd name="connsiteY22" fmla="*/ 5483 h 1308251"/>
                  <a:gd name="connsiteX23" fmla="*/ 520134 w 1312762"/>
                  <a:gd name="connsiteY23" fmla="*/ 54277 h 1308251"/>
                  <a:gd name="connsiteX24" fmla="*/ 520276 w 1312762"/>
                  <a:gd name="connsiteY24" fmla="*/ 54398 h 1308251"/>
                  <a:gd name="connsiteX25" fmla="*/ 540620 w 1312762"/>
                  <a:gd name="connsiteY25" fmla="*/ 71671 h 1308251"/>
                  <a:gd name="connsiteX26" fmla="*/ 553201 w 1312762"/>
                  <a:gd name="connsiteY26" fmla="*/ 101633 h 1308251"/>
                  <a:gd name="connsiteX27" fmla="*/ 551721 w 1312762"/>
                  <a:gd name="connsiteY27" fmla="*/ 152984 h 1308251"/>
                  <a:gd name="connsiteX28" fmla="*/ 562533 w 1312762"/>
                  <a:gd name="connsiteY28" fmla="*/ 231498 h 1308251"/>
                  <a:gd name="connsiteX29" fmla="*/ 511885 w 1312762"/>
                  <a:gd name="connsiteY29" fmla="*/ 300226 h 1308251"/>
                  <a:gd name="connsiteX30" fmla="*/ 493754 w 1312762"/>
                  <a:gd name="connsiteY30" fmla="*/ 359116 h 1308251"/>
                  <a:gd name="connsiteX31" fmla="*/ 432023 w 1312762"/>
                  <a:gd name="connsiteY31" fmla="*/ 366247 h 1308251"/>
                  <a:gd name="connsiteX32" fmla="*/ 387910 w 1312762"/>
                  <a:gd name="connsiteY32" fmla="*/ 429072 h 1308251"/>
                  <a:gd name="connsiteX33" fmla="*/ 323048 w 1312762"/>
                  <a:gd name="connsiteY33" fmla="*/ 390724 h 1308251"/>
                  <a:gd name="connsiteX34" fmla="*/ 226698 w 1312762"/>
                  <a:gd name="connsiteY34" fmla="*/ 352835 h 1308251"/>
                  <a:gd name="connsiteX35" fmla="*/ 184335 w 1312762"/>
                  <a:gd name="connsiteY35" fmla="*/ 310672 h 1308251"/>
                  <a:gd name="connsiteX36" fmla="*/ 193387 w 1312762"/>
                  <a:gd name="connsiteY36" fmla="*/ 253758 h 1308251"/>
                  <a:gd name="connsiteX37" fmla="*/ 174272 w 1312762"/>
                  <a:gd name="connsiteY37" fmla="*/ 195367 h 1308251"/>
                  <a:gd name="connsiteX38" fmla="*/ 209180 w 1312762"/>
                  <a:gd name="connsiteY38" fmla="*/ 143467 h 1308251"/>
                  <a:gd name="connsiteX39" fmla="*/ 209514 w 1312762"/>
                  <a:gd name="connsiteY39" fmla="*/ 142099 h 1308251"/>
                  <a:gd name="connsiteX40" fmla="*/ 225064 w 1312762"/>
                  <a:gd name="connsiteY40" fmla="*/ 67569 h 1308251"/>
                  <a:gd name="connsiteX41" fmla="*/ 300711 w 1312762"/>
                  <a:gd name="connsiteY41" fmla="*/ 50542 h 1308251"/>
                  <a:gd name="connsiteX42" fmla="*/ 300728 w 1312762"/>
                  <a:gd name="connsiteY42" fmla="*/ 50513 h 1308251"/>
                  <a:gd name="connsiteX43" fmla="*/ 315772 w 1312762"/>
                  <a:gd name="connsiteY43" fmla="*/ 24905 h 1308251"/>
                  <a:gd name="connsiteX44" fmla="*/ 376980 w 1312762"/>
                  <a:gd name="connsiteY44" fmla="*/ 32866 h 1308251"/>
                  <a:gd name="connsiteX45" fmla="*/ 377252 w 1312762"/>
                  <a:gd name="connsiteY45" fmla="*/ 32384 h 1308251"/>
                  <a:gd name="connsiteX46" fmla="*/ 389200 w 1312762"/>
                  <a:gd name="connsiteY46" fmla="*/ 11204 h 1308251"/>
                  <a:gd name="connsiteX47" fmla="*/ 406699 w 1312762"/>
                  <a:gd name="connsiteY47" fmla="*/ 589 h 130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2762" h="1308251">
                    <a:moveTo>
                      <a:pt x="504240" y="430011"/>
                    </a:moveTo>
                    <a:lnTo>
                      <a:pt x="601128" y="430011"/>
                    </a:lnTo>
                    <a:cubicBezTo>
                      <a:pt x="614506" y="430011"/>
                      <a:pt x="625351" y="438985"/>
                      <a:pt x="625351" y="450056"/>
                    </a:cubicBezTo>
                    <a:lnTo>
                      <a:pt x="625351" y="675579"/>
                    </a:lnTo>
                    <a:lnTo>
                      <a:pt x="1185338" y="675579"/>
                    </a:lnTo>
                    <a:lnTo>
                      <a:pt x="1312762" y="781027"/>
                    </a:lnTo>
                    <a:lnTo>
                      <a:pt x="1312762" y="1308251"/>
                    </a:lnTo>
                    <a:lnTo>
                      <a:pt x="0" y="1308251"/>
                    </a:lnTo>
                    <a:lnTo>
                      <a:pt x="0" y="675579"/>
                    </a:lnTo>
                    <a:lnTo>
                      <a:pt x="211323" y="675579"/>
                    </a:lnTo>
                    <a:lnTo>
                      <a:pt x="211323" y="531785"/>
                    </a:lnTo>
                    <a:cubicBezTo>
                      <a:pt x="211323" y="516499"/>
                      <a:pt x="226298" y="504107"/>
                      <a:pt x="244769" y="504107"/>
                    </a:cubicBezTo>
                    <a:lnTo>
                      <a:pt x="378546" y="504107"/>
                    </a:lnTo>
                    <a:cubicBezTo>
                      <a:pt x="397017" y="504107"/>
                      <a:pt x="411991" y="516499"/>
                      <a:pt x="411991" y="531785"/>
                    </a:cubicBezTo>
                    <a:lnTo>
                      <a:pt x="411991" y="675579"/>
                    </a:lnTo>
                    <a:lnTo>
                      <a:pt x="480017" y="675579"/>
                    </a:lnTo>
                    <a:lnTo>
                      <a:pt x="480017" y="450056"/>
                    </a:lnTo>
                    <a:cubicBezTo>
                      <a:pt x="480017" y="438985"/>
                      <a:pt x="490862" y="430011"/>
                      <a:pt x="504240" y="430011"/>
                    </a:cubicBezTo>
                    <a:close/>
                    <a:moveTo>
                      <a:pt x="406699" y="589"/>
                    </a:moveTo>
                    <a:cubicBezTo>
                      <a:pt x="413757" y="-919"/>
                      <a:pt x="420810" y="504"/>
                      <a:pt x="427179" y="4440"/>
                    </a:cubicBezTo>
                    <a:lnTo>
                      <a:pt x="443082" y="22820"/>
                    </a:lnTo>
                    <a:lnTo>
                      <a:pt x="443557" y="23369"/>
                    </a:lnTo>
                    <a:cubicBezTo>
                      <a:pt x="456030" y="1258"/>
                      <a:pt x="476661" y="-6002"/>
                      <a:pt x="494367" y="5483"/>
                    </a:cubicBezTo>
                    <a:cubicBezTo>
                      <a:pt x="507860" y="14231"/>
                      <a:pt x="517534" y="32546"/>
                      <a:pt x="520134" y="54277"/>
                    </a:cubicBezTo>
                    <a:lnTo>
                      <a:pt x="520276" y="54398"/>
                    </a:lnTo>
                    <a:lnTo>
                      <a:pt x="540620" y="71671"/>
                    </a:lnTo>
                    <a:cubicBezTo>
                      <a:pt x="546306" y="79813"/>
                      <a:pt x="550674" y="90049"/>
                      <a:pt x="553201" y="101633"/>
                    </a:cubicBezTo>
                    <a:cubicBezTo>
                      <a:pt x="556874" y="118451"/>
                      <a:pt x="556350" y="136716"/>
                      <a:pt x="551721" y="152984"/>
                    </a:cubicBezTo>
                    <a:cubicBezTo>
                      <a:pt x="563101" y="175294"/>
                      <a:pt x="567081" y="204215"/>
                      <a:pt x="562533" y="231498"/>
                    </a:cubicBezTo>
                    <a:cubicBezTo>
                      <a:pt x="556486" y="267769"/>
                      <a:pt x="536469" y="294933"/>
                      <a:pt x="511885" y="300226"/>
                    </a:cubicBezTo>
                    <a:cubicBezTo>
                      <a:pt x="511767" y="322865"/>
                      <a:pt x="505152" y="344336"/>
                      <a:pt x="493754" y="359116"/>
                    </a:cubicBezTo>
                    <a:cubicBezTo>
                      <a:pt x="476435" y="381576"/>
                      <a:pt x="451418" y="384462"/>
                      <a:pt x="432023" y="366247"/>
                    </a:cubicBezTo>
                    <a:cubicBezTo>
                      <a:pt x="425751" y="397535"/>
                      <a:pt x="408956" y="421452"/>
                      <a:pt x="387910" y="429072"/>
                    </a:cubicBezTo>
                    <a:cubicBezTo>
                      <a:pt x="363109" y="438050"/>
                      <a:pt x="337226" y="422751"/>
                      <a:pt x="323048" y="390724"/>
                    </a:cubicBezTo>
                    <a:cubicBezTo>
                      <a:pt x="289583" y="421123"/>
                      <a:pt x="246119" y="404036"/>
                      <a:pt x="226698" y="352835"/>
                    </a:cubicBezTo>
                    <a:cubicBezTo>
                      <a:pt x="207619" y="356200"/>
                      <a:pt x="189705" y="338374"/>
                      <a:pt x="184335" y="310672"/>
                    </a:cubicBezTo>
                    <a:cubicBezTo>
                      <a:pt x="180445" y="290629"/>
                      <a:pt x="183884" y="268998"/>
                      <a:pt x="193387" y="253758"/>
                    </a:cubicBezTo>
                    <a:cubicBezTo>
                      <a:pt x="179904" y="241804"/>
                      <a:pt x="172395" y="218865"/>
                      <a:pt x="174272" y="195367"/>
                    </a:cubicBezTo>
                    <a:cubicBezTo>
                      <a:pt x="176474" y="167854"/>
                      <a:pt x="190968" y="146303"/>
                      <a:pt x="209180" y="143467"/>
                    </a:cubicBezTo>
                    <a:cubicBezTo>
                      <a:pt x="209289" y="143008"/>
                      <a:pt x="209406" y="142558"/>
                      <a:pt x="209514" y="142099"/>
                    </a:cubicBezTo>
                    <a:cubicBezTo>
                      <a:pt x="207069" y="115005"/>
                      <a:pt x="212772" y="87682"/>
                      <a:pt x="225064" y="67569"/>
                    </a:cubicBezTo>
                    <a:cubicBezTo>
                      <a:pt x="244486" y="35802"/>
                      <a:pt x="275974" y="28721"/>
                      <a:pt x="300711" y="50542"/>
                    </a:cubicBezTo>
                    <a:lnTo>
                      <a:pt x="300728" y="50513"/>
                    </a:lnTo>
                    <a:lnTo>
                      <a:pt x="315772" y="24905"/>
                    </a:lnTo>
                    <a:cubicBezTo>
                      <a:pt x="333969" y="5923"/>
                      <a:pt x="359774" y="7325"/>
                      <a:pt x="376980" y="32866"/>
                    </a:cubicBezTo>
                    <a:lnTo>
                      <a:pt x="377252" y="32384"/>
                    </a:lnTo>
                    <a:lnTo>
                      <a:pt x="389200" y="11204"/>
                    </a:lnTo>
                    <a:cubicBezTo>
                      <a:pt x="394304" y="5660"/>
                      <a:pt x="400287" y="1957"/>
                      <a:pt x="406699" y="589"/>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2" name="TextBox 51"/>
              <p:cNvSpPr txBox="1"/>
              <p:nvPr/>
            </p:nvSpPr>
            <p:spPr>
              <a:xfrm>
                <a:off x="2719310" y="1333986"/>
                <a:ext cx="2200812" cy="584775"/>
              </a:xfrm>
              <a:prstGeom prst="rect">
                <a:avLst/>
              </a:prstGeom>
              <a:noFill/>
            </p:spPr>
            <p:txBody>
              <a:bodyPr wrap="square" rtlCol="0">
                <a:spAutoFit/>
              </a:bodyPr>
              <a:lstStyle/>
              <a:p>
                <a:pPr algn="ctr"/>
                <a:r>
                  <a:rPr lang="en-US" sz="3200" b="1" dirty="0" smtClean="0">
                    <a:solidFill>
                      <a:schemeClr val="tx2"/>
                    </a:solidFill>
                  </a:rPr>
                  <a:t>Factory</a:t>
                </a:r>
                <a:endParaRPr lang="en-US" sz="3200" b="1" dirty="0">
                  <a:solidFill>
                    <a:schemeClr val="tx2"/>
                  </a:solidFill>
                </a:endParaRPr>
              </a:p>
            </p:txBody>
          </p:sp>
        </p:grpSp>
        <p:sp>
          <p:nvSpPr>
            <p:cNvPr id="54" name="Chevron 53"/>
            <p:cNvSpPr/>
            <p:nvPr/>
          </p:nvSpPr>
          <p:spPr>
            <a:xfrm rot="5400000">
              <a:off x="3719656" y="1123923"/>
              <a:ext cx="323681" cy="1985095"/>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sp>
        <p:nvSpPr>
          <p:cNvPr id="5" name="Rectangle 4"/>
          <p:cNvSpPr/>
          <p:nvPr/>
        </p:nvSpPr>
        <p:spPr>
          <a:xfrm>
            <a:off x="289532" y="3033274"/>
            <a:ext cx="6932023" cy="3169920"/>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2" name="TextBox 31"/>
          <p:cNvSpPr txBox="1"/>
          <p:nvPr/>
        </p:nvSpPr>
        <p:spPr>
          <a:xfrm>
            <a:off x="8275982" y="6087614"/>
            <a:ext cx="3368702" cy="600164"/>
          </a:xfrm>
          <a:prstGeom prst="rect">
            <a:avLst/>
          </a:prstGeom>
          <a:noFill/>
        </p:spPr>
        <p:txBody>
          <a:bodyPr wrap="square" rtlCol="0">
            <a:spAutoFit/>
          </a:bodyPr>
          <a:lstStyle/>
          <a:p>
            <a:r>
              <a:rPr lang="en-US" sz="1100" dirty="0" smtClean="0">
                <a:solidFill>
                  <a:schemeClr val="bg1"/>
                </a:solidFill>
              </a:rPr>
              <a:t>1. The factory leverages the Singleton Pattern to help keep resource usage low</a:t>
            </a: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382113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Logger</a:t>
            </a:r>
            <a:endParaRPr lang="en-US" dirty="0">
              <a:solidFill>
                <a:schemeClr val="bg2"/>
              </a:solidFill>
            </a:endParaRPr>
          </a:p>
        </p:txBody>
      </p:sp>
      <p:sp>
        <p:nvSpPr>
          <p:cNvPr id="4" name="Text Placeholder 3"/>
          <p:cNvSpPr>
            <a:spLocks noGrp="1"/>
          </p:cNvSpPr>
          <p:nvPr>
            <p:ph type="body" sz="half" idx="2"/>
          </p:nvPr>
        </p:nvSpPr>
        <p:spPr/>
        <p:txBody>
          <a:bodyPr>
            <a:normAutofit lnSpcReduction="10000"/>
          </a:bodyPr>
          <a:lstStyle/>
          <a:p>
            <a:pPr marL="342900" indent="-342900">
              <a:buFontTx/>
              <a:buChar char="-"/>
            </a:pPr>
            <a:r>
              <a:rPr lang="en-US" sz="2000" dirty="0" smtClean="0">
                <a:solidFill>
                  <a:schemeClr val="bg1"/>
                </a:solidFill>
              </a:rPr>
              <a:t>A logger:</a:t>
            </a:r>
          </a:p>
          <a:p>
            <a:pPr marL="800100" lvl="1" indent="-342900">
              <a:buFontTx/>
              <a:buChar char="-"/>
            </a:pPr>
            <a:r>
              <a:rPr lang="en-US" sz="1600" dirty="0" smtClean="0">
                <a:solidFill>
                  <a:schemeClr val="bg1"/>
                </a:solidFill>
              </a:rPr>
              <a:t>Is responsible for building and sending log events to the dispatcher</a:t>
            </a:r>
          </a:p>
          <a:p>
            <a:pPr marL="800100" lvl="1" indent="-342900">
              <a:buFontTx/>
              <a:buChar char="-"/>
            </a:pPr>
            <a:r>
              <a:rPr lang="en-US" sz="1600" dirty="0" smtClean="0">
                <a:solidFill>
                  <a:schemeClr val="bg1"/>
                </a:solidFill>
              </a:rPr>
              <a:t>Provides “helper methods” for automatically assigning tags to log events</a:t>
            </a:r>
          </a:p>
          <a:p>
            <a:pPr marL="800100" lvl="1" indent="-342900">
              <a:buFontTx/>
              <a:buChar char="-"/>
            </a:pPr>
            <a:r>
              <a:rPr lang="en-US" sz="1600" dirty="0" smtClean="0">
                <a:solidFill>
                  <a:schemeClr val="bg1"/>
                </a:solidFill>
              </a:rPr>
              <a:t>Provides “helper methods” for automatically assigning meta data to log events</a:t>
            </a:r>
          </a:p>
          <a:p>
            <a:pPr marL="800100" lvl="1" indent="-342900">
              <a:buFontTx/>
              <a:buChar char="-"/>
            </a:pPr>
            <a:r>
              <a:rPr lang="en-US" sz="1600" dirty="0" smtClean="0">
                <a:solidFill>
                  <a:schemeClr val="bg1"/>
                </a:solidFill>
              </a:rPr>
              <a:t>Can easily be extended to provide other “helper methods”</a:t>
            </a:r>
            <a:r>
              <a:rPr lang="en-US" sz="1600" baseline="30000" dirty="0" smtClean="0">
                <a:solidFill>
                  <a:schemeClr val="bg1"/>
                </a:solidFill>
              </a:rPr>
              <a:t>1</a:t>
            </a:r>
          </a:p>
        </p:txBody>
      </p:sp>
      <p:grpSp>
        <p:nvGrpSpPr>
          <p:cNvPr id="55" name="Group 54"/>
          <p:cNvGrpSpPr/>
          <p:nvPr/>
        </p:nvGrpSpPr>
        <p:grpSpPr>
          <a:xfrm>
            <a:off x="679139" y="1196434"/>
            <a:ext cx="6180801" cy="4465133"/>
            <a:chOff x="679139" y="12997"/>
            <a:chExt cx="6180801" cy="4465133"/>
          </a:xfrm>
        </p:grpSpPr>
        <p:grpSp>
          <p:nvGrpSpPr>
            <p:cNvPr id="44" name="Group 43"/>
            <p:cNvGrpSpPr/>
            <p:nvPr/>
          </p:nvGrpSpPr>
          <p:grpSpPr>
            <a:xfrm>
              <a:off x="679139" y="2379870"/>
              <a:ext cx="6180801" cy="2098260"/>
              <a:chOff x="803630" y="1832124"/>
              <a:chExt cx="6180801" cy="2098260"/>
            </a:xfrm>
          </p:grpSpPr>
          <p:grpSp>
            <p:nvGrpSpPr>
              <p:cNvPr id="43" name="Group 42"/>
              <p:cNvGrpSpPr/>
              <p:nvPr/>
            </p:nvGrpSpPr>
            <p:grpSpPr>
              <a:xfrm>
                <a:off x="803630" y="3345609"/>
                <a:ext cx="6180801" cy="584775"/>
                <a:chOff x="665333" y="3746558"/>
                <a:chExt cx="6180801" cy="584775"/>
              </a:xfrm>
            </p:grpSpPr>
            <p:sp>
              <p:nvSpPr>
                <p:cNvPr id="25" name="TextBox 24"/>
                <p:cNvSpPr txBox="1"/>
                <p:nvPr/>
              </p:nvSpPr>
              <p:spPr>
                <a:xfrm>
                  <a:off x="2756478" y="3746558"/>
                  <a:ext cx="2200812" cy="584775"/>
                </a:xfrm>
                <a:prstGeom prst="rect">
                  <a:avLst/>
                </a:prstGeom>
                <a:noFill/>
              </p:spPr>
              <p:txBody>
                <a:bodyPr wrap="square" rtlCol="0">
                  <a:spAutoFit/>
                </a:bodyPr>
                <a:lstStyle/>
                <a:p>
                  <a:pPr algn="ctr"/>
                  <a:r>
                    <a:rPr lang="en-US" sz="3200" b="1" dirty="0" smtClean="0">
                      <a:solidFill>
                        <a:schemeClr val="tx2"/>
                      </a:solidFill>
                    </a:rPr>
                    <a:t>Dispatcher</a:t>
                  </a:r>
                  <a:endParaRPr lang="en-US" sz="3200" b="1" dirty="0">
                    <a:solidFill>
                      <a:schemeClr val="tx2"/>
                    </a:solidFill>
                  </a:endParaRPr>
                </a:p>
              </p:txBody>
            </p:sp>
            <p:sp>
              <p:nvSpPr>
                <p:cNvPr id="31" name="TextBox 30"/>
                <p:cNvSpPr txBox="1"/>
                <p:nvPr/>
              </p:nvSpPr>
              <p:spPr>
                <a:xfrm>
                  <a:off x="665333" y="3746558"/>
                  <a:ext cx="2200812" cy="584775"/>
                </a:xfrm>
                <a:prstGeom prst="rect">
                  <a:avLst/>
                </a:prstGeom>
                <a:noFill/>
              </p:spPr>
              <p:txBody>
                <a:bodyPr wrap="square" rtlCol="0">
                  <a:spAutoFit/>
                </a:bodyPr>
                <a:lstStyle/>
                <a:p>
                  <a:pPr algn="ctr"/>
                  <a:r>
                    <a:rPr lang="en-US" sz="3200" b="1" dirty="0" smtClean="0">
                      <a:solidFill>
                        <a:schemeClr val="tx2"/>
                      </a:solidFill>
                    </a:rPr>
                    <a:t>Logger</a:t>
                  </a:r>
                  <a:endParaRPr lang="en-US" sz="3200" b="1" dirty="0">
                    <a:solidFill>
                      <a:schemeClr val="tx2"/>
                    </a:solidFill>
                  </a:endParaRPr>
                </a:p>
              </p:txBody>
            </p:sp>
            <p:sp>
              <p:nvSpPr>
                <p:cNvPr id="39" name="TextBox 38"/>
                <p:cNvSpPr txBox="1"/>
                <p:nvPr/>
              </p:nvSpPr>
              <p:spPr>
                <a:xfrm>
                  <a:off x="4645322" y="3746558"/>
                  <a:ext cx="2200812" cy="584775"/>
                </a:xfrm>
                <a:prstGeom prst="rect">
                  <a:avLst/>
                </a:prstGeom>
                <a:noFill/>
              </p:spPr>
              <p:txBody>
                <a:bodyPr wrap="square" rtlCol="0">
                  <a:spAutoFit/>
                </a:bodyPr>
                <a:lstStyle/>
                <a:p>
                  <a:pPr algn="ctr"/>
                  <a:r>
                    <a:rPr lang="en-US" sz="3200" b="1" dirty="0" smtClean="0">
                      <a:solidFill>
                        <a:schemeClr val="tx2"/>
                      </a:solidFill>
                    </a:rPr>
                    <a:t>Targets</a:t>
                  </a:r>
                  <a:endParaRPr lang="en-US" sz="3200" b="1" dirty="0">
                    <a:solidFill>
                      <a:schemeClr val="tx2"/>
                    </a:solidFill>
                  </a:endParaRPr>
                </a:p>
              </p:txBody>
            </p:sp>
          </p:grpSp>
          <p:grpSp>
            <p:nvGrpSpPr>
              <p:cNvPr id="42" name="Group 41"/>
              <p:cNvGrpSpPr/>
              <p:nvPr/>
            </p:nvGrpSpPr>
            <p:grpSpPr>
              <a:xfrm>
                <a:off x="1152626" y="1832124"/>
                <a:ext cx="5340620" cy="1584475"/>
                <a:chOff x="1058351" y="2096403"/>
                <a:chExt cx="5340620" cy="1584475"/>
              </a:xfrm>
            </p:grpSpPr>
            <p:grpSp>
              <p:nvGrpSpPr>
                <p:cNvPr id="29" name="Group 28"/>
                <p:cNvGrpSpPr/>
                <p:nvPr/>
              </p:nvGrpSpPr>
              <p:grpSpPr>
                <a:xfrm>
                  <a:off x="3117494" y="2096403"/>
                  <a:ext cx="1584475" cy="1584475"/>
                  <a:chOff x="2908855" y="1641344"/>
                  <a:chExt cx="2561361" cy="2561361"/>
                </a:xfrm>
              </p:grpSpPr>
              <p:sp>
                <p:nvSpPr>
                  <p:cNvPr id="27" name="Oval 26"/>
                  <p:cNvSpPr/>
                  <p:nvPr/>
                </p:nvSpPr>
                <p:spPr>
                  <a:xfrm>
                    <a:off x="2908855" y="1641344"/>
                    <a:ext cx="2561361" cy="2561361"/>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nvGrpSpPr>
                  <p:cNvPr id="26" name="Group 25"/>
                  <p:cNvGrpSpPr/>
                  <p:nvPr/>
                </p:nvGrpSpPr>
                <p:grpSpPr>
                  <a:xfrm>
                    <a:off x="3198996" y="2044707"/>
                    <a:ext cx="1952095" cy="1885443"/>
                    <a:chOff x="3206045" y="2015587"/>
                    <a:chExt cx="1952095" cy="1885443"/>
                  </a:xfrm>
                </p:grpSpPr>
                <p:sp>
                  <p:nvSpPr>
                    <p:cNvPr id="20" name="Freeform 19"/>
                    <p:cNvSpPr/>
                    <p:nvPr/>
                  </p:nvSpPr>
                  <p:spPr>
                    <a:xfrm>
                      <a:off x="3206045" y="2015587"/>
                      <a:ext cx="1241249" cy="124124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Freeform 20"/>
                    <p:cNvSpPr/>
                    <p:nvPr/>
                  </p:nvSpPr>
                  <p:spPr>
                    <a:xfrm>
                      <a:off x="4419954" y="2168175"/>
                      <a:ext cx="738186" cy="738186"/>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Freeform 22"/>
                    <p:cNvSpPr/>
                    <p:nvPr/>
                  </p:nvSpPr>
                  <p:spPr>
                    <a:xfrm>
                      <a:off x="3996180" y="3031610"/>
                      <a:ext cx="869420" cy="869420"/>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sp>
              <p:nvSpPr>
                <p:cNvPr id="30" name="Oval Callout 29"/>
                <p:cNvSpPr/>
                <p:nvPr/>
              </p:nvSpPr>
              <p:spPr>
                <a:xfrm>
                  <a:off x="1058351" y="2385196"/>
                  <a:ext cx="1502820" cy="1006889"/>
                </a:xfrm>
                <a:prstGeom prst="wedgeEllipse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38" name="Group 37"/>
                <p:cNvGrpSpPr/>
                <p:nvPr/>
              </p:nvGrpSpPr>
              <p:grpSpPr>
                <a:xfrm>
                  <a:off x="5202595" y="2233749"/>
                  <a:ext cx="1196376" cy="1309783"/>
                  <a:chOff x="4740672" y="1004742"/>
                  <a:chExt cx="1196376" cy="1309783"/>
                </a:xfrm>
              </p:grpSpPr>
              <p:sp>
                <p:nvSpPr>
                  <p:cNvPr id="34" name="Freeform 33"/>
                  <p:cNvSpPr/>
                  <p:nvPr/>
                </p:nvSpPr>
                <p:spPr>
                  <a:xfrm>
                    <a:off x="4740672" y="1004742"/>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5" name="Freeform 34"/>
                  <p:cNvSpPr/>
                  <p:nvPr/>
                </p:nvSpPr>
                <p:spPr>
                  <a:xfrm>
                    <a:off x="5288719" y="1530724"/>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7" name="Freeform 36"/>
                  <p:cNvSpPr/>
                  <p:nvPr/>
                </p:nvSpPr>
                <p:spPr>
                  <a:xfrm>
                    <a:off x="4839244" y="1922323"/>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40" name="Chevron 39"/>
                <p:cNvSpPr/>
                <p:nvPr/>
              </p:nvSpPr>
              <p:spPr>
                <a:xfrm>
                  <a:off x="2655528"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a:off x="4726964"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grpSp>
        <p:grpSp>
          <p:nvGrpSpPr>
            <p:cNvPr id="53" name="Group 52"/>
            <p:cNvGrpSpPr/>
            <p:nvPr/>
          </p:nvGrpSpPr>
          <p:grpSpPr>
            <a:xfrm>
              <a:off x="2781090" y="12997"/>
              <a:ext cx="2200812" cy="1929769"/>
              <a:chOff x="2719310" y="-11008"/>
              <a:chExt cx="2200812" cy="1929769"/>
            </a:xfrm>
          </p:grpSpPr>
          <p:sp>
            <p:nvSpPr>
              <p:cNvPr id="51" name="Freeform 50"/>
              <p:cNvSpPr/>
              <p:nvPr/>
            </p:nvSpPr>
            <p:spPr>
              <a:xfrm>
                <a:off x="3163335" y="-11008"/>
                <a:ext cx="1312762" cy="1308251"/>
              </a:xfrm>
              <a:custGeom>
                <a:avLst/>
                <a:gdLst>
                  <a:gd name="connsiteX0" fmla="*/ 504240 w 1312762"/>
                  <a:gd name="connsiteY0" fmla="*/ 430011 h 1308251"/>
                  <a:gd name="connsiteX1" fmla="*/ 601128 w 1312762"/>
                  <a:gd name="connsiteY1" fmla="*/ 430011 h 1308251"/>
                  <a:gd name="connsiteX2" fmla="*/ 625351 w 1312762"/>
                  <a:gd name="connsiteY2" fmla="*/ 450056 h 1308251"/>
                  <a:gd name="connsiteX3" fmla="*/ 625351 w 1312762"/>
                  <a:gd name="connsiteY3" fmla="*/ 675579 h 1308251"/>
                  <a:gd name="connsiteX4" fmla="*/ 1185338 w 1312762"/>
                  <a:gd name="connsiteY4" fmla="*/ 675579 h 1308251"/>
                  <a:gd name="connsiteX5" fmla="*/ 1312762 w 1312762"/>
                  <a:gd name="connsiteY5" fmla="*/ 781027 h 1308251"/>
                  <a:gd name="connsiteX6" fmla="*/ 1312762 w 1312762"/>
                  <a:gd name="connsiteY6" fmla="*/ 1308251 h 1308251"/>
                  <a:gd name="connsiteX7" fmla="*/ 0 w 1312762"/>
                  <a:gd name="connsiteY7" fmla="*/ 1308251 h 1308251"/>
                  <a:gd name="connsiteX8" fmla="*/ 0 w 1312762"/>
                  <a:gd name="connsiteY8" fmla="*/ 675579 h 1308251"/>
                  <a:gd name="connsiteX9" fmla="*/ 211323 w 1312762"/>
                  <a:gd name="connsiteY9" fmla="*/ 675579 h 1308251"/>
                  <a:gd name="connsiteX10" fmla="*/ 211323 w 1312762"/>
                  <a:gd name="connsiteY10" fmla="*/ 531785 h 1308251"/>
                  <a:gd name="connsiteX11" fmla="*/ 244769 w 1312762"/>
                  <a:gd name="connsiteY11" fmla="*/ 504107 h 1308251"/>
                  <a:gd name="connsiteX12" fmla="*/ 378546 w 1312762"/>
                  <a:gd name="connsiteY12" fmla="*/ 504107 h 1308251"/>
                  <a:gd name="connsiteX13" fmla="*/ 411991 w 1312762"/>
                  <a:gd name="connsiteY13" fmla="*/ 531785 h 1308251"/>
                  <a:gd name="connsiteX14" fmla="*/ 411991 w 1312762"/>
                  <a:gd name="connsiteY14" fmla="*/ 675579 h 1308251"/>
                  <a:gd name="connsiteX15" fmla="*/ 480017 w 1312762"/>
                  <a:gd name="connsiteY15" fmla="*/ 675579 h 1308251"/>
                  <a:gd name="connsiteX16" fmla="*/ 480017 w 1312762"/>
                  <a:gd name="connsiteY16" fmla="*/ 450056 h 1308251"/>
                  <a:gd name="connsiteX17" fmla="*/ 504240 w 1312762"/>
                  <a:gd name="connsiteY17" fmla="*/ 430011 h 1308251"/>
                  <a:gd name="connsiteX18" fmla="*/ 406699 w 1312762"/>
                  <a:gd name="connsiteY18" fmla="*/ 589 h 1308251"/>
                  <a:gd name="connsiteX19" fmla="*/ 427179 w 1312762"/>
                  <a:gd name="connsiteY19" fmla="*/ 4440 h 1308251"/>
                  <a:gd name="connsiteX20" fmla="*/ 443082 w 1312762"/>
                  <a:gd name="connsiteY20" fmla="*/ 22820 h 1308251"/>
                  <a:gd name="connsiteX21" fmla="*/ 443557 w 1312762"/>
                  <a:gd name="connsiteY21" fmla="*/ 23369 h 1308251"/>
                  <a:gd name="connsiteX22" fmla="*/ 494367 w 1312762"/>
                  <a:gd name="connsiteY22" fmla="*/ 5483 h 1308251"/>
                  <a:gd name="connsiteX23" fmla="*/ 520134 w 1312762"/>
                  <a:gd name="connsiteY23" fmla="*/ 54277 h 1308251"/>
                  <a:gd name="connsiteX24" fmla="*/ 520276 w 1312762"/>
                  <a:gd name="connsiteY24" fmla="*/ 54398 h 1308251"/>
                  <a:gd name="connsiteX25" fmla="*/ 540620 w 1312762"/>
                  <a:gd name="connsiteY25" fmla="*/ 71671 h 1308251"/>
                  <a:gd name="connsiteX26" fmla="*/ 553201 w 1312762"/>
                  <a:gd name="connsiteY26" fmla="*/ 101633 h 1308251"/>
                  <a:gd name="connsiteX27" fmla="*/ 551721 w 1312762"/>
                  <a:gd name="connsiteY27" fmla="*/ 152984 h 1308251"/>
                  <a:gd name="connsiteX28" fmla="*/ 562533 w 1312762"/>
                  <a:gd name="connsiteY28" fmla="*/ 231498 h 1308251"/>
                  <a:gd name="connsiteX29" fmla="*/ 511885 w 1312762"/>
                  <a:gd name="connsiteY29" fmla="*/ 300226 h 1308251"/>
                  <a:gd name="connsiteX30" fmla="*/ 493754 w 1312762"/>
                  <a:gd name="connsiteY30" fmla="*/ 359116 h 1308251"/>
                  <a:gd name="connsiteX31" fmla="*/ 432023 w 1312762"/>
                  <a:gd name="connsiteY31" fmla="*/ 366247 h 1308251"/>
                  <a:gd name="connsiteX32" fmla="*/ 387910 w 1312762"/>
                  <a:gd name="connsiteY32" fmla="*/ 429072 h 1308251"/>
                  <a:gd name="connsiteX33" fmla="*/ 323048 w 1312762"/>
                  <a:gd name="connsiteY33" fmla="*/ 390724 h 1308251"/>
                  <a:gd name="connsiteX34" fmla="*/ 226698 w 1312762"/>
                  <a:gd name="connsiteY34" fmla="*/ 352835 h 1308251"/>
                  <a:gd name="connsiteX35" fmla="*/ 184335 w 1312762"/>
                  <a:gd name="connsiteY35" fmla="*/ 310672 h 1308251"/>
                  <a:gd name="connsiteX36" fmla="*/ 193387 w 1312762"/>
                  <a:gd name="connsiteY36" fmla="*/ 253758 h 1308251"/>
                  <a:gd name="connsiteX37" fmla="*/ 174272 w 1312762"/>
                  <a:gd name="connsiteY37" fmla="*/ 195367 h 1308251"/>
                  <a:gd name="connsiteX38" fmla="*/ 209180 w 1312762"/>
                  <a:gd name="connsiteY38" fmla="*/ 143467 h 1308251"/>
                  <a:gd name="connsiteX39" fmla="*/ 209514 w 1312762"/>
                  <a:gd name="connsiteY39" fmla="*/ 142099 h 1308251"/>
                  <a:gd name="connsiteX40" fmla="*/ 225064 w 1312762"/>
                  <a:gd name="connsiteY40" fmla="*/ 67569 h 1308251"/>
                  <a:gd name="connsiteX41" fmla="*/ 300711 w 1312762"/>
                  <a:gd name="connsiteY41" fmla="*/ 50542 h 1308251"/>
                  <a:gd name="connsiteX42" fmla="*/ 300728 w 1312762"/>
                  <a:gd name="connsiteY42" fmla="*/ 50513 h 1308251"/>
                  <a:gd name="connsiteX43" fmla="*/ 315772 w 1312762"/>
                  <a:gd name="connsiteY43" fmla="*/ 24905 h 1308251"/>
                  <a:gd name="connsiteX44" fmla="*/ 376980 w 1312762"/>
                  <a:gd name="connsiteY44" fmla="*/ 32866 h 1308251"/>
                  <a:gd name="connsiteX45" fmla="*/ 377252 w 1312762"/>
                  <a:gd name="connsiteY45" fmla="*/ 32384 h 1308251"/>
                  <a:gd name="connsiteX46" fmla="*/ 389200 w 1312762"/>
                  <a:gd name="connsiteY46" fmla="*/ 11204 h 1308251"/>
                  <a:gd name="connsiteX47" fmla="*/ 406699 w 1312762"/>
                  <a:gd name="connsiteY47" fmla="*/ 589 h 130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2762" h="1308251">
                    <a:moveTo>
                      <a:pt x="504240" y="430011"/>
                    </a:moveTo>
                    <a:lnTo>
                      <a:pt x="601128" y="430011"/>
                    </a:lnTo>
                    <a:cubicBezTo>
                      <a:pt x="614506" y="430011"/>
                      <a:pt x="625351" y="438985"/>
                      <a:pt x="625351" y="450056"/>
                    </a:cubicBezTo>
                    <a:lnTo>
                      <a:pt x="625351" y="675579"/>
                    </a:lnTo>
                    <a:lnTo>
                      <a:pt x="1185338" y="675579"/>
                    </a:lnTo>
                    <a:lnTo>
                      <a:pt x="1312762" y="781027"/>
                    </a:lnTo>
                    <a:lnTo>
                      <a:pt x="1312762" y="1308251"/>
                    </a:lnTo>
                    <a:lnTo>
                      <a:pt x="0" y="1308251"/>
                    </a:lnTo>
                    <a:lnTo>
                      <a:pt x="0" y="675579"/>
                    </a:lnTo>
                    <a:lnTo>
                      <a:pt x="211323" y="675579"/>
                    </a:lnTo>
                    <a:lnTo>
                      <a:pt x="211323" y="531785"/>
                    </a:lnTo>
                    <a:cubicBezTo>
                      <a:pt x="211323" y="516499"/>
                      <a:pt x="226298" y="504107"/>
                      <a:pt x="244769" y="504107"/>
                    </a:cubicBezTo>
                    <a:lnTo>
                      <a:pt x="378546" y="504107"/>
                    </a:lnTo>
                    <a:cubicBezTo>
                      <a:pt x="397017" y="504107"/>
                      <a:pt x="411991" y="516499"/>
                      <a:pt x="411991" y="531785"/>
                    </a:cubicBezTo>
                    <a:lnTo>
                      <a:pt x="411991" y="675579"/>
                    </a:lnTo>
                    <a:lnTo>
                      <a:pt x="480017" y="675579"/>
                    </a:lnTo>
                    <a:lnTo>
                      <a:pt x="480017" y="450056"/>
                    </a:lnTo>
                    <a:cubicBezTo>
                      <a:pt x="480017" y="438985"/>
                      <a:pt x="490862" y="430011"/>
                      <a:pt x="504240" y="430011"/>
                    </a:cubicBezTo>
                    <a:close/>
                    <a:moveTo>
                      <a:pt x="406699" y="589"/>
                    </a:moveTo>
                    <a:cubicBezTo>
                      <a:pt x="413757" y="-919"/>
                      <a:pt x="420810" y="504"/>
                      <a:pt x="427179" y="4440"/>
                    </a:cubicBezTo>
                    <a:lnTo>
                      <a:pt x="443082" y="22820"/>
                    </a:lnTo>
                    <a:lnTo>
                      <a:pt x="443557" y="23369"/>
                    </a:lnTo>
                    <a:cubicBezTo>
                      <a:pt x="456030" y="1258"/>
                      <a:pt x="476661" y="-6002"/>
                      <a:pt x="494367" y="5483"/>
                    </a:cubicBezTo>
                    <a:cubicBezTo>
                      <a:pt x="507860" y="14231"/>
                      <a:pt x="517534" y="32546"/>
                      <a:pt x="520134" y="54277"/>
                    </a:cubicBezTo>
                    <a:lnTo>
                      <a:pt x="520276" y="54398"/>
                    </a:lnTo>
                    <a:lnTo>
                      <a:pt x="540620" y="71671"/>
                    </a:lnTo>
                    <a:cubicBezTo>
                      <a:pt x="546306" y="79813"/>
                      <a:pt x="550674" y="90049"/>
                      <a:pt x="553201" y="101633"/>
                    </a:cubicBezTo>
                    <a:cubicBezTo>
                      <a:pt x="556874" y="118451"/>
                      <a:pt x="556350" y="136716"/>
                      <a:pt x="551721" y="152984"/>
                    </a:cubicBezTo>
                    <a:cubicBezTo>
                      <a:pt x="563101" y="175294"/>
                      <a:pt x="567081" y="204215"/>
                      <a:pt x="562533" y="231498"/>
                    </a:cubicBezTo>
                    <a:cubicBezTo>
                      <a:pt x="556486" y="267769"/>
                      <a:pt x="536469" y="294933"/>
                      <a:pt x="511885" y="300226"/>
                    </a:cubicBezTo>
                    <a:cubicBezTo>
                      <a:pt x="511767" y="322865"/>
                      <a:pt x="505152" y="344336"/>
                      <a:pt x="493754" y="359116"/>
                    </a:cubicBezTo>
                    <a:cubicBezTo>
                      <a:pt x="476435" y="381576"/>
                      <a:pt x="451418" y="384462"/>
                      <a:pt x="432023" y="366247"/>
                    </a:cubicBezTo>
                    <a:cubicBezTo>
                      <a:pt x="425751" y="397535"/>
                      <a:pt x="408956" y="421452"/>
                      <a:pt x="387910" y="429072"/>
                    </a:cubicBezTo>
                    <a:cubicBezTo>
                      <a:pt x="363109" y="438050"/>
                      <a:pt x="337226" y="422751"/>
                      <a:pt x="323048" y="390724"/>
                    </a:cubicBezTo>
                    <a:cubicBezTo>
                      <a:pt x="289583" y="421123"/>
                      <a:pt x="246119" y="404036"/>
                      <a:pt x="226698" y="352835"/>
                    </a:cubicBezTo>
                    <a:cubicBezTo>
                      <a:pt x="207619" y="356200"/>
                      <a:pt x="189705" y="338374"/>
                      <a:pt x="184335" y="310672"/>
                    </a:cubicBezTo>
                    <a:cubicBezTo>
                      <a:pt x="180445" y="290629"/>
                      <a:pt x="183884" y="268998"/>
                      <a:pt x="193387" y="253758"/>
                    </a:cubicBezTo>
                    <a:cubicBezTo>
                      <a:pt x="179904" y="241804"/>
                      <a:pt x="172395" y="218865"/>
                      <a:pt x="174272" y="195367"/>
                    </a:cubicBezTo>
                    <a:cubicBezTo>
                      <a:pt x="176474" y="167854"/>
                      <a:pt x="190968" y="146303"/>
                      <a:pt x="209180" y="143467"/>
                    </a:cubicBezTo>
                    <a:cubicBezTo>
                      <a:pt x="209289" y="143008"/>
                      <a:pt x="209406" y="142558"/>
                      <a:pt x="209514" y="142099"/>
                    </a:cubicBezTo>
                    <a:cubicBezTo>
                      <a:pt x="207069" y="115005"/>
                      <a:pt x="212772" y="87682"/>
                      <a:pt x="225064" y="67569"/>
                    </a:cubicBezTo>
                    <a:cubicBezTo>
                      <a:pt x="244486" y="35802"/>
                      <a:pt x="275974" y="28721"/>
                      <a:pt x="300711" y="50542"/>
                    </a:cubicBezTo>
                    <a:lnTo>
                      <a:pt x="300728" y="50513"/>
                    </a:lnTo>
                    <a:lnTo>
                      <a:pt x="315772" y="24905"/>
                    </a:lnTo>
                    <a:cubicBezTo>
                      <a:pt x="333969" y="5923"/>
                      <a:pt x="359774" y="7325"/>
                      <a:pt x="376980" y="32866"/>
                    </a:cubicBezTo>
                    <a:lnTo>
                      <a:pt x="377252" y="32384"/>
                    </a:lnTo>
                    <a:lnTo>
                      <a:pt x="389200" y="11204"/>
                    </a:lnTo>
                    <a:cubicBezTo>
                      <a:pt x="394304" y="5660"/>
                      <a:pt x="400287" y="1957"/>
                      <a:pt x="406699" y="589"/>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2" name="TextBox 51"/>
              <p:cNvSpPr txBox="1"/>
              <p:nvPr/>
            </p:nvSpPr>
            <p:spPr>
              <a:xfrm>
                <a:off x="2719310" y="1333986"/>
                <a:ext cx="2200812" cy="584775"/>
              </a:xfrm>
              <a:prstGeom prst="rect">
                <a:avLst/>
              </a:prstGeom>
              <a:noFill/>
            </p:spPr>
            <p:txBody>
              <a:bodyPr wrap="square" rtlCol="0">
                <a:spAutoFit/>
              </a:bodyPr>
              <a:lstStyle/>
              <a:p>
                <a:pPr algn="ctr"/>
                <a:r>
                  <a:rPr lang="en-US" sz="3200" b="1" dirty="0" smtClean="0">
                    <a:solidFill>
                      <a:schemeClr val="tx2"/>
                    </a:solidFill>
                  </a:rPr>
                  <a:t>Factory</a:t>
                </a:r>
                <a:endParaRPr lang="en-US" sz="3200" b="1" dirty="0">
                  <a:solidFill>
                    <a:schemeClr val="tx2"/>
                  </a:solidFill>
                </a:endParaRPr>
              </a:p>
            </p:txBody>
          </p:sp>
        </p:grpSp>
        <p:sp>
          <p:nvSpPr>
            <p:cNvPr id="54" name="Chevron 53"/>
            <p:cNvSpPr/>
            <p:nvPr/>
          </p:nvSpPr>
          <p:spPr>
            <a:xfrm rot="5400000">
              <a:off x="3719656" y="1123923"/>
              <a:ext cx="323681" cy="1985095"/>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sp>
        <p:nvSpPr>
          <p:cNvPr id="5" name="Rectangle 4"/>
          <p:cNvSpPr/>
          <p:nvPr/>
        </p:nvSpPr>
        <p:spPr>
          <a:xfrm>
            <a:off x="2625312" y="1039240"/>
            <a:ext cx="4541601" cy="550220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2" name="TextBox 31"/>
          <p:cNvSpPr txBox="1"/>
          <p:nvPr/>
        </p:nvSpPr>
        <p:spPr>
          <a:xfrm>
            <a:off x="8275982" y="6087614"/>
            <a:ext cx="3368702" cy="430887"/>
          </a:xfrm>
          <a:prstGeom prst="rect">
            <a:avLst/>
          </a:prstGeom>
          <a:noFill/>
        </p:spPr>
        <p:txBody>
          <a:bodyPr wrap="square" rtlCol="0">
            <a:spAutoFit/>
          </a:bodyPr>
          <a:lstStyle/>
          <a:p>
            <a:r>
              <a:rPr lang="en-US" sz="1100" dirty="0" smtClean="0">
                <a:solidFill>
                  <a:schemeClr val="bg1"/>
                </a:solidFill>
              </a:rPr>
              <a:t>1. Using extension methods</a:t>
            </a: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20663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Dispatcher</a:t>
            </a:r>
            <a:endParaRPr lang="en-US" dirty="0">
              <a:solidFill>
                <a:schemeClr val="bg2"/>
              </a:solidFill>
            </a:endParaRPr>
          </a:p>
        </p:txBody>
      </p:sp>
      <p:sp>
        <p:nvSpPr>
          <p:cNvPr id="4" name="Text Placeholder 3"/>
          <p:cNvSpPr>
            <a:spLocks noGrp="1"/>
          </p:cNvSpPr>
          <p:nvPr>
            <p:ph type="body" sz="half" idx="2"/>
          </p:nvPr>
        </p:nvSpPr>
        <p:spPr>
          <a:xfrm>
            <a:off x="8275982" y="2511813"/>
            <a:ext cx="3398520" cy="2934127"/>
          </a:xfrm>
        </p:spPr>
        <p:txBody>
          <a:bodyPr>
            <a:normAutofit fontScale="92500" lnSpcReduction="10000"/>
          </a:bodyPr>
          <a:lstStyle/>
          <a:p>
            <a:pPr marL="342900" indent="-342900">
              <a:buFontTx/>
              <a:buChar char="-"/>
            </a:pPr>
            <a:r>
              <a:rPr lang="en-US" sz="2000" dirty="0" smtClean="0">
                <a:solidFill>
                  <a:schemeClr val="bg1"/>
                </a:solidFill>
              </a:rPr>
              <a:t>The Dispatcher:</a:t>
            </a:r>
          </a:p>
          <a:p>
            <a:pPr marL="800100" lvl="1" indent="-342900">
              <a:buFontTx/>
              <a:buChar char="-"/>
            </a:pPr>
            <a:r>
              <a:rPr lang="en-US" sz="1600" dirty="0" smtClean="0">
                <a:solidFill>
                  <a:schemeClr val="bg1"/>
                </a:solidFill>
              </a:rPr>
              <a:t>Is “The man behind the curtain”, invisible to the implementing application.  It is responsible for dispatching log events to targets based on the configuration received from the factory</a:t>
            </a:r>
          </a:p>
          <a:p>
            <a:pPr marL="800100" lvl="1" indent="-342900">
              <a:buFontTx/>
              <a:buChar char="-"/>
            </a:pPr>
            <a:r>
              <a:rPr lang="en-US" sz="1600" dirty="0" smtClean="0">
                <a:solidFill>
                  <a:schemeClr val="bg1"/>
                </a:solidFill>
              </a:rPr>
              <a:t>Allows for synchronous or asynchronous </a:t>
            </a:r>
            <a:r>
              <a:rPr lang="en-US" sz="1600" dirty="0" smtClean="0">
                <a:solidFill>
                  <a:schemeClr val="bg1"/>
                </a:solidFill>
              </a:rPr>
              <a:t>logging</a:t>
            </a:r>
            <a:endParaRPr lang="en-US" sz="1600" baseline="30000" dirty="0" smtClean="0">
              <a:solidFill>
                <a:schemeClr val="bg1"/>
              </a:solidFill>
            </a:endParaRPr>
          </a:p>
          <a:p>
            <a:pPr marL="800100" lvl="1" indent="-342900">
              <a:buFontTx/>
              <a:buChar char="-"/>
            </a:pPr>
            <a:r>
              <a:rPr lang="en-US" sz="1600" dirty="0" smtClean="0">
                <a:solidFill>
                  <a:schemeClr val="bg1"/>
                </a:solidFill>
              </a:rPr>
              <a:t>Directly owns and is responsible for the log target instances (instantiation, notification and </a:t>
            </a:r>
            <a:r>
              <a:rPr lang="en-US" sz="1600" dirty="0" smtClean="0">
                <a:solidFill>
                  <a:schemeClr val="bg1"/>
                </a:solidFill>
              </a:rPr>
              <a:t>destruction)</a:t>
            </a:r>
            <a:r>
              <a:rPr lang="en-US" sz="1600" baseline="30000" dirty="0" smtClean="0">
                <a:solidFill>
                  <a:schemeClr val="bg1"/>
                </a:solidFill>
              </a:rPr>
              <a:t>1</a:t>
            </a:r>
            <a:endParaRPr lang="en-US" sz="1600" baseline="30000" dirty="0" smtClean="0">
              <a:solidFill>
                <a:schemeClr val="bg1"/>
              </a:solidFill>
            </a:endParaRPr>
          </a:p>
        </p:txBody>
      </p:sp>
      <p:grpSp>
        <p:nvGrpSpPr>
          <p:cNvPr id="55" name="Group 54"/>
          <p:cNvGrpSpPr/>
          <p:nvPr/>
        </p:nvGrpSpPr>
        <p:grpSpPr>
          <a:xfrm>
            <a:off x="679139" y="1196434"/>
            <a:ext cx="6180801" cy="4465133"/>
            <a:chOff x="679139" y="12997"/>
            <a:chExt cx="6180801" cy="4465133"/>
          </a:xfrm>
        </p:grpSpPr>
        <p:grpSp>
          <p:nvGrpSpPr>
            <p:cNvPr id="44" name="Group 43"/>
            <p:cNvGrpSpPr/>
            <p:nvPr/>
          </p:nvGrpSpPr>
          <p:grpSpPr>
            <a:xfrm>
              <a:off x="679139" y="2379870"/>
              <a:ext cx="6180801" cy="2098260"/>
              <a:chOff x="803630" y="1832124"/>
              <a:chExt cx="6180801" cy="2098260"/>
            </a:xfrm>
          </p:grpSpPr>
          <p:grpSp>
            <p:nvGrpSpPr>
              <p:cNvPr id="43" name="Group 42"/>
              <p:cNvGrpSpPr/>
              <p:nvPr/>
            </p:nvGrpSpPr>
            <p:grpSpPr>
              <a:xfrm>
                <a:off x="803630" y="3345609"/>
                <a:ext cx="6180801" cy="584775"/>
                <a:chOff x="665333" y="3746558"/>
                <a:chExt cx="6180801" cy="584775"/>
              </a:xfrm>
            </p:grpSpPr>
            <p:sp>
              <p:nvSpPr>
                <p:cNvPr id="25" name="TextBox 24"/>
                <p:cNvSpPr txBox="1"/>
                <p:nvPr/>
              </p:nvSpPr>
              <p:spPr>
                <a:xfrm>
                  <a:off x="2756478" y="3746558"/>
                  <a:ext cx="2200812" cy="584775"/>
                </a:xfrm>
                <a:prstGeom prst="rect">
                  <a:avLst/>
                </a:prstGeom>
                <a:noFill/>
              </p:spPr>
              <p:txBody>
                <a:bodyPr wrap="square" rtlCol="0">
                  <a:spAutoFit/>
                </a:bodyPr>
                <a:lstStyle/>
                <a:p>
                  <a:pPr algn="ctr"/>
                  <a:r>
                    <a:rPr lang="en-US" sz="3200" b="1" dirty="0" smtClean="0">
                      <a:solidFill>
                        <a:schemeClr val="tx2"/>
                      </a:solidFill>
                    </a:rPr>
                    <a:t>Dispatcher</a:t>
                  </a:r>
                  <a:endParaRPr lang="en-US" sz="3200" b="1" dirty="0">
                    <a:solidFill>
                      <a:schemeClr val="tx2"/>
                    </a:solidFill>
                  </a:endParaRPr>
                </a:p>
              </p:txBody>
            </p:sp>
            <p:sp>
              <p:nvSpPr>
                <p:cNvPr id="31" name="TextBox 30"/>
                <p:cNvSpPr txBox="1"/>
                <p:nvPr/>
              </p:nvSpPr>
              <p:spPr>
                <a:xfrm>
                  <a:off x="665333" y="3746558"/>
                  <a:ext cx="2200812" cy="584775"/>
                </a:xfrm>
                <a:prstGeom prst="rect">
                  <a:avLst/>
                </a:prstGeom>
                <a:noFill/>
              </p:spPr>
              <p:txBody>
                <a:bodyPr wrap="square" rtlCol="0">
                  <a:spAutoFit/>
                </a:bodyPr>
                <a:lstStyle/>
                <a:p>
                  <a:pPr algn="ctr"/>
                  <a:r>
                    <a:rPr lang="en-US" sz="3200" b="1" dirty="0" smtClean="0">
                      <a:solidFill>
                        <a:schemeClr val="tx2"/>
                      </a:solidFill>
                    </a:rPr>
                    <a:t>Logger</a:t>
                  </a:r>
                  <a:endParaRPr lang="en-US" sz="3200" b="1" dirty="0">
                    <a:solidFill>
                      <a:schemeClr val="tx2"/>
                    </a:solidFill>
                  </a:endParaRPr>
                </a:p>
              </p:txBody>
            </p:sp>
            <p:sp>
              <p:nvSpPr>
                <p:cNvPr id="39" name="TextBox 38"/>
                <p:cNvSpPr txBox="1"/>
                <p:nvPr/>
              </p:nvSpPr>
              <p:spPr>
                <a:xfrm>
                  <a:off x="4645322" y="3746558"/>
                  <a:ext cx="2200812" cy="584775"/>
                </a:xfrm>
                <a:prstGeom prst="rect">
                  <a:avLst/>
                </a:prstGeom>
                <a:noFill/>
              </p:spPr>
              <p:txBody>
                <a:bodyPr wrap="square" rtlCol="0">
                  <a:spAutoFit/>
                </a:bodyPr>
                <a:lstStyle/>
                <a:p>
                  <a:pPr algn="ctr"/>
                  <a:r>
                    <a:rPr lang="en-US" sz="3200" b="1" dirty="0" smtClean="0">
                      <a:solidFill>
                        <a:schemeClr val="tx2"/>
                      </a:solidFill>
                    </a:rPr>
                    <a:t>Targets</a:t>
                  </a:r>
                  <a:endParaRPr lang="en-US" sz="3200" b="1" dirty="0">
                    <a:solidFill>
                      <a:schemeClr val="tx2"/>
                    </a:solidFill>
                  </a:endParaRPr>
                </a:p>
              </p:txBody>
            </p:sp>
          </p:grpSp>
          <p:grpSp>
            <p:nvGrpSpPr>
              <p:cNvPr id="42" name="Group 41"/>
              <p:cNvGrpSpPr/>
              <p:nvPr/>
            </p:nvGrpSpPr>
            <p:grpSpPr>
              <a:xfrm>
                <a:off x="1152626" y="1832124"/>
                <a:ext cx="5340620" cy="1584475"/>
                <a:chOff x="1058351" y="2096403"/>
                <a:chExt cx="5340620" cy="1584475"/>
              </a:xfrm>
            </p:grpSpPr>
            <p:grpSp>
              <p:nvGrpSpPr>
                <p:cNvPr id="29" name="Group 28"/>
                <p:cNvGrpSpPr/>
                <p:nvPr/>
              </p:nvGrpSpPr>
              <p:grpSpPr>
                <a:xfrm>
                  <a:off x="3117494" y="2096403"/>
                  <a:ext cx="1584475" cy="1584475"/>
                  <a:chOff x="2908855" y="1641344"/>
                  <a:chExt cx="2561361" cy="2561361"/>
                </a:xfrm>
              </p:grpSpPr>
              <p:sp>
                <p:nvSpPr>
                  <p:cNvPr id="27" name="Oval 26"/>
                  <p:cNvSpPr/>
                  <p:nvPr/>
                </p:nvSpPr>
                <p:spPr>
                  <a:xfrm>
                    <a:off x="2908855" y="1641344"/>
                    <a:ext cx="2561361" cy="2561361"/>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nvGrpSpPr>
                  <p:cNvPr id="26" name="Group 25"/>
                  <p:cNvGrpSpPr/>
                  <p:nvPr/>
                </p:nvGrpSpPr>
                <p:grpSpPr>
                  <a:xfrm>
                    <a:off x="3198996" y="2044707"/>
                    <a:ext cx="1952095" cy="1885443"/>
                    <a:chOff x="3206045" y="2015587"/>
                    <a:chExt cx="1952095" cy="1885443"/>
                  </a:xfrm>
                </p:grpSpPr>
                <p:sp>
                  <p:nvSpPr>
                    <p:cNvPr id="20" name="Freeform 19"/>
                    <p:cNvSpPr/>
                    <p:nvPr/>
                  </p:nvSpPr>
                  <p:spPr>
                    <a:xfrm>
                      <a:off x="3206045" y="2015587"/>
                      <a:ext cx="1241249" cy="124124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Freeform 20"/>
                    <p:cNvSpPr/>
                    <p:nvPr/>
                  </p:nvSpPr>
                  <p:spPr>
                    <a:xfrm>
                      <a:off x="4419954" y="2168175"/>
                      <a:ext cx="738186" cy="738186"/>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Freeform 22"/>
                    <p:cNvSpPr/>
                    <p:nvPr/>
                  </p:nvSpPr>
                  <p:spPr>
                    <a:xfrm>
                      <a:off x="3996180" y="3031610"/>
                      <a:ext cx="869420" cy="869420"/>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sp>
              <p:nvSpPr>
                <p:cNvPr id="30" name="Oval Callout 29"/>
                <p:cNvSpPr/>
                <p:nvPr/>
              </p:nvSpPr>
              <p:spPr>
                <a:xfrm>
                  <a:off x="1058351" y="2385196"/>
                  <a:ext cx="1502820" cy="1006889"/>
                </a:xfrm>
                <a:prstGeom prst="wedgeEllipse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38" name="Group 37"/>
                <p:cNvGrpSpPr/>
                <p:nvPr/>
              </p:nvGrpSpPr>
              <p:grpSpPr>
                <a:xfrm>
                  <a:off x="5202595" y="2233749"/>
                  <a:ext cx="1196376" cy="1309783"/>
                  <a:chOff x="4740672" y="1004742"/>
                  <a:chExt cx="1196376" cy="1309783"/>
                </a:xfrm>
              </p:grpSpPr>
              <p:sp>
                <p:nvSpPr>
                  <p:cNvPr id="34" name="Freeform 33"/>
                  <p:cNvSpPr/>
                  <p:nvPr/>
                </p:nvSpPr>
                <p:spPr>
                  <a:xfrm>
                    <a:off x="4740672" y="1004742"/>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5" name="Freeform 34"/>
                  <p:cNvSpPr/>
                  <p:nvPr/>
                </p:nvSpPr>
                <p:spPr>
                  <a:xfrm>
                    <a:off x="5288719" y="1530724"/>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7" name="Freeform 36"/>
                  <p:cNvSpPr/>
                  <p:nvPr/>
                </p:nvSpPr>
                <p:spPr>
                  <a:xfrm>
                    <a:off x="4839244" y="1922323"/>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40" name="Chevron 39"/>
                <p:cNvSpPr/>
                <p:nvPr/>
              </p:nvSpPr>
              <p:spPr>
                <a:xfrm>
                  <a:off x="2655528"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a:off x="4726964"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grpSp>
        <p:grpSp>
          <p:nvGrpSpPr>
            <p:cNvPr id="53" name="Group 52"/>
            <p:cNvGrpSpPr/>
            <p:nvPr/>
          </p:nvGrpSpPr>
          <p:grpSpPr>
            <a:xfrm>
              <a:off x="2781090" y="12997"/>
              <a:ext cx="2200812" cy="1929769"/>
              <a:chOff x="2719310" y="-11008"/>
              <a:chExt cx="2200812" cy="1929769"/>
            </a:xfrm>
          </p:grpSpPr>
          <p:sp>
            <p:nvSpPr>
              <p:cNvPr id="51" name="Freeform 50"/>
              <p:cNvSpPr/>
              <p:nvPr/>
            </p:nvSpPr>
            <p:spPr>
              <a:xfrm>
                <a:off x="3163335" y="-11008"/>
                <a:ext cx="1312762" cy="1308251"/>
              </a:xfrm>
              <a:custGeom>
                <a:avLst/>
                <a:gdLst>
                  <a:gd name="connsiteX0" fmla="*/ 504240 w 1312762"/>
                  <a:gd name="connsiteY0" fmla="*/ 430011 h 1308251"/>
                  <a:gd name="connsiteX1" fmla="*/ 601128 w 1312762"/>
                  <a:gd name="connsiteY1" fmla="*/ 430011 h 1308251"/>
                  <a:gd name="connsiteX2" fmla="*/ 625351 w 1312762"/>
                  <a:gd name="connsiteY2" fmla="*/ 450056 h 1308251"/>
                  <a:gd name="connsiteX3" fmla="*/ 625351 w 1312762"/>
                  <a:gd name="connsiteY3" fmla="*/ 675579 h 1308251"/>
                  <a:gd name="connsiteX4" fmla="*/ 1185338 w 1312762"/>
                  <a:gd name="connsiteY4" fmla="*/ 675579 h 1308251"/>
                  <a:gd name="connsiteX5" fmla="*/ 1312762 w 1312762"/>
                  <a:gd name="connsiteY5" fmla="*/ 781027 h 1308251"/>
                  <a:gd name="connsiteX6" fmla="*/ 1312762 w 1312762"/>
                  <a:gd name="connsiteY6" fmla="*/ 1308251 h 1308251"/>
                  <a:gd name="connsiteX7" fmla="*/ 0 w 1312762"/>
                  <a:gd name="connsiteY7" fmla="*/ 1308251 h 1308251"/>
                  <a:gd name="connsiteX8" fmla="*/ 0 w 1312762"/>
                  <a:gd name="connsiteY8" fmla="*/ 675579 h 1308251"/>
                  <a:gd name="connsiteX9" fmla="*/ 211323 w 1312762"/>
                  <a:gd name="connsiteY9" fmla="*/ 675579 h 1308251"/>
                  <a:gd name="connsiteX10" fmla="*/ 211323 w 1312762"/>
                  <a:gd name="connsiteY10" fmla="*/ 531785 h 1308251"/>
                  <a:gd name="connsiteX11" fmla="*/ 244769 w 1312762"/>
                  <a:gd name="connsiteY11" fmla="*/ 504107 h 1308251"/>
                  <a:gd name="connsiteX12" fmla="*/ 378546 w 1312762"/>
                  <a:gd name="connsiteY12" fmla="*/ 504107 h 1308251"/>
                  <a:gd name="connsiteX13" fmla="*/ 411991 w 1312762"/>
                  <a:gd name="connsiteY13" fmla="*/ 531785 h 1308251"/>
                  <a:gd name="connsiteX14" fmla="*/ 411991 w 1312762"/>
                  <a:gd name="connsiteY14" fmla="*/ 675579 h 1308251"/>
                  <a:gd name="connsiteX15" fmla="*/ 480017 w 1312762"/>
                  <a:gd name="connsiteY15" fmla="*/ 675579 h 1308251"/>
                  <a:gd name="connsiteX16" fmla="*/ 480017 w 1312762"/>
                  <a:gd name="connsiteY16" fmla="*/ 450056 h 1308251"/>
                  <a:gd name="connsiteX17" fmla="*/ 504240 w 1312762"/>
                  <a:gd name="connsiteY17" fmla="*/ 430011 h 1308251"/>
                  <a:gd name="connsiteX18" fmla="*/ 406699 w 1312762"/>
                  <a:gd name="connsiteY18" fmla="*/ 589 h 1308251"/>
                  <a:gd name="connsiteX19" fmla="*/ 427179 w 1312762"/>
                  <a:gd name="connsiteY19" fmla="*/ 4440 h 1308251"/>
                  <a:gd name="connsiteX20" fmla="*/ 443082 w 1312762"/>
                  <a:gd name="connsiteY20" fmla="*/ 22820 h 1308251"/>
                  <a:gd name="connsiteX21" fmla="*/ 443557 w 1312762"/>
                  <a:gd name="connsiteY21" fmla="*/ 23369 h 1308251"/>
                  <a:gd name="connsiteX22" fmla="*/ 494367 w 1312762"/>
                  <a:gd name="connsiteY22" fmla="*/ 5483 h 1308251"/>
                  <a:gd name="connsiteX23" fmla="*/ 520134 w 1312762"/>
                  <a:gd name="connsiteY23" fmla="*/ 54277 h 1308251"/>
                  <a:gd name="connsiteX24" fmla="*/ 520276 w 1312762"/>
                  <a:gd name="connsiteY24" fmla="*/ 54398 h 1308251"/>
                  <a:gd name="connsiteX25" fmla="*/ 540620 w 1312762"/>
                  <a:gd name="connsiteY25" fmla="*/ 71671 h 1308251"/>
                  <a:gd name="connsiteX26" fmla="*/ 553201 w 1312762"/>
                  <a:gd name="connsiteY26" fmla="*/ 101633 h 1308251"/>
                  <a:gd name="connsiteX27" fmla="*/ 551721 w 1312762"/>
                  <a:gd name="connsiteY27" fmla="*/ 152984 h 1308251"/>
                  <a:gd name="connsiteX28" fmla="*/ 562533 w 1312762"/>
                  <a:gd name="connsiteY28" fmla="*/ 231498 h 1308251"/>
                  <a:gd name="connsiteX29" fmla="*/ 511885 w 1312762"/>
                  <a:gd name="connsiteY29" fmla="*/ 300226 h 1308251"/>
                  <a:gd name="connsiteX30" fmla="*/ 493754 w 1312762"/>
                  <a:gd name="connsiteY30" fmla="*/ 359116 h 1308251"/>
                  <a:gd name="connsiteX31" fmla="*/ 432023 w 1312762"/>
                  <a:gd name="connsiteY31" fmla="*/ 366247 h 1308251"/>
                  <a:gd name="connsiteX32" fmla="*/ 387910 w 1312762"/>
                  <a:gd name="connsiteY32" fmla="*/ 429072 h 1308251"/>
                  <a:gd name="connsiteX33" fmla="*/ 323048 w 1312762"/>
                  <a:gd name="connsiteY33" fmla="*/ 390724 h 1308251"/>
                  <a:gd name="connsiteX34" fmla="*/ 226698 w 1312762"/>
                  <a:gd name="connsiteY34" fmla="*/ 352835 h 1308251"/>
                  <a:gd name="connsiteX35" fmla="*/ 184335 w 1312762"/>
                  <a:gd name="connsiteY35" fmla="*/ 310672 h 1308251"/>
                  <a:gd name="connsiteX36" fmla="*/ 193387 w 1312762"/>
                  <a:gd name="connsiteY36" fmla="*/ 253758 h 1308251"/>
                  <a:gd name="connsiteX37" fmla="*/ 174272 w 1312762"/>
                  <a:gd name="connsiteY37" fmla="*/ 195367 h 1308251"/>
                  <a:gd name="connsiteX38" fmla="*/ 209180 w 1312762"/>
                  <a:gd name="connsiteY38" fmla="*/ 143467 h 1308251"/>
                  <a:gd name="connsiteX39" fmla="*/ 209514 w 1312762"/>
                  <a:gd name="connsiteY39" fmla="*/ 142099 h 1308251"/>
                  <a:gd name="connsiteX40" fmla="*/ 225064 w 1312762"/>
                  <a:gd name="connsiteY40" fmla="*/ 67569 h 1308251"/>
                  <a:gd name="connsiteX41" fmla="*/ 300711 w 1312762"/>
                  <a:gd name="connsiteY41" fmla="*/ 50542 h 1308251"/>
                  <a:gd name="connsiteX42" fmla="*/ 300728 w 1312762"/>
                  <a:gd name="connsiteY42" fmla="*/ 50513 h 1308251"/>
                  <a:gd name="connsiteX43" fmla="*/ 315772 w 1312762"/>
                  <a:gd name="connsiteY43" fmla="*/ 24905 h 1308251"/>
                  <a:gd name="connsiteX44" fmla="*/ 376980 w 1312762"/>
                  <a:gd name="connsiteY44" fmla="*/ 32866 h 1308251"/>
                  <a:gd name="connsiteX45" fmla="*/ 377252 w 1312762"/>
                  <a:gd name="connsiteY45" fmla="*/ 32384 h 1308251"/>
                  <a:gd name="connsiteX46" fmla="*/ 389200 w 1312762"/>
                  <a:gd name="connsiteY46" fmla="*/ 11204 h 1308251"/>
                  <a:gd name="connsiteX47" fmla="*/ 406699 w 1312762"/>
                  <a:gd name="connsiteY47" fmla="*/ 589 h 130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2762" h="1308251">
                    <a:moveTo>
                      <a:pt x="504240" y="430011"/>
                    </a:moveTo>
                    <a:lnTo>
                      <a:pt x="601128" y="430011"/>
                    </a:lnTo>
                    <a:cubicBezTo>
                      <a:pt x="614506" y="430011"/>
                      <a:pt x="625351" y="438985"/>
                      <a:pt x="625351" y="450056"/>
                    </a:cubicBezTo>
                    <a:lnTo>
                      <a:pt x="625351" y="675579"/>
                    </a:lnTo>
                    <a:lnTo>
                      <a:pt x="1185338" y="675579"/>
                    </a:lnTo>
                    <a:lnTo>
                      <a:pt x="1312762" y="781027"/>
                    </a:lnTo>
                    <a:lnTo>
                      <a:pt x="1312762" y="1308251"/>
                    </a:lnTo>
                    <a:lnTo>
                      <a:pt x="0" y="1308251"/>
                    </a:lnTo>
                    <a:lnTo>
                      <a:pt x="0" y="675579"/>
                    </a:lnTo>
                    <a:lnTo>
                      <a:pt x="211323" y="675579"/>
                    </a:lnTo>
                    <a:lnTo>
                      <a:pt x="211323" y="531785"/>
                    </a:lnTo>
                    <a:cubicBezTo>
                      <a:pt x="211323" y="516499"/>
                      <a:pt x="226298" y="504107"/>
                      <a:pt x="244769" y="504107"/>
                    </a:cubicBezTo>
                    <a:lnTo>
                      <a:pt x="378546" y="504107"/>
                    </a:lnTo>
                    <a:cubicBezTo>
                      <a:pt x="397017" y="504107"/>
                      <a:pt x="411991" y="516499"/>
                      <a:pt x="411991" y="531785"/>
                    </a:cubicBezTo>
                    <a:lnTo>
                      <a:pt x="411991" y="675579"/>
                    </a:lnTo>
                    <a:lnTo>
                      <a:pt x="480017" y="675579"/>
                    </a:lnTo>
                    <a:lnTo>
                      <a:pt x="480017" y="450056"/>
                    </a:lnTo>
                    <a:cubicBezTo>
                      <a:pt x="480017" y="438985"/>
                      <a:pt x="490862" y="430011"/>
                      <a:pt x="504240" y="430011"/>
                    </a:cubicBezTo>
                    <a:close/>
                    <a:moveTo>
                      <a:pt x="406699" y="589"/>
                    </a:moveTo>
                    <a:cubicBezTo>
                      <a:pt x="413757" y="-919"/>
                      <a:pt x="420810" y="504"/>
                      <a:pt x="427179" y="4440"/>
                    </a:cubicBezTo>
                    <a:lnTo>
                      <a:pt x="443082" y="22820"/>
                    </a:lnTo>
                    <a:lnTo>
                      <a:pt x="443557" y="23369"/>
                    </a:lnTo>
                    <a:cubicBezTo>
                      <a:pt x="456030" y="1258"/>
                      <a:pt x="476661" y="-6002"/>
                      <a:pt x="494367" y="5483"/>
                    </a:cubicBezTo>
                    <a:cubicBezTo>
                      <a:pt x="507860" y="14231"/>
                      <a:pt x="517534" y="32546"/>
                      <a:pt x="520134" y="54277"/>
                    </a:cubicBezTo>
                    <a:lnTo>
                      <a:pt x="520276" y="54398"/>
                    </a:lnTo>
                    <a:lnTo>
                      <a:pt x="540620" y="71671"/>
                    </a:lnTo>
                    <a:cubicBezTo>
                      <a:pt x="546306" y="79813"/>
                      <a:pt x="550674" y="90049"/>
                      <a:pt x="553201" y="101633"/>
                    </a:cubicBezTo>
                    <a:cubicBezTo>
                      <a:pt x="556874" y="118451"/>
                      <a:pt x="556350" y="136716"/>
                      <a:pt x="551721" y="152984"/>
                    </a:cubicBezTo>
                    <a:cubicBezTo>
                      <a:pt x="563101" y="175294"/>
                      <a:pt x="567081" y="204215"/>
                      <a:pt x="562533" y="231498"/>
                    </a:cubicBezTo>
                    <a:cubicBezTo>
                      <a:pt x="556486" y="267769"/>
                      <a:pt x="536469" y="294933"/>
                      <a:pt x="511885" y="300226"/>
                    </a:cubicBezTo>
                    <a:cubicBezTo>
                      <a:pt x="511767" y="322865"/>
                      <a:pt x="505152" y="344336"/>
                      <a:pt x="493754" y="359116"/>
                    </a:cubicBezTo>
                    <a:cubicBezTo>
                      <a:pt x="476435" y="381576"/>
                      <a:pt x="451418" y="384462"/>
                      <a:pt x="432023" y="366247"/>
                    </a:cubicBezTo>
                    <a:cubicBezTo>
                      <a:pt x="425751" y="397535"/>
                      <a:pt x="408956" y="421452"/>
                      <a:pt x="387910" y="429072"/>
                    </a:cubicBezTo>
                    <a:cubicBezTo>
                      <a:pt x="363109" y="438050"/>
                      <a:pt x="337226" y="422751"/>
                      <a:pt x="323048" y="390724"/>
                    </a:cubicBezTo>
                    <a:cubicBezTo>
                      <a:pt x="289583" y="421123"/>
                      <a:pt x="246119" y="404036"/>
                      <a:pt x="226698" y="352835"/>
                    </a:cubicBezTo>
                    <a:cubicBezTo>
                      <a:pt x="207619" y="356200"/>
                      <a:pt x="189705" y="338374"/>
                      <a:pt x="184335" y="310672"/>
                    </a:cubicBezTo>
                    <a:cubicBezTo>
                      <a:pt x="180445" y="290629"/>
                      <a:pt x="183884" y="268998"/>
                      <a:pt x="193387" y="253758"/>
                    </a:cubicBezTo>
                    <a:cubicBezTo>
                      <a:pt x="179904" y="241804"/>
                      <a:pt x="172395" y="218865"/>
                      <a:pt x="174272" y="195367"/>
                    </a:cubicBezTo>
                    <a:cubicBezTo>
                      <a:pt x="176474" y="167854"/>
                      <a:pt x="190968" y="146303"/>
                      <a:pt x="209180" y="143467"/>
                    </a:cubicBezTo>
                    <a:cubicBezTo>
                      <a:pt x="209289" y="143008"/>
                      <a:pt x="209406" y="142558"/>
                      <a:pt x="209514" y="142099"/>
                    </a:cubicBezTo>
                    <a:cubicBezTo>
                      <a:pt x="207069" y="115005"/>
                      <a:pt x="212772" y="87682"/>
                      <a:pt x="225064" y="67569"/>
                    </a:cubicBezTo>
                    <a:cubicBezTo>
                      <a:pt x="244486" y="35802"/>
                      <a:pt x="275974" y="28721"/>
                      <a:pt x="300711" y="50542"/>
                    </a:cubicBezTo>
                    <a:lnTo>
                      <a:pt x="300728" y="50513"/>
                    </a:lnTo>
                    <a:lnTo>
                      <a:pt x="315772" y="24905"/>
                    </a:lnTo>
                    <a:cubicBezTo>
                      <a:pt x="333969" y="5923"/>
                      <a:pt x="359774" y="7325"/>
                      <a:pt x="376980" y="32866"/>
                    </a:cubicBezTo>
                    <a:lnTo>
                      <a:pt x="377252" y="32384"/>
                    </a:lnTo>
                    <a:lnTo>
                      <a:pt x="389200" y="11204"/>
                    </a:lnTo>
                    <a:cubicBezTo>
                      <a:pt x="394304" y="5660"/>
                      <a:pt x="400287" y="1957"/>
                      <a:pt x="406699" y="589"/>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2" name="TextBox 51"/>
              <p:cNvSpPr txBox="1"/>
              <p:nvPr/>
            </p:nvSpPr>
            <p:spPr>
              <a:xfrm>
                <a:off x="2719310" y="1333986"/>
                <a:ext cx="2200812" cy="584775"/>
              </a:xfrm>
              <a:prstGeom prst="rect">
                <a:avLst/>
              </a:prstGeom>
              <a:noFill/>
            </p:spPr>
            <p:txBody>
              <a:bodyPr wrap="square" rtlCol="0">
                <a:spAutoFit/>
              </a:bodyPr>
              <a:lstStyle/>
              <a:p>
                <a:pPr algn="ctr"/>
                <a:r>
                  <a:rPr lang="en-US" sz="3200" b="1" dirty="0" smtClean="0">
                    <a:solidFill>
                      <a:schemeClr val="tx2"/>
                    </a:solidFill>
                  </a:rPr>
                  <a:t>Factory</a:t>
                </a:r>
                <a:endParaRPr lang="en-US" sz="3200" b="1" dirty="0">
                  <a:solidFill>
                    <a:schemeClr val="tx2"/>
                  </a:solidFill>
                </a:endParaRPr>
              </a:p>
            </p:txBody>
          </p:sp>
        </p:grpSp>
        <p:sp>
          <p:nvSpPr>
            <p:cNvPr id="54" name="Chevron 53"/>
            <p:cNvSpPr/>
            <p:nvPr/>
          </p:nvSpPr>
          <p:spPr>
            <a:xfrm rot="5400000">
              <a:off x="3719656" y="1123923"/>
              <a:ext cx="323681" cy="1985095"/>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sp>
        <p:nvSpPr>
          <p:cNvPr id="36" name="Freeform 35"/>
          <p:cNvSpPr/>
          <p:nvPr/>
        </p:nvSpPr>
        <p:spPr>
          <a:xfrm>
            <a:off x="679139" y="835883"/>
            <a:ext cx="6437555" cy="5251731"/>
          </a:xfrm>
          <a:custGeom>
            <a:avLst/>
            <a:gdLst>
              <a:gd name="connsiteX0" fmla="*/ 2295168 w 6437555"/>
              <a:gd name="connsiteY0" fmla="*/ 2680595 h 5251731"/>
              <a:gd name="connsiteX1" fmla="*/ 2295168 w 6437555"/>
              <a:gd name="connsiteY1" fmla="*/ 4354764 h 5251731"/>
              <a:gd name="connsiteX2" fmla="*/ 2140318 w 6437555"/>
              <a:gd name="connsiteY2" fmla="*/ 4354764 h 5251731"/>
              <a:gd name="connsiteX3" fmla="*/ 2140318 w 6437555"/>
              <a:gd name="connsiteY3" fmla="*/ 4868549 h 5251731"/>
              <a:gd name="connsiteX4" fmla="*/ 4194905 w 6437555"/>
              <a:gd name="connsiteY4" fmla="*/ 4868549 h 5251731"/>
              <a:gd name="connsiteX5" fmla="*/ 4194905 w 6437555"/>
              <a:gd name="connsiteY5" fmla="*/ 4354764 h 5251731"/>
              <a:gd name="connsiteX6" fmla="*/ 4022333 w 6437555"/>
              <a:gd name="connsiteY6" fmla="*/ 4354764 h 5251731"/>
              <a:gd name="connsiteX7" fmla="*/ 4022333 w 6437555"/>
              <a:gd name="connsiteY7" fmla="*/ 2680595 h 5251731"/>
              <a:gd name="connsiteX8" fmla="*/ 0 w 6437555"/>
              <a:gd name="connsiteY8" fmla="*/ 0 h 5251731"/>
              <a:gd name="connsiteX9" fmla="*/ 6437555 w 6437555"/>
              <a:gd name="connsiteY9" fmla="*/ 0 h 5251731"/>
              <a:gd name="connsiteX10" fmla="*/ 6437555 w 6437555"/>
              <a:gd name="connsiteY10" fmla="*/ 5251731 h 5251731"/>
              <a:gd name="connsiteX11" fmla="*/ 0 w 6437555"/>
              <a:gd name="connsiteY11" fmla="*/ 5251731 h 525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555" h="5251731">
                <a:moveTo>
                  <a:pt x="2295168" y="2680595"/>
                </a:moveTo>
                <a:lnTo>
                  <a:pt x="2295168" y="4354764"/>
                </a:lnTo>
                <a:lnTo>
                  <a:pt x="2140318" y="4354764"/>
                </a:lnTo>
                <a:lnTo>
                  <a:pt x="2140318" y="4868549"/>
                </a:lnTo>
                <a:lnTo>
                  <a:pt x="4194905" y="4868549"/>
                </a:lnTo>
                <a:lnTo>
                  <a:pt x="4194905" y="4354764"/>
                </a:lnTo>
                <a:lnTo>
                  <a:pt x="4022333" y="4354764"/>
                </a:lnTo>
                <a:lnTo>
                  <a:pt x="4022333" y="2680595"/>
                </a:lnTo>
                <a:close/>
                <a:moveTo>
                  <a:pt x="0" y="0"/>
                </a:moveTo>
                <a:lnTo>
                  <a:pt x="6437555" y="0"/>
                </a:lnTo>
                <a:lnTo>
                  <a:pt x="6437555" y="5251731"/>
                </a:lnTo>
                <a:lnTo>
                  <a:pt x="0" y="5251731"/>
                </a:lnTo>
                <a:close/>
              </a:path>
            </a:pathLst>
          </a:cu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TextBox 4"/>
          <p:cNvSpPr txBox="1"/>
          <p:nvPr/>
        </p:nvSpPr>
        <p:spPr>
          <a:xfrm>
            <a:off x="8261404" y="5937645"/>
            <a:ext cx="3368702" cy="600164"/>
          </a:xfrm>
          <a:prstGeom prst="rect">
            <a:avLst/>
          </a:prstGeom>
          <a:noFill/>
        </p:spPr>
        <p:txBody>
          <a:bodyPr wrap="square" rtlCol="0">
            <a:spAutoFit/>
          </a:bodyPr>
          <a:lstStyle/>
          <a:p>
            <a:r>
              <a:rPr lang="en-US" sz="1100" dirty="0">
                <a:solidFill>
                  <a:schemeClr val="bg1"/>
                </a:solidFill>
              </a:rPr>
              <a:t>1</a:t>
            </a:r>
            <a:r>
              <a:rPr lang="en-US" sz="1100" dirty="0" smtClean="0">
                <a:solidFill>
                  <a:schemeClr val="bg1"/>
                </a:solidFill>
              </a:rPr>
              <a:t>. </a:t>
            </a:r>
            <a:r>
              <a:rPr lang="en-US" sz="1100" dirty="0" smtClean="0">
                <a:solidFill>
                  <a:schemeClr val="bg1"/>
                </a:solidFill>
              </a:rPr>
              <a:t>Uses the Observer Pattern to manage Targets and dispatch log events</a:t>
            </a: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242643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Targets</a:t>
            </a:r>
            <a:endParaRPr lang="en-US" dirty="0">
              <a:solidFill>
                <a:schemeClr val="bg2"/>
              </a:solidFill>
            </a:endParaRPr>
          </a:p>
        </p:txBody>
      </p:sp>
      <p:sp>
        <p:nvSpPr>
          <p:cNvPr id="4" name="Text Placeholder 3"/>
          <p:cNvSpPr>
            <a:spLocks noGrp="1"/>
          </p:cNvSpPr>
          <p:nvPr>
            <p:ph type="body" sz="half" idx="2"/>
          </p:nvPr>
        </p:nvSpPr>
        <p:spPr/>
        <p:txBody>
          <a:bodyPr>
            <a:normAutofit lnSpcReduction="10000"/>
          </a:bodyPr>
          <a:lstStyle/>
          <a:p>
            <a:pPr marL="342900" indent="-342900">
              <a:buFontTx/>
              <a:buChar char="-"/>
            </a:pPr>
            <a:r>
              <a:rPr lang="en-US" sz="2000" dirty="0" smtClean="0">
                <a:solidFill>
                  <a:schemeClr val="bg1"/>
                </a:solidFill>
              </a:rPr>
              <a:t>A Target:</a:t>
            </a:r>
          </a:p>
          <a:p>
            <a:pPr marL="800100" lvl="1" indent="-342900">
              <a:buFontTx/>
              <a:buChar char="-"/>
            </a:pPr>
            <a:r>
              <a:rPr lang="en-US" sz="1400" dirty="0" smtClean="0">
                <a:solidFill>
                  <a:schemeClr val="bg1"/>
                </a:solidFill>
              </a:rPr>
              <a:t>Is responsible for receiving, interpreting and processing log events</a:t>
            </a:r>
          </a:p>
          <a:p>
            <a:pPr marL="800100" lvl="1" indent="-342900">
              <a:buFontTx/>
              <a:buChar char="-"/>
            </a:pPr>
            <a:r>
              <a:rPr lang="en-US" sz="1400" dirty="0">
                <a:solidFill>
                  <a:schemeClr val="bg1"/>
                </a:solidFill>
              </a:rPr>
              <a:t>Receives log events from the </a:t>
            </a:r>
            <a:r>
              <a:rPr lang="en-US" sz="1400" dirty="0" smtClean="0">
                <a:solidFill>
                  <a:schemeClr val="bg1"/>
                </a:solidFill>
              </a:rPr>
              <a:t>dispatcher</a:t>
            </a:r>
            <a:r>
              <a:rPr lang="en-US" sz="1400" baseline="30000" dirty="0" smtClean="0">
                <a:solidFill>
                  <a:schemeClr val="bg1"/>
                </a:solidFill>
              </a:rPr>
              <a:t>1</a:t>
            </a:r>
            <a:endParaRPr lang="en-US" sz="1400" baseline="30000" dirty="0">
              <a:solidFill>
                <a:schemeClr val="bg1"/>
              </a:solidFill>
            </a:endParaRPr>
          </a:p>
          <a:p>
            <a:pPr marL="800100" lvl="1" indent="-342900">
              <a:buFontTx/>
              <a:buChar char="-"/>
            </a:pPr>
            <a:r>
              <a:rPr lang="en-US" sz="1400" dirty="0" smtClean="0">
                <a:solidFill>
                  <a:schemeClr val="bg1"/>
                </a:solidFill>
              </a:rPr>
              <a:t>Handles the </a:t>
            </a:r>
            <a:r>
              <a:rPr lang="en-US" sz="1400" dirty="0">
                <a:solidFill>
                  <a:schemeClr val="bg1"/>
                </a:solidFill>
              </a:rPr>
              <a:t>log event, converting and formatting </a:t>
            </a:r>
            <a:r>
              <a:rPr lang="en-US" sz="1400" dirty="0" smtClean="0">
                <a:solidFill>
                  <a:schemeClr val="bg1"/>
                </a:solidFill>
              </a:rPr>
              <a:t>it for delivery</a:t>
            </a:r>
          </a:p>
          <a:p>
            <a:pPr marL="800100" lvl="1" indent="-342900">
              <a:buFontTx/>
              <a:buChar char="-"/>
            </a:pPr>
            <a:r>
              <a:rPr lang="en-US" sz="1400" dirty="0" smtClean="0">
                <a:solidFill>
                  <a:schemeClr val="bg1"/>
                </a:solidFill>
              </a:rPr>
              <a:t>Delivers </a:t>
            </a:r>
            <a:r>
              <a:rPr lang="en-US" sz="1400" dirty="0">
                <a:solidFill>
                  <a:schemeClr val="bg1"/>
                </a:solidFill>
              </a:rPr>
              <a:t>the log event to the </a:t>
            </a:r>
            <a:r>
              <a:rPr lang="en-US" sz="1400" dirty="0" smtClean="0">
                <a:solidFill>
                  <a:schemeClr val="bg1"/>
                </a:solidFill>
              </a:rPr>
              <a:t>final destination, such as to the screen or a </a:t>
            </a:r>
            <a:r>
              <a:rPr lang="en-US" sz="1400" dirty="0" smtClean="0">
                <a:solidFill>
                  <a:schemeClr val="bg1"/>
                </a:solidFill>
              </a:rPr>
              <a:t>file</a:t>
            </a:r>
          </a:p>
          <a:p>
            <a:pPr marL="800100" lvl="1" indent="-342900">
              <a:buFontTx/>
              <a:buChar char="-"/>
            </a:pPr>
            <a:r>
              <a:rPr lang="en-US" sz="1400" dirty="0" smtClean="0">
                <a:solidFill>
                  <a:schemeClr val="bg1"/>
                </a:solidFill>
              </a:rPr>
              <a:t>Also has some concurrency logic to improve performance and handling of log events</a:t>
            </a:r>
            <a:r>
              <a:rPr lang="en-US" sz="1400" baseline="30000" dirty="0" smtClean="0">
                <a:solidFill>
                  <a:schemeClr val="bg1"/>
                </a:solidFill>
              </a:rPr>
              <a:t>2</a:t>
            </a:r>
            <a:endParaRPr lang="en-US" sz="1400" baseline="30000" dirty="0">
              <a:solidFill>
                <a:schemeClr val="bg1"/>
              </a:solidFill>
            </a:endParaRPr>
          </a:p>
        </p:txBody>
      </p:sp>
      <p:grpSp>
        <p:nvGrpSpPr>
          <p:cNvPr id="55" name="Group 54"/>
          <p:cNvGrpSpPr/>
          <p:nvPr/>
        </p:nvGrpSpPr>
        <p:grpSpPr>
          <a:xfrm>
            <a:off x="679139" y="1196434"/>
            <a:ext cx="6180801" cy="4465133"/>
            <a:chOff x="679139" y="12997"/>
            <a:chExt cx="6180801" cy="4465133"/>
          </a:xfrm>
        </p:grpSpPr>
        <p:grpSp>
          <p:nvGrpSpPr>
            <p:cNvPr id="44" name="Group 43"/>
            <p:cNvGrpSpPr/>
            <p:nvPr/>
          </p:nvGrpSpPr>
          <p:grpSpPr>
            <a:xfrm>
              <a:off x="679139" y="2379870"/>
              <a:ext cx="6180801" cy="2098260"/>
              <a:chOff x="803630" y="1832124"/>
              <a:chExt cx="6180801" cy="2098260"/>
            </a:xfrm>
          </p:grpSpPr>
          <p:grpSp>
            <p:nvGrpSpPr>
              <p:cNvPr id="43" name="Group 42"/>
              <p:cNvGrpSpPr/>
              <p:nvPr/>
            </p:nvGrpSpPr>
            <p:grpSpPr>
              <a:xfrm>
                <a:off x="803630" y="3345609"/>
                <a:ext cx="6180801" cy="584775"/>
                <a:chOff x="665333" y="3746558"/>
                <a:chExt cx="6180801" cy="584775"/>
              </a:xfrm>
            </p:grpSpPr>
            <p:sp>
              <p:nvSpPr>
                <p:cNvPr id="25" name="TextBox 24"/>
                <p:cNvSpPr txBox="1"/>
                <p:nvPr/>
              </p:nvSpPr>
              <p:spPr>
                <a:xfrm>
                  <a:off x="2756478" y="3746558"/>
                  <a:ext cx="2200812" cy="584775"/>
                </a:xfrm>
                <a:prstGeom prst="rect">
                  <a:avLst/>
                </a:prstGeom>
                <a:noFill/>
              </p:spPr>
              <p:txBody>
                <a:bodyPr wrap="square" rtlCol="0">
                  <a:spAutoFit/>
                </a:bodyPr>
                <a:lstStyle/>
                <a:p>
                  <a:pPr algn="ctr"/>
                  <a:r>
                    <a:rPr lang="en-US" sz="3200" b="1" dirty="0" smtClean="0">
                      <a:solidFill>
                        <a:schemeClr val="tx2"/>
                      </a:solidFill>
                    </a:rPr>
                    <a:t>Dispatcher</a:t>
                  </a:r>
                  <a:endParaRPr lang="en-US" sz="3200" b="1" dirty="0">
                    <a:solidFill>
                      <a:schemeClr val="tx2"/>
                    </a:solidFill>
                  </a:endParaRPr>
                </a:p>
              </p:txBody>
            </p:sp>
            <p:sp>
              <p:nvSpPr>
                <p:cNvPr id="31" name="TextBox 30"/>
                <p:cNvSpPr txBox="1"/>
                <p:nvPr/>
              </p:nvSpPr>
              <p:spPr>
                <a:xfrm>
                  <a:off x="665333" y="3746558"/>
                  <a:ext cx="2200812" cy="584775"/>
                </a:xfrm>
                <a:prstGeom prst="rect">
                  <a:avLst/>
                </a:prstGeom>
                <a:noFill/>
              </p:spPr>
              <p:txBody>
                <a:bodyPr wrap="square" rtlCol="0">
                  <a:spAutoFit/>
                </a:bodyPr>
                <a:lstStyle/>
                <a:p>
                  <a:pPr algn="ctr"/>
                  <a:r>
                    <a:rPr lang="en-US" sz="3200" b="1" dirty="0" smtClean="0">
                      <a:solidFill>
                        <a:schemeClr val="tx2"/>
                      </a:solidFill>
                    </a:rPr>
                    <a:t>Logger</a:t>
                  </a:r>
                  <a:endParaRPr lang="en-US" sz="3200" b="1" dirty="0">
                    <a:solidFill>
                      <a:schemeClr val="tx2"/>
                    </a:solidFill>
                  </a:endParaRPr>
                </a:p>
              </p:txBody>
            </p:sp>
            <p:sp>
              <p:nvSpPr>
                <p:cNvPr id="39" name="TextBox 38"/>
                <p:cNvSpPr txBox="1"/>
                <p:nvPr/>
              </p:nvSpPr>
              <p:spPr>
                <a:xfrm>
                  <a:off x="4645322" y="3746558"/>
                  <a:ext cx="2200812" cy="584775"/>
                </a:xfrm>
                <a:prstGeom prst="rect">
                  <a:avLst/>
                </a:prstGeom>
                <a:noFill/>
              </p:spPr>
              <p:txBody>
                <a:bodyPr wrap="square" rtlCol="0">
                  <a:spAutoFit/>
                </a:bodyPr>
                <a:lstStyle/>
                <a:p>
                  <a:pPr algn="ctr"/>
                  <a:r>
                    <a:rPr lang="en-US" sz="3200" b="1" dirty="0" smtClean="0">
                      <a:solidFill>
                        <a:schemeClr val="tx2"/>
                      </a:solidFill>
                    </a:rPr>
                    <a:t>Targets</a:t>
                  </a:r>
                  <a:endParaRPr lang="en-US" sz="3200" b="1" dirty="0">
                    <a:solidFill>
                      <a:schemeClr val="tx2"/>
                    </a:solidFill>
                  </a:endParaRPr>
                </a:p>
              </p:txBody>
            </p:sp>
          </p:grpSp>
          <p:grpSp>
            <p:nvGrpSpPr>
              <p:cNvPr id="42" name="Group 41"/>
              <p:cNvGrpSpPr/>
              <p:nvPr/>
            </p:nvGrpSpPr>
            <p:grpSpPr>
              <a:xfrm>
                <a:off x="1152626" y="1832124"/>
                <a:ext cx="5340620" cy="1584475"/>
                <a:chOff x="1058351" y="2096403"/>
                <a:chExt cx="5340620" cy="1584475"/>
              </a:xfrm>
            </p:grpSpPr>
            <p:grpSp>
              <p:nvGrpSpPr>
                <p:cNvPr id="29" name="Group 28"/>
                <p:cNvGrpSpPr/>
                <p:nvPr/>
              </p:nvGrpSpPr>
              <p:grpSpPr>
                <a:xfrm>
                  <a:off x="3117494" y="2096403"/>
                  <a:ext cx="1584475" cy="1584475"/>
                  <a:chOff x="2908855" y="1641344"/>
                  <a:chExt cx="2561361" cy="2561361"/>
                </a:xfrm>
              </p:grpSpPr>
              <p:sp>
                <p:nvSpPr>
                  <p:cNvPr id="27" name="Oval 26"/>
                  <p:cNvSpPr/>
                  <p:nvPr/>
                </p:nvSpPr>
                <p:spPr>
                  <a:xfrm>
                    <a:off x="2908855" y="1641344"/>
                    <a:ext cx="2561361" cy="2561361"/>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nvGrpSpPr>
                  <p:cNvPr id="26" name="Group 25"/>
                  <p:cNvGrpSpPr/>
                  <p:nvPr/>
                </p:nvGrpSpPr>
                <p:grpSpPr>
                  <a:xfrm>
                    <a:off x="3198996" y="2044707"/>
                    <a:ext cx="1952095" cy="1885443"/>
                    <a:chOff x="3206045" y="2015587"/>
                    <a:chExt cx="1952095" cy="1885443"/>
                  </a:xfrm>
                </p:grpSpPr>
                <p:sp>
                  <p:nvSpPr>
                    <p:cNvPr id="20" name="Freeform 19"/>
                    <p:cNvSpPr/>
                    <p:nvPr/>
                  </p:nvSpPr>
                  <p:spPr>
                    <a:xfrm>
                      <a:off x="3206045" y="2015587"/>
                      <a:ext cx="1241249" cy="124124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Freeform 20"/>
                    <p:cNvSpPr/>
                    <p:nvPr/>
                  </p:nvSpPr>
                  <p:spPr>
                    <a:xfrm>
                      <a:off x="4419954" y="2168175"/>
                      <a:ext cx="738186" cy="738186"/>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Freeform 22"/>
                    <p:cNvSpPr/>
                    <p:nvPr/>
                  </p:nvSpPr>
                  <p:spPr>
                    <a:xfrm>
                      <a:off x="3996180" y="3031610"/>
                      <a:ext cx="869420" cy="869420"/>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sp>
              <p:nvSpPr>
                <p:cNvPr id="30" name="Oval Callout 29"/>
                <p:cNvSpPr/>
                <p:nvPr/>
              </p:nvSpPr>
              <p:spPr>
                <a:xfrm>
                  <a:off x="1058351" y="2385196"/>
                  <a:ext cx="1502820" cy="1006889"/>
                </a:xfrm>
                <a:prstGeom prst="wedgeEllipse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38" name="Group 37"/>
                <p:cNvGrpSpPr/>
                <p:nvPr/>
              </p:nvGrpSpPr>
              <p:grpSpPr>
                <a:xfrm>
                  <a:off x="5202595" y="2233749"/>
                  <a:ext cx="1196376" cy="1309783"/>
                  <a:chOff x="4740672" y="1004742"/>
                  <a:chExt cx="1196376" cy="1309783"/>
                </a:xfrm>
              </p:grpSpPr>
              <p:sp>
                <p:nvSpPr>
                  <p:cNvPr id="34" name="Freeform 33"/>
                  <p:cNvSpPr/>
                  <p:nvPr/>
                </p:nvSpPr>
                <p:spPr>
                  <a:xfrm>
                    <a:off x="4740672" y="1004742"/>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5" name="Freeform 34"/>
                  <p:cNvSpPr/>
                  <p:nvPr/>
                </p:nvSpPr>
                <p:spPr>
                  <a:xfrm>
                    <a:off x="5288719" y="1530724"/>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7" name="Freeform 36"/>
                  <p:cNvSpPr/>
                  <p:nvPr/>
                </p:nvSpPr>
                <p:spPr>
                  <a:xfrm>
                    <a:off x="4839244" y="1922323"/>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40" name="Chevron 39"/>
                <p:cNvSpPr/>
                <p:nvPr/>
              </p:nvSpPr>
              <p:spPr>
                <a:xfrm>
                  <a:off x="2655528"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a:off x="4726964" y="247025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grpSp>
        <p:grpSp>
          <p:nvGrpSpPr>
            <p:cNvPr id="53" name="Group 52"/>
            <p:cNvGrpSpPr/>
            <p:nvPr/>
          </p:nvGrpSpPr>
          <p:grpSpPr>
            <a:xfrm>
              <a:off x="2781090" y="12997"/>
              <a:ext cx="2200812" cy="1929769"/>
              <a:chOff x="2719310" y="-11008"/>
              <a:chExt cx="2200812" cy="1929769"/>
            </a:xfrm>
          </p:grpSpPr>
          <p:sp>
            <p:nvSpPr>
              <p:cNvPr id="51" name="Freeform 50"/>
              <p:cNvSpPr/>
              <p:nvPr/>
            </p:nvSpPr>
            <p:spPr>
              <a:xfrm>
                <a:off x="3163335" y="-11008"/>
                <a:ext cx="1312762" cy="1308251"/>
              </a:xfrm>
              <a:custGeom>
                <a:avLst/>
                <a:gdLst>
                  <a:gd name="connsiteX0" fmla="*/ 504240 w 1312762"/>
                  <a:gd name="connsiteY0" fmla="*/ 430011 h 1308251"/>
                  <a:gd name="connsiteX1" fmla="*/ 601128 w 1312762"/>
                  <a:gd name="connsiteY1" fmla="*/ 430011 h 1308251"/>
                  <a:gd name="connsiteX2" fmla="*/ 625351 w 1312762"/>
                  <a:gd name="connsiteY2" fmla="*/ 450056 h 1308251"/>
                  <a:gd name="connsiteX3" fmla="*/ 625351 w 1312762"/>
                  <a:gd name="connsiteY3" fmla="*/ 675579 h 1308251"/>
                  <a:gd name="connsiteX4" fmla="*/ 1185338 w 1312762"/>
                  <a:gd name="connsiteY4" fmla="*/ 675579 h 1308251"/>
                  <a:gd name="connsiteX5" fmla="*/ 1312762 w 1312762"/>
                  <a:gd name="connsiteY5" fmla="*/ 781027 h 1308251"/>
                  <a:gd name="connsiteX6" fmla="*/ 1312762 w 1312762"/>
                  <a:gd name="connsiteY6" fmla="*/ 1308251 h 1308251"/>
                  <a:gd name="connsiteX7" fmla="*/ 0 w 1312762"/>
                  <a:gd name="connsiteY7" fmla="*/ 1308251 h 1308251"/>
                  <a:gd name="connsiteX8" fmla="*/ 0 w 1312762"/>
                  <a:gd name="connsiteY8" fmla="*/ 675579 h 1308251"/>
                  <a:gd name="connsiteX9" fmla="*/ 211323 w 1312762"/>
                  <a:gd name="connsiteY9" fmla="*/ 675579 h 1308251"/>
                  <a:gd name="connsiteX10" fmla="*/ 211323 w 1312762"/>
                  <a:gd name="connsiteY10" fmla="*/ 531785 h 1308251"/>
                  <a:gd name="connsiteX11" fmla="*/ 244769 w 1312762"/>
                  <a:gd name="connsiteY11" fmla="*/ 504107 h 1308251"/>
                  <a:gd name="connsiteX12" fmla="*/ 378546 w 1312762"/>
                  <a:gd name="connsiteY12" fmla="*/ 504107 h 1308251"/>
                  <a:gd name="connsiteX13" fmla="*/ 411991 w 1312762"/>
                  <a:gd name="connsiteY13" fmla="*/ 531785 h 1308251"/>
                  <a:gd name="connsiteX14" fmla="*/ 411991 w 1312762"/>
                  <a:gd name="connsiteY14" fmla="*/ 675579 h 1308251"/>
                  <a:gd name="connsiteX15" fmla="*/ 480017 w 1312762"/>
                  <a:gd name="connsiteY15" fmla="*/ 675579 h 1308251"/>
                  <a:gd name="connsiteX16" fmla="*/ 480017 w 1312762"/>
                  <a:gd name="connsiteY16" fmla="*/ 450056 h 1308251"/>
                  <a:gd name="connsiteX17" fmla="*/ 504240 w 1312762"/>
                  <a:gd name="connsiteY17" fmla="*/ 430011 h 1308251"/>
                  <a:gd name="connsiteX18" fmla="*/ 406699 w 1312762"/>
                  <a:gd name="connsiteY18" fmla="*/ 589 h 1308251"/>
                  <a:gd name="connsiteX19" fmla="*/ 427179 w 1312762"/>
                  <a:gd name="connsiteY19" fmla="*/ 4440 h 1308251"/>
                  <a:gd name="connsiteX20" fmla="*/ 443082 w 1312762"/>
                  <a:gd name="connsiteY20" fmla="*/ 22820 h 1308251"/>
                  <a:gd name="connsiteX21" fmla="*/ 443557 w 1312762"/>
                  <a:gd name="connsiteY21" fmla="*/ 23369 h 1308251"/>
                  <a:gd name="connsiteX22" fmla="*/ 494367 w 1312762"/>
                  <a:gd name="connsiteY22" fmla="*/ 5483 h 1308251"/>
                  <a:gd name="connsiteX23" fmla="*/ 520134 w 1312762"/>
                  <a:gd name="connsiteY23" fmla="*/ 54277 h 1308251"/>
                  <a:gd name="connsiteX24" fmla="*/ 520276 w 1312762"/>
                  <a:gd name="connsiteY24" fmla="*/ 54398 h 1308251"/>
                  <a:gd name="connsiteX25" fmla="*/ 540620 w 1312762"/>
                  <a:gd name="connsiteY25" fmla="*/ 71671 h 1308251"/>
                  <a:gd name="connsiteX26" fmla="*/ 553201 w 1312762"/>
                  <a:gd name="connsiteY26" fmla="*/ 101633 h 1308251"/>
                  <a:gd name="connsiteX27" fmla="*/ 551721 w 1312762"/>
                  <a:gd name="connsiteY27" fmla="*/ 152984 h 1308251"/>
                  <a:gd name="connsiteX28" fmla="*/ 562533 w 1312762"/>
                  <a:gd name="connsiteY28" fmla="*/ 231498 h 1308251"/>
                  <a:gd name="connsiteX29" fmla="*/ 511885 w 1312762"/>
                  <a:gd name="connsiteY29" fmla="*/ 300226 h 1308251"/>
                  <a:gd name="connsiteX30" fmla="*/ 493754 w 1312762"/>
                  <a:gd name="connsiteY30" fmla="*/ 359116 h 1308251"/>
                  <a:gd name="connsiteX31" fmla="*/ 432023 w 1312762"/>
                  <a:gd name="connsiteY31" fmla="*/ 366247 h 1308251"/>
                  <a:gd name="connsiteX32" fmla="*/ 387910 w 1312762"/>
                  <a:gd name="connsiteY32" fmla="*/ 429072 h 1308251"/>
                  <a:gd name="connsiteX33" fmla="*/ 323048 w 1312762"/>
                  <a:gd name="connsiteY33" fmla="*/ 390724 h 1308251"/>
                  <a:gd name="connsiteX34" fmla="*/ 226698 w 1312762"/>
                  <a:gd name="connsiteY34" fmla="*/ 352835 h 1308251"/>
                  <a:gd name="connsiteX35" fmla="*/ 184335 w 1312762"/>
                  <a:gd name="connsiteY35" fmla="*/ 310672 h 1308251"/>
                  <a:gd name="connsiteX36" fmla="*/ 193387 w 1312762"/>
                  <a:gd name="connsiteY36" fmla="*/ 253758 h 1308251"/>
                  <a:gd name="connsiteX37" fmla="*/ 174272 w 1312762"/>
                  <a:gd name="connsiteY37" fmla="*/ 195367 h 1308251"/>
                  <a:gd name="connsiteX38" fmla="*/ 209180 w 1312762"/>
                  <a:gd name="connsiteY38" fmla="*/ 143467 h 1308251"/>
                  <a:gd name="connsiteX39" fmla="*/ 209514 w 1312762"/>
                  <a:gd name="connsiteY39" fmla="*/ 142099 h 1308251"/>
                  <a:gd name="connsiteX40" fmla="*/ 225064 w 1312762"/>
                  <a:gd name="connsiteY40" fmla="*/ 67569 h 1308251"/>
                  <a:gd name="connsiteX41" fmla="*/ 300711 w 1312762"/>
                  <a:gd name="connsiteY41" fmla="*/ 50542 h 1308251"/>
                  <a:gd name="connsiteX42" fmla="*/ 300728 w 1312762"/>
                  <a:gd name="connsiteY42" fmla="*/ 50513 h 1308251"/>
                  <a:gd name="connsiteX43" fmla="*/ 315772 w 1312762"/>
                  <a:gd name="connsiteY43" fmla="*/ 24905 h 1308251"/>
                  <a:gd name="connsiteX44" fmla="*/ 376980 w 1312762"/>
                  <a:gd name="connsiteY44" fmla="*/ 32866 h 1308251"/>
                  <a:gd name="connsiteX45" fmla="*/ 377252 w 1312762"/>
                  <a:gd name="connsiteY45" fmla="*/ 32384 h 1308251"/>
                  <a:gd name="connsiteX46" fmla="*/ 389200 w 1312762"/>
                  <a:gd name="connsiteY46" fmla="*/ 11204 h 1308251"/>
                  <a:gd name="connsiteX47" fmla="*/ 406699 w 1312762"/>
                  <a:gd name="connsiteY47" fmla="*/ 589 h 130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2762" h="1308251">
                    <a:moveTo>
                      <a:pt x="504240" y="430011"/>
                    </a:moveTo>
                    <a:lnTo>
                      <a:pt x="601128" y="430011"/>
                    </a:lnTo>
                    <a:cubicBezTo>
                      <a:pt x="614506" y="430011"/>
                      <a:pt x="625351" y="438985"/>
                      <a:pt x="625351" y="450056"/>
                    </a:cubicBezTo>
                    <a:lnTo>
                      <a:pt x="625351" y="675579"/>
                    </a:lnTo>
                    <a:lnTo>
                      <a:pt x="1185338" y="675579"/>
                    </a:lnTo>
                    <a:lnTo>
                      <a:pt x="1312762" y="781027"/>
                    </a:lnTo>
                    <a:lnTo>
                      <a:pt x="1312762" y="1308251"/>
                    </a:lnTo>
                    <a:lnTo>
                      <a:pt x="0" y="1308251"/>
                    </a:lnTo>
                    <a:lnTo>
                      <a:pt x="0" y="675579"/>
                    </a:lnTo>
                    <a:lnTo>
                      <a:pt x="211323" y="675579"/>
                    </a:lnTo>
                    <a:lnTo>
                      <a:pt x="211323" y="531785"/>
                    </a:lnTo>
                    <a:cubicBezTo>
                      <a:pt x="211323" y="516499"/>
                      <a:pt x="226298" y="504107"/>
                      <a:pt x="244769" y="504107"/>
                    </a:cubicBezTo>
                    <a:lnTo>
                      <a:pt x="378546" y="504107"/>
                    </a:lnTo>
                    <a:cubicBezTo>
                      <a:pt x="397017" y="504107"/>
                      <a:pt x="411991" y="516499"/>
                      <a:pt x="411991" y="531785"/>
                    </a:cubicBezTo>
                    <a:lnTo>
                      <a:pt x="411991" y="675579"/>
                    </a:lnTo>
                    <a:lnTo>
                      <a:pt x="480017" y="675579"/>
                    </a:lnTo>
                    <a:lnTo>
                      <a:pt x="480017" y="450056"/>
                    </a:lnTo>
                    <a:cubicBezTo>
                      <a:pt x="480017" y="438985"/>
                      <a:pt x="490862" y="430011"/>
                      <a:pt x="504240" y="430011"/>
                    </a:cubicBezTo>
                    <a:close/>
                    <a:moveTo>
                      <a:pt x="406699" y="589"/>
                    </a:moveTo>
                    <a:cubicBezTo>
                      <a:pt x="413757" y="-919"/>
                      <a:pt x="420810" y="504"/>
                      <a:pt x="427179" y="4440"/>
                    </a:cubicBezTo>
                    <a:lnTo>
                      <a:pt x="443082" y="22820"/>
                    </a:lnTo>
                    <a:lnTo>
                      <a:pt x="443557" y="23369"/>
                    </a:lnTo>
                    <a:cubicBezTo>
                      <a:pt x="456030" y="1258"/>
                      <a:pt x="476661" y="-6002"/>
                      <a:pt x="494367" y="5483"/>
                    </a:cubicBezTo>
                    <a:cubicBezTo>
                      <a:pt x="507860" y="14231"/>
                      <a:pt x="517534" y="32546"/>
                      <a:pt x="520134" y="54277"/>
                    </a:cubicBezTo>
                    <a:lnTo>
                      <a:pt x="520276" y="54398"/>
                    </a:lnTo>
                    <a:lnTo>
                      <a:pt x="540620" y="71671"/>
                    </a:lnTo>
                    <a:cubicBezTo>
                      <a:pt x="546306" y="79813"/>
                      <a:pt x="550674" y="90049"/>
                      <a:pt x="553201" y="101633"/>
                    </a:cubicBezTo>
                    <a:cubicBezTo>
                      <a:pt x="556874" y="118451"/>
                      <a:pt x="556350" y="136716"/>
                      <a:pt x="551721" y="152984"/>
                    </a:cubicBezTo>
                    <a:cubicBezTo>
                      <a:pt x="563101" y="175294"/>
                      <a:pt x="567081" y="204215"/>
                      <a:pt x="562533" y="231498"/>
                    </a:cubicBezTo>
                    <a:cubicBezTo>
                      <a:pt x="556486" y="267769"/>
                      <a:pt x="536469" y="294933"/>
                      <a:pt x="511885" y="300226"/>
                    </a:cubicBezTo>
                    <a:cubicBezTo>
                      <a:pt x="511767" y="322865"/>
                      <a:pt x="505152" y="344336"/>
                      <a:pt x="493754" y="359116"/>
                    </a:cubicBezTo>
                    <a:cubicBezTo>
                      <a:pt x="476435" y="381576"/>
                      <a:pt x="451418" y="384462"/>
                      <a:pt x="432023" y="366247"/>
                    </a:cubicBezTo>
                    <a:cubicBezTo>
                      <a:pt x="425751" y="397535"/>
                      <a:pt x="408956" y="421452"/>
                      <a:pt x="387910" y="429072"/>
                    </a:cubicBezTo>
                    <a:cubicBezTo>
                      <a:pt x="363109" y="438050"/>
                      <a:pt x="337226" y="422751"/>
                      <a:pt x="323048" y="390724"/>
                    </a:cubicBezTo>
                    <a:cubicBezTo>
                      <a:pt x="289583" y="421123"/>
                      <a:pt x="246119" y="404036"/>
                      <a:pt x="226698" y="352835"/>
                    </a:cubicBezTo>
                    <a:cubicBezTo>
                      <a:pt x="207619" y="356200"/>
                      <a:pt x="189705" y="338374"/>
                      <a:pt x="184335" y="310672"/>
                    </a:cubicBezTo>
                    <a:cubicBezTo>
                      <a:pt x="180445" y="290629"/>
                      <a:pt x="183884" y="268998"/>
                      <a:pt x="193387" y="253758"/>
                    </a:cubicBezTo>
                    <a:cubicBezTo>
                      <a:pt x="179904" y="241804"/>
                      <a:pt x="172395" y="218865"/>
                      <a:pt x="174272" y="195367"/>
                    </a:cubicBezTo>
                    <a:cubicBezTo>
                      <a:pt x="176474" y="167854"/>
                      <a:pt x="190968" y="146303"/>
                      <a:pt x="209180" y="143467"/>
                    </a:cubicBezTo>
                    <a:cubicBezTo>
                      <a:pt x="209289" y="143008"/>
                      <a:pt x="209406" y="142558"/>
                      <a:pt x="209514" y="142099"/>
                    </a:cubicBezTo>
                    <a:cubicBezTo>
                      <a:pt x="207069" y="115005"/>
                      <a:pt x="212772" y="87682"/>
                      <a:pt x="225064" y="67569"/>
                    </a:cubicBezTo>
                    <a:cubicBezTo>
                      <a:pt x="244486" y="35802"/>
                      <a:pt x="275974" y="28721"/>
                      <a:pt x="300711" y="50542"/>
                    </a:cubicBezTo>
                    <a:lnTo>
                      <a:pt x="300728" y="50513"/>
                    </a:lnTo>
                    <a:lnTo>
                      <a:pt x="315772" y="24905"/>
                    </a:lnTo>
                    <a:cubicBezTo>
                      <a:pt x="333969" y="5923"/>
                      <a:pt x="359774" y="7325"/>
                      <a:pt x="376980" y="32866"/>
                    </a:cubicBezTo>
                    <a:lnTo>
                      <a:pt x="377252" y="32384"/>
                    </a:lnTo>
                    <a:lnTo>
                      <a:pt x="389200" y="11204"/>
                    </a:lnTo>
                    <a:cubicBezTo>
                      <a:pt x="394304" y="5660"/>
                      <a:pt x="400287" y="1957"/>
                      <a:pt x="406699" y="589"/>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2" name="TextBox 51"/>
              <p:cNvSpPr txBox="1"/>
              <p:nvPr/>
            </p:nvSpPr>
            <p:spPr>
              <a:xfrm>
                <a:off x="2719310" y="1333986"/>
                <a:ext cx="2200812" cy="584775"/>
              </a:xfrm>
              <a:prstGeom prst="rect">
                <a:avLst/>
              </a:prstGeom>
              <a:noFill/>
            </p:spPr>
            <p:txBody>
              <a:bodyPr wrap="square" rtlCol="0">
                <a:spAutoFit/>
              </a:bodyPr>
              <a:lstStyle/>
              <a:p>
                <a:pPr algn="ctr"/>
                <a:r>
                  <a:rPr lang="en-US" sz="3200" b="1" dirty="0" smtClean="0">
                    <a:solidFill>
                      <a:schemeClr val="tx2"/>
                    </a:solidFill>
                  </a:rPr>
                  <a:t>Factory</a:t>
                </a:r>
                <a:endParaRPr lang="en-US" sz="3200" b="1" dirty="0">
                  <a:solidFill>
                    <a:schemeClr val="tx2"/>
                  </a:solidFill>
                </a:endParaRPr>
              </a:p>
            </p:txBody>
          </p:sp>
        </p:grpSp>
        <p:sp>
          <p:nvSpPr>
            <p:cNvPr id="54" name="Chevron 53"/>
            <p:cNvSpPr/>
            <p:nvPr/>
          </p:nvSpPr>
          <p:spPr>
            <a:xfrm rot="5400000">
              <a:off x="3719656" y="1123923"/>
              <a:ext cx="323681" cy="1985095"/>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sp>
        <p:nvSpPr>
          <p:cNvPr id="5" name="TextBox 4"/>
          <p:cNvSpPr txBox="1"/>
          <p:nvPr/>
        </p:nvSpPr>
        <p:spPr>
          <a:xfrm>
            <a:off x="8275982" y="5360771"/>
            <a:ext cx="3368702" cy="1446550"/>
          </a:xfrm>
          <a:prstGeom prst="rect">
            <a:avLst/>
          </a:prstGeom>
          <a:noFill/>
        </p:spPr>
        <p:txBody>
          <a:bodyPr wrap="square" rtlCol="0">
            <a:spAutoFit/>
          </a:bodyPr>
          <a:lstStyle/>
          <a:p>
            <a:r>
              <a:rPr lang="en-US" sz="1100" dirty="0" smtClean="0">
                <a:solidFill>
                  <a:schemeClr val="bg1"/>
                </a:solidFill>
              </a:rPr>
              <a:t>1. The </a:t>
            </a:r>
            <a:r>
              <a:rPr lang="en-US" sz="1100" dirty="0" smtClean="0">
                <a:solidFill>
                  <a:schemeClr val="bg1"/>
                </a:solidFill>
              </a:rPr>
              <a:t>dispatcher uses the Observer Pattern to manage Targets and dispatch log events, where the Dispatcher is the subject and the targets are the </a:t>
            </a:r>
            <a:r>
              <a:rPr lang="en-US" sz="1100" dirty="0" smtClean="0">
                <a:solidFill>
                  <a:schemeClr val="bg1"/>
                </a:solidFill>
              </a:rPr>
              <a:t>observers</a:t>
            </a:r>
          </a:p>
          <a:p>
            <a:endParaRPr lang="en-US" sz="1100" dirty="0" smtClean="0">
              <a:solidFill>
                <a:schemeClr val="bg1"/>
              </a:solidFill>
            </a:endParaRPr>
          </a:p>
          <a:p>
            <a:r>
              <a:rPr lang="en-US" sz="1100" dirty="0" smtClean="0">
                <a:solidFill>
                  <a:schemeClr val="bg1"/>
                </a:solidFill>
              </a:rPr>
              <a:t>2. The architecture of synchronous vs. asynchronous logging is carefully considered, minimizing the complexity of these implementations for developers making custom targets</a:t>
            </a:r>
            <a:endParaRPr lang="en-US" sz="1100" dirty="0">
              <a:solidFill>
                <a:schemeClr val="bg1"/>
              </a:solidFill>
            </a:endParaRPr>
          </a:p>
        </p:txBody>
      </p:sp>
      <p:sp>
        <p:nvSpPr>
          <p:cNvPr id="73" name="Rectangle 72"/>
          <p:cNvSpPr/>
          <p:nvPr/>
        </p:nvSpPr>
        <p:spPr>
          <a:xfrm>
            <a:off x="987227" y="1108610"/>
            <a:ext cx="4151215" cy="4580092"/>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87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err="1" smtClean="0"/>
              <a:t>NuLog</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Everything should be as simple as it is, but not </a:t>
            </a:r>
            <a:r>
              <a:rPr lang="en-US" dirty="0" smtClean="0">
                <a:solidFill>
                  <a:schemeClr val="bg1"/>
                </a:solidFill>
              </a:rPr>
              <a:t>simpler</a:t>
            </a:r>
            <a:endParaRPr lang="en-US" dirty="0">
              <a:solidFill>
                <a:schemeClr val="bg1"/>
              </a:solidFill>
            </a:endParaRPr>
          </a:p>
        </p:txBody>
      </p:sp>
      <p:grpSp>
        <p:nvGrpSpPr>
          <p:cNvPr id="7" name="Group 6"/>
          <p:cNvGrpSpPr/>
          <p:nvPr/>
        </p:nvGrpSpPr>
        <p:grpSpPr>
          <a:xfrm>
            <a:off x="5120008" y="2661493"/>
            <a:ext cx="2566900" cy="1651532"/>
            <a:chOff x="2828679" y="2170771"/>
            <a:chExt cx="3616575" cy="2326888"/>
          </a:xfrm>
        </p:grpSpPr>
        <p:sp>
          <p:nvSpPr>
            <p:cNvPr id="5" name="Rectangle 4"/>
            <p:cNvSpPr/>
            <p:nvPr/>
          </p:nvSpPr>
          <p:spPr>
            <a:xfrm>
              <a:off x="3040337" y="2170771"/>
              <a:ext cx="2326888" cy="2326888"/>
            </a:xfrm>
            <a:prstGeom prst="rect">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Chevron 5"/>
            <p:cNvSpPr/>
            <p:nvPr/>
          </p:nvSpPr>
          <p:spPr>
            <a:xfrm rot="3713462">
              <a:off x="3830403" y="1214365"/>
              <a:ext cx="1613127" cy="3616575"/>
            </a:xfrm>
            <a:custGeom>
              <a:avLst/>
              <a:gdLst>
                <a:gd name="connsiteX0" fmla="*/ 0 w 862361"/>
                <a:gd name="connsiteY0" fmla="*/ 0 h 2103864"/>
                <a:gd name="connsiteX1" fmla="*/ 431181 w 862361"/>
                <a:gd name="connsiteY1" fmla="*/ 0 h 2103864"/>
                <a:gd name="connsiteX2" fmla="*/ 862361 w 862361"/>
                <a:gd name="connsiteY2" fmla="*/ 1051932 h 2103864"/>
                <a:gd name="connsiteX3" fmla="*/ 431181 w 862361"/>
                <a:gd name="connsiteY3" fmla="*/ 2103864 h 2103864"/>
                <a:gd name="connsiteX4" fmla="*/ 0 w 862361"/>
                <a:gd name="connsiteY4" fmla="*/ 2103864 h 2103864"/>
                <a:gd name="connsiteX5" fmla="*/ 431181 w 862361"/>
                <a:gd name="connsiteY5" fmla="*/ 1051932 h 2103864"/>
                <a:gd name="connsiteX6" fmla="*/ 0 w 862361"/>
                <a:gd name="connsiteY6" fmla="*/ 0 h 2103864"/>
                <a:gd name="connsiteX0" fmla="*/ 434140 w 1296501"/>
                <a:gd name="connsiteY0" fmla="*/ 0 h 2103864"/>
                <a:gd name="connsiteX1" fmla="*/ 865321 w 1296501"/>
                <a:gd name="connsiteY1" fmla="*/ 0 h 2103864"/>
                <a:gd name="connsiteX2" fmla="*/ 1296501 w 1296501"/>
                <a:gd name="connsiteY2" fmla="*/ 1051932 h 2103864"/>
                <a:gd name="connsiteX3" fmla="*/ 865321 w 1296501"/>
                <a:gd name="connsiteY3" fmla="*/ 2103864 h 2103864"/>
                <a:gd name="connsiteX4" fmla="*/ 0 w 1296501"/>
                <a:gd name="connsiteY4" fmla="*/ 1500199 h 2103864"/>
                <a:gd name="connsiteX5" fmla="*/ 865321 w 1296501"/>
                <a:gd name="connsiteY5" fmla="*/ 1051932 h 2103864"/>
                <a:gd name="connsiteX6" fmla="*/ 434140 w 1296501"/>
                <a:gd name="connsiteY6" fmla="*/ 0 h 2103864"/>
                <a:gd name="connsiteX0" fmla="*/ 434140 w 1296501"/>
                <a:gd name="connsiteY0" fmla="*/ 0 h 1551746"/>
                <a:gd name="connsiteX1" fmla="*/ 865321 w 1296501"/>
                <a:gd name="connsiteY1" fmla="*/ 0 h 1551746"/>
                <a:gd name="connsiteX2" fmla="*/ 1296501 w 1296501"/>
                <a:gd name="connsiteY2" fmla="*/ 1051932 h 1551746"/>
                <a:gd name="connsiteX3" fmla="*/ 191216 w 1296501"/>
                <a:gd name="connsiteY3" fmla="*/ 1551746 h 1551746"/>
                <a:gd name="connsiteX4" fmla="*/ 0 w 1296501"/>
                <a:gd name="connsiteY4" fmla="*/ 1500199 h 1551746"/>
                <a:gd name="connsiteX5" fmla="*/ 865321 w 1296501"/>
                <a:gd name="connsiteY5" fmla="*/ 1051932 h 1551746"/>
                <a:gd name="connsiteX6" fmla="*/ 434140 w 1296501"/>
                <a:gd name="connsiteY6" fmla="*/ 0 h 1551746"/>
                <a:gd name="connsiteX0" fmla="*/ 368133 w 1230494"/>
                <a:gd name="connsiteY0" fmla="*/ 0 h 1551746"/>
                <a:gd name="connsiteX1" fmla="*/ 799314 w 1230494"/>
                <a:gd name="connsiteY1" fmla="*/ 0 h 1551746"/>
                <a:gd name="connsiteX2" fmla="*/ 1230494 w 1230494"/>
                <a:gd name="connsiteY2" fmla="*/ 1051932 h 1551746"/>
                <a:gd name="connsiteX3" fmla="*/ 125209 w 1230494"/>
                <a:gd name="connsiteY3" fmla="*/ 1551746 h 1551746"/>
                <a:gd name="connsiteX4" fmla="*/ 0 w 1230494"/>
                <a:gd name="connsiteY4" fmla="*/ 1439727 h 1551746"/>
                <a:gd name="connsiteX5" fmla="*/ 799314 w 1230494"/>
                <a:gd name="connsiteY5" fmla="*/ 1051932 h 1551746"/>
                <a:gd name="connsiteX6" fmla="*/ 368133 w 1230494"/>
                <a:gd name="connsiteY6" fmla="*/ 0 h 1551746"/>
                <a:gd name="connsiteX0" fmla="*/ 0 w 1301088"/>
                <a:gd name="connsiteY0" fmla="*/ 0 h 2939091"/>
                <a:gd name="connsiteX1" fmla="*/ 869908 w 1301088"/>
                <a:gd name="connsiteY1" fmla="*/ 1387345 h 2939091"/>
                <a:gd name="connsiteX2" fmla="*/ 1301088 w 1301088"/>
                <a:gd name="connsiteY2" fmla="*/ 2439277 h 2939091"/>
                <a:gd name="connsiteX3" fmla="*/ 195803 w 1301088"/>
                <a:gd name="connsiteY3" fmla="*/ 2939091 h 2939091"/>
                <a:gd name="connsiteX4" fmla="*/ 70594 w 1301088"/>
                <a:gd name="connsiteY4" fmla="*/ 2827072 h 2939091"/>
                <a:gd name="connsiteX5" fmla="*/ 869908 w 1301088"/>
                <a:gd name="connsiteY5" fmla="*/ 2439277 h 2939091"/>
                <a:gd name="connsiteX6" fmla="*/ 0 w 1301088"/>
                <a:gd name="connsiteY6" fmla="*/ 0 h 2939091"/>
                <a:gd name="connsiteX0" fmla="*/ 0 w 1301088"/>
                <a:gd name="connsiteY0" fmla="*/ 14461 h 2953552"/>
                <a:gd name="connsiteX1" fmla="*/ 130744 w 1301088"/>
                <a:gd name="connsiteY1" fmla="*/ 0 h 2953552"/>
                <a:gd name="connsiteX2" fmla="*/ 1301088 w 1301088"/>
                <a:gd name="connsiteY2" fmla="*/ 2453738 h 2953552"/>
                <a:gd name="connsiteX3" fmla="*/ 195803 w 1301088"/>
                <a:gd name="connsiteY3" fmla="*/ 2953552 h 2953552"/>
                <a:gd name="connsiteX4" fmla="*/ 70594 w 1301088"/>
                <a:gd name="connsiteY4" fmla="*/ 2841533 h 2953552"/>
                <a:gd name="connsiteX5" fmla="*/ 869908 w 1301088"/>
                <a:gd name="connsiteY5" fmla="*/ 2453738 h 2953552"/>
                <a:gd name="connsiteX6" fmla="*/ 0 w 1301088"/>
                <a:gd name="connsiteY6" fmla="*/ 14461 h 2953552"/>
                <a:gd name="connsiteX0" fmla="*/ 0 w 1301088"/>
                <a:gd name="connsiteY0" fmla="*/ 14461 h 2953552"/>
                <a:gd name="connsiteX1" fmla="*/ 130744 w 1301088"/>
                <a:gd name="connsiteY1" fmla="*/ 0 h 2953552"/>
                <a:gd name="connsiteX2" fmla="*/ 1301088 w 1301088"/>
                <a:gd name="connsiteY2" fmla="*/ 2453738 h 2953552"/>
                <a:gd name="connsiteX3" fmla="*/ 195803 w 1301088"/>
                <a:gd name="connsiteY3" fmla="*/ 2953552 h 2953552"/>
                <a:gd name="connsiteX4" fmla="*/ 702 w 1301088"/>
                <a:gd name="connsiteY4" fmla="*/ 2719919 h 2953552"/>
                <a:gd name="connsiteX5" fmla="*/ 869908 w 1301088"/>
                <a:gd name="connsiteY5" fmla="*/ 2453738 h 2953552"/>
                <a:gd name="connsiteX6" fmla="*/ 0 w 1301088"/>
                <a:gd name="connsiteY6" fmla="*/ 14461 h 2953552"/>
                <a:gd name="connsiteX0" fmla="*/ 0 w 1301088"/>
                <a:gd name="connsiteY0" fmla="*/ 14461 h 3013096"/>
                <a:gd name="connsiteX1" fmla="*/ 130744 w 1301088"/>
                <a:gd name="connsiteY1" fmla="*/ 0 h 3013096"/>
                <a:gd name="connsiteX2" fmla="*/ 1301088 w 1301088"/>
                <a:gd name="connsiteY2" fmla="*/ 2453738 h 3013096"/>
                <a:gd name="connsiteX3" fmla="*/ 307277 w 1301088"/>
                <a:gd name="connsiteY3" fmla="*/ 3013096 h 3013096"/>
                <a:gd name="connsiteX4" fmla="*/ 702 w 1301088"/>
                <a:gd name="connsiteY4" fmla="*/ 2719919 h 3013096"/>
                <a:gd name="connsiteX5" fmla="*/ 869908 w 1301088"/>
                <a:gd name="connsiteY5" fmla="*/ 2453738 h 3013096"/>
                <a:gd name="connsiteX6" fmla="*/ 0 w 1301088"/>
                <a:gd name="connsiteY6" fmla="*/ 14461 h 3013096"/>
                <a:gd name="connsiteX0" fmla="*/ 0 w 1301088"/>
                <a:gd name="connsiteY0" fmla="*/ 14461 h 3013096"/>
                <a:gd name="connsiteX1" fmla="*/ 130744 w 1301088"/>
                <a:gd name="connsiteY1" fmla="*/ 0 h 3013096"/>
                <a:gd name="connsiteX2" fmla="*/ 1301088 w 1301088"/>
                <a:gd name="connsiteY2" fmla="*/ 2453738 h 3013096"/>
                <a:gd name="connsiteX3" fmla="*/ 307277 w 1301088"/>
                <a:gd name="connsiteY3" fmla="*/ 3013096 h 3013096"/>
                <a:gd name="connsiteX4" fmla="*/ 702 w 1301088"/>
                <a:gd name="connsiteY4" fmla="*/ 2719919 h 3013096"/>
                <a:gd name="connsiteX5" fmla="*/ 838257 w 1301088"/>
                <a:gd name="connsiteY5" fmla="*/ 2334918 h 3013096"/>
                <a:gd name="connsiteX6" fmla="*/ 0 w 1301088"/>
                <a:gd name="connsiteY6" fmla="*/ 14461 h 3013096"/>
                <a:gd name="connsiteX0" fmla="*/ 0 w 1301088"/>
                <a:gd name="connsiteY0" fmla="*/ 14461 h 3013096"/>
                <a:gd name="connsiteX1" fmla="*/ 130744 w 1301088"/>
                <a:gd name="connsiteY1" fmla="*/ 0 h 3013096"/>
                <a:gd name="connsiteX2" fmla="*/ 1301088 w 1301088"/>
                <a:gd name="connsiteY2" fmla="*/ 2453738 h 3013096"/>
                <a:gd name="connsiteX3" fmla="*/ 307277 w 1301088"/>
                <a:gd name="connsiteY3" fmla="*/ 3013096 h 3013096"/>
                <a:gd name="connsiteX4" fmla="*/ 702 w 1301088"/>
                <a:gd name="connsiteY4" fmla="*/ 2719919 h 3013096"/>
                <a:gd name="connsiteX5" fmla="*/ 800533 w 1301088"/>
                <a:gd name="connsiteY5" fmla="*/ 2341944 h 3013096"/>
                <a:gd name="connsiteX6" fmla="*/ 0 w 1301088"/>
                <a:gd name="connsiteY6" fmla="*/ 14461 h 3013096"/>
                <a:gd name="connsiteX0" fmla="*/ 0 w 1301088"/>
                <a:gd name="connsiteY0" fmla="*/ 117784 h 3116419"/>
                <a:gd name="connsiteX1" fmla="*/ 77227 w 1301088"/>
                <a:gd name="connsiteY1" fmla="*/ 0 h 3116419"/>
                <a:gd name="connsiteX2" fmla="*/ 1301088 w 1301088"/>
                <a:gd name="connsiteY2" fmla="*/ 2557061 h 3116419"/>
                <a:gd name="connsiteX3" fmla="*/ 307277 w 1301088"/>
                <a:gd name="connsiteY3" fmla="*/ 3116419 h 3116419"/>
                <a:gd name="connsiteX4" fmla="*/ 702 w 1301088"/>
                <a:gd name="connsiteY4" fmla="*/ 2823242 h 3116419"/>
                <a:gd name="connsiteX5" fmla="*/ 800533 w 1301088"/>
                <a:gd name="connsiteY5" fmla="*/ 2445267 h 3116419"/>
                <a:gd name="connsiteX6" fmla="*/ 0 w 1301088"/>
                <a:gd name="connsiteY6" fmla="*/ 117784 h 3116419"/>
                <a:gd name="connsiteX0" fmla="*/ 0 w 1301088"/>
                <a:gd name="connsiteY0" fmla="*/ 117784 h 3116419"/>
                <a:gd name="connsiteX1" fmla="*/ 77227 w 1301088"/>
                <a:gd name="connsiteY1" fmla="*/ 0 h 3116419"/>
                <a:gd name="connsiteX2" fmla="*/ 1301088 w 1301088"/>
                <a:gd name="connsiteY2" fmla="*/ 2557061 h 3116419"/>
                <a:gd name="connsiteX3" fmla="*/ 307277 w 1301088"/>
                <a:gd name="connsiteY3" fmla="*/ 3116419 h 3116419"/>
                <a:gd name="connsiteX4" fmla="*/ 702 w 1301088"/>
                <a:gd name="connsiteY4" fmla="*/ 2823242 h 3116419"/>
                <a:gd name="connsiteX5" fmla="*/ 876342 w 1301088"/>
                <a:gd name="connsiteY5" fmla="*/ 2417819 h 3116419"/>
                <a:gd name="connsiteX6" fmla="*/ 0 w 1301088"/>
                <a:gd name="connsiteY6" fmla="*/ 117784 h 3116419"/>
                <a:gd name="connsiteX0" fmla="*/ 0 w 1301088"/>
                <a:gd name="connsiteY0" fmla="*/ 117784 h 3116419"/>
                <a:gd name="connsiteX1" fmla="*/ 77227 w 1301088"/>
                <a:gd name="connsiteY1" fmla="*/ 0 h 3116419"/>
                <a:gd name="connsiteX2" fmla="*/ 1301088 w 1301088"/>
                <a:gd name="connsiteY2" fmla="*/ 2557061 h 3116419"/>
                <a:gd name="connsiteX3" fmla="*/ 307277 w 1301088"/>
                <a:gd name="connsiteY3" fmla="*/ 3116419 h 3116419"/>
                <a:gd name="connsiteX4" fmla="*/ 702 w 1301088"/>
                <a:gd name="connsiteY4" fmla="*/ 2823242 h 3116419"/>
                <a:gd name="connsiteX5" fmla="*/ 796690 w 1301088"/>
                <a:gd name="connsiteY5" fmla="*/ 2388862 h 3116419"/>
                <a:gd name="connsiteX6" fmla="*/ 0 w 1301088"/>
                <a:gd name="connsiteY6" fmla="*/ 117784 h 3116419"/>
                <a:gd name="connsiteX0" fmla="*/ 123867 w 1300386"/>
                <a:gd name="connsiteY0" fmla="*/ 469680 h 3116419"/>
                <a:gd name="connsiteX1" fmla="*/ 76525 w 1300386"/>
                <a:gd name="connsiteY1" fmla="*/ 0 h 3116419"/>
                <a:gd name="connsiteX2" fmla="*/ 1300386 w 1300386"/>
                <a:gd name="connsiteY2" fmla="*/ 2557061 h 3116419"/>
                <a:gd name="connsiteX3" fmla="*/ 306575 w 1300386"/>
                <a:gd name="connsiteY3" fmla="*/ 3116419 h 3116419"/>
                <a:gd name="connsiteX4" fmla="*/ 0 w 1300386"/>
                <a:gd name="connsiteY4" fmla="*/ 2823242 h 3116419"/>
                <a:gd name="connsiteX5" fmla="*/ 795988 w 1300386"/>
                <a:gd name="connsiteY5" fmla="*/ 2388862 h 3116419"/>
                <a:gd name="connsiteX6" fmla="*/ 123867 w 1300386"/>
                <a:gd name="connsiteY6" fmla="*/ 469680 h 3116419"/>
                <a:gd name="connsiteX0" fmla="*/ 123867 w 1300386"/>
                <a:gd name="connsiteY0" fmla="*/ 268681 h 2915420"/>
                <a:gd name="connsiteX1" fmla="*/ 172987 w 1300386"/>
                <a:gd name="connsiteY1" fmla="*/ 0 h 2915420"/>
                <a:gd name="connsiteX2" fmla="*/ 1300386 w 1300386"/>
                <a:gd name="connsiteY2" fmla="*/ 2356062 h 2915420"/>
                <a:gd name="connsiteX3" fmla="*/ 306575 w 1300386"/>
                <a:gd name="connsiteY3" fmla="*/ 2915420 h 2915420"/>
                <a:gd name="connsiteX4" fmla="*/ 0 w 1300386"/>
                <a:gd name="connsiteY4" fmla="*/ 2622243 h 2915420"/>
                <a:gd name="connsiteX5" fmla="*/ 795988 w 1300386"/>
                <a:gd name="connsiteY5" fmla="*/ 2187863 h 2915420"/>
                <a:gd name="connsiteX6" fmla="*/ 123867 w 1300386"/>
                <a:gd name="connsiteY6" fmla="*/ 268681 h 291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386" h="2915420">
                  <a:moveTo>
                    <a:pt x="123867" y="268681"/>
                  </a:moveTo>
                  <a:lnTo>
                    <a:pt x="172987" y="0"/>
                  </a:lnTo>
                  <a:lnTo>
                    <a:pt x="1300386" y="2356062"/>
                  </a:lnTo>
                  <a:lnTo>
                    <a:pt x="306575" y="2915420"/>
                  </a:lnTo>
                  <a:lnTo>
                    <a:pt x="0" y="2622243"/>
                  </a:lnTo>
                  <a:lnTo>
                    <a:pt x="795988" y="2187863"/>
                  </a:lnTo>
                  <a:lnTo>
                    <a:pt x="123867" y="268681"/>
                  </a:ln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5222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Project Setup</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10000"/>
          </a:bodyPr>
          <a:lstStyle/>
          <a:p>
            <a:pPr marL="457200" indent="-457200">
              <a:buFont typeface="+mj-lt"/>
              <a:buAutoNum type="arabicPeriod"/>
            </a:pPr>
            <a:r>
              <a:rPr lang="en-US" sz="2000" dirty="0" smtClean="0">
                <a:solidFill>
                  <a:schemeClr val="bg1"/>
                </a:solidFill>
              </a:rPr>
              <a:t>Install the </a:t>
            </a:r>
            <a:r>
              <a:rPr lang="en-US" sz="2000" dirty="0" err="1" smtClean="0">
                <a:solidFill>
                  <a:schemeClr val="bg1"/>
                </a:solidFill>
              </a:rPr>
              <a:t>NuLog</a:t>
            </a:r>
            <a:r>
              <a:rPr lang="en-US" sz="2000" dirty="0" smtClean="0">
                <a:solidFill>
                  <a:schemeClr val="bg1"/>
                </a:solidFill>
              </a:rPr>
              <a:t> package using </a:t>
            </a:r>
            <a:r>
              <a:rPr lang="en-US" sz="2000" dirty="0" err="1" smtClean="0">
                <a:solidFill>
                  <a:schemeClr val="bg1"/>
                </a:solidFill>
              </a:rPr>
              <a:t>NuGet</a:t>
            </a:r>
            <a:endParaRPr lang="en-US" sz="2000" dirty="0" smtClean="0">
              <a:solidFill>
                <a:schemeClr val="bg1"/>
              </a:solidFill>
            </a:endParaRPr>
          </a:p>
          <a:p>
            <a:pPr marL="457200" indent="-457200">
              <a:buFont typeface="+mj-lt"/>
              <a:buAutoNum type="arabicPeriod"/>
            </a:pPr>
            <a:r>
              <a:rPr lang="en-US" sz="2000" dirty="0" smtClean="0">
                <a:solidFill>
                  <a:schemeClr val="bg1"/>
                </a:solidFill>
              </a:rPr>
              <a:t>Mark the </a:t>
            </a:r>
            <a:r>
              <a:rPr lang="en-US" sz="2000" dirty="0" err="1" smtClean="0">
                <a:solidFill>
                  <a:schemeClr val="bg1"/>
                </a:solidFill>
              </a:rPr>
              <a:t>NuLog.json</a:t>
            </a:r>
            <a:r>
              <a:rPr lang="en-US" sz="2000" dirty="0" smtClean="0">
                <a:solidFill>
                  <a:schemeClr val="bg1"/>
                </a:solidFill>
              </a:rPr>
              <a:t> file for export, and edit it for your specific needs</a:t>
            </a:r>
            <a:r>
              <a:rPr lang="en-US" sz="2000" baseline="30000" dirty="0" smtClean="0">
                <a:solidFill>
                  <a:schemeClr val="bg1"/>
                </a:solidFill>
              </a:rPr>
              <a:t>1</a:t>
            </a:r>
            <a:endParaRPr lang="en-US" sz="2000" baseline="30000" dirty="0" smtClean="0">
              <a:solidFill>
                <a:schemeClr val="bg1"/>
              </a:solidFill>
            </a:endParaRPr>
          </a:p>
          <a:p>
            <a:pPr marL="457200" indent="-457200">
              <a:buFont typeface="+mj-lt"/>
              <a:buAutoNum type="arabicPeriod"/>
            </a:pPr>
            <a:r>
              <a:rPr lang="en-US" sz="2000" dirty="0" smtClean="0">
                <a:solidFill>
                  <a:schemeClr val="bg1"/>
                </a:solidFill>
              </a:rPr>
              <a:t>“Use” the </a:t>
            </a:r>
            <a:r>
              <a:rPr lang="en-US" sz="2000" dirty="0" err="1" smtClean="0">
                <a:solidFill>
                  <a:schemeClr val="bg1"/>
                </a:solidFill>
              </a:rPr>
              <a:t>NuLog</a:t>
            </a:r>
            <a:r>
              <a:rPr lang="en-US" sz="2000" dirty="0" smtClean="0">
                <a:solidFill>
                  <a:schemeClr val="bg1"/>
                </a:solidFill>
              </a:rPr>
              <a:t> package, get an instance of the logger, then use it!</a:t>
            </a:r>
          </a:p>
          <a:p>
            <a:pPr marL="457200" indent="-457200">
              <a:buFont typeface="+mj-lt"/>
              <a:buAutoNum type="arabicPeriod"/>
            </a:pPr>
            <a:r>
              <a:rPr lang="en-US" sz="2000" dirty="0" smtClean="0">
                <a:solidFill>
                  <a:schemeClr val="bg1"/>
                </a:solidFill>
              </a:rPr>
              <a:t>Enjoy the benefits of </a:t>
            </a:r>
            <a:r>
              <a:rPr lang="en-US" sz="2000" dirty="0" err="1" smtClean="0">
                <a:solidFill>
                  <a:schemeClr val="bg1"/>
                </a:solidFill>
              </a:rPr>
              <a:t>NuLog</a:t>
            </a:r>
            <a:r>
              <a:rPr lang="en-US" sz="2000" dirty="0" smtClean="0">
                <a:solidFill>
                  <a:schemeClr val="bg1"/>
                </a:solidFill>
              </a:rPr>
              <a:t>!</a:t>
            </a:r>
          </a:p>
        </p:txBody>
      </p:sp>
      <p:grpSp>
        <p:nvGrpSpPr>
          <p:cNvPr id="22" name="Group 21"/>
          <p:cNvGrpSpPr/>
          <p:nvPr/>
        </p:nvGrpSpPr>
        <p:grpSpPr>
          <a:xfrm>
            <a:off x="312233" y="762000"/>
            <a:ext cx="6180184" cy="5105400"/>
            <a:chOff x="312233" y="762000"/>
            <a:chExt cx="6180184" cy="5105400"/>
          </a:xfrm>
        </p:grpSpPr>
        <p:grpSp>
          <p:nvGrpSpPr>
            <p:cNvPr id="19" name="Group 18"/>
            <p:cNvGrpSpPr/>
            <p:nvPr/>
          </p:nvGrpSpPr>
          <p:grpSpPr>
            <a:xfrm>
              <a:off x="312233" y="762000"/>
              <a:ext cx="6180184" cy="4331882"/>
              <a:chOff x="312233" y="762000"/>
              <a:chExt cx="6180184" cy="4331882"/>
            </a:xfrm>
          </p:grpSpPr>
          <p:grpSp>
            <p:nvGrpSpPr>
              <p:cNvPr id="8" name="Group 7"/>
              <p:cNvGrpSpPr/>
              <p:nvPr/>
            </p:nvGrpSpPr>
            <p:grpSpPr>
              <a:xfrm>
                <a:off x="312233" y="762000"/>
                <a:ext cx="4060607" cy="4331882"/>
                <a:chOff x="312233" y="762000"/>
                <a:chExt cx="4060607" cy="4331882"/>
              </a:xfrm>
            </p:grpSpPr>
            <p:grpSp>
              <p:nvGrpSpPr>
                <p:cNvPr id="18" name="Group 17"/>
                <p:cNvGrpSpPr/>
                <p:nvPr/>
              </p:nvGrpSpPr>
              <p:grpSpPr>
                <a:xfrm>
                  <a:off x="312233" y="817044"/>
                  <a:ext cx="4060607" cy="4276838"/>
                  <a:chOff x="312233" y="337842"/>
                  <a:chExt cx="4060607" cy="4276838"/>
                </a:xfrm>
              </p:grpSpPr>
              <p:sp>
                <p:nvSpPr>
                  <p:cNvPr id="5" name="Oval 4"/>
                  <p:cNvSpPr/>
                  <p:nvPr/>
                </p:nvSpPr>
                <p:spPr>
                  <a:xfrm>
                    <a:off x="312233" y="337842"/>
                    <a:ext cx="408877" cy="4088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C00000"/>
                        </a:solidFill>
                      </a:rPr>
                      <a:t>1</a:t>
                    </a:r>
                    <a:endParaRPr lang="en-US" sz="2800" b="1" dirty="0">
                      <a:solidFill>
                        <a:srgbClr val="C00000"/>
                      </a:solidFill>
                    </a:endParaRPr>
                  </a:p>
                </p:txBody>
              </p:sp>
              <p:sp>
                <p:nvSpPr>
                  <p:cNvPr id="25" name="Oval 24"/>
                  <p:cNvSpPr/>
                  <p:nvPr/>
                </p:nvSpPr>
                <p:spPr>
                  <a:xfrm>
                    <a:off x="312233" y="4205803"/>
                    <a:ext cx="408877" cy="4088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3</a:t>
                    </a:r>
                  </a:p>
                </p:txBody>
              </p:sp>
              <p:sp>
                <p:nvSpPr>
                  <p:cNvPr id="24" name="Oval 23"/>
                  <p:cNvSpPr/>
                  <p:nvPr/>
                </p:nvSpPr>
                <p:spPr>
                  <a:xfrm>
                    <a:off x="3963963" y="337842"/>
                    <a:ext cx="408877" cy="4088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2</a:t>
                    </a:r>
                  </a:p>
                </p:txBody>
              </p:sp>
              <p:sp>
                <p:nvSpPr>
                  <p:cNvPr id="30" name="Oval 29"/>
                  <p:cNvSpPr/>
                  <p:nvPr/>
                </p:nvSpPr>
                <p:spPr>
                  <a:xfrm>
                    <a:off x="3963963" y="4205803"/>
                    <a:ext cx="408877" cy="4088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4</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62" y="762000"/>
                  <a:ext cx="2595838" cy="1730559"/>
                </a:xfrm>
                <a:prstGeom prst="rect">
                  <a:avLst/>
                </a:prstGeom>
              </p:spPr>
            </p:pic>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893" y="762001"/>
                <a:ext cx="2007524" cy="1600200"/>
              </a:xfrm>
              <a:prstGeom prst="rect">
                <a:avLst/>
              </a:prstGeom>
            </p:spPr>
          </p:pic>
        </p:gr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162" y="4668113"/>
              <a:ext cx="2411081" cy="597398"/>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162" y="5413084"/>
              <a:ext cx="1681438" cy="454316"/>
            </a:xfrm>
            <a:prstGeom prst="rect">
              <a:avLst/>
            </a:prstGeom>
          </p:spPr>
        </p:pic>
      </p:gr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9492" y="4668114"/>
            <a:ext cx="2667905" cy="1351686"/>
          </a:xfrm>
          <a:prstGeom prst="rect">
            <a:avLst/>
          </a:prstGeom>
        </p:spPr>
      </p:pic>
      <p:sp>
        <p:nvSpPr>
          <p:cNvPr id="27" name="TextBox 26"/>
          <p:cNvSpPr txBox="1"/>
          <p:nvPr/>
        </p:nvSpPr>
        <p:spPr>
          <a:xfrm>
            <a:off x="8261404" y="5937645"/>
            <a:ext cx="3368702" cy="600164"/>
          </a:xfrm>
          <a:prstGeom prst="rect">
            <a:avLst/>
          </a:prstGeom>
          <a:noFill/>
        </p:spPr>
        <p:txBody>
          <a:bodyPr wrap="square" rtlCol="0">
            <a:spAutoFit/>
          </a:bodyPr>
          <a:lstStyle/>
          <a:p>
            <a:r>
              <a:rPr lang="en-US" sz="1100" dirty="0">
                <a:solidFill>
                  <a:schemeClr val="bg1"/>
                </a:solidFill>
              </a:rPr>
              <a:t>1</a:t>
            </a:r>
            <a:r>
              <a:rPr lang="en-US" sz="1100" dirty="0" smtClean="0">
                <a:solidFill>
                  <a:schemeClr val="bg1"/>
                </a:solidFill>
              </a:rPr>
              <a:t>. More on the details of configuration later in this presentation</a:t>
            </a:r>
            <a:endParaRPr lang="en-US" sz="1100" dirty="0" smtClean="0">
              <a:solidFill>
                <a:schemeClr val="bg1"/>
              </a:solidFill>
            </a:endParaRP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382996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Events and Log Targets</a:t>
            </a:r>
            <a:endParaRPr lang="en-US" dirty="0"/>
          </a:p>
        </p:txBody>
      </p:sp>
      <p:sp>
        <p:nvSpPr>
          <p:cNvPr id="4" name="Text Placeholder 3"/>
          <p:cNvSpPr>
            <a:spLocks noGrp="1"/>
          </p:cNvSpPr>
          <p:nvPr>
            <p:ph type="body" sz="half" idx="2"/>
          </p:nvPr>
        </p:nvSpPr>
        <p:spPr/>
        <p:txBody>
          <a:bodyPr/>
          <a:lstStyle/>
          <a:p>
            <a:r>
              <a:rPr lang="en-US" dirty="0" smtClean="0">
                <a:solidFill>
                  <a:schemeClr val="bg1"/>
                </a:solidFill>
              </a:rPr>
              <a:t>Simplicity is the ultimate sophistication</a:t>
            </a:r>
            <a:endParaRPr lang="en-US" dirty="0">
              <a:solidFill>
                <a:schemeClr val="bg1"/>
              </a:solidFill>
            </a:endParaRPr>
          </a:p>
        </p:txBody>
      </p:sp>
      <p:sp>
        <p:nvSpPr>
          <p:cNvPr id="22" name="Isosceles Triangle 21"/>
          <p:cNvSpPr/>
          <p:nvPr/>
        </p:nvSpPr>
        <p:spPr>
          <a:xfrm>
            <a:off x="1536880" y="1906592"/>
            <a:ext cx="1387242" cy="1195898"/>
          </a:xfrm>
          <a:prstGeom prst="triangle">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Rectangle 22"/>
          <p:cNvSpPr/>
          <p:nvPr/>
        </p:nvSpPr>
        <p:spPr>
          <a:xfrm>
            <a:off x="2354997" y="2629855"/>
            <a:ext cx="1256818" cy="1256818"/>
          </a:xfrm>
          <a:prstGeom prst="rect">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4" name="Oval 23"/>
          <p:cNvSpPr/>
          <p:nvPr/>
        </p:nvSpPr>
        <p:spPr>
          <a:xfrm>
            <a:off x="1394598" y="2949988"/>
            <a:ext cx="1529524" cy="1529524"/>
          </a:xfrm>
          <a:prstGeom prst="ellipse">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16" name="Group 15"/>
          <p:cNvGrpSpPr/>
          <p:nvPr/>
        </p:nvGrpSpPr>
        <p:grpSpPr>
          <a:xfrm>
            <a:off x="4724400" y="915551"/>
            <a:ext cx="2743200" cy="4243131"/>
            <a:chOff x="4711337" y="461555"/>
            <a:chExt cx="2743200" cy="4243131"/>
          </a:xfrm>
        </p:grpSpPr>
        <p:sp>
          <p:nvSpPr>
            <p:cNvPr id="18" name="Freeform 17"/>
            <p:cNvSpPr/>
            <p:nvPr/>
          </p:nvSpPr>
          <p:spPr>
            <a:xfrm>
              <a:off x="4711337" y="461555"/>
              <a:ext cx="2743200" cy="4243131"/>
            </a:xfrm>
            <a:custGeom>
              <a:avLst/>
              <a:gdLst>
                <a:gd name="connsiteX0" fmla="*/ 1371600 w 2743200"/>
                <a:gd name="connsiteY0" fmla="*/ 0 h 4243131"/>
                <a:gd name="connsiteX1" fmla="*/ 2743200 w 2743200"/>
                <a:gd name="connsiteY1" fmla="*/ 1458686 h 4243131"/>
                <a:gd name="connsiteX2" fmla="*/ 2138475 w 2743200"/>
                <a:gd name="connsiteY2" fmla="*/ 2668251 h 4243131"/>
                <a:gd name="connsiteX3" fmla="*/ 2110550 w 2743200"/>
                <a:gd name="connsiteY3" fmla="*/ 2686293 h 4243131"/>
                <a:gd name="connsiteX4" fmla="*/ 2129595 w 2743200"/>
                <a:gd name="connsiteY4" fmla="*/ 2751540 h 4243131"/>
                <a:gd name="connsiteX5" fmla="*/ 2145314 w 2743200"/>
                <a:gd name="connsiteY5" fmla="*/ 2917371 h 4243131"/>
                <a:gd name="connsiteX6" fmla="*/ 1918699 w 2743200"/>
                <a:gd name="connsiteY6" fmla="*/ 3499206 h 4243131"/>
                <a:gd name="connsiteX7" fmla="*/ 1828800 w 2743200"/>
                <a:gd name="connsiteY7" fmla="*/ 3578088 h 4243131"/>
                <a:gd name="connsiteX8" fmla="*/ 1828800 w 2743200"/>
                <a:gd name="connsiteY8" fmla="*/ 3740209 h 4243131"/>
                <a:gd name="connsiteX9" fmla="*/ 1871761 w 2743200"/>
                <a:gd name="connsiteY9" fmla="*/ 3740209 h 4243131"/>
                <a:gd name="connsiteX10" fmla="*/ 1884119 w 2743200"/>
                <a:gd name="connsiteY10" fmla="*/ 3752567 h 4243131"/>
                <a:gd name="connsiteX11" fmla="*/ 1884119 w 2743200"/>
                <a:gd name="connsiteY11" fmla="*/ 3801996 h 4243131"/>
                <a:gd name="connsiteX12" fmla="*/ 1871761 w 2743200"/>
                <a:gd name="connsiteY12" fmla="*/ 3814354 h 4243131"/>
                <a:gd name="connsiteX13" fmla="*/ 1828800 w 2743200"/>
                <a:gd name="connsiteY13" fmla="*/ 3814354 h 4243131"/>
                <a:gd name="connsiteX14" fmla="*/ 1828800 w 2743200"/>
                <a:gd name="connsiteY14" fmla="*/ 3902040 h 4243131"/>
                <a:gd name="connsiteX15" fmla="*/ 1871761 w 2743200"/>
                <a:gd name="connsiteY15" fmla="*/ 3902040 h 4243131"/>
                <a:gd name="connsiteX16" fmla="*/ 1884119 w 2743200"/>
                <a:gd name="connsiteY16" fmla="*/ 3914398 h 4243131"/>
                <a:gd name="connsiteX17" fmla="*/ 1884119 w 2743200"/>
                <a:gd name="connsiteY17" fmla="*/ 3963827 h 4243131"/>
                <a:gd name="connsiteX18" fmla="*/ 1871761 w 2743200"/>
                <a:gd name="connsiteY18" fmla="*/ 3976185 h 4243131"/>
                <a:gd name="connsiteX19" fmla="*/ 1828800 w 2743200"/>
                <a:gd name="connsiteY19" fmla="*/ 3976185 h 4243131"/>
                <a:gd name="connsiteX20" fmla="*/ 1828800 w 2743200"/>
                <a:gd name="connsiteY20" fmla="*/ 4061097 h 4243131"/>
                <a:gd name="connsiteX21" fmla="*/ 1871761 w 2743200"/>
                <a:gd name="connsiteY21" fmla="*/ 4061097 h 4243131"/>
                <a:gd name="connsiteX22" fmla="*/ 1884119 w 2743200"/>
                <a:gd name="connsiteY22" fmla="*/ 4073455 h 4243131"/>
                <a:gd name="connsiteX23" fmla="*/ 1884119 w 2743200"/>
                <a:gd name="connsiteY23" fmla="*/ 4122884 h 4243131"/>
                <a:gd name="connsiteX24" fmla="*/ 1871761 w 2743200"/>
                <a:gd name="connsiteY24" fmla="*/ 4135242 h 4243131"/>
                <a:gd name="connsiteX25" fmla="*/ 1819813 w 2743200"/>
                <a:gd name="connsiteY25" fmla="*/ 4135242 h 4243131"/>
                <a:gd name="connsiteX26" fmla="*/ 1816824 w 2743200"/>
                <a:gd name="connsiteY26" fmla="*/ 4150050 h 4243131"/>
                <a:gd name="connsiteX27" fmla="*/ 1676397 w 2743200"/>
                <a:gd name="connsiteY27" fmla="*/ 4243131 h 4243131"/>
                <a:gd name="connsiteX28" fmla="*/ 1066803 w 2743200"/>
                <a:gd name="connsiteY28" fmla="*/ 4243131 h 4243131"/>
                <a:gd name="connsiteX29" fmla="*/ 926377 w 2743200"/>
                <a:gd name="connsiteY29" fmla="*/ 4150050 h 4243131"/>
                <a:gd name="connsiteX30" fmla="*/ 923387 w 2743200"/>
                <a:gd name="connsiteY30" fmla="*/ 4135242 h 4243131"/>
                <a:gd name="connsiteX31" fmla="*/ 871439 w 2743200"/>
                <a:gd name="connsiteY31" fmla="*/ 4135242 h 4243131"/>
                <a:gd name="connsiteX32" fmla="*/ 859081 w 2743200"/>
                <a:gd name="connsiteY32" fmla="*/ 4122884 h 4243131"/>
                <a:gd name="connsiteX33" fmla="*/ 859081 w 2743200"/>
                <a:gd name="connsiteY33" fmla="*/ 4073455 h 4243131"/>
                <a:gd name="connsiteX34" fmla="*/ 871439 w 2743200"/>
                <a:gd name="connsiteY34" fmla="*/ 4061097 h 4243131"/>
                <a:gd name="connsiteX35" fmla="*/ 914400 w 2743200"/>
                <a:gd name="connsiteY35" fmla="*/ 4061097 h 4243131"/>
                <a:gd name="connsiteX36" fmla="*/ 914400 w 2743200"/>
                <a:gd name="connsiteY36" fmla="*/ 3976185 h 4243131"/>
                <a:gd name="connsiteX37" fmla="*/ 871439 w 2743200"/>
                <a:gd name="connsiteY37" fmla="*/ 3976185 h 4243131"/>
                <a:gd name="connsiteX38" fmla="*/ 859081 w 2743200"/>
                <a:gd name="connsiteY38" fmla="*/ 3963827 h 4243131"/>
                <a:gd name="connsiteX39" fmla="*/ 859081 w 2743200"/>
                <a:gd name="connsiteY39" fmla="*/ 3914398 h 4243131"/>
                <a:gd name="connsiteX40" fmla="*/ 871439 w 2743200"/>
                <a:gd name="connsiteY40" fmla="*/ 3902040 h 4243131"/>
                <a:gd name="connsiteX41" fmla="*/ 914400 w 2743200"/>
                <a:gd name="connsiteY41" fmla="*/ 3902040 h 4243131"/>
                <a:gd name="connsiteX42" fmla="*/ 914400 w 2743200"/>
                <a:gd name="connsiteY42" fmla="*/ 3814354 h 4243131"/>
                <a:gd name="connsiteX43" fmla="*/ 871439 w 2743200"/>
                <a:gd name="connsiteY43" fmla="*/ 3814354 h 4243131"/>
                <a:gd name="connsiteX44" fmla="*/ 859081 w 2743200"/>
                <a:gd name="connsiteY44" fmla="*/ 3801996 h 4243131"/>
                <a:gd name="connsiteX45" fmla="*/ 859081 w 2743200"/>
                <a:gd name="connsiteY45" fmla="*/ 3752567 h 4243131"/>
                <a:gd name="connsiteX46" fmla="*/ 871439 w 2743200"/>
                <a:gd name="connsiteY46" fmla="*/ 3740209 h 4243131"/>
                <a:gd name="connsiteX47" fmla="*/ 914400 w 2743200"/>
                <a:gd name="connsiteY47" fmla="*/ 3740209 h 4243131"/>
                <a:gd name="connsiteX48" fmla="*/ 914400 w 2743200"/>
                <a:gd name="connsiteY48" fmla="*/ 3578088 h 4243131"/>
                <a:gd name="connsiteX49" fmla="*/ 824502 w 2743200"/>
                <a:gd name="connsiteY49" fmla="*/ 3499206 h 4243131"/>
                <a:gd name="connsiteX50" fmla="*/ 597886 w 2743200"/>
                <a:gd name="connsiteY50" fmla="*/ 2917371 h 4243131"/>
                <a:gd name="connsiteX51" fmla="*/ 613605 w 2743200"/>
                <a:gd name="connsiteY51" fmla="*/ 2751540 h 4243131"/>
                <a:gd name="connsiteX52" fmla="*/ 632650 w 2743200"/>
                <a:gd name="connsiteY52" fmla="*/ 2686293 h 4243131"/>
                <a:gd name="connsiteX53" fmla="*/ 604725 w 2743200"/>
                <a:gd name="connsiteY53" fmla="*/ 2668251 h 4243131"/>
                <a:gd name="connsiteX54" fmla="*/ 0 w 2743200"/>
                <a:gd name="connsiteY54" fmla="*/ 1458686 h 4243131"/>
                <a:gd name="connsiteX55" fmla="*/ 1371600 w 2743200"/>
                <a:gd name="connsiteY55" fmla="*/ 0 h 4243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43200" h="4243131">
                  <a:moveTo>
                    <a:pt x="1371600" y="0"/>
                  </a:moveTo>
                  <a:cubicBezTo>
                    <a:pt x="2129114" y="0"/>
                    <a:pt x="2743200" y="653076"/>
                    <a:pt x="2743200" y="1458686"/>
                  </a:cubicBezTo>
                  <a:cubicBezTo>
                    <a:pt x="2743200" y="1962192"/>
                    <a:pt x="2503323" y="2406115"/>
                    <a:pt x="2138475" y="2668251"/>
                  </a:cubicBezTo>
                  <a:lnTo>
                    <a:pt x="2110550" y="2686293"/>
                  </a:lnTo>
                  <a:lnTo>
                    <a:pt x="2129595" y="2751540"/>
                  </a:lnTo>
                  <a:cubicBezTo>
                    <a:pt x="2139902" y="2805105"/>
                    <a:pt x="2145314" y="2860566"/>
                    <a:pt x="2145314" y="2917371"/>
                  </a:cubicBezTo>
                  <a:cubicBezTo>
                    <a:pt x="2145314" y="3144591"/>
                    <a:pt x="2058713" y="3350301"/>
                    <a:pt x="1918699" y="3499206"/>
                  </a:cubicBezTo>
                  <a:lnTo>
                    <a:pt x="1828800" y="3578088"/>
                  </a:lnTo>
                  <a:lnTo>
                    <a:pt x="1828800" y="3740209"/>
                  </a:lnTo>
                  <a:lnTo>
                    <a:pt x="1871761" y="3740209"/>
                  </a:lnTo>
                  <a:cubicBezTo>
                    <a:pt x="1878586" y="3740209"/>
                    <a:pt x="1884119" y="3745742"/>
                    <a:pt x="1884119" y="3752567"/>
                  </a:cubicBezTo>
                  <a:lnTo>
                    <a:pt x="1884119" y="3801996"/>
                  </a:lnTo>
                  <a:cubicBezTo>
                    <a:pt x="1884119" y="3808821"/>
                    <a:pt x="1878586" y="3814354"/>
                    <a:pt x="1871761" y="3814354"/>
                  </a:cubicBezTo>
                  <a:lnTo>
                    <a:pt x="1828800" y="3814354"/>
                  </a:lnTo>
                  <a:lnTo>
                    <a:pt x="1828800" y="3902040"/>
                  </a:lnTo>
                  <a:lnTo>
                    <a:pt x="1871761" y="3902040"/>
                  </a:lnTo>
                  <a:cubicBezTo>
                    <a:pt x="1878586" y="3902040"/>
                    <a:pt x="1884119" y="3907573"/>
                    <a:pt x="1884119" y="3914398"/>
                  </a:cubicBezTo>
                  <a:lnTo>
                    <a:pt x="1884119" y="3963827"/>
                  </a:lnTo>
                  <a:cubicBezTo>
                    <a:pt x="1884119" y="3970652"/>
                    <a:pt x="1878586" y="3976185"/>
                    <a:pt x="1871761" y="3976185"/>
                  </a:cubicBezTo>
                  <a:lnTo>
                    <a:pt x="1828800" y="3976185"/>
                  </a:lnTo>
                  <a:lnTo>
                    <a:pt x="1828800" y="4061097"/>
                  </a:lnTo>
                  <a:lnTo>
                    <a:pt x="1871761" y="4061097"/>
                  </a:lnTo>
                  <a:cubicBezTo>
                    <a:pt x="1878586" y="4061097"/>
                    <a:pt x="1884119" y="4066630"/>
                    <a:pt x="1884119" y="4073455"/>
                  </a:cubicBezTo>
                  <a:lnTo>
                    <a:pt x="1884119" y="4122884"/>
                  </a:lnTo>
                  <a:cubicBezTo>
                    <a:pt x="1884119" y="4129709"/>
                    <a:pt x="1878586" y="4135242"/>
                    <a:pt x="1871761" y="4135242"/>
                  </a:cubicBezTo>
                  <a:lnTo>
                    <a:pt x="1819813" y="4135242"/>
                  </a:lnTo>
                  <a:lnTo>
                    <a:pt x="1816824" y="4150050"/>
                  </a:lnTo>
                  <a:cubicBezTo>
                    <a:pt x="1793688" y="4204750"/>
                    <a:pt x="1739525" y="4243131"/>
                    <a:pt x="1676397" y="4243131"/>
                  </a:cubicBezTo>
                  <a:lnTo>
                    <a:pt x="1066803" y="4243131"/>
                  </a:lnTo>
                  <a:cubicBezTo>
                    <a:pt x="1003676" y="4243131"/>
                    <a:pt x="949513" y="4204750"/>
                    <a:pt x="926377" y="4150050"/>
                  </a:cubicBezTo>
                  <a:lnTo>
                    <a:pt x="923387" y="4135242"/>
                  </a:lnTo>
                  <a:lnTo>
                    <a:pt x="871439" y="4135242"/>
                  </a:lnTo>
                  <a:cubicBezTo>
                    <a:pt x="864614" y="4135242"/>
                    <a:pt x="859081" y="4129709"/>
                    <a:pt x="859081" y="4122884"/>
                  </a:cubicBezTo>
                  <a:lnTo>
                    <a:pt x="859081" y="4073455"/>
                  </a:lnTo>
                  <a:cubicBezTo>
                    <a:pt x="859081" y="4066630"/>
                    <a:pt x="864614" y="4061097"/>
                    <a:pt x="871439" y="4061097"/>
                  </a:cubicBezTo>
                  <a:lnTo>
                    <a:pt x="914400" y="4061097"/>
                  </a:lnTo>
                  <a:lnTo>
                    <a:pt x="914400" y="3976185"/>
                  </a:lnTo>
                  <a:lnTo>
                    <a:pt x="871439" y="3976185"/>
                  </a:lnTo>
                  <a:cubicBezTo>
                    <a:pt x="864614" y="3976185"/>
                    <a:pt x="859081" y="3970652"/>
                    <a:pt x="859081" y="3963827"/>
                  </a:cubicBezTo>
                  <a:lnTo>
                    <a:pt x="859081" y="3914398"/>
                  </a:lnTo>
                  <a:cubicBezTo>
                    <a:pt x="859081" y="3907573"/>
                    <a:pt x="864614" y="3902040"/>
                    <a:pt x="871439" y="3902040"/>
                  </a:cubicBezTo>
                  <a:lnTo>
                    <a:pt x="914400" y="3902040"/>
                  </a:lnTo>
                  <a:lnTo>
                    <a:pt x="914400" y="3814354"/>
                  </a:lnTo>
                  <a:lnTo>
                    <a:pt x="871439" y="3814354"/>
                  </a:lnTo>
                  <a:cubicBezTo>
                    <a:pt x="864614" y="3814354"/>
                    <a:pt x="859081" y="3808821"/>
                    <a:pt x="859081" y="3801996"/>
                  </a:cubicBezTo>
                  <a:lnTo>
                    <a:pt x="859081" y="3752567"/>
                  </a:lnTo>
                  <a:cubicBezTo>
                    <a:pt x="859081" y="3745742"/>
                    <a:pt x="864614" y="3740209"/>
                    <a:pt x="871439" y="3740209"/>
                  </a:cubicBezTo>
                  <a:lnTo>
                    <a:pt x="914400" y="3740209"/>
                  </a:lnTo>
                  <a:lnTo>
                    <a:pt x="914400" y="3578088"/>
                  </a:lnTo>
                  <a:lnTo>
                    <a:pt x="824502" y="3499206"/>
                  </a:lnTo>
                  <a:cubicBezTo>
                    <a:pt x="684487" y="3350301"/>
                    <a:pt x="597886" y="3144591"/>
                    <a:pt x="597886" y="2917371"/>
                  </a:cubicBezTo>
                  <a:cubicBezTo>
                    <a:pt x="597886" y="2860566"/>
                    <a:pt x="603298" y="2805105"/>
                    <a:pt x="613605" y="2751540"/>
                  </a:cubicBezTo>
                  <a:lnTo>
                    <a:pt x="632650" y="2686293"/>
                  </a:lnTo>
                  <a:lnTo>
                    <a:pt x="604725" y="2668251"/>
                  </a:lnTo>
                  <a:cubicBezTo>
                    <a:pt x="239877" y="2406115"/>
                    <a:pt x="0" y="1962192"/>
                    <a:pt x="0" y="1458686"/>
                  </a:cubicBezTo>
                  <a:cubicBezTo>
                    <a:pt x="0" y="653076"/>
                    <a:pt x="614086" y="0"/>
                    <a:pt x="1371600" y="0"/>
                  </a:cubicBezTo>
                  <a:close/>
                </a:path>
              </a:pathLst>
            </a:custGeom>
            <a:no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Freeform 27"/>
            <p:cNvSpPr/>
            <p:nvPr/>
          </p:nvSpPr>
          <p:spPr>
            <a:xfrm rot="10800000">
              <a:off x="5502090" y="1767574"/>
              <a:ext cx="1161695" cy="2258810"/>
            </a:xfrm>
            <a:custGeom>
              <a:avLst/>
              <a:gdLst>
                <a:gd name="connsiteX0" fmla="*/ 1110377 w 1161695"/>
                <a:gd name="connsiteY0" fmla="*/ 2257477 h 2258810"/>
                <a:gd name="connsiteX1" fmla="*/ 574799 w 1161695"/>
                <a:gd name="connsiteY1" fmla="*/ 2206960 h 2258810"/>
                <a:gd name="connsiteX2" fmla="*/ 39223 w 1161695"/>
                <a:gd name="connsiteY2" fmla="*/ 2156444 h 2258810"/>
                <a:gd name="connsiteX3" fmla="*/ 0 w 1161695"/>
                <a:gd name="connsiteY3" fmla="*/ 2159218 h 2258810"/>
                <a:gd name="connsiteX4" fmla="*/ 276040 w 1161695"/>
                <a:gd name="connsiteY4" fmla="*/ 0 h 2258810"/>
                <a:gd name="connsiteX5" fmla="*/ 873557 w 1161695"/>
                <a:gd name="connsiteY5" fmla="*/ 0 h 2258810"/>
                <a:gd name="connsiteX6" fmla="*/ 1161695 w 1161695"/>
                <a:gd name="connsiteY6" fmla="*/ 2253847 h 2258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695" h="2258810">
                  <a:moveTo>
                    <a:pt x="1110377" y="2257477"/>
                  </a:moveTo>
                  <a:cubicBezTo>
                    <a:pt x="931851" y="2240638"/>
                    <a:pt x="753325" y="2072250"/>
                    <a:pt x="574799" y="2206960"/>
                  </a:cubicBezTo>
                  <a:cubicBezTo>
                    <a:pt x="396274" y="2341671"/>
                    <a:pt x="217748" y="2173283"/>
                    <a:pt x="39223" y="2156444"/>
                  </a:cubicBezTo>
                  <a:lnTo>
                    <a:pt x="0" y="2159218"/>
                  </a:lnTo>
                  <a:lnTo>
                    <a:pt x="276040" y="0"/>
                  </a:lnTo>
                  <a:lnTo>
                    <a:pt x="873557" y="0"/>
                  </a:lnTo>
                  <a:lnTo>
                    <a:pt x="1161695" y="2253847"/>
                  </a:lnTo>
                  <a:close/>
                </a:path>
              </a:pathLst>
            </a:custGeom>
            <a:no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Rectangle 28"/>
            <p:cNvSpPr/>
            <p:nvPr/>
          </p:nvSpPr>
          <p:spPr>
            <a:xfrm>
              <a:off x="5660571" y="4026384"/>
              <a:ext cx="844732" cy="625694"/>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5581331" y="1976846"/>
              <a:ext cx="1003213" cy="2201938"/>
            </a:xfrm>
            <a:custGeom>
              <a:avLst/>
              <a:gdLst>
                <a:gd name="connsiteX0" fmla="*/ 1110377 w 1161695"/>
                <a:gd name="connsiteY0" fmla="*/ 2257477 h 2258810"/>
                <a:gd name="connsiteX1" fmla="*/ 574799 w 1161695"/>
                <a:gd name="connsiteY1" fmla="*/ 2206960 h 2258810"/>
                <a:gd name="connsiteX2" fmla="*/ 39223 w 1161695"/>
                <a:gd name="connsiteY2" fmla="*/ 2156444 h 2258810"/>
                <a:gd name="connsiteX3" fmla="*/ 0 w 1161695"/>
                <a:gd name="connsiteY3" fmla="*/ 2159218 h 2258810"/>
                <a:gd name="connsiteX4" fmla="*/ 276040 w 1161695"/>
                <a:gd name="connsiteY4" fmla="*/ 0 h 2258810"/>
                <a:gd name="connsiteX5" fmla="*/ 873557 w 1161695"/>
                <a:gd name="connsiteY5" fmla="*/ 0 h 2258810"/>
                <a:gd name="connsiteX6" fmla="*/ 1161695 w 1161695"/>
                <a:gd name="connsiteY6" fmla="*/ 2253847 h 2258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695" h="2258810">
                  <a:moveTo>
                    <a:pt x="1110377" y="2257477"/>
                  </a:moveTo>
                  <a:cubicBezTo>
                    <a:pt x="931851" y="2240638"/>
                    <a:pt x="753325" y="2072250"/>
                    <a:pt x="574799" y="2206960"/>
                  </a:cubicBezTo>
                  <a:cubicBezTo>
                    <a:pt x="396274" y="2341671"/>
                    <a:pt x="217748" y="2173283"/>
                    <a:pt x="39223" y="2156444"/>
                  </a:cubicBezTo>
                  <a:lnTo>
                    <a:pt x="0" y="2159218"/>
                  </a:lnTo>
                  <a:lnTo>
                    <a:pt x="276040" y="0"/>
                  </a:lnTo>
                  <a:lnTo>
                    <a:pt x="873557" y="0"/>
                  </a:lnTo>
                  <a:lnTo>
                    <a:pt x="1161695" y="2253847"/>
                  </a:lnTo>
                  <a:close/>
                </a:path>
              </a:pathLst>
            </a:custGeom>
            <a:no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368802" y="1747326"/>
            <a:ext cx="2588327" cy="2833680"/>
            <a:chOff x="5172379" y="3700653"/>
            <a:chExt cx="1196376" cy="1309783"/>
          </a:xfrm>
        </p:grpSpPr>
        <p:sp>
          <p:nvSpPr>
            <p:cNvPr id="17" name="Freeform 16"/>
            <p:cNvSpPr/>
            <p:nvPr/>
          </p:nvSpPr>
          <p:spPr>
            <a:xfrm>
              <a:off x="5172379" y="3700653"/>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9" name="Freeform 18"/>
            <p:cNvSpPr/>
            <p:nvPr/>
          </p:nvSpPr>
          <p:spPr>
            <a:xfrm>
              <a:off x="5720426" y="4226635"/>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0" name="Freeform 19"/>
            <p:cNvSpPr/>
            <p:nvPr/>
          </p:nvSpPr>
          <p:spPr>
            <a:xfrm>
              <a:off x="5270951" y="4618234"/>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67572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Vs. Synchronous Logging</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Do three things well, not ten things </a:t>
            </a:r>
            <a:r>
              <a:rPr lang="en-US" dirty="0" smtClean="0">
                <a:solidFill>
                  <a:schemeClr val="bg1"/>
                </a:solidFill>
              </a:rPr>
              <a:t>badly</a:t>
            </a:r>
            <a:endParaRPr lang="en-US" dirty="0">
              <a:solidFill>
                <a:schemeClr val="bg1"/>
              </a:solidFill>
            </a:endParaRPr>
          </a:p>
        </p:txBody>
      </p:sp>
      <p:grpSp>
        <p:nvGrpSpPr>
          <p:cNvPr id="3" name="Group 2"/>
          <p:cNvGrpSpPr/>
          <p:nvPr/>
        </p:nvGrpSpPr>
        <p:grpSpPr>
          <a:xfrm>
            <a:off x="1687808" y="1123839"/>
            <a:ext cx="8522992" cy="3817630"/>
            <a:chOff x="1493771" y="1123839"/>
            <a:chExt cx="8522992" cy="3817630"/>
          </a:xfrm>
        </p:grpSpPr>
        <p:grpSp>
          <p:nvGrpSpPr>
            <p:cNvPr id="12" name="Group 11"/>
            <p:cNvGrpSpPr/>
            <p:nvPr/>
          </p:nvGrpSpPr>
          <p:grpSpPr>
            <a:xfrm rot="18903019">
              <a:off x="1493771" y="1914151"/>
              <a:ext cx="2411886" cy="2237007"/>
              <a:chOff x="2977259" y="2288752"/>
              <a:chExt cx="1945083" cy="1804050"/>
            </a:xfrm>
            <a:solidFill>
              <a:schemeClr val="accent1"/>
            </a:solidFill>
          </p:grpSpPr>
          <p:sp>
            <p:nvSpPr>
              <p:cNvPr id="13" name="Right Arrow 12"/>
              <p:cNvSpPr/>
              <p:nvPr/>
            </p:nvSpPr>
            <p:spPr>
              <a:xfrm rot="2700000">
                <a:off x="3220020" y="2212287"/>
                <a:ext cx="1432290" cy="1917812"/>
              </a:xfrm>
              <a:prstGeom prst="rightArrow">
                <a:avLst/>
              </a:prstGeom>
              <a:grp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ight Arrow 13"/>
              <p:cNvSpPr/>
              <p:nvPr/>
            </p:nvSpPr>
            <p:spPr>
              <a:xfrm rot="2700000">
                <a:off x="3769229" y="2517877"/>
                <a:ext cx="1382238" cy="923988"/>
              </a:xfrm>
              <a:prstGeom prst="rightArrow">
                <a:avLst>
                  <a:gd name="adj1" fmla="val 50000"/>
                  <a:gd name="adj2" fmla="val 57431"/>
                </a:avLst>
              </a:prstGeom>
              <a:grp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Right Arrow 14"/>
              <p:cNvSpPr/>
              <p:nvPr/>
            </p:nvSpPr>
            <p:spPr>
              <a:xfrm rot="2700000">
                <a:off x="3258113" y="3197219"/>
                <a:ext cx="959315" cy="831852"/>
              </a:xfrm>
              <a:prstGeom prst="rightArrow">
                <a:avLst/>
              </a:prstGeom>
              <a:grp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20" name="Group 19"/>
            <p:cNvGrpSpPr/>
            <p:nvPr/>
          </p:nvGrpSpPr>
          <p:grpSpPr>
            <a:xfrm rot="18903019">
              <a:off x="6558117" y="1123839"/>
              <a:ext cx="3458646" cy="3817630"/>
              <a:chOff x="2639418" y="1812257"/>
              <a:chExt cx="2789250" cy="3078755"/>
            </a:xfrm>
            <a:solidFill>
              <a:schemeClr val="accent1"/>
            </a:solidFill>
          </p:grpSpPr>
          <p:sp>
            <p:nvSpPr>
              <p:cNvPr id="21" name="Right Arrow 20"/>
              <p:cNvSpPr/>
              <p:nvPr/>
            </p:nvSpPr>
            <p:spPr>
              <a:xfrm rot="2700000">
                <a:off x="3220020" y="2212287"/>
                <a:ext cx="1432290" cy="1917812"/>
              </a:xfrm>
              <a:prstGeom prst="rightArrow">
                <a:avLst/>
              </a:prstGeom>
              <a:grp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 name="Right Arrow 21"/>
              <p:cNvSpPr/>
              <p:nvPr/>
            </p:nvSpPr>
            <p:spPr>
              <a:xfrm rot="2700000">
                <a:off x="4275555" y="3737899"/>
                <a:ext cx="1382238" cy="923988"/>
              </a:xfrm>
              <a:prstGeom prst="rightArrow">
                <a:avLst>
                  <a:gd name="adj1" fmla="val 50000"/>
                  <a:gd name="adj2" fmla="val 57431"/>
                </a:avLst>
              </a:prstGeom>
              <a:grp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Right Arrow 22"/>
              <p:cNvSpPr/>
              <p:nvPr/>
            </p:nvSpPr>
            <p:spPr>
              <a:xfrm rot="2700000">
                <a:off x="2575686" y="1875989"/>
                <a:ext cx="959315" cy="831852"/>
              </a:xfrm>
              <a:prstGeom prst="rightArrow">
                <a:avLst/>
              </a:prstGeom>
              <a:grp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24" name="TextBox 23"/>
            <p:cNvSpPr txBox="1"/>
            <p:nvPr/>
          </p:nvSpPr>
          <p:spPr>
            <a:xfrm>
              <a:off x="4330699" y="2570989"/>
              <a:ext cx="974947" cy="923330"/>
            </a:xfrm>
            <a:prstGeom prst="rect">
              <a:avLst/>
            </a:prstGeom>
            <a:noFill/>
          </p:spPr>
          <p:txBody>
            <a:bodyPr wrap="none" rtlCol="0">
              <a:spAutoFit/>
            </a:bodyPr>
            <a:lstStyle/>
            <a:p>
              <a:r>
                <a:rPr lang="en-US" sz="5400" dirty="0" smtClean="0">
                  <a:solidFill>
                    <a:schemeClr val="bg1"/>
                  </a:solidFill>
                </a:rPr>
                <a:t>Vs.</a:t>
              </a:r>
              <a:endParaRPr lang="en-US" sz="5400" dirty="0">
                <a:solidFill>
                  <a:schemeClr val="bg1"/>
                </a:solidFill>
              </a:endParaRPr>
            </a:p>
          </p:txBody>
        </p:sp>
      </p:grpSp>
    </p:spTree>
    <p:extLst>
      <p:ext uri="{BB962C8B-B14F-4D97-AF65-F5344CB8AC3E}">
        <p14:creationId xmlns:p14="http://schemas.microsoft.com/office/powerpoint/2010/main" val="141025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Asynchronous Vs. Synchronous Logging</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Log events can be </a:t>
            </a:r>
            <a:r>
              <a:rPr lang="en-US" sz="2000" dirty="0" smtClean="0">
                <a:solidFill>
                  <a:schemeClr val="bg1"/>
                </a:solidFill>
              </a:rPr>
              <a:t>dispatched either </a:t>
            </a:r>
            <a:r>
              <a:rPr lang="en-US" sz="2000" dirty="0" smtClean="0">
                <a:solidFill>
                  <a:schemeClr val="bg1"/>
                </a:solidFill>
              </a:rPr>
              <a:t>now, or later</a:t>
            </a:r>
          </a:p>
          <a:p>
            <a:pPr marL="342900" indent="-342900">
              <a:buFontTx/>
              <a:buChar char="-"/>
            </a:pPr>
            <a:r>
              <a:rPr lang="en-US" sz="2000" dirty="0" smtClean="0">
                <a:solidFill>
                  <a:schemeClr val="bg1"/>
                </a:solidFill>
              </a:rPr>
              <a:t>When to send a log event can be decided when the logger is called, </a:t>
            </a:r>
            <a:r>
              <a:rPr lang="en-US" sz="2000" dirty="0" smtClean="0">
                <a:solidFill>
                  <a:schemeClr val="bg1"/>
                </a:solidFill>
              </a:rPr>
              <a:t>in the configuration, or </a:t>
            </a:r>
            <a:r>
              <a:rPr lang="en-US" sz="2000" dirty="0" smtClean="0">
                <a:solidFill>
                  <a:schemeClr val="bg1"/>
                </a:solidFill>
              </a:rPr>
              <a:t>by the target</a:t>
            </a:r>
            <a:r>
              <a:rPr lang="en-US" sz="2000" baseline="30000" dirty="0" smtClean="0">
                <a:solidFill>
                  <a:schemeClr val="bg1"/>
                </a:solidFill>
              </a:rPr>
              <a:t>1</a:t>
            </a:r>
            <a:endParaRPr lang="en-US" sz="2000" baseline="30000" dirty="0">
              <a:solidFill>
                <a:schemeClr val="bg1"/>
              </a:solidFill>
            </a:endParaRPr>
          </a:p>
        </p:txBody>
      </p:sp>
      <p:sp>
        <p:nvSpPr>
          <p:cNvPr id="20" name="TextBox 19"/>
          <p:cNvSpPr txBox="1"/>
          <p:nvPr/>
        </p:nvSpPr>
        <p:spPr>
          <a:xfrm>
            <a:off x="8275982" y="5181600"/>
            <a:ext cx="3368702" cy="1615827"/>
          </a:xfrm>
          <a:prstGeom prst="rect">
            <a:avLst/>
          </a:prstGeom>
          <a:noFill/>
        </p:spPr>
        <p:txBody>
          <a:bodyPr wrap="square" rtlCol="0">
            <a:spAutoFit/>
          </a:bodyPr>
          <a:lstStyle/>
          <a:p>
            <a:r>
              <a:rPr lang="en-US" sz="1100" dirty="0" smtClean="0">
                <a:solidFill>
                  <a:schemeClr val="bg1"/>
                </a:solidFill>
              </a:rPr>
              <a:t>1. Targets can pre-determine whether or not they are synchronous; for example, the console target defaults to send log events synchronously.  This can be overridden in the configuration, assuming the target honors this configuration.  Messages are still sent using a separate thread when using the </a:t>
            </a:r>
            <a:r>
              <a:rPr lang="en-US" sz="1100" dirty="0" smtClean="0">
                <a:solidFill>
                  <a:schemeClr val="bg1"/>
                </a:solidFill>
              </a:rPr>
              <a:t>asynchronous </a:t>
            </a:r>
            <a:r>
              <a:rPr lang="en-US" sz="1100" dirty="0" smtClean="0">
                <a:solidFill>
                  <a:schemeClr val="bg1"/>
                </a:solidFill>
              </a:rPr>
              <a:t>option of the logger however, but the log events maintain their order and are logged synchronously by the </a:t>
            </a:r>
            <a:r>
              <a:rPr lang="en-US" sz="1100" dirty="0" smtClean="0">
                <a:solidFill>
                  <a:schemeClr val="bg1"/>
                </a:solidFill>
              </a:rPr>
              <a:t>target.</a:t>
            </a:r>
            <a:endParaRPr lang="en-US" sz="1100" dirty="0" smtClean="0">
              <a:solidFill>
                <a:schemeClr val="bg1"/>
              </a:solidFill>
            </a:endParaRPr>
          </a:p>
          <a:p>
            <a:pPr marL="342900" indent="-342900">
              <a:buAutoNum type="arabicPeriod"/>
            </a:pPr>
            <a:endParaRPr lang="en-US" sz="1100" dirty="0">
              <a:solidFill>
                <a:schemeClr val="bg1"/>
              </a:solidFill>
            </a:endParaRPr>
          </a:p>
        </p:txBody>
      </p:sp>
      <p:grpSp>
        <p:nvGrpSpPr>
          <p:cNvPr id="21" name="Group 20"/>
          <p:cNvGrpSpPr/>
          <p:nvPr/>
        </p:nvGrpSpPr>
        <p:grpSpPr>
          <a:xfrm>
            <a:off x="685800" y="2134554"/>
            <a:ext cx="5779792" cy="2588892"/>
            <a:chOff x="1493771" y="1123839"/>
            <a:chExt cx="8522992" cy="3817630"/>
          </a:xfrm>
        </p:grpSpPr>
        <p:grpSp>
          <p:nvGrpSpPr>
            <p:cNvPr id="22" name="Group 21"/>
            <p:cNvGrpSpPr/>
            <p:nvPr/>
          </p:nvGrpSpPr>
          <p:grpSpPr>
            <a:xfrm rot="18903019">
              <a:off x="1493771" y="1914151"/>
              <a:ext cx="2411886" cy="2237007"/>
              <a:chOff x="2977259" y="2288752"/>
              <a:chExt cx="1945083" cy="1804050"/>
            </a:xfrm>
            <a:solidFill>
              <a:schemeClr val="accent1"/>
            </a:solidFill>
          </p:grpSpPr>
          <p:sp>
            <p:nvSpPr>
              <p:cNvPr id="31" name="Right Arrow 30"/>
              <p:cNvSpPr/>
              <p:nvPr/>
            </p:nvSpPr>
            <p:spPr>
              <a:xfrm rot="2700000">
                <a:off x="3220020" y="2212287"/>
                <a:ext cx="1432290" cy="1917812"/>
              </a:xfrm>
              <a:prstGeom prst="rightArrow">
                <a:avLst/>
              </a:prstGeom>
              <a:grpFill/>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Right Arrow 31"/>
              <p:cNvSpPr/>
              <p:nvPr/>
            </p:nvSpPr>
            <p:spPr>
              <a:xfrm rot="2700000">
                <a:off x="3769229" y="2517877"/>
                <a:ext cx="1382238" cy="923988"/>
              </a:xfrm>
              <a:prstGeom prst="rightArrow">
                <a:avLst>
                  <a:gd name="adj1" fmla="val 50000"/>
                  <a:gd name="adj2" fmla="val 57431"/>
                </a:avLst>
              </a:prstGeom>
              <a:grpFill/>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Right Arrow 32"/>
              <p:cNvSpPr/>
              <p:nvPr/>
            </p:nvSpPr>
            <p:spPr>
              <a:xfrm rot="2700000">
                <a:off x="3258113" y="3197219"/>
                <a:ext cx="959315" cy="831852"/>
              </a:xfrm>
              <a:prstGeom prst="rightArrow">
                <a:avLst/>
              </a:prstGeom>
              <a:grpFill/>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23" name="Group 22"/>
            <p:cNvGrpSpPr/>
            <p:nvPr/>
          </p:nvGrpSpPr>
          <p:grpSpPr>
            <a:xfrm rot="18903019">
              <a:off x="6558117" y="1123839"/>
              <a:ext cx="3458646" cy="3817630"/>
              <a:chOff x="2639418" y="1812257"/>
              <a:chExt cx="2789250" cy="3078755"/>
            </a:xfrm>
            <a:solidFill>
              <a:schemeClr val="accent1"/>
            </a:solidFill>
          </p:grpSpPr>
          <p:sp>
            <p:nvSpPr>
              <p:cNvPr id="27" name="Right Arrow 26"/>
              <p:cNvSpPr/>
              <p:nvPr/>
            </p:nvSpPr>
            <p:spPr>
              <a:xfrm rot="2700000">
                <a:off x="3220020" y="2212287"/>
                <a:ext cx="1432290" cy="1917812"/>
              </a:xfrm>
              <a:prstGeom prst="rightArrow">
                <a:avLst/>
              </a:prstGeom>
              <a:grpFill/>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Right Arrow 27"/>
              <p:cNvSpPr/>
              <p:nvPr/>
            </p:nvSpPr>
            <p:spPr>
              <a:xfrm rot="2700000">
                <a:off x="4275555" y="3737899"/>
                <a:ext cx="1382238" cy="923988"/>
              </a:xfrm>
              <a:prstGeom prst="rightArrow">
                <a:avLst>
                  <a:gd name="adj1" fmla="val 50000"/>
                  <a:gd name="adj2" fmla="val 57431"/>
                </a:avLst>
              </a:prstGeom>
              <a:grpFill/>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Right Arrow 28"/>
              <p:cNvSpPr/>
              <p:nvPr/>
            </p:nvSpPr>
            <p:spPr>
              <a:xfrm rot="2700000">
                <a:off x="2575686" y="1875989"/>
                <a:ext cx="959315" cy="831852"/>
              </a:xfrm>
              <a:prstGeom prst="rightArrow">
                <a:avLst/>
              </a:prstGeom>
              <a:grpFill/>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26" name="TextBox 25"/>
            <p:cNvSpPr txBox="1"/>
            <p:nvPr/>
          </p:nvSpPr>
          <p:spPr>
            <a:xfrm>
              <a:off x="4226901" y="2570989"/>
              <a:ext cx="974947" cy="923330"/>
            </a:xfrm>
            <a:prstGeom prst="rect">
              <a:avLst/>
            </a:prstGeom>
            <a:noFill/>
          </p:spPr>
          <p:txBody>
            <a:bodyPr wrap="none" rtlCol="0">
              <a:spAutoFit/>
            </a:bodyPr>
            <a:lstStyle/>
            <a:p>
              <a:r>
                <a:rPr lang="en-US" sz="5400" dirty="0" smtClean="0">
                  <a:solidFill>
                    <a:schemeClr val="accent4"/>
                  </a:solidFill>
                </a:rPr>
                <a:t>Vs.</a:t>
              </a:r>
              <a:endParaRPr lang="en-US" sz="5400" dirty="0">
                <a:solidFill>
                  <a:schemeClr val="accent4"/>
                </a:solidFill>
              </a:endParaRPr>
            </a:p>
          </p:txBody>
        </p:sp>
      </p:grpSp>
    </p:spTree>
    <p:extLst>
      <p:ext uri="{BB962C8B-B14F-4D97-AF65-F5344CB8AC3E}">
        <p14:creationId xmlns:p14="http://schemas.microsoft.com/office/powerpoint/2010/main" val="16572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Concurrent Logging in the Logger</a:t>
            </a:r>
            <a:endParaRPr lang="en-US" dirty="0">
              <a:solidFill>
                <a:schemeClr val="bg2"/>
              </a:solidFill>
            </a:endParaRPr>
          </a:p>
        </p:txBody>
      </p:sp>
      <p:sp>
        <p:nvSpPr>
          <p:cNvPr id="4" name="Text Placeholder 3"/>
          <p:cNvSpPr>
            <a:spLocks noGrp="1"/>
          </p:cNvSpPr>
          <p:nvPr>
            <p:ph type="body" sz="half" idx="2"/>
          </p:nvPr>
        </p:nvSpPr>
        <p:spPr>
          <a:xfrm>
            <a:off x="8275982" y="2511813"/>
            <a:ext cx="3398520" cy="3711877"/>
          </a:xfrm>
        </p:spPr>
        <p:txBody>
          <a:bodyPr>
            <a:normAutofit lnSpcReduction="10000"/>
          </a:bodyPr>
          <a:lstStyle/>
          <a:p>
            <a:pPr marL="342900" indent="-342900">
              <a:buFontTx/>
              <a:buChar char="-"/>
            </a:pPr>
            <a:r>
              <a:rPr lang="en-US" sz="2000" dirty="0" smtClean="0">
                <a:solidFill>
                  <a:schemeClr val="bg1"/>
                </a:solidFill>
              </a:rPr>
              <a:t>The base logger provides two types of log functions:</a:t>
            </a:r>
          </a:p>
          <a:p>
            <a:pPr marL="800100" lvl="1" indent="-342900">
              <a:buFontTx/>
              <a:buChar char="-"/>
            </a:pPr>
            <a:r>
              <a:rPr lang="en-US" sz="1400" dirty="0" err="1" smtClean="0">
                <a:solidFill>
                  <a:schemeClr val="bg1"/>
                </a:solidFill>
              </a:rPr>
              <a:t>logger.Log</a:t>
            </a:r>
            <a:r>
              <a:rPr lang="en-US" sz="1400" dirty="0" smtClean="0">
                <a:solidFill>
                  <a:schemeClr val="bg1"/>
                </a:solidFill>
              </a:rPr>
              <a:t> will </a:t>
            </a:r>
            <a:r>
              <a:rPr lang="en-US" sz="1400" dirty="0" smtClean="0">
                <a:solidFill>
                  <a:schemeClr val="bg1"/>
                </a:solidFill>
              </a:rPr>
              <a:t>hint to </a:t>
            </a:r>
            <a:r>
              <a:rPr lang="en-US" sz="1400" dirty="0" smtClean="0">
                <a:solidFill>
                  <a:schemeClr val="bg1"/>
                </a:solidFill>
              </a:rPr>
              <a:t>the framework that this message can be sent asynchronously, unless the target configuration is set to send </a:t>
            </a:r>
            <a:r>
              <a:rPr lang="en-US" sz="1400" dirty="0" smtClean="0">
                <a:solidFill>
                  <a:schemeClr val="bg1"/>
                </a:solidFill>
              </a:rPr>
              <a:t>synchronously</a:t>
            </a:r>
            <a:endParaRPr lang="en-US" sz="1400" baseline="30000" dirty="0" smtClean="0">
              <a:solidFill>
                <a:schemeClr val="bg1"/>
              </a:solidFill>
            </a:endParaRPr>
          </a:p>
          <a:p>
            <a:pPr marL="800100" lvl="1" indent="-342900">
              <a:buFontTx/>
              <a:buChar char="-"/>
            </a:pPr>
            <a:r>
              <a:rPr lang="en-US" sz="1400" dirty="0" err="1" smtClean="0">
                <a:solidFill>
                  <a:schemeClr val="bg1"/>
                </a:solidFill>
              </a:rPr>
              <a:t>logger.LogNow</a:t>
            </a:r>
            <a:r>
              <a:rPr lang="en-US" sz="1400" dirty="0" smtClean="0">
                <a:solidFill>
                  <a:schemeClr val="bg1"/>
                </a:solidFill>
              </a:rPr>
              <a:t> will </a:t>
            </a:r>
            <a:r>
              <a:rPr lang="en-US" sz="1400" dirty="0" smtClean="0">
                <a:solidFill>
                  <a:schemeClr val="bg1"/>
                </a:solidFill>
              </a:rPr>
              <a:t>hint to </a:t>
            </a:r>
            <a:r>
              <a:rPr lang="en-US" sz="1400" dirty="0" smtClean="0">
                <a:solidFill>
                  <a:schemeClr val="bg1"/>
                </a:solidFill>
              </a:rPr>
              <a:t>the framework that this message needs to be sent synchronously</a:t>
            </a:r>
          </a:p>
          <a:p>
            <a:pPr marL="800100" lvl="1" indent="-342900">
              <a:buFontTx/>
              <a:buChar char="-"/>
            </a:pPr>
            <a:r>
              <a:rPr lang="en-US" sz="1400" dirty="0" smtClean="0">
                <a:solidFill>
                  <a:schemeClr val="bg1"/>
                </a:solidFill>
              </a:rPr>
              <a:t>If a log event is sent synchronously using “</a:t>
            </a:r>
            <a:r>
              <a:rPr lang="en-US" sz="1400" dirty="0" err="1" smtClean="0">
                <a:solidFill>
                  <a:schemeClr val="bg1"/>
                </a:solidFill>
              </a:rPr>
              <a:t>LogNow</a:t>
            </a:r>
            <a:r>
              <a:rPr lang="en-US" sz="1400" dirty="0" smtClean="0">
                <a:solidFill>
                  <a:schemeClr val="bg1"/>
                </a:solidFill>
              </a:rPr>
              <a:t>”, control will not be returned to the application until the log event has been dispatched to the </a:t>
            </a:r>
            <a:r>
              <a:rPr lang="en-US" sz="1400" dirty="0" smtClean="0">
                <a:solidFill>
                  <a:schemeClr val="bg1"/>
                </a:solidFill>
              </a:rPr>
              <a:t>targets</a:t>
            </a:r>
          </a:p>
          <a:p>
            <a:pPr marL="800100" lvl="1" indent="-342900">
              <a:buFontTx/>
              <a:buChar char="-"/>
            </a:pPr>
            <a:r>
              <a:rPr lang="en-US" sz="1400" dirty="0" smtClean="0">
                <a:solidFill>
                  <a:schemeClr val="bg1"/>
                </a:solidFill>
              </a:rPr>
              <a:t>This behavior can be overridden at the target, or global configuration level</a:t>
            </a:r>
            <a:endParaRPr lang="en-US" sz="1400" dirty="0" smtClean="0">
              <a:solidFill>
                <a:schemeClr val="bg1"/>
              </a:solidFill>
            </a:endParaRPr>
          </a:p>
        </p:txBody>
      </p:sp>
      <p:grpSp>
        <p:nvGrpSpPr>
          <p:cNvPr id="9" name="Group 8"/>
          <p:cNvGrpSpPr/>
          <p:nvPr/>
        </p:nvGrpSpPr>
        <p:grpSpPr>
          <a:xfrm>
            <a:off x="1981200" y="1586435"/>
            <a:ext cx="3409950" cy="3685130"/>
            <a:chOff x="2209800" y="2201320"/>
            <a:chExt cx="3409950" cy="3685130"/>
          </a:xfrm>
        </p:grpSpPr>
        <p:pic>
          <p:nvPicPr>
            <p:cNvPr id="3" name="Picture 2"/>
            <p:cNvPicPr>
              <a:picLocks noChangeAspect="1"/>
            </p:cNvPicPr>
            <p:nvPr/>
          </p:nvPicPr>
          <p:blipFill>
            <a:blip r:embed="rId2"/>
            <a:stretch>
              <a:fillRect/>
            </a:stretch>
          </p:blipFill>
          <p:spPr>
            <a:xfrm>
              <a:off x="2209800" y="2201320"/>
              <a:ext cx="2933700" cy="885825"/>
            </a:xfrm>
            <a:prstGeom prst="rect">
              <a:avLst/>
            </a:prstGeom>
          </p:spPr>
        </p:pic>
        <p:pic>
          <p:nvPicPr>
            <p:cNvPr id="8" name="Picture 7"/>
            <p:cNvPicPr>
              <a:picLocks noChangeAspect="1"/>
            </p:cNvPicPr>
            <p:nvPr/>
          </p:nvPicPr>
          <p:blipFill>
            <a:blip r:embed="rId3"/>
            <a:stretch>
              <a:fillRect/>
            </a:stretch>
          </p:blipFill>
          <p:spPr>
            <a:xfrm>
              <a:off x="2209800" y="3276600"/>
              <a:ext cx="3409950" cy="2609850"/>
            </a:xfrm>
            <a:prstGeom prst="rect">
              <a:avLst/>
            </a:prstGeom>
          </p:spPr>
        </p:pic>
      </p:grpSp>
      <p:sp>
        <p:nvSpPr>
          <p:cNvPr id="12" name="Rectangle 11"/>
          <p:cNvSpPr/>
          <p:nvPr/>
        </p:nvSpPr>
        <p:spPr>
          <a:xfrm>
            <a:off x="1752601" y="2472260"/>
            <a:ext cx="3638550" cy="2799306"/>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63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Concurrent Logging in the Target</a:t>
            </a:r>
            <a:endParaRPr lang="en-US" dirty="0">
              <a:solidFill>
                <a:schemeClr val="bg2"/>
              </a:solidFill>
            </a:endParaRPr>
          </a:p>
        </p:txBody>
      </p:sp>
      <p:sp>
        <p:nvSpPr>
          <p:cNvPr id="4" name="Text Placeholder 3"/>
          <p:cNvSpPr>
            <a:spLocks noGrp="1"/>
          </p:cNvSpPr>
          <p:nvPr>
            <p:ph type="body" sz="half" idx="2"/>
          </p:nvPr>
        </p:nvSpPr>
        <p:spPr>
          <a:xfrm>
            <a:off x="8275982" y="2511813"/>
            <a:ext cx="3398520" cy="3711877"/>
          </a:xfrm>
        </p:spPr>
        <p:txBody>
          <a:bodyPr>
            <a:normAutofit fontScale="92500" lnSpcReduction="10000"/>
          </a:bodyPr>
          <a:lstStyle/>
          <a:p>
            <a:pPr marL="342900" indent="-342900">
              <a:buFontTx/>
              <a:buChar char="-"/>
            </a:pPr>
            <a:r>
              <a:rPr lang="en-US" sz="2000" dirty="0" smtClean="0">
                <a:solidFill>
                  <a:schemeClr val="bg1"/>
                </a:solidFill>
              </a:rPr>
              <a:t>A target can be set to synchronous logging using its configuration:</a:t>
            </a:r>
          </a:p>
          <a:p>
            <a:pPr marL="800100" lvl="1" indent="-342900">
              <a:buFontTx/>
              <a:buChar char="-"/>
            </a:pPr>
            <a:r>
              <a:rPr lang="en-US" sz="1400" dirty="0" smtClean="0">
                <a:solidFill>
                  <a:schemeClr val="bg1"/>
                </a:solidFill>
              </a:rPr>
              <a:t>If </a:t>
            </a:r>
            <a:r>
              <a:rPr lang="en-US" sz="1400" dirty="0" smtClean="0">
                <a:solidFill>
                  <a:schemeClr val="bg1"/>
                </a:solidFill>
              </a:rPr>
              <a:t>“Log” is used, control is immediately returned to the calling application, but the log event is passed to the targets in another thread in a synchronous </a:t>
            </a:r>
            <a:r>
              <a:rPr lang="en-US" sz="1400" dirty="0" smtClean="0">
                <a:solidFill>
                  <a:schemeClr val="bg1"/>
                </a:solidFill>
              </a:rPr>
              <a:t>manner</a:t>
            </a:r>
          </a:p>
          <a:p>
            <a:pPr marL="342900" indent="-342900">
              <a:buFontTx/>
              <a:buChar char="-"/>
            </a:pPr>
            <a:r>
              <a:rPr lang="en-US" sz="2000" dirty="0">
                <a:solidFill>
                  <a:schemeClr val="bg1"/>
                </a:solidFill>
              </a:rPr>
              <a:t>A target can be set to </a:t>
            </a:r>
            <a:r>
              <a:rPr lang="en-US" sz="2000" dirty="0" smtClean="0">
                <a:solidFill>
                  <a:schemeClr val="bg1"/>
                </a:solidFill>
              </a:rPr>
              <a:t>synchronous in its implementation:</a:t>
            </a:r>
            <a:endParaRPr lang="en-US" sz="2000" dirty="0">
              <a:solidFill>
                <a:schemeClr val="bg1"/>
              </a:solidFill>
            </a:endParaRPr>
          </a:p>
          <a:p>
            <a:pPr marL="800100" lvl="1" indent="-342900">
              <a:buFontTx/>
              <a:buChar char="-"/>
            </a:pPr>
            <a:r>
              <a:rPr lang="en-US" sz="1400" dirty="0" smtClean="0">
                <a:solidFill>
                  <a:schemeClr val="bg1"/>
                </a:solidFill>
              </a:rPr>
              <a:t>The architecture of the target and its configuration are designed such that a target can default to be synchronous.  This is designed however, to be “overridden” in the configuration, either way.</a:t>
            </a:r>
            <a:endParaRPr lang="en-US" sz="1400" dirty="0">
              <a:solidFill>
                <a:schemeClr val="bg1"/>
              </a:solidFill>
            </a:endParaRPr>
          </a:p>
        </p:txBody>
      </p:sp>
      <p:grpSp>
        <p:nvGrpSpPr>
          <p:cNvPr id="9" name="Group 8"/>
          <p:cNvGrpSpPr/>
          <p:nvPr/>
        </p:nvGrpSpPr>
        <p:grpSpPr>
          <a:xfrm>
            <a:off x="1981200" y="1586435"/>
            <a:ext cx="3409950" cy="3685130"/>
            <a:chOff x="2209800" y="2201320"/>
            <a:chExt cx="3409950" cy="3685130"/>
          </a:xfrm>
        </p:grpSpPr>
        <p:pic>
          <p:nvPicPr>
            <p:cNvPr id="3" name="Picture 2"/>
            <p:cNvPicPr>
              <a:picLocks noChangeAspect="1"/>
            </p:cNvPicPr>
            <p:nvPr/>
          </p:nvPicPr>
          <p:blipFill>
            <a:blip r:embed="rId2"/>
            <a:stretch>
              <a:fillRect/>
            </a:stretch>
          </p:blipFill>
          <p:spPr>
            <a:xfrm>
              <a:off x="2209800" y="2201320"/>
              <a:ext cx="2933700" cy="885825"/>
            </a:xfrm>
            <a:prstGeom prst="rect">
              <a:avLst/>
            </a:prstGeom>
          </p:spPr>
        </p:pic>
        <p:pic>
          <p:nvPicPr>
            <p:cNvPr id="8" name="Picture 7"/>
            <p:cNvPicPr>
              <a:picLocks noChangeAspect="1"/>
            </p:cNvPicPr>
            <p:nvPr/>
          </p:nvPicPr>
          <p:blipFill>
            <a:blip r:embed="rId3"/>
            <a:stretch>
              <a:fillRect/>
            </a:stretch>
          </p:blipFill>
          <p:spPr>
            <a:xfrm>
              <a:off x="2209800" y="3276600"/>
              <a:ext cx="3409950" cy="2609850"/>
            </a:xfrm>
            <a:prstGeom prst="rect">
              <a:avLst/>
            </a:prstGeom>
          </p:spPr>
        </p:pic>
      </p:grpSp>
      <p:sp>
        <p:nvSpPr>
          <p:cNvPr id="10" name="Rectangle 9"/>
          <p:cNvSpPr/>
          <p:nvPr/>
        </p:nvSpPr>
        <p:spPr>
          <a:xfrm>
            <a:off x="1752601" y="1499285"/>
            <a:ext cx="3638550" cy="1334531"/>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Rectangle 10"/>
          <p:cNvSpPr/>
          <p:nvPr/>
        </p:nvSpPr>
        <p:spPr>
          <a:xfrm>
            <a:off x="1981200" y="3814118"/>
            <a:ext cx="3638550" cy="1548713"/>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5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Disabling Concurrent Logging</a:t>
            </a:r>
            <a:endParaRPr lang="en-US" dirty="0">
              <a:solidFill>
                <a:schemeClr val="bg2"/>
              </a:solidFill>
            </a:endParaRPr>
          </a:p>
        </p:txBody>
      </p:sp>
      <p:sp>
        <p:nvSpPr>
          <p:cNvPr id="4" name="Text Placeholder 3"/>
          <p:cNvSpPr>
            <a:spLocks noGrp="1"/>
          </p:cNvSpPr>
          <p:nvPr>
            <p:ph type="body" sz="half" idx="2"/>
          </p:nvPr>
        </p:nvSpPr>
        <p:spPr>
          <a:xfrm>
            <a:off x="8275982" y="2511813"/>
            <a:ext cx="3398520" cy="3711877"/>
          </a:xfrm>
        </p:spPr>
        <p:txBody>
          <a:bodyPr>
            <a:normAutofit/>
          </a:bodyPr>
          <a:lstStyle/>
          <a:p>
            <a:pPr marL="342900" indent="-342900">
              <a:buFontTx/>
              <a:buChar char="-"/>
            </a:pPr>
            <a:r>
              <a:rPr lang="en-US" sz="2000" dirty="0" smtClean="0">
                <a:solidFill>
                  <a:schemeClr val="bg1"/>
                </a:solidFill>
              </a:rPr>
              <a:t>Concurrent logging can be disabled at a “global” level in the configuration:</a:t>
            </a:r>
            <a:endParaRPr lang="en-US" sz="2000" dirty="0">
              <a:solidFill>
                <a:schemeClr val="bg1"/>
              </a:solidFill>
            </a:endParaRPr>
          </a:p>
          <a:p>
            <a:pPr marL="800100" lvl="1" indent="-342900">
              <a:buFontTx/>
              <a:buChar char="-"/>
            </a:pPr>
            <a:r>
              <a:rPr lang="en-US" sz="1400" dirty="0">
                <a:solidFill>
                  <a:schemeClr val="bg1"/>
                </a:solidFill>
              </a:rPr>
              <a:t>If </a:t>
            </a:r>
            <a:r>
              <a:rPr lang="en-US" sz="1400" dirty="0" smtClean="0">
                <a:solidFill>
                  <a:schemeClr val="bg1"/>
                </a:solidFill>
              </a:rPr>
              <a:t>“synchronous” is set to true at the base configuration level, asynchronous logging will be completely turned off; </a:t>
            </a:r>
            <a:r>
              <a:rPr lang="en-US" sz="1400" dirty="0">
                <a:solidFill>
                  <a:schemeClr val="bg1"/>
                </a:solidFill>
              </a:rPr>
              <a:t>all log events will be handled </a:t>
            </a:r>
            <a:r>
              <a:rPr lang="en-US" sz="1400" dirty="0" smtClean="0">
                <a:solidFill>
                  <a:schemeClr val="bg1"/>
                </a:solidFill>
              </a:rPr>
              <a:t>synchronously and no additional threads will be spun up to handle the logging;  all logging will be performed on the thread that owns the framework.</a:t>
            </a:r>
            <a:endParaRPr lang="en-US" sz="1400" dirty="0">
              <a:solidFill>
                <a:schemeClr val="bg1"/>
              </a:solidFill>
            </a:endParaRPr>
          </a:p>
        </p:txBody>
      </p:sp>
      <p:grpSp>
        <p:nvGrpSpPr>
          <p:cNvPr id="9" name="Group 8"/>
          <p:cNvGrpSpPr/>
          <p:nvPr/>
        </p:nvGrpSpPr>
        <p:grpSpPr>
          <a:xfrm>
            <a:off x="1981200" y="1586435"/>
            <a:ext cx="3409950" cy="3685130"/>
            <a:chOff x="2209800" y="2201320"/>
            <a:chExt cx="3409950" cy="3685130"/>
          </a:xfrm>
        </p:grpSpPr>
        <p:pic>
          <p:nvPicPr>
            <p:cNvPr id="3" name="Picture 2"/>
            <p:cNvPicPr>
              <a:picLocks noChangeAspect="1"/>
            </p:cNvPicPr>
            <p:nvPr/>
          </p:nvPicPr>
          <p:blipFill>
            <a:blip r:embed="rId2"/>
            <a:stretch>
              <a:fillRect/>
            </a:stretch>
          </p:blipFill>
          <p:spPr>
            <a:xfrm>
              <a:off x="2209800" y="2201320"/>
              <a:ext cx="2933700" cy="885825"/>
            </a:xfrm>
            <a:prstGeom prst="rect">
              <a:avLst/>
            </a:prstGeom>
          </p:spPr>
        </p:pic>
        <p:pic>
          <p:nvPicPr>
            <p:cNvPr id="8" name="Picture 7"/>
            <p:cNvPicPr>
              <a:picLocks noChangeAspect="1"/>
            </p:cNvPicPr>
            <p:nvPr/>
          </p:nvPicPr>
          <p:blipFill>
            <a:blip r:embed="rId3"/>
            <a:stretch>
              <a:fillRect/>
            </a:stretch>
          </p:blipFill>
          <p:spPr>
            <a:xfrm>
              <a:off x="2209800" y="3276600"/>
              <a:ext cx="3409950" cy="2609850"/>
            </a:xfrm>
            <a:prstGeom prst="rect">
              <a:avLst/>
            </a:prstGeom>
          </p:spPr>
        </p:pic>
      </p:grpSp>
      <p:sp>
        <p:nvSpPr>
          <p:cNvPr id="10" name="Rectangle 9"/>
          <p:cNvSpPr/>
          <p:nvPr/>
        </p:nvSpPr>
        <p:spPr>
          <a:xfrm>
            <a:off x="1752601" y="1499285"/>
            <a:ext cx="3638550" cy="330337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Rectangle 10"/>
          <p:cNvSpPr/>
          <p:nvPr/>
        </p:nvSpPr>
        <p:spPr>
          <a:xfrm>
            <a:off x="1981200" y="4967416"/>
            <a:ext cx="3638550" cy="337752"/>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2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4" name="Text Placeholder 3"/>
          <p:cNvSpPr>
            <a:spLocks noGrp="1"/>
          </p:cNvSpPr>
          <p:nvPr>
            <p:ph type="body" sz="half" idx="2"/>
          </p:nvPr>
        </p:nvSpPr>
        <p:spPr/>
        <p:txBody>
          <a:bodyPr/>
          <a:lstStyle/>
          <a:p>
            <a:r>
              <a:rPr lang="en-US" dirty="0">
                <a:solidFill>
                  <a:schemeClr val="bg1"/>
                </a:solidFill>
              </a:rPr>
              <a:t>Everything should be as simple as it is, but not simpler</a:t>
            </a:r>
          </a:p>
        </p:txBody>
      </p:sp>
      <p:sp>
        <p:nvSpPr>
          <p:cNvPr id="12" name="Freeform 11"/>
          <p:cNvSpPr/>
          <p:nvPr/>
        </p:nvSpPr>
        <p:spPr>
          <a:xfrm rot="19606445">
            <a:off x="3797107" y="2443857"/>
            <a:ext cx="4597787" cy="1599462"/>
          </a:xfrm>
          <a:custGeom>
            <a:avLst/>
            <a:gdLst>
              <a:gd name="connsiteX0" fmla="*/ 5786543 w 6841931"/>
              <a:gd name="connsiteY0" fmla="*/ 0 h 2380148"/>
              <a:gd name="connsiteX1" fmla="*/ 6816644 w 6841931"/>
              <a:gd name="connsiteY1" fmla="*/ 524692 h 2380148"/>
              <a:gd name="connsiteX2" fmla="*/ 6841930 w 6841931"/>
              <a:gd name="connsiteY2" fmla="*/ 569322 h 2380148"/>
              <a:gd name="connsiteX3" fmla="*/ 5937842 w 6841931"/>
              <a:gd name="connsiteY3" fmla="*/ 569322 h 2380148"/>
              <a:gd name="connsiteX4" fmla="*/ 5574218 w 6841931"/>
              <a:gd name="connsiteY4" fmla="*/ 932946 h 2380148"/>
              <a:gd name="connsiteX5" fmla="*/ 5574218 w 6841931"/>
              <a:gd name="connsiteY5" fmla="*/ 1447201 h 2380148"/>
              <a:gd name="connsiteX6" fmla="*/ 5937842 w 6841931"/>
              <a:gd name="connsiteY6" fmla="*/ 1810825 h 2380148"/>
              <a:gd name="connsiteX7" fmla="*/ 6841931 w 6841931"/>
              <a:gd name="connsiteY7" fmla="*/ 1810825 h 2380148"/>
              <a:gd name="connsiteX8" fmla="*/ 6816644 w 6841931"/>
              <a:gd name="connsiteY8" fmla="*/ 1855456 h 2380148"/>
              <a:gd name="connsiteX9" fmla="*/ 5786543 w 6841931"/>
              <a:gd name="connsiteY9" fmla="*/ 2380148 h 2380148"/>
              <a:gd name="connsiteX10" fmla="*/ 4641907 w 6841931"/>
              <a:gd name="connsiteY10" fmla="*/ 1653305 h 2380148"/>
              <a:gd name="connsiteX11" fmla="*/ 4636974 w 6841931"/>
              <a:gd name="connsiteY11" fmla="*/ 1638080 h 2380148"/>
              <a:gd name="connsiteX12" fmla="*/ 149338 w 6841931"/>
              <a:gd name="connsiteY12" fmla="*/ 1638080 h 2380148"/>
              <a:gd name="connsiteX13" fmla="*/ 0 w 6841931"/>
              <a:gd name="connsiteY13" fmla="*/ 1488742 h 2380148"/>
              <a:gd name="connsiteX14" fmla="*/ 0 w 6841931"/>
              <a:gd name="connsiteY14" fmla="*/ 891407 h 2380148"/>
              <a:gd name="connsiteX15" fmla="*/ 149338 w 6841931"/>
              <a:gd name="connsiteY15" fmla="*/ 742069 h 2380148"/>
              <a:gd name="connsiteX16" fmla="*/ 4636974 w 6841931"/>
              <a:gd name="connsiteY16" fmla="*/ 742069 h 2380148"/>
              <a:gd name="connsiteX17" fmla="*/ 4641907 w 6841931"/>
              <a:gd name="connsiteY17" fmla="*/ 726843 h 2380148"/>
              <a:gd name="connsiteX18" fmla="*/ 5786543 w 6841931"/>
              <a:gd name="connsiteY18" fmla="*/ 0 h 238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41931" h="2380148">
                <a:moveTo>
                  <a:pt x="5786543" y="0"/>
                </a:moveTo>
                <a:cubicBezTo>
                  <a:pt x="6215344" y="0"/>
                  <a:pt x="6593401" y="208131"/>
                  <a:pt x="6816644" y="524692"/>
                </a:cubicBezTo>
                <a:lnTo>
                  <a:pt x="6841930" y="569322"/>
                </a:lnTo>
                <a:lnTo>
                  <a:pt x="5937842" y="569322"/>
                </a:lnTo>
                <a:lnTo>
                  <a:pt x="5574218" y="932946"/>
                </a:lnTo>
                <a:lnTo>
                  <a:pt x="5574218" y="1447201"/>
                </a:lnTo>
                <a:lnTo>
                  <a:pt x="5937842" y="1810825"/>
                </a:lnTo>
                <a:lnTo>
                  <a:pt x="6841931" y="1810825"/>
                </a:lnTo>
                <a:lnTo>
                  <a:pt x="6816644" y="1855456"/>
                </a:lnTo>
                <a:cubicBezTo>
                  <a:pt x="6593401" y="2172018"/>
                  <a:pt x="6215344" y="2380148"/>
                  <a:pt x="5786543" y="2380148"/>
                </a:cubicBezTo>
                <a:cubicBezTo>
                  <a:pt x="5271983" y="2380148"/>
                  <a:pt x="4830492" y="2080440"/>
                  <a:pt x="4641907" y="1653305"/>
                </a:cubicBezTo>
                <a:lnTo>
                  <a:pt x="4636974" y="1638080"/>
                </a:lnTo>
                <a:lnTo>
                  <a:pt x="149338" y="1638080"/>
                </a:lnTo>
                <a:cubicBezTo>
                  <a:pt x="66861" y="1638080"/>
                  <a:pt x="0" y="1571219"/>
                  <a:pt x="0" y="1488742"/>
                </a:cubicBezTo>
                <a:lnTo>
                  <a:pt x="0" y="891407"/>
                </a:lnTo>
                <a:cubicBezTo>
                  <a:pt x="0" y="808930"/>
                  <a:pt x="66861" y="742069"/>
                  <a:pt x="149338" y="742069"/>
                </a:cubicBezTo>
                <a:lnTo>
                  <a:pt x="4636974" y="742069"/>
                </a:lnTo>
                <a:lnTo>
                  <a:pt x="4641907" y="726843"/>
                </a:lnTo>
                <a:cubicBezTo>
                  <a:pt x="4830492" y="299708"/>
                  <a:pt x="5271983" y="0"/>
                  <a:pt x="5786543"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906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Configuration</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10000"/>
          </a:bodyPr>
          <a:lstStyle/>
          <a:p>
            <a:pPr marL="342900" indent="-342900">
              <a:buFontTx/>
              <a:buChar char="-"/>
            </a:pPr>
            <a:r>
              <a:rPr lang="en-US" sz="2000" dirty="0" err="1" smtClean="0">
                <a:solidFill>
                  <a:schemeClr val="bg1"/>
                </a:solidFill>
              </a:rPr>
              <a:t>NuLog</a:t>
            </a:r>
            <a:r>
              <a:rPr lang="en-US" sz="2000" dirty="0" smtClean="0">
                <a:solidFill>
                  <a:schemeClr val="bg1"/>
                </a:solidFill>
              </a:rPr>
              <a:t> can be configured using a JSON configuration file, or:</a:t>
            </a:r>
          </a:p>
          <a:p>
            <a:pPr marL="342900" indent="-342900">
              <a:buFontTx/>
              <a:buChar char="-"/>
            </a:pPr>
            <a:r>
              <a:rPr lang="en-US" sz="2000" dirty="0" err="1" smtClean="0">
                <a:solidFill>
                  <a:schemeClr val="bg1"/>
                </a:solidFill>
              </a:rPr>
              <a:t>NuLog</a:t>
            </a:r>
            <a:r>
              <a:rPr lang="en-US" sz="2000" dirty="0" smtClean="0">
                <a:solidFill>
                  <a:schemeClr val="bg1"/>
                </a:solidFill>
              </a:rPr>
              <a:t> can be configured using a runtime </a:t>
            </a:r>
            <a:r>
              <a:rPr lang="en-US" sz="2000" dirty="0" smtClean="0">
                <a:solidFill>
                  <a:schemeClr val="bg1"/>
                </a:solidFill>
              </a:rPr>
              <a:t>configuration.</a:t>
            </a:r>
            <a:endParaRPr lang="en-US" sz="2000" dirty="0" smtClean="0">
              <a:solidFill>
                <a:schemeClr val="bg1"/>
              </a:solidFill>
            </a:endParaRPr>
          </a:p>
          <a:p>
            <a:pPr marL="342900" indent="-342900">
              <a:buFontTx/>
              <a:buChar char="-"/>
            </a:pPr>
            <a:r>
              <a:rPr lang="en-US" sz="2000" dirty="0" err="1" smtClean="0">
                <a:solidFill>
                  <a:schemeClr val="bg1"/>
                </a:solidFill>
              </a:rPr>
              <a:t>NuLog</a:t>
            </a:r>
            <a:r>
              <a:rPr lang="en-US" sz="2000" dirty="0" smtClean="0">
                <a:solidFill>
                  <a:schemeClr val="bg1"/>
                </a:solidFill>
              </a:rPr>
              <a:t> is designed to re-configure itself at runtime when the configuration changes</a:t>
            </a:r>
            <a:r>
              <a:rPr lang="en-US" sz="2000" baseline="30000" dirty="0" smtClean="0">
                <a:solidFill>
                  <a:schemeClr val="bg1"/>
                </a:solidFill>
              </a:rPr>
              <a:t>1</a:t>
            </a:r>
          </a:p>
        </p:txBody>
      </p:sp>
      <p:grpSp>
        <p:nvGrpSpPr>
          <p:cNvPr id="6" name="Group 5"/>
          <p:cNvGrpSpPr/>
          <p:nvPr/>
        </p:nvGrpSpPr>
        <p:grpSpPr>
          <a:xfrm>
            <a:off x="1143000" y="914400"/>
            <a:ext cx="2792472" cy="2548418"/>
            <a:chOff x="971360" y="838200"/>
            <a:chExt cx="2792472" cy="2548418"/>
          </a:xfrm>
        </p:grpSpPr>
        <p:sp>
          <p:nvSpPr>
            <p:cNvPr id="29" name="TextBox 28"/>
            <p:cNvSpPr txBox="1"/>
            <p:nvPr/>
          </p:nvSpPr>
          <p:spPr>
            <a:xfrm>
              <a:off x="2849432" y="1066800"/>
              <a:ext cx="914400" cy="584775"/>
            </a:xfrm>
            <a:prstGeom prst="rect">
              <a:avLst/>
            </a:prstGeom>
            <a:noFill/>
          </p:spPr>
          <p:txBody>
            <a:bodyPr wrap="square" rtlCol="0">
              <a:spAutoFit/>
            </a:bodyPr>
            <a:lstStyle/>
            <a:p>
              <a:pPr algn="ctr"/>
              <a:r>
                <a:rPr lang="en-US" sz="3200" b="1" dirty="0" smtClean="0">
                  <a:solidFill>
                    <a:schemeClr val="tx2"/>
                  </a:solidFill>
                </a:rPr>
                <a:t>File</a:t>
              </a:r>
              <a:endParaRPr lang="en-US" sz="3200" b="1" dirty="0">
                <a:solidFill>
                  <a:schemeClr val="tx2"/>
                </a:solidFill>
              </a:endParaRPr>
            </a:p>
          </p:txBody>
        </p:sp>
        <p:grpSp>
          <p:nvGrpSpPr>
            <p:cNvPr id="5" name="Group 4"/>
            <p:cNvGrpSpPr/>
            <p:nvPr/>
          </p:nvGrpSpPr>
          <p:grpSpPr>
            <a:xfrm>
              <a:off x="971360" y="838200"/>
              <a:ext cx="1753055" cy="2548418"/>
              <a:chOff x="963926" y="838200"/>
              <a:chExt cx="1753055" cy="2548418"/>
            </a:xfrm>
          </p:grpSpPr>
          <p:sp>
            <p:nvSpPr>
              <p:cNvPr id="24" name="Snip Single Corner Rectangle 23"/>
              <p:cNvSpPr/>
              <p:nvPr/>
            </p:nvSpPr>
            <p:spPr>
              <a:xfrm>
                <a:off x="963926" y="838200"/>
                <a:ext cx="1753055" cy="2548418"/>
              </a:xfrm>
              <a:prstGeom prst="snip1Rect">
                <a:avLst/>
              </a:prstGeom>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TextBox 29"/>
              <p:cNvSpPr txBox="1"/>
              <p:nvPr/>
            </p:nvSpPr>
            <p:spPr>
              <a:xfrm>
                <a:off x="1318479" y="1820022"/>
                <a:ext cx="1043949" cy="584775"/>
              </a:xfrm>
              <a:prstGeom prst="rect">
                <a:avLst/>
              </a:prstGeom>
              <a:noFill/>
            </p:spPr>
            <p:txBody>
              <a:bodyPr wrap="square" rtlCol="0">
                <a:spAutoFit/>
              </a:bodyPr>
              <a:lstStyle/>
              <a:p>
                <a:pPr algn="ctr"/>
                <a:r>
                  <a:rPr lang="en-US" sz="3200" b="1" dirty="0" smtClean="0">
                    <a:solidFill>
                      <a:schemeClr val="bg1"/>
                    </a:solidFill>
                  </a:rPr>
                  <a:t>JSON</a:t>
                </a:r>
                <a:endParaRPr lang="en-US" sz="3200" b="1" dirty="0">
                  <a:solidFill>
                    <a:schemeClr val="bg1"/>
                  </a:solidFill>
                </a:endParaRPr>
              </a:p>
            </p:txBody>
          </p:sp>
        </p:grpSp>
      </p:grpSp>
      <p:grpSp>
        <p:nvGrpSpPr>
          <p:cNvPr id="32" name="Group 31"/>
          <p:cNvGrpSpPr/>
          <p:nvPr/>
        </p:nvGrpSpPr>
        <p:grpSpPr>
          <a:xfrm>
            <a:off x="2590800" y="3581400"/>
            <a:ext cx="3714919" cy="2237196"/>
            <a:chOff x="2849432" y="3606468"/>
            <a:chExt cx="3714919" cy="2237196"/>
          </a:xfrm>
        </p:grpSpPr>
        <p:sp>
          <p:nvSpPr>
            <p:cNvPr id="33" name="TextBox 32"/>
            <p:cNvSpPr txBox="1"/>
            <p:nvPr/>
          </p:nvSpPr>
          <p:spPr>
            <a:xfrm>
              <a:off x="2849432" y="4953000"/>
              <a:ext cx="2200812" cy="584775"/>
            </a:xfrm>
            <a:prstGeom prst="rect">
              <a:avLst/>
            </a:prstGeom>
            <a:noFill/>
          </p:spPr>
          <p:txBody>
            <a:bodyPr wrap="square" rtlCol="0">
              <a:spAutoFit/>
            </a:bodyPr>
            <a:lstStyle/>
            <a:p>
              <a:pPr algn="ctr"/>
              <a:r>
                <a:rPr lang="en-US" sz="3200" b="1" dirty="0" smtClean="0">
                  <a:solidFill>
                    <a:schemeClr val="tx2"/>
                  </a:solidFill>
                </a:rPr>
                <a:t>Runtime</a:t>
              </a:r>
              <a:endParaRPr lang="en-US" sz="3200" b="1" dirty="0">
                <a:solidFill>
                  <a:schemeClr val="tx2"/>
                </a:solidFill>
              </a:endParaRPr>
            </a:p>
          </p:txBody>
        </p:sp>
        <p:grpSp>
          <p:nvGrpSpPr>
            <p:cNvPr id="34" name="Group 33"/>
            <p:cNvGrpSpPr/>
            <p:nvPr/>
          </p:nvGrpSpPr>
          <p:grpSpPr>
            <a:xfrm>
              <a:off x="4248069" y="3606468"/>
              <a:ext cx="2316282" cy="2237196"/>
              <a:chOff x="1162898" y="1911483"/>
              <a:chExt cx="1207579" cy="1166348"/>
            </a:xfrm>
          </p:grpSpPr>
          <p:sp>
            <p:nvSpPr>
              <p:cNvPr id="35" name="Freeform 34"/>
              <p:cNvSpPr/>
              <p:nvPr/>
            </p:nvSpPr>
            <p:spPr>
              <a:xfrm>
                <a:off x="1162898" y="1911483"/>
                <a:ext cx="767845" cy="767845"/>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Freeform 39"/>
              <p:cNvSpPr/>
              <p:nvPr/>
            </p:nvSpPr>
            <p:spPr>
              <a:xfrm>
                <a:off x="1913830" y="2005875"/>
                <a:ext cx="456647" cy="456647"/>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Freeform 43"/>
              <p:cNvSpPr/>
              <p:nvPr/>
            </p:nvSpPr>
            <p:spPr>
              <a:xfrm>
                <a:off x="1651681" y="2540002"/>
                <a:ext cx="537829" cy="53782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sp>
        <p:nvSpPr>
          <p:cNvPr id="45" name="TextBox 44"/>
          <p:cNvSpPr txBox="1"/>
          <p:nvPr/>
        </p:nvSpPr>
        <p:spPr>
          <a:xfrm>
            <a:off x="8275982" y="6087614"/>
            <a:ext cx="3368702" cy="600164"/>
          </a:xfrm>
          <a:prstGeom prst="rect">
            <a:avLst/>
          </a:prstGeom>
          <a:noFill/>
        </p:spPr>
        <p:txBody>
          <a:bodyPr wrap="square" rtlCol="0">
            <a:spAutoFit/>
          </a:bodyPr>
          <a:lstStyle/>
          <a:p>
            <a:r>
              <a:rPr lang="en-US" sz="1100" dirty="0" smtClean="0">
                <a:solidFill>
                  <a:schemeClr val="bg1"/>
                </a:solidFill>
              </a:rPr>
              <a:t>1. </a:t>
            </a:r>
            <a:r>
              <a:rPr lang="en-US" sz="1100" dirty="0" err="1" smtClean="0">
                <a:solidFill>
                  <a:schemeClr val="bg1"/>
                </a:solidFill>
              </a:rPr>
              <a:t>NuLog</a:t>
            </a:r>
            <a:r>
              <a:rPr lang="en-US" sz="1100" dirty="0" smtClean="0">
                <a:solidFill>
                  <a:schemeClr val="bg1"/>
                </a:solidFill>
              </a:rPr>
              <a:t> uses the Observer Pattern to manage and announce configuration changes</a:t>
            </a: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321181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62374" y="854513"/>
            <a:ext cx="3319794" cy="2537859"/>
          </a:xfrm>
          <a:prstGeom prst="rect">
            <a:avLst/>
          </a:prstGeom>
        </p:spPr>
      </p:pic>
      <p:sp>
        <p:nvSpPr>
          <p:cNvPr id="2" name="Title 1"/>
          <p:cNvSpPr>
            <a:spLocks noGrp="1"/>
          </p:cNvSpPr>
          <p:nvPr>
            <p:ph type="title"/>
          </p:nvPr>
        </p:nvSpPr>
        <p:spPr/>
        <p:txBody>
          <a:bodyPr/>
          <a:lstStyle/>
          <a:p>
            <a:r>
              <a:rPr lang="en-US" dirty="0" smtClean="0">
                <a:solidFill>
                  <a:schemeClr val="bg2"/>
                </a:solidFill>
              </a:rPr>
              <a:t>File Configuration</a:t>
            </a:r>
            <a:endParaRPr lang="en-US" dirty="0">
              <a:solidFill>
                <a:schemeClr val="bg2"/>
              </a:solidFill>
            </a:endParaRPr>
          </a:p>
        </p:txBody>
      </p:sp>
      <p:sp>
        <p:nvSpPr>
          <p:cNvPr id="4" name="Text Placeholder 3"/>
          <p:cNvSpPr>
            <a:spLocks noGrp="1"/>
          </p:cNvSpPr>
          <p:nvPr>
            <p:ph type="body" sz="half" idx="2"/>
          </p:nvPr>
        </p:nvSpPr>
        <p:spPr/>
        <p:txBody>
          <a:bodyPr>
            <a:normAutofit fontScale="77500" lnSpcReduction="20000"/>
          </a:bodyPr>
          <a:lstStyle/>
          <a:p>
            <a:pPr marL="342900" indent="-342900">
              <a:buFontTx/>
              <a:buChar char="-"/>
            </a:pPr>
            <a:r>
              <a:rPr lang="en-US" sz="2000" dirty="0" smtClean="0">
                <a:solidFill>
                  <a:schemeClr val="bg1"/>
                </a:solidFill>
              </a:rPr>
              <a:t>Configuration files are JSON files (*.</a:t>
            </a:r>
            <a:r>
              <a:rPr lang="en-US" sz="2000" dirty="0" err="1" smtClean="0">
                <a:solidFill>
                  <a:schemeClr val="bg1"/>
                </a:solidFill>
              </a:rPr>
              <a:t>json</a:t>
            </a:r>
            <a:r>
              <a:rPr lang="en-US" sz="2000" dirty="0" smtClean="0">
                <a:solidFill>
                  <a:schemeClr val="bg1"/>
                </a:solidFill>
              </a:rPr>
              <a:t>)</a:t>
            </a:r>
            <a:r>
              <a:rPr lang="en-US" sz="2000" baseline="30000" dirty="0" smtClean="0">
                <a:solidFill>
                  <a:schemeClr val="bg1"/>
                </a:solidFill>
              </a:rPr>
              <a:t>1</a:t>
            </a:r>
          </a:p>
          <a:p>
            <a:pPr marL="342900" indent="-342900">
              <a:buFontTx/>
              <a:buChar char="-"/>
            </a:pPr>
            <a:r>
              <a:rPr lang="en-US" sz="2000" dirty="0" smtClean="0">
                <a:solidFill>
                  <a:schemeClr val="bg1"/>
                </a:solidFill>
              </a:rPr>
              <a:t>A single configuration file contains the configuration for all of the logging</a:t>
            </a:r>
          </a:p>
          <a:p>
            <a:pPr marL="342900" indent="-342900">
              <a:buFontTx/>
              <a:buChar char="-"/>
            </a:pPr>
            <a:r>
              <a:rPr lang="en-US" sz="2000" dirty="0" smtClean="0">
                <a:solidFill>
                  <a:schemeClr val="bg1"/>
                </a:solidFill>
              </a:rPr>
              <a:t>Using configuration files allows </a:t>
            </a:r>
            <a:r>
              <a:rPr lang="en-US" sz="2000" dirty="0" err="1" smtClean="0">
                <a:solidFill>
                  <a:schemeClr val="bg1"/>
                </a:solidFill>
              </a:rPr>
              <a:t>NuLogging</a:t>
            </a:r>
            <a:r>
              <a:rPr lang="en-US" sz="2000" dirty="0" smtClean="0">
                <a:solidFill>
                  <a:schemeClr val="bg1"/>
                </a:solidFill>
              </a:rPr>
              <a:t> to monitor changes to the file, allowing for logging to be updated at runtime via the file</a:t>
            </a:r>
          </a:p>
          <a:p>
            <a:pPr marL="342900" indent="-342900">
              <a:buFontTx/>
              <a:buChar char="-"/>
            </a:pPr>
            <a:r>
              <a:rPr lang="en-US" sz="2000" dirty="0" smtClean="0">
                <a:solidFill>
                  <a:schemeClr val="bg1"/>
                </a:solidFill>
              </a:rPr>
              <a:t>The rest of this presentation will use the JSON configuration format to sample the configuration structure</a:t>
            </a:r>
          </a:p>
        </p:txBody>
      </p:sp>
      <p:grpSp>
        <p:nvGrpSpPr>
          <p:cNvPr id="6" name="Group 5"/>
          <p:cNvGrpSpPr/>
          <p:nvPr/>
        </p:nvGrpSpPr>
        <p:grpSpPr>
          <a:xfrm>
            <a:off x="1143000" y="914400"/>
            <a:ext cx="2792472" cy="2548418"/>
            <a:chOff x="971360" y="838200"/>
            <a:chExt cx="2792472" cy="2548418"/>
          </a:xfrm>
        </p:grpSpPr>
        <p:sp>
          <p:nvSpPr>
            <p:cNvPr id="29" name="TextBox 28"/>
            <p:cNvSpPr txBox="1"/>
            <p:nvPr/>
          </p:nvSpPr>
          <p:spPr>
            <a:xfrm>
              <a:off x="2849432" y="1066800"/>
              <a:ext cx="914400" cy="584775"/>
            </a:xfrm>
            <a:prstGeom prst="rect">
              <a:avLst/>
            </a:prstGeom>
            <a:noFill/>
          </p:spPr>
          <p:txBody>
            <a:bodyPr wrap="square" rtlCol="0">
              <a:spAutoFit/>
            </a:bodyPr>
            <a:lstStyle/>
            <a:p>
              <a:pPr algn="ctr"/>
              <a:r>
                <a:rPr lang="en-US" sz="3200" b="1" dirty="0" smtClean="0">
                  <a:solidFill>
                    <a:schemeClr val="tx2"/>
                  </a:solidFill>
                </a:rPr>
                <a:t>File</a:t>
              </a:r>
              <a:endParaRPr lang="en-US" sz="3200" b="1" dirty="0">
                <a:solidFill>
                  <a:schemeClr val="tx2"/>
                </a:solidFill>
              </a:endParaRPr>
            </a:p>
          </p:txBody>
        </p:sp>
        <p:grpSp>
          <p:nvGrpSpPr>
            <p:cNvPr id="5" name="Group 4"/>
            <p:cNvGrpSpPr/>
            <p:nvPr/>
          </p:nvGrpSpPr>
          <p:grpSpPr>
            <a:xfrm>
              <a:off x="971360" y="838200"/>
              <a:ext cx="1753055" cy="2548418"/>
              <a:chOff x="963926" y="838200"/>
              <a:chExt cx="1753055" cy="2548418"/>
            </a:xfrm>
          </p:grpSpPr>
          <p:sp>
            <p:nvSpPr>
              <p:cNvPr id="24" name="Snip Single Corner Rectangle 23"/>
              <p:cNvSpPr/>
              <p:nvPr/>
            </p:nvSpPr>
            <p:spPr>
              <a:xfrm>
                <a:off x="963926" y="838200"/>
                <a:ext cx="1753055" cy="2548418"/>
              </a:xfrm>
              <a:prstGeom prst="snip1Rect">
                <a:avLst/>
              </a:prstGeom>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TextBox 29"/>
              <p:cNvSpPr txBox="1"/>
              <p:nvPr/>
            </p:nvSpPr>
            <p:spPr>
              <a:xfrm>
                <a:off x="1318479" y="1820022"/>
                <a:ext cx="1043949" cy="584775"/>
              </a:xfrm>
              <a:prstGeom prst="rect">
                <a:avLst/>
              </a:prstGeom>
              <a:noFill/>
            </p:spPr>
            <p:txBody>
              <a:bodyPr wrap="square" rtlCol="0">
                <a:spAutoFit/>
              </a:bodyPr>
              <a:lstStyle/>
              <a:p>
                <a:pPr algn="ctr"/>
                <a:r>
                  <a:rPr lang="en-US" sz="3200" b="1" dirty="0" smtClean="0">
                    <a:solidFill>
                      <a:schemeClr val="bg1"/>
                    </a:solidFill>
                  </a:rPr>
                  <a:t>JSON</a:t>
                </a:r>
                <a:endParaRPr lang="en-US" sz="3200" b="1" dirty="0">
                  <a:solidFill>
                    <a:schemeClr val="bg1"/>
                  </a:solidFill>
                </a:endParaRPr>
              </a:p>
            </p:txBody>
          </p:sp>
        </p:grpSp>
      </p:grpSp>
      <p:sp>
        <p:nvSpPr>
          <p:cNvPr id="16" name="TextBox 15"/>
          <p:cNvSpPr txBox="1"/>
          <p:nvPr/>
        </p:nvSpPr>
        <p:spPr>
          <a:xfrm>
            <a:off x="8275982" y="5609964"/>
            <a:ext cx="3368702" cy="1107996"/>
          </a:xfrm>
          <a:prstGeom prst="rect">
            <a:avLst/>
          </a:prstGeom>
          <a:noFill/>
        </p:spPr>
        <p:txBody>
          <a:bodyPr wrap="square" rtlCol="0">
            <a:spAutoFit/>
          </a:bodyPr>
          <a:lstStyle/>
          <a:p>
            <a:r>
              <a:rPr lang="en-US" sz="1100" dirty="0" smtClean="0">
                <a:solidFill>
                  <a:schemeClr val="bg1"/>
                </a:solidFill>
              </a:rPr>
              <a:t>1. The default name for the configuration file is ‘</a:t>
            </a:r>
            <a:r>
              <a:rPr lang="en-US" sz="1100" dirty="0" err="1" smtClean="0">
                <a:solidFill>
                  <a:schemeClr val="bg1"/>
                </a:solidFill>
              </a:rPr>
              <a:t>NuLog.json</a:t>
            </a:r>
            <a:r>
              <a:rPr lang="en-US" sz="1100" dirty="0" smtClean="0">
                <a:solidFill>
                  <a:schemeClr val="bg1"/>
                </a:solidFill>
              </a:rPr>
              <a:t>’ and is assumed to be in the “working directory” of the implementing application.  If a file with a different name or location is used, it must be specified to the factory at </a:t>
            </a:r>
            <a:r>
              <a:rPr lang="en-US" sz="1100" dirty="0" smtClean="0">
                <a:solidFill>
                  <a:schemeClr val="bg1"/>
                </a:solidFill>
              </a:rPr>
              <a:t>runtime, or in the application </a:t>
            </a:r>
            <a:r>
              <a:rPr lang="en-US" sz="1100" dirty="0" err="1" smtClean="0">
                <a:solidFill>
                  <a:schemeClr val="bg1"/>
                </a:solidFill>
              </a:rPr>
              <a:t>config</a:t>
            </a:r>
            <a:r>
              <a:rPr lang="en-US" sz="1100" dirty="0" smtClean="0">
                <a:solidFill>
                  <a:schemeClr val="bg1"/>
                </a:solidFill>
              </a:rPr>
              <a:t> </a:t>
            </a:r>
            <a:r>
              <a:rPr lang="en-US" sz="1100" dirty="0">
                <a:solidFill>
                  <a:schemeClr val="bg1"/>
                </a:solidFill>
              </a:rPr>
              <a:t>setting “</a:t>
            </a:r>
            <a:r>
              <a:rPr lang="en-US" sz="1100" dirty="0" err="1">
                <a:solidFill>
                  <a:schemeClr val="bg1"/>
                </a:solidFill>
              </a:rPr>
              <a:t>NuLog.File</a:t>
            </a:r>
            <a:r>
              <a:rPr lang="en-US" sz="1100" dirty="0">
                <a:solidFill>
                  <a:schemeClr val="bg1"/>
                </a:solidFill>
              </a:rPr>
              <a:t>”.</a:t>
            </a:r>
            <a:endParaRPr lang="en-US" sz="1100" dirty="0">
              <a:solidFill>
                <a:schemeClr val="bg1"/>
              </a:solidFill>
            </a:endParaRPr>
          </a:p>
        </p:txBody>
      </p:sp>
      <p:grpSp>
        <p:nvGrpSpPr>
          <p:cNvPr id="17" name="Group 16"/>
          <p:cNvGrpSpPr/>
          <p:nvPr/>
        </p:nvGrpSpPr>
        <p:grpSpPr>
          <a:xfrm>
            <a:off x="2590800" y="3581400"/>
            <a:ext cx="3714919" cy="2237196"/>
            <a:chOff x="2849432" y="3606468"/>
            <a:chExt cx="3714919" cy="2237196"/>
          </a:xfrm>
        </p:grpSpPr>
        <p:sp>
          <p:nvSpPr>
            <p:cNvPr id="18" name="TextBox 17"/>
            <p:cNvSpPr txBox="1"/>
            <p:nvPr/>
          </p:nvSpPr>
          <p:spPr>
            <a:xfrm>
              <a:off x="2849432" y="4953000"/>
              <a:ext cx="2200812" cy="584775"/>
            </a:xfrm>
            <a:prstGeom prst="rect">
              <a:avLst/>
            </a:prstGeom>
            <a:noFill/>
          </p:spPr>
          <p:txBody>
            <a:bodyPr wrap="square" rtlCol="0">
              <a:spAutoFit/>
            </a:bodyPr>
            <a:lstStyle/>
            <a:p>
              <a:pPr algn="ctr"/>
              <a:r>
                <a:rPr lang="en-US" sz="3200" b="1" dirty="0" smtClean="0">
                  <a:solidFill>
                    <a:schemeClr val="tx2"/>
                  </a:solidFill>
                </a:rPr>
                <a:t>Runtime</a:t>
              </a:r>
              <a:endParaRPr lang="en-US" sz="3200" b="1" dirty="0">
                <a:solidFill>
                  <a:schemeClr val="tx2"/>
                </a:solidFill>
              </a:endParaRPr>
            </a:p>
          </p:txBody>
        </p:sp>
        <p:grpSp>
          <p:nvGrpSpPr>
            <p:cNvPr id="19" name="Group 18"/>
            <p:cNvGrpSpPr/>
            <p:nvPr/>
          </p:nvGrpSpPr>
          <p:grpSpPr>
            <a:xfrm>
              <a:off x="4248069" y="3606468"/>
              <a:ext cx="2316282" cy="2237196"/>
              <a:chOff x="1162898" y="1911483"/>
              <a:chExt cx="1207579" cy="1166348"/>
            </a:xfrm>
          </p:grpSpPr>
          <p:sp>
            <p:nvSpPr>
              <p:cNvPr id="20" name="Freeform 19"/>
              <p:cNvSpPr/>
              <p:nvPr/>
            </p:nvSpPr>
            <p:spPr>
              <a:xfrm>
                <a:off x="1162898" y="1911483"/>
                <a:ext cx="767845" cy="767845"/>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Freeform 20"/>
              <p:cNvSpPr/>
              <p:nvPr/>
            </p:nvSpPr>
            <p:spPr>
              <a:xfrm>
                <a:off x="1913830" y="2005875"/>
                <a:ext cx="456647" cy="456647"/>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Freeform 21"/>
              <p:cNvSpPr/>
              <p:nvPr/>
            </p:nvSpPr>
            <p:spPr>
              <a:xfrm>
                <a:off x="1651681" y="2540002"/>
                <a:ext cx="537829" cy="53782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sp>
        <p:nvSpPr>
          <p:cNvPr id="15" name="Rectangle 14"/>
          <p:cNvSpPr/>
          <p:nvPr/>
        </p:nvSpPr>
        <p:spPr>
          <a:xfrm>
            <a:off x="3021072" y="3507938"/>
            <a:ext cx="3897477" cy="2930776"/>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63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866364" y="4371660"/>
            <a:ext cx="2412028" cy="1295764"/>
          </a:xfrm>
          <a:prstGeom prst="rect">
            <a:avLst/>
          </a:prstGeom>
        </p:spPr>
      </p:pic>
      <p:sp>
        <p:nvSpPr>
          <p:cNvPr id="2" name="Title 1"/>
          <p:cNvSpPr>
            <a:spLocks noGrp="1"/>
          </p:cNvSpPr>
          <p:nvPr>
            <p:ph type="title"/>
          </p:nvPr>
        </p:nvSpPr>
        <p:spPr/>
        <p:txBody>
          <a:bodyPr/>
          <a:lstStyle/>
          <a:p>
            <a:r>
              <a:rPr lang="en-US" dirty="0" smtClean="0">
                <a:solidFill>
                  <a:schemeClr val="bg2"/>
                </a:solidFill>
              </a:rPr>
              <a:t>Runtime</a:t>
            </a:r>
            <a:br>
              <a:rPr lang="en-US" dirty="0" smtClean="0">
                <a:solidFill>
                  <a:schemeClr val="bg2"/>
                </a:solidFill>
              </a:rPr>
            </a:br>
            <a:r>
              <a:rPr lang="en-US" dirty="0" smtClean="0">
                <a:solidFill>
                  <a:schemeClr val="bg2"/>
                </a:solidFill>
              </a:rPr>
              <a:t>Configuration</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10000"/>
          </a:bodyPr>
          <a:lstStyle/>
          <a:p>
            <a:pPr marL="342900" indent="-342900">
              <a:buFontTx/>
              <a:buChar char="-"/>
            </a:pPr>
            <a:r>
              <a:rPr lang="en-US" sz="2000" dirty="0" smtClean="0">
                <a:solidFill>
                  <a:schemeClr val="bg1"/>
                </a:solidFill>
              </a:rPr>
              <a:t>Runtime configuration allows for other methods of configuring the logging via extension; such as using web or app </a:t>
            </a:r>
            <a:r>
              <a:rPr lang="en-US" sz="2000" dirty="0" err="1" smtClean="0">
                <a:solidFill>
                  <a:schemeClr val="bg1"/>
                </a:solidFill>
              </a:rPr>
              <a:t>config</a:t>
            </a:r>
            <a:r>
              <a:rPr lang="en-US" sz="2000" dirty="0">
                <a:solidFill>
                  <a:schemeClr val="bg1"/>
                </a:solidFill>
              </a:rPr>
              <a:t> </a:t>
            </a:r>
            <a:r>
              <a:rPr lang="en-US" sz="2000" dirty="0" smtClean="0">
                <a:solidFill>
                  <a:schemeClr val="bg1"/>
                </a:solidFill>
              </a:rPr>
              <a:t>using a custom adapter</a:t>
            </a:r>
          </a:p>
          <a:p>
            <a:pPr marL="342900" indent="-342900">
              <a:buFontTx/>
              <a:buChar char="-"/>
            </a:pPr>
            <a:r>
              <a:rPr lang="en-US" sz="2000" dirty="0" smtClean="0">
                <a:solidFill>
                  <a:schemeClr val="bg1"/>
                </a:solidFill>
              </a:rPr>
              <a:t>Helper classes called “Configuration Builders” are also provided to help with building the configuration at runtime</a:t>
            </a:r>
            <a:r>
              <a:rPr lang="en-US" sz="2000" baseline="30000" dirty="0">
                <a:solidFill>
                  <a:schemeClr val="bg1"/>
                </a:solidFill>
              </a:rPr>
              <a:t>1</a:t>
            </a:r>
            <a:endParaRPr lang="en-US" sz="2000" baseline="30000" dirty="0" smtClean="0">
              <a:solidFill>
                <a:schemeClr val="bg1"/>
              </a:solidFill>
            </a:endParaRPr>
          </a:p>
        </p:txBody>
      </p:sp>
      <p:grpSp>
        <p:nvGrpSpPr>
          <p:cNvPr id="7" name="Group 6"/>
          <p:cNvGrpSpPr/>
          <p:nvPr/>
        </p:nvGrpSpPr>
        <p:grpSpPr>
          <a:xfrm>
            <a:off x="2590800" y="3581400"/>
            <a:ext cx="3714919" cy="2237196"/>
            <a:chOff x="2849432" y="3606468"/>
            <a:chExt cx="3714919" cy="2237196"/>
          </a:xfrm>
        </p:grpSpPr>
        <p:sp>
          <p:nvSpPr>
            <p:cNvPr id="41" name="TextBox 40"/>
            <p:cNvSpPr txBox="1"/>
            <p:nvPr/>
          </p:nvSpPr>
          <p:spPr>
            <a:xfrm>
              <a:off x="2849432" y="4953000"/>
              <a:ext cx="2200812" cy="584775"/>
            </a:xfrm>
            <a:prstGeom prst="rect">
              <a:avLst/>
            </a:prstGeom>
            <a:noFill/>
          </p:spPr>
          <p:txBody>
            <a:bodyPr wrap="square" rtlCol="0">
              <a:spAutoFit/>
            </a:bodyPr>
            <a:lstStyle/>
            <a:p>
              <a:pPr algn="ctr"/>
              <a:r>
                <a:rPr lang="en-US" sz="3200" b="1" dirty="0" smtClean="0">
                  <a:solidFill>
                    <a:schemeClr val="tx2"/>
                  </a:solidFill>
                </a:rPr>
                <a:t>Runtime</a:t>
              </a:r>
              <a:endParaRPr lang="en-US" sz="3200" b="1" dirty="0">
                <a:solidFill>
                  <a:schemeClr val="tx2"/>
                </a:solidFill>
              </a:endParaRPr>
            </a:p>
          </p:txBody>
        </p:sp>
        <p:grpSp>
          <p:nvGrpSpPr>
            <p:cNvPr id="3" name="Group 2"/>
            <p:cNvGrpSpPr/>
            <p:nvPr/>
          </p:nvGrpSpPr>
          <p:grpSpPr>
            <a:xfrm>
              <a:off x="4248069" y="3606468"/>
              <a:ext cx="2316282" cy="2237196"/>
              <a:chOff x="1162898" y="1911483"/>
              <a:chExt cx="1207579" cy="1166348"/>
            </a:xfrm>
          </p:grpSpPr>
          <p:sp>
            <p:nvSpPr>
              <p:cNvPr id="25" name="Freeform 24"/>
              <p:cNvSpPr/>
              <p:nvPr/>
            </p:nvSpPr>
            <p:spPr>
              <a:xfrm>
                <a:off x="1162898" y="1911483"/>
                <a:ext cx="767845" cy="767845"/>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Freeform 25"/>
              <p:cNvSpPr/>
              <p:nvPr/>
            </p:nvSpPr>
            <p:spPr>
              <a:xfrm>
                <a:off x="1913830" y="2005875"/>
                <a:ext cx="456647" cy="456647"/>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Freeform 26"/>
              <p:cNvSpPr/>
              <p:nvPr/>
            </p:nvSpPr>
            <p:spPr>
              <a:xfrm>
                <a:off x="1651681" y="2540002"/>
                <a:ext cx="537829" cy="53782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grpSp>
        <p:nvGrpSpPr>
          <p:cNvPr id="6" name="Group 5"/>
          <p:cNvGrpSpPr/>
          <p:nvPr/>
        </p:nvGrpSpPr>
        <p:grpSpPr>
          <a:xfrm>
            <a:off x="1143000" y="914400"/>
            <a:ext cx="2792472" cy="2548418"/>
            <a:chOff x="971360" y="838200"/>
            <a:chExt cx="2792472" cy="2548418"/>
          </a:xfrm>
        </p:grpSpPr>
        <p:sp>
          <p:nvSpPr>
            <p:cNvPr id="29" name="TextBox 28"/>
            <p:cNvSpPr txBox="1"/>
            <p:nvPr/>
          </p:nvSpPr>
          <p:spPr>
            <a:xfrm>
              <a:off x="2849432" y="1066800"/>
              <a:ext cx="914400" cy="584775"/>
            </a:xfrm>
            <a:prstGeom prst="rect">
              <a:avLst/>
            </a:prstGeom>
            <a:noFill/>
          </p:spPr>
          <p:txBody>
            <a:bodyPr wrap="square" rtlCol="0">
              <a:spAutoFit/>
            </a:bodyPr>
            <a:lstStyle/>
            <a:p>
              <a:pPr algn="ctr"/>
              <a:r>
                <a:rPr lang="en-US" sz="3200" b="1" dirty="0" smtClean="0">
                  <a:solidFill>
                    <a:schemeClr val="tx2"/>
                  </a:solidFill>
                </a:rPr>
                <a:t>File</a:t>
              </a:r>
              <a:endParaRPr lang="en-US" sz="3200" b="1" dirty="0">
                <a:solidFill>
                  <a:schemeClr val="tx2"/>
                </a:solidFill>
              </a:endParaRPr>
            </a:p>
          </p:txBody>
        </p:sp>
        <p:grpSp>
          <p:nvGrpSpPr>
            <p:cNvPr id="5" name="Group 4"/>
            <p:cNvGrpSpPr/>
            <p:nvPr/>
          </p:nvGrpSpPr>
          <p:grpSpPr>
            <a:xfrm>
              <a:off x="971360" y="838200"/>
              <a:ext cx="1753055" cy="2548418"/>
              <a:chOff x="963926" y="838200"/>
              <a:chExt cx="1753055" cy="2548418"/>
            </a:xfrm>
          </p:grpSpPr>
          <p:sp>
            <p:nvSpPr>
              <p:cNvPr id="24" name="Snip Single Corner Rectangle 23"/>
              <p:cNvSpPr/>
              <p:nvPr/>
            </p:nvSpPr>
            <p:spPr>
              <a:xfrm>
                <a:off x="963926" y="838200"/>
                <a:ext cx="1753055" cy="2548418"/>
              </a:xfrm>
              <a:prstGeom prst="snip1Rect">
                <a:avLst/>
              </a:prstGeom>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TextBox 29"/>
              <p:cNvSpPr txBox="1"/>
              <p:nvPr/>
            </p:nvSpPr>
            <p:spPr>
              <a:xfrm>
                <a:off x="1318479" y="1820022"/>
                <a:ext cx="1043949" cy="584775"/>
              </a:xfrm>
              <a:prstGeom prst="rect">
                <a:avLst/>
              </a:prstGeom>
              <a:noFill/>
            </p:spPr>
            <p:txBody>
              <a:bodyPr wrap="square" rtlCol="0">
                <a:spAutoFit/>
              </a:bodyPr>
              <a:lstStyle/>
              <a:p>
                <a:pPr algn="ctr"/>
                <a:r>
                  <a:rPr lang="en-US" sz="3200" b="1" dirty="0" smtClean="0">
                    <a:solidFill>
                      <a:schemeClr val="bg1"/>
                    </a:solidFill>
                  </a:rPr>
                  <a:t>JSON</a:t>
                </a:r>
                <a:endParaRPr lang="en-US" sz="3200" b="1" dirty="0">
                  <a:solidFill>
                    <a:schemeClr val="bg1"/>
                  </a:solidFill>
                </a:endParaRPr>
              </a:p>
            </p:txBody>
          </p:sp>
        </p:grpSp>
      </p:grpSp>
      <p:sp>
        <p:nvSpPr>
          <p:cNvPr id="15" name="Rectangle 14"/>
          <p:cNvSpPr/>
          <p:nvPr/>
        </p:nvSpPr>
        <p:spPr>
          <a:xfrm>
            <a:off x="591007" y="657443"/>
            <a:ext cx="3983135" cy="2930776"/>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 name="TextBox 15"/>
          <p:cNvSpPr txBox="1"/>
          <p:nvPr/>
        </p:nvSpPr>
        <p:spPr>
          <a:xfrm>
            <a:off x="8275982" y="5667479"/>
            <a:ext cx="3368702" cy="1107996"/>
          </a:xfrm>
          <a:prstGeom prst="rect">
            <a:avLst/>
          </a:prstGeom>
          <a:noFill/>
        </p:spPr>
        <p:txBody>
          <a:bodyPr wrap="square" rtlCol="0">
            <a:spAutoFit/>
          </a:bodyPr>
          <a:lstStyle/>
          <a:p>
            <a:r>
              <a:rPr lang="en-US" sz="1100" dirty="0" smtClean="0">
                <a:solidFill>
                  <a:schemeClr val="bg1"/>
                </a:solidFill>
              </a:rPr>
              <a:t>1. The configuration builders use the Factory Method and Method Chaining patterns to help with building the configuration objects.  If you create a custom target, you should provide “Configuration Builders” as well.  A separate presentation will be provided about extending </a:t>
            </a:r>
            <a:r>
              <a:rPr lang="en-US" sz="1100" dirty="0" err="1" smtClean="0">
                <a:solidFill>
                  <a:schemeClr val="bg1"/>
                </a:solidFill>
              </a:rPr>
              <a:t>NuLog</a:t>
            </a:r>
            <a:r>
              <a:rPr lang="en-US" sz="1100" dirty="0" smtClean="0">
                <a:solidFill>
                  <a:schemeClr val="bg1"/>
                </a:solidFill>
              </a:rPr>
              <a:t>.</a:t>
            </a:r>
            <a:endParaRPr lang="en-US" sz="1100" dirty="0">
              <a:solidFill>
                <a:schemeClr val="bg1"/>
              </a:solidFill>
            </a:endParaRPr>
          </a:p>
        </p:txBody>
      </p:sp>
    </p:spTree>
    <p:extLst>
      <p:ext uri="{BB962C8B-B14F-4D97-AF65-F5344CB8AC3E}">
        <p14:creationId xmlns:p14="http://schemas.microsoft.com/office/powerpoint/2010/main" val="250450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Configuration</a:t>
            </a:r>
            <a:endParaRPr lang="en-US" dirty="0"/>
          </a:p>
        </p:txBody>
      </p:sp>
      <p:sp>
        <p:nvSpPr>
          <p:cNvPr id="4" name="Text Placeholder 3"/>
          <p:cNvSpPr>
            <a:spLocks noGrp="1"/>
          </p:cNvSpPr>
          <p:nvPr>
            <p:ph type="body" sz="half" idx="2"/>
          </p:nvPr>
        </p:nvSpPr>
        <p:spPr/>
        <p:txBody>
          <a:bodyPr/>
          <a:lstStyle/>
          <a:p>
            <a:r>
              <a:rPr lang="en-US" dirty="0">
                <a:solidFill>
                  <a:schemeClr val="bg1"/>
                </a:solidFill>
              </a:rPr>
              <a:t>Everything should be as simple as it is, but not simpler</a:t>
            </a:r>
          </a:p>
        </p:txBody>
      </p:sp>
      <p:sp>
        <p:nvSpPr>
          <p:cNvPr id="12" name="Freeform 11"/>
          <p:cNvSpPr/>
          <p:nvPr/>
        </p:nvSpPr>
        <p:spPr>
          <a:xfrm rot="19606445">
            <a:off x="3797107" y="2443857"/>
            <a:ext cx="4597787" cy="1599462"/>
          </a:xfrm>
          <a:custGeom>
            <a:avLst/>
            <a:gdLst>
              <a:gd name="connsiteX0" fmla="*/ 5786543 w 6841931"/>
              <a:gd name="connsiteY0" fmla="*/ 0 h 2380148"/>
              <a:gd name="connsiteX1" fmla="*/ 6816644 w 6841931"/>
              <a:gd name="connsiteY1" fmla="*/ 524692 h 2380148"/>
              <a:gd name="connsiteX2" fmla="*/ 6841930 w 6841931"/>
              <a:gd name="connsiteY2" fmla="*/ 569322 h 2380148"/>
              <a:gd name="connsiteX3" fmla="*/ 5937842 w 6841931"/>
              <a:gd name="connsiteY3" fmla="*/ 569322 h 2380148"/>
              <a:gd name="connsiteX4" fmla="*/ 5574218 w 6841931"/>
              <a:gd name="connsiteY4" fmla="*/ 932946 h 2380148"/>
              <a:gd name="connsiteX5" fmla="*/ 5574218 w 6841931"/>
              <a:gd name="connsiteY5" fmla="*/ 1447201 h 2380148"/>
              <a:gd name="connsiteX6" fmla="*/ 5937842 w 6841931"/>
              <a:gd name="connsiteY6" fmla="*/ 1810825 h 2380148"/>
              <a:gd name="connsiteX7" fmla="*/ 6841931 w 6841931"/>
              <a:gd name="connsiteY7" fmla="*/ 1810825 h 2380148"/>
              <a:gd name="connsiteX8" fmla="*/ 6816644 w 6841931"/>
              <a:gd name="connsiteY8" fmla="*/ 1855456 h 2380148"/>
              <a:gd name="connsiteX9" fmla="*/ 5786543 w 6841931"/>
              <a:gd name="connsiteY9" fmla="*/ 2380148 h 2380148"/>
              <a:gd name="connsiteX10" fmla="*/ 4641907 w 6841931"/>
              <a:gd name="connsiteY10" fmla="*/ 1653305 h 2380148"/>
              <a:gd name="connsiteX11" fmla="*/ 4636974 w 6841931"/>
              <a:gd name="connsiteY11" fmla="*/ 1638080 h 2380148"/>
              <a:gd name="connsiteX12" fmla="*/ 149338 w 6841931"/>
              <a:gd name="connsiteY12" fmla="*/ 1638080 h 2380148"/>
              <a:gd name="connsiteX13" fmla="*/ 0 w 6841931"/>
              <a:gd name="connsiteY13" fmla="*/ 1488742 h 2380148"/>
              <a:gd name="connsiteX14" fmla="*/ 0 w 6841931"/>
              <a:gd name="connsiteY14" fmla="*/ 891407 h 2380148"/>
              <a:gd name="connsiteX15" fmla="*/ 149338 w 6841931"/>
              <a:gd name="connsiteY15" fmla="*/ 742069 h 2380148"/>
              <a:gd name="connsiteX16" fmla="*/ 4636974 w 6841931"/>
              <a:gd name="connsiteY16" fmla="*/ 742069 h 2380148"/>
              <a:gd name="connsiteX17" fmla="*/ 4641907 w 6841931"/>
              <a:gd name="connsiteY17" fmla="*/ 726843 h 2380148"/>
              <a:gd name="connsiteX18" fmla="*/ 5786543 w 6841931"/>
              <a:gd name="connsiteY18" fmla="*/ 0 h 238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41931" h="2380148">
                <a:moveTo>
                  <a:pt x="5786543" y="0"/>
                </a:moveTo>
                <a:cubicBezTo>
                  <a:pt x="6215344" y="0"/>
                  <a:pt x="6593401" y="208131"/>
                  <a:pt x="6816644" y="524692"/>
                </a:cubicBezTo>
                <a:lnTo>
                  <a:pt x="6841930" y="569322"/>
                </a:lnTo>
                <a:lnTo>
                  <a:pt x="5937842" y="569322"/>
                </a:lnTo>
                <a:lnTo>
                  <a:pt x="5574218" y="932946"/>
                </a:lnTo>
                <a:lnTo>
                  <a:pt x="5574218" y="1447201"/>
                </a:lnTo>
                <a:lnTo>
                  <a:pt x="5937842" y="1810825"/>
                </a:lnTo>
                <a:lnTo>
                  <a:pt x="6841931" y="1810825"/>
                </a:lnTo>
                <a:lnTo>
                  <a:pt x="6816644" y="1855456"/>
                </a:lnTo>
                <a:cubicBezTo>
                  <a:pt x="6593401" y="2172018"/>
                  <a:pt x="6215344" y="2380148"/>
                  <a:pt x="5786543" y="2380148"/>
                </a:cubicBezTo>
                <a:cubicBezTo>
                  <a:pt x="5271983" y="2380148"/>
                  <a:pt x="4830492" y="2080440"/>
                  <a:pt x="4641907" y="1653305"/>
                </a:cubicBezTo>
                <a:lnTo>
                  <a:pt x="4636974" y="1638080"/>
                </a:lnTo>
                <a:lnTo>
                  <a:pt x="149338" y="1638080"/>
                </a:lnTo>
                <a:cubicBezTo>
                  <a:pt x="66861" y="1638080"/>
                  <a:pt x="0" y="1571219"/>
                  <a:pt x="0" y="1488742"/>
                </a:cubicBezTo>
                <a:lnTo>
                  <a:pt x="0" y="891407"/>
                </a:lnTo>
                <a:cubicBezTo>
                  <a:pt x="0" y="808930"/>
                  <a:pt x="66861" y="742069"/>
                  <a:pt x="149338" y="742069"/>
                </a:cubicBezTo>
                <a:lnTo>
                  <a:pt x="4636974" y="742069"/>
                </a:lnTo>
                <a:lnTo>
                  <a:pt x="4641907" y="726843"/>
                </a:lnTo>
                <a:cubicBezTo>
                  <a:pt x="4830492" y="299708"/>
                  <a:pt x="5271983" y="0"/>
                  <a:pt x="5786543"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 name="TextBox 2"/>
          <p:cNvSpPr txBox="1"/>
          <p:nvPr/>
        </p:nvSpPr>
        <p:spPr>
          <a:xfrm>
            <a:off x="4648200" y="1981200"/>
            <a:ext cx="1611339" cy="923330"/>
          </a:xfrm>
          <a:prstGeom prst="rect">
            <a:avLst/>
          </a:prstGeom>
          <a:noFill/>
        </p:spPr>
        <p:txBody>
          <a:bodyPr wrap="none" rtlCol="0">
            <a:spAutoFit/>
          </a:bodyPr>
          <a:lstStyle/>
          <a:p>
            <a:r>
              <a:rPr lang="en-US" sz="5400" dirty="0" smtClean="0">
                <a:solidFill>
                  <a:schemeClr val="bg1"/>
                </a:solidFill>
              </a:rPr>
              <a:t>JSON</a:t>
            </a:r>
            <a:endParaRPr lang="en-US" sz="5400" dirty="0">
              <a:solidFill>
                <a:schemeClr val="bg1"/>
              </a:solidFill>
            </a:endParaRPr>
          </a:p>
        </p:txBody>
      </p:sp>
    </p:spTree>
    <p:extLst>
      <p:ext uri="{BB962C8B-B14F-4D97-AF65-F5344CB8AC3E}">
        <p14:creationId xmlns:p14="http://schemas.microsoft.com/office/powerpoint/2010/main" val="28047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What is </a:t>
            </a:r>
            <a:r>
              <a:rPr lang="en-US" dirty="0" err="1" smtClean="0">
                <a:solidFill>
                  <a:schemeClr val="bg2"/>
                </a:solidFill>
              </a:rPr>
              <a:t>NuLog</a:t>
            </a:r>
            <a:r>
              <a:rPr lang="en-US" dirty="0" smtClean="0">
                <a:solidFill>
                  <a:schemeClr val="bg2"/>
                </a:solidFill>
              </a:rPr>
              <a:t>?</a:t>
            </a:r>
            <a:endParaRPr lang="en-US" dirty="0">
              <a:solidFill>
                <a:schemeClr val="bg2"/>
              </a:solidFill>
            </a:endParaRPr>
          </a:p>
        </p:txBody>
      </p:sp>
      <p:sp>
        <p:nvSpPr>
          <p:cNvPr id="4" name="Text Placeholder 3"/>
          <p:cNvSpPr>
            <a:spLocks noGrp="1"/>
          </p:cNvSpPr>
          <p:nvPr>
            <p:ph type="body" sz="half" idx="2"/>
          </p:nvPr>
        </p:nvSpPr>
        <p:spPr/>
        <p:txBody>
          <a:bodyPr>
            <a:normAutofit fontScale="92500"/>
          </a:bodyPr>
          <a:lstStyle/>
          <a:p>
            <a:r>
              <a:rPr lang="en-US" sz="2000" dirty="0" err="1" smtClean="0">
                <a:solidFill>
                  <a:schemeClr val="bg1"/>
                </a:solidFill>
              </a:rPr>
              <a:t>NuLog</a:t>
            </a:r>
            <a:r>
              <a:rPr lang="en-US" sz="2000" dirty="0" smtClean="0">
                <a:solidFill>
                  <a:schemeClr val="bg1"/>
                </a:solidFill>
              </a:rPr>
              <a:t> is a:</a:t>
            </a:r>
          </a:p>
          <a:p>
            <a:pPr marL="342900" indent="-342900">
              <a:buFontTx/>
              <a:buChar char="-"/>
            </a:pPr>
            <a:r>
              <a:rPr lang="en-US" sz="2000" dirty="0" smtClean="0">
                <a:solidFill>
                  <a:schemeClr val="bg1"/>
                </a:solidFill>
              </a:rPr>
              <a:t>Simple</a:t>
            </a:r>
            <a:endParaRPr lang="en-US" sz="2000" dirty="0">
              <a:solidFill>
                <a:schemeClr val="bg1"/>
              </a:solidFill>
            </a:endParaRPr>
          </a:p>
          <a:p>
            <a:pPr marL="342900" indent="-342900">
              <a:buFontTx/>
              <a:buChar char="-"/>
            </a:pPr>
            <a:r>
              <a:rPr lang="en-US" sz="2000" dirty="0" smtClean="0">
                <a:solidFill>
                  <a:schemeClr val="bg1"/>
                </a:solidFill>
              </a:rPr>
              <a:t>Effective</a:t>
            </a:r>
          </a:p>
          <a:p>
            <a:pPr marL="342900" indent="-342900">
              <a:buFontTx/>
              <a:buChar char="-"/>
            </a:pPr>
            <a:r>
              <a:rPr lang="en-US" sz="2000" dirty="0" smtClean="0">
                <a:solidFill>
                  <a:schemeClr val="bg1"/>
                </a:solidFill>
              </a:rPr>
              <a:t>Light-weight</a:t>
            </a:r>
          </a:p>
          <a:p>
            <a:pPr marL="342900" indent="-342900">
              <a:buFontTx/>
              <a:buChar char="-"/>
            </a:pPr>
            <a:r>
              <a:rPr lang="en-US" sz="2000" dirty="0" smtClean="0">
                <a:solidFill>
                  <a:schemeClr val="bg1"/>
                </a:solidFill>
              </a:rPr>
              <a:t>Extensible</a:t>
            </a:r>
          </a:p>
          <a:p>
            <a:pPr marL="342900" indent="-342900">
              <a:buFontTx/>
              <a:buChar char="-"/>
            </a:pPr>
            <a:r>
              <a:rPr lang="en-US" sz="2000" dirty="0">
                <a:solidFill>
                  <a:schemeClr val="bg1"/>
                </a:solidFill>
              </a:rPr>
              <a:t>Tag-based logging </a:t>
            </a:r>
            <a:r>
              <a:rPr lang="en-US" sz="2000" dirty="0" smtClean="0">
                <a:solidFill>
                  <a:schemeClr val="bg1"/>
                </a:solidFill>
              </a:rPr>
              <a:t>framework</a:t>
            </a:r>
          </a:p>
          <a:p>
            <a:pPr marL="342900" indent="-342900">
              <a:buFontTx/>
              <a:buChar char="-"/>
            </a:pPr>
            <a:r>
              <a:rPr lang="en-US" sz="1500" i="1" dirty="0" smtClean="0">
                <a:solidFill>
                  <a:schemeClr val="bg1"/>
                </a:solidFill>
              </a:rPr>
              <a:t>(No, it won’t make your coffee for you)</a:t>
            </a:r>
            <a:endParaRPr lang="en-US" sz="1500" i="1" dirty="0">
              <a:solidFill>
                <a:schemeClr val="bg1"/>
              </a:solidFill>
            </a:endParaRPr>
          </a:p>
        </p:txBody>
      </p:sp>
      <p:grpSp>
        <p:nvGrpSpPr>
          <p:cNvPr id="22" name="Group 21"/>
          <p:cNvGrpSpPr/>
          <p:nvPr/>
        </p:nvGrpSpPr>
        <p:grpSpPr>
          <a:xfrm>
            <a:off x="987225" y="868007"/>
            <a:ext cx="5664425" cy="5121986"/>
            <a:chOff x="987225" y="868007"/>
            <a:chExt cx="5664425" cy="5121986"/>
          </a:xfrm>
        </p:grpSpPr>
        <p:grpSp>
          <p:nvGrpSpPr>
            <p:cNvPr id="18" name="Group 17"/>
            <p:cNvGrpSpPr/>
            <p:nvPr/>
          </p:nvGrpSpPr>
          <p:grpSpPr>
            <a:xfrm>
              <a:off x="987225" y="868007"/>
              <a:ext cx="5664425" cy="5121986"/>
              <a:chOff x="186117" y="251126"/>
              <a:chExt cx="5664425" cy="5121986"/>
            </a:xfrm>
          </p:grpSpPr>
          <p:sp>
            <p:nvSpPr>
              <p:cNvPr id="15" name="Oval Callout 14"/>
              <p:cNvSpPr/>
              <p:nvPr/>
            </p:nvSpPr>
            <p:spPr>
              <a:xfrm>
                <a:off x="186117" y="251126"/>
                <a:ext cx="3520035" cy="2988678"/>
              </a:xfrm>
              <a:prstGeom prst="wedgeEllipseCallout">
                <a:avLst>
                  <a:gd name="adj1" fmla="val 48625"/>
                  <a:gd name="adj2" fmla="val 6826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11" name="Group 10"/>
              <p:cNvGrpSpPr/>
              <p:nvPr/>
            </p:nvGrpSpPr>
            <p:grpSpPr>
              <a:xfrm>
                <a:off x="898216" y="385701"/>
                <a:ext cx="2217217" cy="2572920"/>
                <a:chOff x="995321" y="1917812"/>
                <a:chExt cx="1513211" cy="1755972"/>
              </a:xfrm>
            </p:grpSpPr>
            <p:sp>
              <p:nvSpPr>
                <p:cNvPr id="3" name="Isosceles Triangle 2"/>
                <p:cNvSpPr/>
                <p:nvPr/>
              </p:nvSpPr>
              <p:spPr>
                <a:xfrm>
                  <a:off x="1092426" y="1917812"/>
                  <a:ext cx="946768" cy="816179"/>
                </a:xfrm>
                <a:prstGeom prst="triangl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 name="Rectangle 4"/>
                <p:cNvSpPr/>
                <p:nvPr/>
              </p:nvSpPr>
              <p:spPr>
                <a:xfrm>
                  <a:off x="1650776" y="2411426"/>
                  <a:ext cx="857756" cy="857756"/>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Oval 5"/>
                <p:cNvSpPr/>
                <p:nvPr/>
              </p:nvSpPr>
              <p:spPr>
                <a:xfrm>
                  <a:off x="995321" y="2629911"/>
                  <a:ext cx="1043873" cy="1043873"/>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0" name="Freeform 49"/>
                <p:cNvSpPr/>
                <p:nvPr/>
              </p:nvSpPr>
              <p:spPr>
                <a:xfrm rot="6155576">
                  <a:off x="1221340" y="2846934"/>
                  <a:ext cx="619191" cy="619191"/>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rot="4569510">
                  <a:off x="2023716" y="2586455"/>
                  <a:ext cx="347963" cy="3479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6742437">
                  <a:off x="1364751" y="2379296"/>
                  <a:ext cx="206017" cy="206017"/>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392763" y="3239804"/>
                <a:ext cx="2457779" cy="2133308"/>
                <a:chOff x="3392763" y="3239804"/>
                <a:chExt cx="1689709" cy="1240104"/>
              </a:xfrm>
            </p:grpSpPr>
            <p:sp>
              <p:nvSpPr>
                <p:cNvPr id="16" name="Snip Single Corner Rectangle 15"/>
                <p:cNvSpPr/>
                <p:nvPr/>
              </p:nvSpPr>
              <p:spPr>
                <a:xfrm>
                  <a:off x="3745686" y="3239804"/>
                  <a:ext cx="776836" cy="954861"/>
                </a:xfrm>
                <a:prstGeom prst="snip1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3" name="Can 12"/>
                <p:cNvSpPr/>
                <p:nvPr/>
              </p:nvSpPr>
              <p:spPr>
                <a:xfrm>
                  <a:off x="4398941" y="3413771"/>
                  <a:ext cx="683531" cy="930584"/>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Cloud 13"/>
                <p:cNvSpPr/>
                <p:nvPr/>
              </p:nvSpPr>
              <p:spPr>
                <a:xfrm>
                  <a:off x="3392763" y="3670704"/>
                  <a:ext cx="1108609" cy="809204"/>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grpSp>
        <p:sp>
          <p:nvSpPr>
            <p:cNvPr id="63" name="Freeform 62"/>
            <p:cNvSpPr/>
            <p:nvPr/>
          </p:nvSpPr>
          <p:spPr>
            <a:xfrm>
              <a:off x="4477015" y="4861184"/>
              <a:ext cx="588975" cy="588975"/>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4" name="Freeform 63"/>
            <p:cNvSpPr/>
            <p:nvPr/>
          </p:nvSpPr>
          <p:spPr>
            <a:xfrm>
              <a:off x="5919241" y="4597947"/>
              <a:ext cx="325169" cy="32516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5" name="Freeform 64"/>
            <p:cNvSpPr/>
            <p:nvPr/>
          </p:nvSpPr>
          <p:spPr>
            <a:xfrm>
              <a:off x="5249829" y="4155954"/>
              <a:ext cx="196709" cy="19670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16758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Configuration</a:t>
            </a:r>
            <a:br>
              <a:rPr lang="en-US" dirty="0" smtClean="0">
                <a:solidFill>
                  <a:schemeClr val="bg2"/>
                </a:solidFill>
              </a:rPr>
            </a:br>
            <a:r>
              <a:rPr lang="en-US" dirty="0" smtClean="0">
                <a:solidFill>
                  <a:schemeClr val="bg2"/>
                </a:solidFill>
              </a:rPr>
              <a:t>Anatomy</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The logging configuration consists of </a:t>
            </a:r>
            <a:r>
              <a:rPr lang="en-US" sz="2000" dirty="0" smtClean="0">
                <a:solidFill>
                  <a:schemeClr val="bg1"/>
                </a:solidFill>
              </a:rPr>
              <a:t>5 </a:t>
            </a:r>
            <a:r>
              <a:rPr lang="en-US" sz="2000" dirty="0" smtClean="0">
                <a:solidFill>
                  <a:schemeClr val="bg1"/>
                </a:solidFill>
              </a:rPr>
              <a:t>major pieces:</a:t>
            </a:r>
          </a:p>
          <a:p>
            <a:pPr marL="800100" lvl="1" indent="-342900">
              <a:buFontTx/>
              <a:buChar char="-"/>
            </a:pPr>
            <a:r>
              <a:rPr lang="en-US" sz="1800" dirty="0" smtClean="0">
                <a:solidFill>
                  <a:schemeClr val="bg1"/>
                </a:solidFill>
              </a:rPr>
              <a:t>Targets</a:t>
            </a:r>
          </a:p>
          <a:p>
            <a:pPr marL="800100" lvl="1" indent="-342900">
              <a:buFontTx/>
              <a:buChar char="-"/>
            </a:pPr>
            <a:r>
              <a:rPr lang="en-US" sz="1800" dirty="0" smtClean="0">
                <a:solidFill>
                  <a:schemeClr val="bg1"/>
                </a:solidFill>
              </a:rPr>
              <a:t>Rules</a:t>
            </a:r>
          </a:p>
          <a:p>
            <a:pPr marL="800100" lvl="1" indent="-342900">
              <a:buFontTx/>
              <a:buChar char="-"/>
            </a:pPr>
            <a:r>
              <a:rPr lang="en-US" sz="1800" dirty="0" smtClean="0">
                <a:solidFill>
                  <a:schemeClr val="bg1"/>
                </a:solidFill>
              </a:rPr>
              <a:t>Tag Groups</a:t>
            </a:r>
          </a:p>
          <a:p>
            <a:pPr marL="800100" lvl="1" indent="-342900">
              <a:buFontTx/>
              <a:buChar char="-"/>
            </a:pPr>
            <a:r>
              <a:rPr lang="en-US" sz="1800" dirty="0" smtClean="0">
                <a:solidFill>
                  <a:schemeClr val="bg1"/>
                </a:solidFill>
              </a:rPr>
              <a:t>Debug Flag</a:t>
            </a:r>
          </a:p>
          <a:p>
            <a:pPr marL="800100" lvl="1" indent="-342900">
              <a:buFontTx/>
              <a:buChar char="-"/>
            </a:pPr>
            <a:r>
              <a:rPr lang="en-US" sz="1800" dirty="0" smtClean="0">
                <a:solidFill>
                  <a:schemeClr val="bg1"/>
                </a:solidFill>
              </a:rPr>
              <a:t>Watch </a:t>
            </a:r>
            <a:r>
              <a:rPr lang="en-US" sz="1800" dirty="0" smtClean="0">
                <a:solidFill>
                  <a:schemeClr val="bg1"/>
                </a:solidFill>
              </a:rPr>
              <a:t>Flag</a:t>
            </a:r>
            <a:r>
              <a:rPr lang="en-US" sz="1800" baseline="30000" dirty="0" smtClean="0">
                <a:solidFill>
                  <a:schemeClr val="bg1"/>
                </a:solidFill>
              </a:rPr>
              <a:t>1</a:t>
            </a:r>
          </a:p>
          <a:p>
            <a:pPr marL="800100" lvl="1" indent="-342900">
              <a:buFontTx/>
              <a:buChar char="-"/>
            </a:pPr>
            <a:r>
              <a:rPr lang="en-US" sz="1800" dirty="0" smtClean="0">
                <a:solidFill>
                  <a:schemeClr val="bg1"/>
                </a:solidFill>
              </a:rPr>
              <a:t>Synchronous Flag</a:t>
            </a:r>
            <a:endParaRPr lang="en-US" sz="1800" baseline="30000" dirty="0" smtClean="0">
              <a:solidFill>
                <a:schemeClr val="bg1"/>
              </a:solidFill>
            </a:endParaRPr>
          </a:p>
        </p:txBody>
      </p:sp>
      <p:sp>
        <p:nvSpPr>
          <p:cNvPr id="5" name="TextBox 4"/>
          <p:cNvSpPr txBox="1"/>
          <p:nvPr/>
        </p:nvSpPr>
        <p:spPr>
          <a:xfrm>
            <a:off x="8275982" y="5893713"/>
            <a:ext cx="3368702" cy="430887"/>
          </a:xfrm>
          <a:prstGeom prst="rect">
            <a:avLst/>
          </a:prstGeom>
          <a:noFill/>
        </p:spPr>
        <p:txBody>
          <a:bodyPr wrap="square" rtlCol="0">
            <a:spAutoFit/>
          </a:bodyPr>
          <a:lstStyle/>
          <a:p>
            <a:r>
              <a:rPr lang="en-US" sz="1100" dirty="0" smtClean="0">
                <a:solidFill>
                  <a:schemeClr val="bg1"/>
                </a:solidFill>
              </a:rPr>
              <a:t>1. The watch flag is exclusive to the JSON file based configuration.  More on this later in this presentation.</a:t>
            </a:r>
            <a:endParaRPr lang="en-US" sz="1100" dirty="0">
              <a:solidFill>
                <a:schemeClr val="bg1"/>
              </a:solidFill>
            </a:endParaRPr>
          </a:p>
        </p:txBody>
      </p:sp>
      <p:pic>
        <p:nvPicPr>
          <p:cNvPr id="7" name="Picture 6"/>
          <p:cNvPicPr>
            <a:picLocks noChangeAspect="1"/>
          </p:cNvPicPr>
          <p:nvPr/>
        </p:nvPicPr>
        <p:blipFill>
          <a:blip r:embed="rId2"/>
          <a:stretch>
            <a:fillRect/>
          </a:stretch>
        </p:blipFill>
        <p:spPr>
          <a:xfrm>
            <a:off x="1243914" y="1138238"/>
            <a:ext cx="4962525" cy="4581525"/>
          </a:xfrm>
          <a:prstGeom prst="rect">
            <a:avLst/>
          </a:prstGeom>
        </p:spPr>
      </p:pic>
    </p:spTree>
    <p:extLst>
      <p:ext uri="{BB962C8B-B14F-4D97-AF65-F5344CB8AC3E}">
        <p14:creationId xmlns:p14="http://schemas.microsoft.com/office/powerpoint/2010/main" val="100755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243914" y="1138238"/>
            <a:ext cx="4962525" cy="4581525"/>
          </a:xfrm>
          <a:prstGeom prst="rect">
            <a:avLst/>
          </a:prstGeom>
        </p:spPr>
      </p:pic>
      <p:sp>
        <p:nvSpPr>
          <p:cNvPr id="2" name="Title 1"/>
          <p:cNvSpPr>
            <a:spLocks noGrp="1"/>
          </p:cNvSpPr>
          <p:nvPr>
            <p:ph type="title"/>
          </p:nvPr>
        </p:nvSpPr>
        <p:spPr/>
        <p:txBody>
          <a:bodyPr/>
          <a:lstStyle/>
          <a:p>
            <a:r>
              <a:rPr lang="en-US" dirty="0" smtClean="0">
                <a:solidFill>
                  <a:schemeClr val="bg2"/>
                </a:solidFill>
              </a:rPr>
              <a:t>Targets</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b="1" dirty="0" smtClean="0">
                <a:solidFill>
                  <a:schemeClr val="bg1"/>
                </a:solidFill>
              </a:rPr>
              <a:t>“targets”</a:t>
            </a:r>
            <a:r>
              <a:rPr lang="en-US" sz="2000" dirty="0" smtClean="0">
                <a:solidFill>
                  <a:schemeClr val="bg1"/>
                </a:solidFill>
              </a:rPr>
              <a:t> define the different targets that log messages can be dispatched to</a:t>
            </a:r>
          </a:p>
        </p:txBody>
      </p:sp>
      <p:sp>
        <p:nvSpPr>
          <p:cNvPr id="6" name="Rectangle 5"/>
          <p:cNvSpPr/>
          <p:nvPr/>
        </p:nvSpPr>
        <p:spPr>
          <a:xfrm>
            <a:off x="32952" y="1058562"/>
            <a:ext cx="7543800" cy="25125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Rectangle 8"/>
          <p:cNvSpPr/>
          <p:nvPr/>
        </p:nvSpPr>
        <p:spPr>
          <a:xfrm>
            <a:off x="32952" y="2685535"/>
            <a:ext cx="7543800" cy="3163329"/>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69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Rules</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b="1" dirty="0" smtClean="0">
                <a:solidFill>
                  <a:schemeClr val="bg1"/>
                </a:solidFill>
              </a:rPr>
              <a:t>“rules”</a:t>
            </a:r>
            <a:r>
              <a:rPr lang="en-US" sz="2000" dirty="0" smtClean="0">
                <a:solidFill>
                  <a:schemeClr val="bg1"/>
                </a:solidFill>
              </a:rPr>
              <a:t> define which log events are dispatched to which targets</a:t>
            </a:r>
          </a:p>
        </p:txBody>
      </p:sp>
      <p:pic>
        <p:nvPicPr>
          <p:cNvPr id="11" name="Picture 10"/>
          <p:cNvPicPr>
            <a:picLocks noChangeAspect="1"/>
          </p:cNvPicPr>
          <p:nvPr/>
        </p:nvPicPr>
        <p:blipFill>
          <a:blip r:embed="rId2"/>
          <a:stretch>
            <a:fillRect/>
          </a:stretch>
        </p:blipFill>
        <p:spPr>
          <a:xfrm>
            <a:off x="1243914" y="1138238"/>
            <a:ext cx="4962525" cy="4581525"/>
          </a:xfrm>
          <a:prstGeom prst="rect">
            <a:avLst/>
          </a:prstGeom>
        </p:spPr>
      </p:pic>
      <p:sp>
        <p:nvSpPr>
          <p:cNvPr id="12" name="Rectangle 11"/>
          <p:cNvSpPr/>
          <p:nvPr/>
        </p:nvSpPr>
        <p:spPr>
          <a:xfrm>
            <a:off x="32952" y="1058561"/>
            <a:ext cx="7543800" cy="1610497"/>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 name="Rectangle 12"/>
          <p:cNvSpPr/>
          <p:nvPr/>
        </p:nvSpPr>
        <p:spPr>
          <a:xfrm>
            <a:off x="32952" y="4399005"/>
            <a:ext cx="7543800" cy="1449859"/>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42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Tag Groups</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b="1" dirty="0" smtClean="0">
                <a:solidFill>
                  <a:schemeClr val="bg1"/>
                </a:solidFill>
              </a:rPr>
              <a:t>“</a:t>
            </a:r>
            <a:r>
              <a:rPr lang="en-US" sz="2000" b="1" dirty="0" err="1" smtClean="0">
                <a:solidFill>
                  <a:schemeClr val="bg1"/>
                </a:solidFill>
              </a:rPr>
              <a:t>tagGroups</a:t>
            </a:r>
            <a:r>
              <a:rPr lang="en-US" sz="2000" b="1" dirty="0" smtClean="0">
                <a:solidFill>
                  <a:schemeClr val="bg1"/>
                </a:solidFill>
              </a:rPr>
              <a:t>”</a:t>
            </a:r>
            <a:r>
              <a:rPr lang="en-US" sz="2000" dirty="0" smtClean="0">
                <a:solidFill>
                  <a:schemeClr val="bg1"/>
                </a:solidFill>
              </a:rPr>
              <a:t> define groups of tags which assist in defining rules</a:t>
            </a:r>
            <a:r>
              <a:rPr lang="en-US" sz="2000" baseline="30000" dirty="0" smtClean="0">
                <a:solidFill>
                  <a:schemeClr val="bg1"/>
                </a:solidFill>
              </a:rPr>
              <a:t>1</a:t>
            </a:r>
          </a:p>
        </p:txBody>
      </p:sp>
      <p:sp>
        <p:nvSpPr>
          <p:cNvPr id="7" name="TextBox 6"/>
          <p:cNvSpPr txBox="1"/>
          <p:nvPr/>
        </p:nvSpPr>
        <p:spPr>
          <a:xfrm>
            <a:off x="8275982" y="5893713"/>
            <a:ext cx="3368702" cy="430887"/>
          </a:xfrm>
          <a:prstGeom prst="rect">
            <a:avLst/>
          </a:prstGeom>
          <a:noFill/>
        </p:spPr>
        <p:txBody>
          <a:bodyPr wrap="square" rtlCol="0">
            <a:spAutoFit/>
          </a:bodyPr>
          <a:lstStyle/>
          <a:p>
            <a:r>
              <a:rPr lang="en-US" sz="1100" dirty="0">
                <a:solidFill>
                  <a:schemeClr val="bg1"/>
                </a:solidFill>
              </a:rPr>
              <a:t>1. This is an advanced feature and will be covered in more detail later in this presentation</a:t>
            </a:r>
          </a:p>
        </p:txBody>
      </p:sp>
      <p:pic>
        <p:nvPicPr>
          <p:cNvPr id="9" name="Picture 8"/>
          <p:cNvPicPr>
            <a:picLocks noChangeAspect="1"/>
          </p:cNvPicPr>
          <p:nvPr/>
        </p:nvPicPr>
        <p:blipFill>
          <a:blip r:embed="rId2"/>
          <a:stretch>
            <a:fillRect/>
          </a:stretch>
        </p:blipFill>
        <p:spPr>
          <a:xfrm>
            <a:off x="1243914" y="1138238"/>
            <a:ext cx="4962525" cy="4581525"/>
          </a:xfrm>
          <a:prstGeom prst="rect">
            <a:avLst/>
          </a:prstGeom>
        </p:spPr>
      </p:pic>
      <p:sp>
        <p:nvSpPr>
          <p:cNvPr id="10" name="Rectangle 9"/>
          <p:cNvSpPr/>
          <p:nvPr/>
        </p:nvSpPr>
        <p:spPr>
          <a:xfrm>
            <a:off x="32952" y="1058561"/>
            <a:ext cx="7543800" cy="3315731"/>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Rectangle 10"/>
          <p:cNvSpPr/>
          <p:nvPr/>
        </p:nvSpPr>
        <p:spPr>
          <a:xfrm>
            <a:off x="32952" y="5115697"/>
            <a:ext cx="7543800" cy="733167"/>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78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Debug</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b="1" dirty="0" smtClean="0">
                <a:solidFill>
                  <a:schemeClr val="bg1"/>
                </a:solidFill>
              </a:rPr>
              <a:t>“debug”</a:t>
            </a:r>
            <a:r>
              <a:rPr lang="en-US" sz="2000" dirty="0" smtClean="0">
                <a:solidFill>
                  <a:schemeClr val="bg1"/>
                </a:solidFill>
              </a:rPr>
              <a:t> instructs the system to include the calling method information in every log message, instead of just ones with exceptions</a:t>
            </a:r>
            <a:endParaRPr lang="en-US" sz="2000" baseline="30000" dirty="0" smtClean="0">
              <a:solidFill>
                <a:schemeClr val="bg1"/>
              </a:solidFill>
            </a:endParaRPr>
          </a:p>
        </p:txBody>
      </p:sp>
      <p:pic>
        <p:nvPicPr>
          <p:cNvPr id="7" name="Picture 6"/>
          <p:cNvPicPr>
            <a:picLocks noChangeAspect="1"/>
          </p:cNvPicPr>
          <p:nvPr/>
        </p:nvPicPr>
        <p:blipFill>
          <a:blip r:embed="rId2"/>
          <a:stretch>
            <a:fillRect/>
          </a:stretch>
        </p:blipFill>
        <p:spPr>
          <a:xfrm>
            <a:off x="1243914" y="1138238"/>
            <a:ext cx="4962525" cy="4581525"/>
          </a:xfrm>
          <a:prstGeom prst="rect">
            <a:avLst/>
          </a:prstGeom>
        </p:spPr>
      </p:pic>
      <p:sp>
        <p:nvSpPr>
          <p:cNvPr id="9" name="Rectangle 8"/>
          <p:cNvSpPr/>
          <p:nvPr/>
        </p:nvSpPr>
        <p:spPr>
          <a:xfrm>
            <a:off x="32952" y="1058561"/>
            <a:ext cx="7543800" cy="4032423"/>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Rectangle 9"/>
          <p:cNvSpPr/>
          <p:nvPr/>
        </p:nvSpPr>
        <p:spPr>
          <a:xfrm>
            <a:off x="32952" y="5263978"/>
            <a:ext cx="7543800" cy="584886"/>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39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Watch</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b="1" dirty="0" smtClean="0">
                <a:solidFill>
                  <a:schemeClr val="bg1"/>
                </a:solidFill>
              </a:rPr>
              <a:t>“watch”</a:t>
            </a:r>
            <a:r>
              <a:rPr lang="en-US" sz="2000" dirty="0" smtClean="0">
                <a:solidFill>
                  <a:schemeClr val="bg1"/>
                </a:solidFill>
              </a:rPr>
              <a:t> tells the factory to watch the file for changes, allowing for runtime changes to configuration</a:t>
            </a:r>
            <a:r>
              <a:rPr lang="en-US" sz="2000" baseline="30000" dirty="0">
                <a:solidFill>
                  <a:schemeClr val="bg1"/>
                </a:solidFill>
              </a:rPr>
              <a:t>1</a:t>
            </a:r>
            <a:endParaRPr lang="en-US" sz="2000" baseline="30000" dirty="0" smtClean="0">
              <a:solidFill>
                <a:schemeClr val="bg1"/>
              </a:solidFill>
            </a:endParaRPr>
          </a:p>
        </p:txBody>
      </p:sp>
      <p:sp>
        <p:nvSpPr>
          <p:cNvPr id="7" name="TextBox 6"/>
          <p:cNvSpPr txBox="1"/>
          <p:nvPr/>
        </p:nvSpPr>
        <p:spPr>
          <a:xfrm>
            <a:off x="8275982" y="5486400"/>
            <a:ext cx="3368702" cy="1107996"/>
          </a:xfrm>
          <a:prstGeom prst="rect">
            <a:avLst/>
          </a:prstGeom>
          <a:noFill/>
        </p:spPr>
        <p:txBody>
          <a:bodyPr wrap="square" rtlCol="0">
            <a:spAutoFit/>
          </a:bodyPr>
          <a:lstStyle/>
          <a:p>
            <a:r>
              <a:rPr lang="en-US" sz="1100" dirty="0" smtClean="0">
                <a:solidFill>
                  <a:schemeClr val="bg1"/>
                </a:solidFill>
              </a:rPr>
              <a:t>1. The watch flag is exclusive to the JSON file based configuration.  Note that if the developer sets “watch” to false at runtime, the file will no longer be watched by the system, and to turn file watching back on, the flag will need to be set to “true” and the implementing application restarted</a:t>
            </a:r>
            <a:endParaRPr lang="en-US" sz="1100" dirty="0">
              <a:solidFill>
                <a:schemeClr val="bg1"/>
              </a:solidFill>
            </a:endParaRPr>
          </a:p>
        </p:txBody>
      </p:sp>
      <p:pic>
        <p:nvPicPr>
          <p:cNvPr id="9" name="Picture 8"/>
          <p:cNvPicPr>
            <a:picLocks noChangeAspect="1"/>
          </p:cNvPicPr>
          <p:nvPr/>
        </p:nvPicPr>
        <p:blipFill>
          <a:blip r:embed="rId2"/>
          <a:stretch>
            <a:fillRect/>
          </a:stretch>
        </p:blipFill>
        <p:spPr>
          <a:xfrm>
            <a:off x="1243914" y="1138238"/>
            <a:ext cx="4962525" cy="4581525"/>
          </a:xfrm>
          <a:prstGeom prst="rect">
            <a:avLst/>
          </a:prstGeom>
        </p:spPr>
      </p:pic>
      <p:sp>
        <p:nvSpPr>
          <p:cNvPr id="10" name="Rectangle 9"/>
          <p:cNvSpPr/>
          <p:nvPr/>
        </p:nvSpPr>
        <p:spPr>
          <a:xfrm>
            <a:off x="32952" y="1058561"/>
            <a:ext cx="7543800" cy="4197180"/>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Rectangle 10"/>
          <p:cNvSpPr/>
          <p:nvPr/>
        </p:nvSpPr>
        <p:spPr>
          <a:xfrm>
            <a:off x="32952" y="5404022"/>
            <a:ext cx="7543800" cy="444842"/>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123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Synchronous</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b="1" dirty="0" smtClean="0">
                <a:solidFill>
                  <a:schemeClr val="bg1"/>
                </a:solidFill>
              </a:rPr>
              <a:t>“synchronous”</a:t>
            </a:r>
            <a:r>
              <a:rPr lang="en-US" sz="2000" dirty="0" smtClean="0">
                <a:solidFill>
                  <a:schemeClr val="bg1"/>
                </a:solidFill>
              </a:rPr>
              <a:t>, when set to </a:t>
            </a:r>
            <a:r>
              <a:rPr lang="en-US" sz="2000" b="1" dirty="0" smtClean="0">
                <a:solidFill>
                  <a:schemeClr val="bg1"/>
                </a:solidFill>
              </a:rPr>
              <a:t>true</a:t>
            </a:r>
            <a:r>
              <a:rPr lang="en-US" sz="2000" dirty="0" smtClean="0">
                <a:solidFill>
                  <a:schemeClr val="bg1"/>
                </a:solidFill>
              </a:rPr>
              <a:t> tells the framework to handle all log events synchronously; no additional threads will be spun up for logging; all logging will be performed on the thread that owns the logging framework instance</a:t>
            </a:r>
            <a:endParaRPr lang="en-US" sz="2000" baseline="30000" dirty="0" smtClean="0">
              <a:solidFill>
                <a:schemeClr val="bg1"/>
              </a:solidFill>
            </a:endParaRPr>
          </a:p>
        </p:txBody>
      </p:sp>
      <p:pic>
        <p:nvPicPr>
          <p:cNvPr id="9" name="Picture 8"/>
          <p:cNvPicPr>
            <a:picLocks noChangeAspect="1"/>
          </p:cNvPicPr>
          <p:nvPr/>
        </p:nvPicPr>
        <p:blipFill>
          <a:blip r:embed="rId2"/>
          <a:stretch>
            <a:fillRect/>
          </a:stretch>
        </p:blipFill>
        <p:spPr>
          <a:xfrm>
            <a:off x="1243914" y="1138238"/>
            <a:ext cx="4962525" cy="4581525"/>
          </a:xfrm>
          <a:prstGeom prst="rect">
            <a:avLst/>
          </a:prstGeom>
        </p:spPr>
      </p:pic>
      <p:sp>
        <p:nvSpPr>
          <p:cNvPr id="10" name="Rectangle 9"/>
          <p:cNvSpPr/>
          <p:nvPr/>
        </p:nvSpPr>
        <p:spPr>
          <a:xfrm>
            <a:off x="32952" y="1058560"/>
            <a:ext cx="7543800" cy="4328985"/>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Rectangle 10"/>
          <p:cNvSpPr/>
          <p:nvPr/>
        </p:nvSpPr>
        <p:spPr>
          <a:xfrm>
            <a:off x="32952" y="5560541"/>
            <a:ext cx="7543800" cy="14004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83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Configuration</a:t>
            </a:r>
            <a:endParaRPr lang="en-US" dirty="0"/>
          </a:p>
        </p:txBody>
      </p:sp>
      <p:sp>
        <p:nvSpPr>
          <p:cNvPr id="4" name="Text Placeholder 3"/>
          <p:cNvSpPr>
            <a:spLocks noGrp="1"/>
          </p:cNvSpPr>
          <p:nvPr>
            <p:ph type="body" sz="half" idx="2"/>
          </p:nvPr>
        </p:nvSpPr>
        <p:spPr/>
        <p:txBody>
          <a:bodyPr/>
          <a:lstStyle/>
          <a:p>
            <a:r>
              <a:rPr lang="en-US" dirty="0">
                <a:solidFill>
                  <a:schemeClr val="bg1"/>
                </a:solidFill>
              </a:rPr>
              <a:t>Everything should be as simple as it is, but not simpler</a:t>
            </a:r>
          </a:p>
        </p:txBody>
      </p:sp>
      <p:sp>
        <p:nvSpPr>
          <p:cNvPr id="12" name="Freeform 11"/>
          <p:cNvSpPr/>
          <p:nvPr/>
        </p:nvSpPr>
        <p:spPr>
          <a:xfrm rot="19606445">
            <a:off x="3797107" y="2443857"/>
            <a:ext cx="4597787" cy="1599462"/>
          </a:xfrm>
          <a:custGeom>
            <a:avLst/>
            <a:gdLst>
              <a:gd name="connsiteX0" fmla="*/ 5786543 w 6841931"/>
              <a:gd name="connsiteY0" fmla="*/ 0 h 2380148"/>
              <a:gd name="connsiteX1" fmla="*/ 6816644 w 6841931"/>
              <a:gd name="connsiteY1" fmla="*/ 524692 h 2380148"/>
              <a:gd name="connsiteX2" fmla="*/ 6841930 w 6841931"/>
              <a:gd name="connsiteY2" fmla="*/ 569322 h 2380148"/>
              <a:gd name="connsiteX3" fmla="*/ 5937842 w 6841931"/>
              <a:gd name="connsiteY3" fmla="*/ 569322 h 2380148"/>
              <a:gd name="connsiteX4" fmla="*/ 5574218 w 6841931"/>
              <a:gd name="connsiteY4" fmla="*/ 932946 h 2380148"/>
              <a:gd name="connsiteX5" fmla="*/ 5574218 w 6841931"/>
              <a:gd name="connsiteY5" fmla="*/ 1447201 h 2380148"/>
              <a:gd name="connsiteX6" fmla="*/ 5937842 w 6841931"/>
              <a:gd name="connsiteY6" fmla="*/ 1810825 h 2380148"/>
              <a:gd name="connsiteX7" fmla="*/ 6841931 w 6841931"/>
              <a:gd name="connsiteY7" fmla="*/ 1810825 h 2380148"/>
              <a:gd name="connsiteX8" fmla="*/ 6816644 w 6841931"/>
              <a:gd name="connsiteY8" fmla="*/ 1855456 h 2380148"/>
              <a:gd name="connsiteX9" fmla="*/ 5786543 w 6841931"/>
              <a:gd name="connsiteY9" fmla="*/ 2380148 h 2380148"/>
              <a:gd name="connsiteX10" fmla="*/ 4641907 w 6841931"/>
              <a:gd name="connsiteY10" fmla="*/ 1653305 h 2380148"/>
              <a:gd name="connsiteX11" fmla="*/ 4636974 w 6841931"/>
              <a:gd name="connsiteY11" fmla="*/ 1638080 h 2380148"/>
              <a:gd name="connsiteX12" fmla="*/ 149338 w 6841931"/>
              <a:gd name="connsiteY12" fmla="*/ 1638080 h 2380148"/>
              <a:gd name="connsiteX13" fmla="*/ 0 w 6841931"/>
              <a:gd name="connsiteY13" fmla="*/ 1488742 h 2380148"/>
              <a:gd name="connsiteX14" fmla="*/ 0 w 6841931"/>
              <a:gd name="connsiteY14" fmla="*/ 891407 h 2380148"/>
              <a:gd name="connsiteX15" fmla="*/ 149338 w 6841931"/>
              <a:gd name="connsiteY15" fmla="*/ 742069 h 2380148"/>
              <a:gd name="connsiteX16" fmla="*/ 4636974 w 6841931"/>
              <a:gd name="connsiteY16" fmla="*/ 742069 h 2380148"/>
              <a:gd name="connsiteX17" fmla="*/ 4641907 w 6841931"/>
              <a:gd name="connsiteY17" fmla="*/ 726843 h 2380148"/>
              <a:gd name="connsiteX18" fmla="*/ 5786543 w 6841931"/>
              <a:gd name="connsiteY18" fmla="*/ 0 h 238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41931" h="2380148">
                <a:moveTo>
                  <a:pt x="5786543" y="0"/>
                </a:moveTo>
                <a:cubicBezTo>
                  <a:pt x="6215344" y="0"/>
                  <a:pt x="6593401" y="208131"/>
                  <a:pt x="6816644" y="524692"/>
                </a:cubicBezTo>
                <a:lnTo>
                  <a:pt x="6841930" y="569322"/>
                </a:lnTo>
                <a:lnTo>
                  <a:pt x="5937842" y="569322"/>
                </a:lnTo>
                <a:lnTo>
                  <a:pt x="5574218" y="932946"/>
                </a:lnTo>
                <a:lnTo>
                  <a:pt x="5574218" y="1447201"/>
                </a:lnTo>
                <a:lnTo>
                  <a:pt x="5937842" y="1810825"/>
                </a:lnTo>
                <a:lnTo>
                  <a:pt x="6841931" y="1810825"/>
                </a:lnTo>
                <a:lnTo>
                  <a:pt x="6816644" y="1855456"/>
                </a:lnTo>
                <a:cubicBezTo>
                  <a:pt x="6593401" y="2172018"/>
                  <a:pt x="6215344" y="2380148"/>
                  <a:pt x="5786543" y="2380148"/>
                </a:cubicBezTo>
                <a:cubicBezTo>
                  <a:pt x="5271983" y="2380148"/>
                  <a:pt x="4830492" y="2080440"/>
                  <a:pt x="4641907" y="1653305"/>
                </a:cubicBezTo>
                <a:lnTo>
                  <a:pt x="4636974" y="1638080"/>
                </a:lnTo>
                <a:lnTo>
                  <a:pt x="149338" y="1638080"/>
                </a:lnTo>
                <a:cubicBezTo>
                  <a:pt x="66861" y="1638080"/>
                  <a:pt x="0" y="1571219"/>
                  <a:pt x="0" y="1488742"/>
                </a:cubicBezTo>
                <a:lnTo>
                  <a:pt x="0" y="891407"/>
                </a:lnTo>
                <a:cubicBezTo>
                  <a:pt x="0" y="808930"/>
                  <a:pt x="66861" y="742069"/>
                  <a:pt x="149338" y="742069"/>
                </a:cubicBezTo>
                <a:lnTo>
                  <a:pt x="4636974" y="742069"/>
                </a:lnTo>
                <a:lnTo>
                  <a:pt x="4641907" y="726843"/>
                </a:lnTo>
                <a:cubicBezTo>
                  <a:pt x="4830492" y="299708"/>
                  <a:pt x="5271983" y="0"/>
                  <a:pt x="5786543"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 name="TextBox 2"/>
          <p:cNvSpPr txBox="1"/>
          <p:nvPr/>
        </p:nvSpPr>
        <p:spPr>
          <a:xfrm>
            <a:off x="3886200" y="1828800"/>
            <a:ext cx="2534348" cy="923330"/>
          </a:xfrm>
          <a:prstGeom prst="rect">
            <a:avLst/>
          </a:prstGeom>
          <a:noFill/>
        </p:spPr>
        <p:txBody>
          <a:bodyPr wrap="none" rtlCol="0">
            <a:spAutoFit/>
          </a:bodyPr>
          <a:lstStyle/>
          <a:p>
            <a:r>
              <a:rPr lang="en-US" sz="5400" dirty="0" smtClean="0">
                <a:solidFill>
                  <a:schemeClr val="bg1"/>
                </a:solidFill>
              </a:rPr>
              <a:t>Runtime</a:t>
            </a:r>
            <a:endParaRPr lang="en-US" sz="5400" dirty="0">
              <a:solidFill>
                <a:schemeClr val="bg1"/>
              </a:solidFill>
            </a:endParaRPr>
          </a:p>
        </p:txBody>
      </p:sp>
    </p:spTree>
    <p:extLst>
      <p:ext uri="{BB962C8B-B14F-4D97-AF65-F5344CB8AC3E}">
        <p14:creationId xmlns:p14="http://schemas.microsoft.com/office/powerpoint/2010/main" val="279766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Runtime Configuration</a:t>
            </a:r>
            <a:endParaRPr lang="en-US" dirty="0">
              <a:solidFill>
                <a:schemeClr val="bg2"/>
              </a:solidFill>
            </a:endParaRPr>
          </a:p>
        </p:txBody>
      </p:sp>
      <p:sp>
        <p:nvSpPr>
          <p:cNvPr id="4" name="Text Placeholder 3"/>
          <p:cNvSpPr>
            <a:spLocks noGrp="1"/>
          </p:cNvSpPr>
          <p:nvPr>
            <p:ph type="body" sz="half" idx="2"/>
          </p:nvPr>
        </p:nvSpPr>
        <p:spPr>
          <a:xfrm>
            <a:off x="8275982" y="2511813"/>
            <a:ext cx="3398520" cy="3812787"/>
          </a:xfrm>
        </p:spPr>
        <p:txBody>
          <a:bodyPr>
            <a:normAutofit fontScale="70000" lnSpcReduction="20000"/>
          </a:bodyPr>
          <a:lstStyle/>
          <a:p>
            <a:pPr marL="342900" indent="-342900">
              <a:buFontTx/>
              <a:buChar char="-"/>
            </a:pPr>
            <a:r>
              <a:rPr lang="en-US" sz="2000" dirty="0" smtClean="0">
                <a:solidFill>
                  <a:schemeClr val="bg1"/>
                </a:solidFill>
              </a:rPr>
              <a:t>The entire logging configuration is represented by a </a:t>
            </a:r>
            <a:r>
              <a:rPr lang="en-US" sz="2000" dirty="0" err="1" smtClean="0">
                <a:solidFill>
                  <a:schemeClr val="bg1"/>
                </a:solidFill>
              </a:rPr>
              <a:t>LoggingConfig</a:t>
            </a:r>
            <a:r>
              <a:rPr lang="en-US" sz="2000" dirty="0" smtClean="0">
                <a:solidFill>
                  <a:schemeClr val="bg1"/>
                </a:solidFill>
              </a:rPr>
              <a:t> instance</a:t>
            </a:r>
          </a:p>
          <a:p>
            <a:pPr marL="342900" indent="-342900">
              <a:buFontTx/>
              <a:buChar char="-"/>
            </a:pPr>
            <a:r>
              <a:rPr lang="en-US" sz="2000" dirty="0" smtClean="0">
                <a:solidFill>
                  <a:schemeClr val="bg1"/>
                </a:solidFill>
              </a:rPr>
              <a:t>“Configuration Builders” leverage the “Factory Method” and “Method Chaining” patterns to simplify building configurations at runtime</a:t>
            </a:r>
          </a:p>
          <a:p>
            <a:pPr marL="342900" indent="-342900">
              <a:buFontTx/>
              <a:buChar char="-"/>
            </a:pPr>
            <a:r>
              <a:rPr lang="en-US" sz="2000" dirty="0" smtClean="0">
                <a:solidFill>
                  <a:schemeClr val="bg1"/>
                </a:solidFill>
              </a:rPr>
              <a:t>The configuration keeps the same structure as the JSON configuration, allowing for the targets to be implemented agnostic to where configuration came from</a:t>
            </a:r>
          </a:p>
          <a:p>
            <a:pPr marL="342900" indent="-342900">
              <a:buFontTx/>
              <a:buChar char="-"/>
            </a:pPr>
            <a:r>
              <a:rPr lang="en-US" sz="2000" dirty="0" smtClean="0">
                <a:solidFill>
                  <a:schemeClr val="bg1"/>
                </a:solidFill>
              </a:rPr>
              <a:t>The </a:t>
            </a:r>
            <a:r>
              <a:rPr lang="en-US" sz="2000" dirty="0" err="1" smtClean="0">
                <a:solidFill>
                  <a:schemeClr val="bg1"/>
                </a:solidFill>
              </a:rPr>
              <a:t>LoggerFactory</a:t>
            </a:r>
            <a:r>
              <a:rPr lang="en-US" sz="2000" dirty="0" smtClean="0">
                <a:solidFill>
                  <a:schemeClr val="bg1"/>
                </a:solidFill>
              </a:rPr>
              <a:t> allows initializing with a runtime built configuration object</a:t>
            </a:r>
            <a:r>
              <a:rPr lang="en-US" sz="2000" baseline="30000" dirty="0" smtClean="0">
                <a:solidFill>
                  <a:schemeClr val="bg1"/>
                </a:solidFill>
              </a:rPr>
              <a:t>1</a:t>
            </a:r>
          </a:p>
        </p:txBody>
      </p:sp>
      <p:pic>
        <p:nvPicPr>
          <p:cNvPr id="7" name="Picture 6"/>
          <p:cNvPicPr>
            <a:picLocks noChangeAspect="1"/>
          </p:cNvPicPr>
          <p:nvPr/>
        </p:nvPicPr>
        <p:blipFill>
          <a:blip r:embed="rId2"/>
          <a:stretch>
            <a:fillRect/>
          </a:stretch>
        </p:blipFill>
        <p:spPr>
          <a:xfrm>
            <a:off x="1676400" y="2328863"/>
            <a:ext cx="4095750" cy="2200275"/>
          </a:xfrm>
          <a:prstGeom prst="rect">
            <a:avLst/>
          </a:prstGeom>
        </p:spPr>
      </p:pic>
      <p:sp>
        <p:nvSpPr>
          <p:cNvPr id="5" name="TextBox 4"/>
          <p:cNvSpPr txBox="1"/>
          <p:nvPr/>
        </p:nvSpPr>
        <p:spPr>
          <a:xfrm>
            <a:off x="8275982" y="5953036"/>
            <a:ext cx="3368702" cy="600164"/>
          </a:xfrm>
          <a:prstGeom prst="rect">
            <a:avLst/>
          </a:prstGeom>
          <a:noFill/>
        </p:spPr>
        <p:txBody>
          <a:bodyPr wrap="square" rtlCol="0">
            <a:spAutoFit/>
          </a:bodyPr>
          <a:lstStyle/>
          <a:p>
            <a:r>
              <a:rPr lang="en-US" sz="1100" dirty="0">
                <a:solidFill>
                  <a:schemeClr val="bg1"/>
                </a:solidFill>
              </a:rPr>
              <a:t>1. This is the standard use of runtime configuration and the factory should be initialized before any logger instances are established</a:t>
            </a:r>
          </a:p>
        </p:txBody>
      </p:sp>
    </p:spTree>
    <p:extLst>
      <p:ext uri="{BB962C8B-B14F-4D97-AF65-F5344CB8AC3E}">
        <p14:creationId xmlns:p14="http://schemas.microsoft.com/office/powerpoint/2010/main" val="275570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Runtime Configuration</a:t>
            </a:r>
            <a:endParaRPr lang="en-US" dirty="0">
              <a:solidFill>
                <a:schemeClr val="bg2"/>
              </a:solidFill>
            </a:endParaRPr>
          </a:p>
        </p:txBody>
      </p:sp>
      <p:sp>
        <p:nvSpPr>
          <p:cNvPr id="4" name="Text Placeholder 3"/>
          <p:cNvSpPr>
            <a:spLocks noGrp="1"/>
          </p:cNvSpPr>
          <p:nvPr>
            <p:ph type="body" sz="half" idx="2"/>
          </p:nvPr>
        </p:nvSpPr>
        <p:spPr>
          <a:xfrm>
            <a:off x="8275982" y="2511813"/>
            <a:ext cx="3398520" cy="3812787"/>
          </a:xfrm>
        </p:spPr>
        <p:txBody>
          <a:bodyPr>
            <a:normAutofit fontScale="70000" lnSpcReduction="20000"/>
          </a:bodyPr>
          <a:lstStyle/>
          <a:p>
            <a:pPr marL="342900" indent="-342900">
              <a:buFontTx/>
              <a:buChar char="-"/>
            </a:pPr>
            <a:r>
              <a:rPr lang="en-US" sz="2000" dirty="0" smtClean="0">
                <a:solidFill>
                  <a:schemeClr val="bg1"/>
                </a:solidFill>
              </a:rPr>
              <a:t>The Factory uses the observer pattern for managing the configuration; the configuration can be updated and the factory re-initialized (Using </a:t>
            </a:r>
            <a:r>
              <a:rPr lang="en-US" sz="2000" dirty="0" err="1" smtClean="0">
                <a:solidFill>
                  <a:schemeClr val="bg1"/>
                </a:solidFill>
              </a:rPr>
              <a:t>LoggerFactory.Initialize</a:t>
            </a:r>
            <a:r>
              <a:rPr lang="en-US" sz="2000" dirty="0" smtClean="0">
                <a:solidFill>
                  <a:schemeClr val="bg1"/>
                </a:solidFill>
              </a:rPr>
              <a:t>), which will notify all of the dependent objects of the new configuration</a:t>
            </a:r>
          </a:p>
          <a:p>
            <a:pPr marL="342900" indent="-342900">
              <a:buFontTx/>
              <a:buChar char="-"/>
            </a:pPr>
            <a:r>
              <a:rPr lang="en-US" sz="2000" dirty="0" smtClean="0">
                <a:solidFill>
                  <a:schemeClr val="bg1"/>
                </a:solidFill>
              </a:rPr>
              <a:t>When using runtime configuration, loggers need to be retrieved </a:t>
            </a:r>
            <a:r>
              <a:rPr lang="en-US" sz="2000" b="1" dirty="0" smtClean="0">
                <a:solidFill>
                  <a:schemeClr val="bg1"/>
                </a:solidFill>
              </a:rPr>
              <a:t>after</a:t>
            </a:r>
            <a:r>
              <a:rPr lang="en-US" sz="2000" dirty="0" smtClean="0">
                <a:solidFill>
                  <a:schemeClr val="bg1"/>
                </a:solidFill>
              </a:rPr>
              <a:t> the factory has been initialized with a configuration.  They can thereafter be used as normal</a:t>
            </a:r>
          </a:p>
          <a:p>
            <a:pPr marL="342900" indent="-342900">
              <a:buFontTx/>
              <a:buChar char="-"/>
            </a:pPr>
            <a:r>
              <a:rPr lang="en-US" sz="2000" dirty="0" smtClean="0">
                <a:solidFill>
                  <a:schemeClr val="bg1"/>
                </a:solidFill>
              </a:rPr>
              <a:t>The Factory caches instances of the logger in a singleton-like pattern, minimizing the overhead of getting a logger multiple times in a single instance</a:t>
            </a:r>
            <a:r>
              <a:rPr lang="en-US" sz="2000" baseline="30000" dirty="0" smtClean="0">
                <a:solidFill>
                  <a:schemeClr val="bg1"/>
                </a:solidFill>
              </a:rPr>
              <a:t>1</a:t>
            </a:r>
          </a:p>
          <a:p>
            <a:pPr marL="342900" indent="-342900">
              <a:buFontTx/>
              <a:buChar char="-"/>
            </a:pPr>
            <a:endParaRPr lang="en-US" sz="2000" dirty="0" smtClean="0">
              <a:solidFill>
                <a:schemeClr val="bg1"/>
              </a:solidFill>
            </a:endParaRPr>
          </a:p>
        </p:txBody>
      </p:sp>
      <p:pic>
        <p:nvPicPr>
          <p:cNvPr id="7" name="Picture 6"/>
          <p:cNvPicPr>
            <a:picLocks noChangeAspect="1"/>
          </p:cNvPicPr>
          <p:nvPr/>
        </p:nvPicPr>
        <p:blipFill>
          <a:blip r:embed="rId2"/>
          <a:stretch>
            <a:fillRect/>
          </a:stretch>
        </p:blipFill>
        <p:spPr>
          <a:xfrm>
            <a:off x="1676400" y="2328863"/>
            <a:ext cx="4095750" cy="2200275"/>
          </a:xfrm>
          <a:prstGeom prst="rect">
            <a:avLst/>
          </a:prstGeom>
        </p:spPr>
      </p:pic>
      <p:sp>
        <p:nvSpPr>
          <p:cNvPr id="5" name="TextBox 4"/>
          <p:cNvSpPr txBox="1"/>
          <p:nvPr/>
        </p:nvSpPr>
        <p:spPr>
          <a:xfrm>
            <a:off x="8275982" y="5953036"/>
            <a:ext cx="3368702" cy="769441"/>
          </a:xfrm>
          <a:prstGeom prst="rect">
            <a:avLst/>
          </a:prstGeom>
          <a:noFill/>
        </p:spPr>
        <p:txBody>
          <a:bodyPr wrap="square" rtlCol="0">
            <a:spAutoFit/>
          </a:bodyPr>
          <a:lstStyle/>
          <a:p>
            <a:r>
              <a:rPr lang="en-US" sz="1100" dirty="0">
                <a:solidFill>
                  <a:schemeClr val="bg1"/>
                </a:solidFill>
              </a:rPr>
              <a:t>1. </a:t>
            </a:r>
            <a:r>
              <a:rPr lang="en-US" sz="1100" dirty="0" smtClean="0">
                <a:solidFill>
                  <a:schemeClr val="bg1"/>
                </a:solidFill>
              </a:rPr>
              <a:t>Unless a runtime Meta Data Provider instance is provided, at which point, a new instance of the logger is created.  More on Meta Data Providers later in this presentation.</a:t>
            </a:r>
            <a:endParaRPr lang="en-US" sz="1100" dirty="0">
              <a:solidFill>
                <a:schemeClr val="bg1"/>
              </a:solidFill>
            </a:endParaRPr>
          </a:p>
        </p:txBody>
      </p:sp>
    </p:spTree>
    <p:extLst>
      <p:ext uri="{BB962C8B-B14F-4D97-AF65-F5344CB8AC3E}">
        <p14:creationId xmlns:p14="http://schemas.microsoft.com/office/powerpoint/2010/main" val="42416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The Basics</a:t>
            </a:r>
            <a:endParaRPr lang="en-US" dirty="0">
              <a:solidFill>
                <a:schemeClr val="bg2"/>
              </a:solidFill>
            </a:endParaRPr>
          </a:p>
        </p:txBody>
      </p:sp>
      <p:sp>
        <p:nvSpPr>
          <p:cNvPr id="4" name="Text Placeholder 3"/>
          <p:cNvSpPr>
            <a:spLocks noGrp="1"/>
          </p:cNvSpPr>
          <p:nvPr>
            <p:ph type="body" sz="half" idx="2"/>
          </p:nvPr>
        </p:nvSpPr>
        <p:spPr/>
        <p:txBody>
          <a:bodyPr>
            <a:normAutofit fontScale="85000" lnSpcReduction="20000"/>
          </a:bodyPr>
          <a:lstStyle/>
          <a:p>
            <a:pPr marL="342900" indent="-342900">
              <a:buFontTx/>
              <a:buChar char="-"/>
            </a:pPr>
            <a:r>
              <a:rPr lang="en-US" sz="2000" dirty="0" smtClean="0">
                <a:solidFill>
                  <a:schemeClr val="bg1"/>
                </a:solidFill>
              </a:rPr>
              <a:t>Logging consists of two simple elements: log events and log targets:</a:t>
            </a:r>
          </a:p>
          <a:p>
            <a:pPr marL="800100" lvl="1" indent="-342900">
              <a:buFontTx/>
              <a:buChar char="-"/>
            </a:pPr>
            <a:r>
              <a:rPr lang="en-US" sz="1600" dirty="0" smtClean="0">
                <a:solidFill>
                  <a:schemeClr val="bg1"/>
                </a:solidFill>
              </a:rPr>
              <a:t>For example: a family’s signature on a guest role at a wedding</a:t>
            </a:r>
          </a:p>
          <a:p>
            <a:pPr marL="342900" indent="-342900">
              <a:buFontTx/>
              <a:buChar char="-"/>
            </a:pPr>
            <a:r>
              <a:rPr lang="en-US" sz="2000" dirty="0" smtClean="0">
                <a:solidFill>
                  <a:schemeClr val="bg1"/>
                </a:solidFill>
              </a:rPr>
              <a:t>In software, logging is primarily </a:t>
            </a:r>
            <a:r>
              <a:rPr lang="en-US" sz="2000" dirty="0">
                <a:solidFill>
                  <a:schemeClr val="bg1"/>
                </a:solidFill>
              </a:rPr>
              <a:t>used for troubleshooting, debugging and auditing </a:t>
            </a:r>
            <a:r>
              <a:rPr lang="en-US" sz="2000" dirty="0" smtClean="0">
                <a:solidFill>
                  <a:schemeClr val="bg1"/>
                </a:solidFill>
              </a:rPr>
              <a:t>purposes</a:t>
            </a:r>
          </a:p>
          <a:p>
            <a:pPr marL="342900" indent="-342900">
              <a:buFontTx/>
              <a:buChar char="-"/>
            </a:pPr>
            <a:r>
              <a:rPr lang="en-US" sz="2000" dirty="0">
                <a:solidFill>
                  <a:schemeClr val="bg1"/>
                </a:solidFill>
              </a:rPr>
              <a:t>A logging framework is responsible for providing a structured way to get log events into log </a:t>
            </a:r>
            <a:r>
              <a:rPr lang="en-US" sz="2000" dirty="0" smtClean="0">
                <a:solidFill>
                  <a:schemeClr val="bg1"/>
                </a:solidFill>
              </a:rPr>
              <a:t>targets</a:t>
            </a:r>
            <a:endParaRPr lang="en-US" sz="2000" dirty="0">
              <a:solidFill>
                <a:schemeClr val="bg1"/>
              </a:solidFill>
            </a:endParaRPr>
          </a:p>
        </p:txBody>
      </p:sp>
      <p:grpSp>
        <p:nvGrpSpPr>
          <p:cNvPr id="22" name="Group 21"/>
          <p:cNvGrpSpPr/>
          <p:nvPr/>
        </p:nvGrpSpPr>
        <p:grpSpPr>
          <a:xfrm>
            <a:off x="987225" y="868007"/>
            <a:ext cx="5664425" cy="5121986"/>
            <a:chOff x="987225" y="868007"/>
            <a:chExt cx="5664425" cy="5121986"/>
          </a:xfrm>
        </p:grpSpPr>
        <p:grpSp>
          <p:nvGrpSpPr>
            <p:cNvPr id="18" name="Group 17"/>
            <p:cNvGrpSpPr/>
            <p:nvPr/>
          </p:nvGrpSpPr>
          <p:grpSpPr>
            <a:xfrm>
              <a:off x="987225" y="868007"/>
              <a:ext cx="5664425" cy="5121986"/>
              <a:chOff x="186117" y="251126"/>
              <a:chExt cx="5664425" cy="5121986"/>
            </a:xfrm>
          </p:grpSpPr>
          <p:sp>
            <p:nvSpPr>
              <p:cNvPr id="15" name="Oval Callout 14"/>
              <p:cNvSpPr/>
              <p:nvPr/>
            </p:nvSpPr>
            <p:spPr>
              <a:xfrm>
                <a:off x="186117" y="251126"/>
                <a:ext cx="3520035" cy="2988678"/>
              </a:xfrm>
              <a:prstGeom prst="wedgeEllipseCallout">
                <a:avLst>
                  <a:gd name="adj1" fmla="val 48625"/>
                  <a:gd name="adj2" fmla="val 6826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11" name="Group 10"/>
              <p:cNvGrpSpPr/>
              <p:nvPr/>
            </p:nvGrpSpPr>
            <p:grpSpPr>
              <a:xfrm>
                <a:off x="898216" y="385701"/>
                <a:ext cx="2217217" cy="2572920"/>
                <a:chOff x="995321" y="1917812"/>
                <a:chExt cx="1513211" cy="1755972"/>
              </a:xfrm>
            </p:grpSpPr>
            <p:sp>
              <p:nvSpPr>
                <p:cNvPr id="3" name="Isosceles Triangle 2"/>
                <p:cNvSpPr/>
                <p:nvPr/>
              </p:nvSpPr>
              <p:spPr>
                <a:xfrm>
                  <a:off x="1092426" y="1917812"/>
                  <a:ext cx="946768" cy="816179"/>
                </a:xfrm>
                <a:prstGeom prst="triangl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 name="Rectangle 4"/>
                <p:cNvSpPr/>
                <p:nvPr/>
              </p:nvSpPr>
              <p:spPr>
                <a:xfrm>
                  <a:off x="1650776" y="2411426"/>
                  <a:ext cx="857756" cy="857756"/>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Oval 5"/>
                <p:cNvSpPr/>
                <p:nvPr/>
              </p:nvSpPr>
              <p:spPr>
                <a:xfrm>
                  <a:off x="995321" y="2629911"/>
                  <a:ext cx="1043873" cy="1043873"/>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0" name="Freeform 49"/>
                <p:cNvSpPr/>
                <p:nvPr/>
              </p:nvSpPr>
              <p:spPr>
                <a:xfrm rot="6155576">
                  <a:off x="1221340" y="2846934"/>
                  <a:ext cx="619191" cy="619191"/>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rot="4569510">
                  <a:off x="2023716" y="2586455"/>
                  <a:ext cx="347963" cy="3479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6742437">
                  <a:off x="1364751" y="2379296"/>
                  <a:ext cx="206017" cy="206017"/>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392763" y="3239804"/>
                <a:ext cx="2457779" cy="2133308"/>
                <a:chOff x="3392763" y="3239804"/>
                <a:chExt cx="1689709" cy="1240104"/>
              </a:xfrm>
            </p:grpSpPr>
            <p:sp>
              <p:nvSpPr>
                <p:cNvPr id="16" name="Snip Single Corner Rectangle 15"/>
                <p:cNvSpPr/>
                <p:nvPr/>
              </p:nvSpPr>
              <p:spPr>
                <a:xfrm>
                  <a:off x="3745686" y="3239804"/>
                  <a:ext cx="776836" cy="954861"/>
                </a:xfrm>
                <a:prstGeom prst="snip1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3" name="Can 12"/>
                <p:cNvSpPr/>
                <p:nvPr/>
              </p:nvSpPr>
              <p:spPr>
                <a:xfrm>
                  <a:off x="4398941" y="3413771"/>
                  <a:ext cx="683531" cy="930584"/>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Cloud 13"/>
                <p:cNvSpPr/>
                <p:nvPr/>
              </p:nvSpPr>
              <p:spPr>
                <a:xfrm>
                  <a:off x="3392763" y="3670704"/>
                  <a:ext cx="1108609" cy="809204"/>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grpSp>
        <p:sp>
          <p:nvSpPr>
            <p:cNvPr id="63" name="Freeform 62"/>
            <p:cNvSpPr/>
            <p:nvPr/>
          </p:nvSpPr>
          <p:spPr>
            <a:xfrm>
              <a:off x="4477015" y="4861184"/>
              <a:ext cx="588975" cy="588975"/>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4" name="Freeform 63"/>
            <p:cNvSpPr/>
            <p:nvPr/>
          </p:nvSpPr>
          <p:spPr>
            <a:xfrm>
              <a:off x="5919241" y="4597947"/>
              <a:ext cx="325169" cy="32516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5" name="Freeform 64"/>
            <p:cNvSpPr/>
            <p:nvPr/>
          </p:nvSpPr>
          <p:spPr>
            <a:xfrm>
              <a:off x="5249829" y="4155954"/>
              <a:ext cx="196709" cy="19670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21" name="TextBox 20"/>
          <p:cNvSpPr txBox="1"/>
          <p:nvPr/>
        </p:nvSpPr>
        <p:spPr>
          <a:xfrm>
            <a:off x="3549136" y="587323"/>
            <a:ext cx="2200812" cy="584775"/>
          </a:xfrm>
          <a:prstGeom prst="rect">
            <a:avLst/>
          </a:prstGeom>
          <a:noFill/>
        </p:spPr>
        <p:txBody>
          <a:bodyPr wrap="square" rtlCol="0">
            <a:spAutoFit/>
          </a:bodyPr>
          <a:lstStyle/>
          <a:p>
            <a:pPr algn="ctr"/>
            <a:r>
              <a:rPr lang="en-US" sz="3200" b="1" dirty="0" smtClean="0">
                <a:solidFill>
                  <a:schemeClr val="tx2"/>
                </a:solidFill>
              </a:rPr>
              <a:t>Log Events</a:t>
            </a:r>
            <a:endParaRPr lang="en-US" sz="3200" b="1" dirty="0">
              <a:solidFill>
                <a:schemeClr val="tx2"/>
              </a:solidFill>
            </a:endParaRPr>
          </a:p>
        </p:txBody>
      </p:sp>
      <p:sp>
        <p:nvSpPr>
          <p:cNvPr id="23" name="TextBox 22"/>
          <p:cNvSpPr txBox="1"/>
          <p:nvPr/>
        </p:nvSpPr>
        <p:spPr>
          <a:xfrm>
            <a:off x="2278858" y="5540899"/>
            <a:ext cx="2064060" cy="584775"/>
          </a:xfrm>
          <a:prstGeom prst="rect">
            <a:avLst/>
          </a:prstGeom>
          <a:noFill/>
        </p:spPr>
        <p:txBody>
          <a:bodyPr wrap="square" rtlCol="0">
            <a:spAutoFit/>
          </a:bodyPr>
          <a:lstStyle/>
          <a:p>
            <a:r>
              <a:rPr lang="en-US" sz="3200" b="1" dirty="0" smtClean="0">
                <a:solidFill>
                  <a:schemeClr val="tx2"/>
                </a:solidFill>
              </a:rPr>
              <a:t>Log Targets</a:t>
            </a:r>
            <a:endParaRPr lang="en-US" sz="3200" b="1" dirty="0">
              <a:solidFill>
                <a:schemeClr val="tx2"/>
              </a:solidFill>
            </a:endParaRPr>
          </a:p>
        </p:txBody>
      </p:sp>
    </p:spTree>
    <p:extLst>
      <p:ext uri="{BB962C8B-B14F-4D97-AF65-F5344CB8AC3E}">
        <p14:creationId xmlns:p14="http://schemas.microsoft.com/office/powerpoint/2010/main" val="337542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Runtime Configuration</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Runtime configuration is used primarily for advanced implementations, such as extensions or </a:t>
            </a:r>
            <a:r>
              <a:rPr lang="en-US" sz="2000" dirty="0" smtClean="0">
                <a:solidFill>
                  <a:schemeClr val="bg1"/>
                </a:solidFill>
              </a:rPr>
              <a:t>wrappers</a:t>
            </a:r>
            <a:r>
              <a:rPr lang="en-US" sz="2000" baseline="30000" dirty="0" smtClean="0">
                <a:solidFill>
                  <a:schemeClr val="bg1"/>
                </a:solidFill>
              </a:rPr>
              <a:t>1</a:t>
            </a:r>
            <a:endParaRPr lang="en-US" sz="2000" baseline="30000" dirty="0" smtClean="0">
              <a:solidFill>
                <a:schemeClr val="bg1"/>
              </a:solidFill>
            </a:endParaRPr>
          </a:p>
          <a:p>
            <a:pPr marL="342900" indent="-342900">
              <a:buFontTx/>
              <a:buChar char="-"/>
            </a:pPr>
            <a:endParaRPr lang="en-US" sz="2000" dirty="0" smtClean="0">
              <a:solidFill>
                <a:schemeClr val="bg1"/>
              </a:solidFill>
            </a:endParaRPr>
          </a:p>
        </p:txBody>
      </p:sp>
      <p:pic>
        <p:nvPicPr>
          <p:cNvPr id="7" name="Picture 6"/>
          <p:cNvPicPr>
            <a:picLocks noChangeAspect="1"/>
          </p:cNvPicPr>
          <p:nvPr/>
        </p:nvPicPr>
        <p:blipFill>
          <a:blip r:embed="rId2"/>
          <a:stretch>
            <a:fillRect/>
          </a:stretch>
        </p:blipFill>
        <p:spPr>
          <a:xfrm>
            <a:off x="1676400" y="2328863"/>
            <a:ext cx="4095750" cy="2200275"/>
          </a:xfrm>
          <a:prstGeom prst="rect">
            <a:avLst/>
          </a:prstGeom>
        </p:spPr>
      </p:pic>
      <p:sp>
        <p:nvSpPr>
          <p:cNvPr id="5" name="TextBox 4"/>
          <p:cNvSpPr txBox="1"/>
          <p:nvPr/>
        </p:nvSpPr>
        <p:spPr>
          <a:xfrm>
            <a:off x="8275982" y="5791200"/>
            <a:ext cx="3368702" cy="938719"/>
          </a:xfrm>
          <a:prstGeom prst="rect">
            <a:avLst/>
          </a:prstGeom>
          <a:noFill/>
        </p:spPr>
        <p:txBody>
          <a:bodyPr wrap="square" rtlCol="0">
            <a:spAutoFit/>
          </a:bodyPr>
          <a:lstStyle/>
          <a:p>
            <a:r>
              <a:rPr lang="en-US" sz="1100" dirty="0" smtClean="0">
                <a:solidFill>
                  <a:schemeClr val="bg1"/>
                </a:solidFill>
              </a:rPr>
              <a:t>1. </a:t>
            </a:r>
            <a:r>
              <a:rPr lang="en-US" sz="1100" dirty="0" smtClean="0">
                <a:solidFill>
                  <a:schemeClr val="bg1"/>
                </a:solidFill>
              </a:rPr>
              <a:t>An organization could use these features to wrap the framework to fit the organization’s particular needs, while at the same time, minimizing complexity for their implementing developers</a:t>
            </a:r>
            <a:endParaRPr lang="en-US" sz="1100" dirty="0" smtClean="0">
              <a:solidFill>
                <a:schemeClr val="bg1"/>
              </a:solidFill>
            </a:endParaRP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13932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Targets</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Talent hits a target no one else can hit; Genius hits a target no one else can </a:t>
            </a:r>
            <a:r>
              <a:rPr lang="en-US" dirty="0" smtClean="0">
                <a:solidFill>
                  <a:schemeClr val="bg1"/>
                </a:solidFill>
              </a:rPr>
              <a:t>see</a:t>
            </a:r>
            <a:endParaRPr lang="en-US" dirty="0">
              <a:solidFill>
                <a:schemeClr val="bg1"/>
              </a:solidFill>
            </a:endParaRPr>
          </a:p>
        </p:txBody>
      </p:sp>
      <p:grpSp>
        <p:nvGrpSpPr>
          <p:cNvPr id="5" name="Group 4"/>
          <p:cNvGrpSpPr/>
          <p:nvPr/>
        </p:nvGrpSpPr>
        <p:grpSpPr>
          <a:xfrm>
            <a:off x="4390746" y="1562100"/>
            <a:ext cx="3410508" cy="3733800"/>
            <a:chOff x="4740672" y="1004742"/>
            <a:chExt cx="1196376" cy="1309783"/>
          </a:xfrm>
        </p:grpSpPr>
        <p:sp>
          <p:nvSpPr>
            <p:cNvPr id="6" name="Freeform 5"/>
            <p:cNvSpPr/>
            <p:nvPr/>
          </p:nvSpPr>
          <p:spPr>
            <a:xfrm>
              <a:off x="4740672" y="1004742"/>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Freeform 6"/>
            <p:cNvSpPr/>
            <p:nvPr/>
          </p:nvSpPr>
          <p:spPr>
            <a:xfrm>
              <a:off x="5288719" y="1530724"/>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Freeform 7"/>
            <p:cNvSpPr/>
            <p:nvPr/>
          </p:nvSpPr>
          <p:spPr>
            <a:xfrm>
              <a:off x="4839244" y="1922323"/>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69885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Basic Target</a:t>
            </a:r>
            <a:br>
              <a:rPr lang="en-US" dirty="0" smtClean="0">
                <a:solidFill>
                  <a:schemeClr val="bg2"/>
                </a:solidFill>
              </a:rPr>
            </a:br>
            <a:r>
              <a:rPr lang="en-US" dirty="0" smtClean="0">
                <a:solidFill>
                  <a:schemeClr val="bg2"/>
                </a:solidFill>
              </a:rPr>
              <a:t>(Abstract)</a:t>
            </a:r>
            <a:endParaRPr lang="en-US" dirty="0">
              <a:solidFill>
                <a:schemeClr val="bg2"/>
              </a:solidFill>
            </a:endParaRPr>
          </a:p>
        </p:txBody>
      </p:sp>
      <p:sp>
        <p:nvSpPr>
          <p:cNvPr id="4" name="Text Placeholder 3"/>
          <p:cNvSpPr>
            <a:spLocks noGrp="1"/>
          </p:cNvSpPr>
          <p:nvPr>
            <p:ph type="body" sz="half" idx="2"/>
          </p:nvPr>
        </p:nvSpPr>
        <p:spPr/>
        <p:txBody>
          <a:bodyPr>
            <a:normAutofit lnSpcReduction="10000"/>
          </a:bodyPr>
          <a:lstStyle/>
          <a:p>
            <a:pPr marL="342900" indent="-342900">
              <a:buFontTx/>
              <a:buChar char="-"/>
            </a:pPr>
            <a:r>
              <a:rPr lang="en-US" sz="1600" dirty="0" smtClean="0">
                <a:solidFill>
                  <a:schemeClr val="bg1"/>
                </a:solidFill>
              </a:rPr>
              <a:t>All targets must extend the basic target</a:t>
            </a:r>
          </a:p>
          <a:p>
            <a:pPr marL="342900" indent="-342900">
              <a:buFontTx/>
              <a:buChar char="-"/>
            </a:pPr>
            <a:r>
              <a:rPr lang="en-US" sz="1600" dirty="0" smtClean="0">
                <a:solidFill>
                  <a:schemeClr val="bg1"/>
                </a:solidFill>
              </a:rPr>
              <a:t>The basic target has a name, type and a synchronous flag:</a:t>
            </a:r>
            <a:endParaRPr lang="en-US" sz="2000" dirty="0" smtClean="0">
              <a:solidFill>
                <a:schemeClr val="bg1"/>
              </a:solidFill>
            </a:endParaRPr>
          </a:p>
          <a:p>
            <a:pPr marL="800100" lvl="1" indent="-342900">
              <a:buFontTx/>
              <a:buChar char="-"/>
            </a:pPr>
            <a:r>
              <a:rPr lang="en-US" sz="1400" dirty="0" smtClean="0">
                <a:solidFill>
                  <a:schemeClr val="bg1"/>
                </a:solidFill>
              </a:rPr>
              <a:t>The name identifies the target to the rules</a:t>
            </a:r>
          </a:p>
          <a:p>
            <a:pPr marL="800100" lvl="1" indent="-342900">
              <a:buFontTx/>
              <a:buChar char="-"/>
            </a:pPr>
            <a:r>
              <a:rPr lang="en-US" sz="1400" dirty="0" smtClean="0">
                <a:solidFill>
                  <a:schemeClr val="bg1"/>
                </a:solidFill>
              </a:rPr>
              <a:t>The type is the full name of the class of the target</a:t>
            </a:r>
            <a:r>
              <a:rPr lang="en-US" sz="1400" baseline="30000" dirty="0" smtClean="0">
                <a:solidFill>
                  <a:schemeClr val="bg1"/>
                </a:solidFill>
              </a:rPr>
              <a:t>1</a:t>
            </a:r>
          </a:p>
          <a:p>
            <a:pPr marL="800100" lvl="1" indent="-342900">
              <a:buFontTx/>
              <a:buChar char="-"/>
            </a:pPr>
            <a:r>
              <a:rPr lang="en-US" sz="1400" dirty="0" smtClean="0">
                <a:solidFill>
                  <a:schemeClr val="bg1"/>
                </a:solidFill>
              </a:rPr>
              <a:t>The synchronous flag is optional and defaults to false.  If synchronous is set to true, log events are always sent directly to this target as </a:t>
            </a:r>
            <a:r>
              <a:rPr lang="en-US" sz="1400" dirty="0" smtClean="0">
                <a:solidFill>
                  <a:schemeClr val="bg1"/>
                </a:solidFill>
              </a:rPr>
              <a:t>opposed to being handled asynchronously</a:t>
            </a:r>
            <a:r>
              <a:rPr lang="en-US" sz="1400" baseline="30000" dirty="0" smtClean="0">
                <a:solidFill>
                  <a:schemeClr val="bg1"/>
                </a:solidFill>
              </a:rPr>
              <a:t>2</a:t>
            </a:r>
            <a:endParaRPr lang="en-US" sz="1400" baseline="30000" dirty="0" smtClean="0">
              <a:solidFill>
                <a:schemeClr val="bg1"/>
              </a:solidFill>
            </a:endParaRPr>
          </a:p>
        </p:txBody>
      </p:sp>
      <p:sp>
        <p:nvSpPr>
          <p:cNvPr id="10" name="TextBox 9"/>
          <p:cNvSpPr txBox="1"/>
          <p:nvPr/>
        </p:nvSpPr>
        <p:spPr>
          <a:xfrm>
            <a:off x="8275982" y="5496696"/>
            <a:ext cx="3368702" cy="1277273"/>
          </a:xfrm>
          <a:prstGeom prst="rect">
            <a:avLst/>
          </a:prstGeom>
          <a:noFill/>
        </p:spPr>
        <p:txBody>
          <a:bodyPr wrap="square" rtlCol="0">
            <a:spAutoFit/>
          </a:bodyPr>
          <a:lstStyle/>
          <a:p>
            <a:r>
              <a:rPr lang="en-US" sz="1100" dirty="0" smtClean="0">
                <a:solidFill>
                  <a:schemeClr val="bg1"/>
                </a:solidFill>
              </a:rPr>
              <a:t>1. Reflection is used to construct the target.  When using custom targets in other assemblies, the assembly must be listed in the “type” property as well.</a:t>
            </a:r>
            <a:br>
              <a:rPr lang="en-US" sz="1100" dirty="0" smtClean="0">
                <a:solidFill>
                  <a:schemeClr val="bg1"/>
                </a:solidFill>
              </a:rPr>
            </a:br>
            <a:endParaRPr lang="en-US" sz="1100" dirty="0" smtClean="0">
              <a:solidFill>
                <a:schemeClr val="bg1"/>
              </a:solidFill>
            </a:endParaRPr>
          </a:p>
          <a:p>
            <a:r>
              <a:rPr lang="en-US" sz="1100" dirty="0" smtClean="0">
                <a:solidFill>
                  <a:schemeClr val="bg1"/>
                </a:solidFill>
              </a:rPr>
              <a:t>2. Assuming the target is built to honor this configuration.  More on asynchronous vs. synchronous logging later in this presentation.</a:t>
            </a:r>
            <a:endParaRPr lang="en-US" sz="1100" dirty="0">
              <a:solidFill>
                <a:schemeClr val="bg1"/>
              </a:solidFill>
            </a:endParaRPr>
          </a:p>
        </p:txBody>
      </p:sp>
      <p:sp>
        <p:nvSpPr>
          <p:cNvPr id="7" name="Freeform 6"/>
          <p:cNvSpPr/>
          <p:nvPr/>
        </p:nvSpPr>
        <p:spPr>
          <a:xfrm>
            <a:off x="1974272" y="1105114"/>
            <a:ext cx="3347607" cy="3347610"/>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nvGrpSpPr>
          <p:cNvPr id="13" name="Group 12"/>
          <p:cNvGrpSpPr/>
          <p:nvPr/>
        </p:nvGrpSpPr>
        <p:grpSpPr>
          <a:xfrm>
            <a:off x="228600" y="152400"/>
            <a:ext cx="1629438" cy="505534"/>
            <a:chOff x="228600" y="118636"/>
            <a:chExt cx="1629438" cy="505534"/>
          </a:xfrm>
        </p:grpSpPr>
        <p:grpSp>
          <p:nvGrpSpPr>
            <p:cNvPr id="11" name="Group 10"/>
            <p:cNvGrpSpPr/>
            <p:nvPr/>
          </p:nvGrpSpPr>
          <p:grpSpPr>
            <a:xfrm>
              <a:off x="228600" y="152400"/>
              <a:ext cx="457200" cy="471770"/>
              <a:chOff x="396704" y="411138"/>
              <a:chExt cx="457200" cy="471770"/>
            </a:xfrm>
          </p:grpSpPr>
          <p:sp>
            <p:nvSpPr>
              <p:cNvPr id="6" name="Isosceles Triangle 5"/>
              <p:cNvSpPr/>
              <p:nvPr/>
            </p:nvSpPr>
            <p:spPr>
              <a:xfrm>
                <a:off x="396704" y="411138"/>
                <a:ext cx="457200" cy="394138"/>
              </a:xfrm>
              <a:prstGeom prst="triangl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4554" y="421243"/>
                <a:ext cx="282450" cy="461665"/>
              </a:xfrm>
              <a:prstGeom prst="rect">
                <a:avLst/>
              </a:prstGeom>
              <a:noFill/>
            </p:spPr>
            <p:txBody>
              <a:bodyPr wrap="none" rtlCol="0">
                <a:spAutoFit/>
              </a:bodyPr>
              <a:lstStyle/>
              <a:p>
                <a:pPr algn="ctr"/>
                <a:r>
                  <a:rPr lang="en-US" sz="2400" b="1" dirty="0" smtClean="0">
                    <a:solidFill>
                      <a:srgbClr val="FFC000"/>
                    </a:solidFill>
                  </a:rPr>
                  <a:t>!</a:t>
                </a:r>
                <a:endParaRPr lang="en-US" sz="2400" b="1" dirty="0">
                  <a:solidFill>
                    <a:srgbClr val="FFC000"/>
                  </a:solidFill>
                </a:endParaRPr>
              </a:p>
            </p:txBody>
          </p:sp>
        </p:grpSp>
        <p:sp>
          <p:nvSpPr>
            <p:cNvPr id="12" name="TextBox 11"/>
            <p:cNvSpPr txBox="1"/>
            <p:nvPr/>
          </p:nvSpPr>
          <p:spPr>
            <a:xfrm>
              <a:off x="666750" y="118636"/>
              <a:ext cx="1191288" cy="461665"/>
            </a:xfrm>
            <a:prstGeom prst="rect">
              <a:avLst/>
            </a:prstGeom>
            <a:noFill/>
          </p:spPr>
          <p:txBody>
            <a:bodyPr wrap="none" rtlCol="0">
              <a:spAutoFit/>
            </a:bodyPr>
            <a:lstStyle/>
            <a:p>
              <a:r>
                <a:rPr lang="en-US" sz="2400" b="1" dirty="0" smtClean="0">
                  <a:solidFill>
                    <a:srgbClr val="FFC000"/>
                  </a:solidFill>
                </a:rPr>
                <a:t>Abstract</a:t>
              </a:r>
              <a:endParaRPr lang="en-US" sz="2400" b="1" dirty="0">
                <a:solidFill>
                  <a:srgbClr val="FFC000"/>
                </a:solidFill>
              </a:endParaRPr>
            </a:p>
          </p:txBody>
        </p:sp>
      </p:grpSp>
      <p:pic>
        <p:nvPicPr>
          <p:cNvPr id="5" name="Picture 4"/>
          <p:cNvPicPr>
            <a:picLocks noChangeAspect="1"/>
          </p:cNvPicPr>
          <p:nvPr/>
        </p:nvPicPr>
        <p:blipFill>
          <a:blip r:embed="rId2"/>
          <a:stretch>
            <a:fillRect/>
          </a:stretch>
        </p:blipFill>
        <p:spPr>
          <a:xfrm>
            <a:off x="2328862" y="4886325"/>
            <a:ext cx="2638425" cy="752475"/>
          </a:xfrm>
          <a:prstGeom prst="rect">
            <a:avLst/>
          </a:prstGeom>
        </p:spPr>
      </p:pic>
    </p:spTree>
    <p:extLst>
      <p:ext uri="{BB962C8B-B14F-4D97-AF65-F5344CB8AC3E}">
        <p14:creationId xmlns:p14="http://schemas.microsoft.com/office/powerpoint/2010/main" val="78751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Layout Target (Abstract)</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10000"/>
          </a:bodyPr>
          <a:lstStyle/>
          <a:p>
            <a:pPr marL="342900" indent="-342900">
              <a:buFontTx/>
              <a:buChar char="-"/>
            </a:pPr>
            <a:r>
              <a:rPr lang="en-US" sz="2000" dirty="0" smtClean="0">
                <a:solidFill>
                  <a:schemeClr val="bg1"/>
                </a:solidFill>
              </a:rPr>
              <a:t>The layout target defines a standard method for formatting the layout of text-based targets with a single layout format</a:t>
            </a:r>
          </a:p>
          <a:p>
            <a:pPr marL="342900" indent="-342900">
              <a:buFontTx/>
              <a:buChar char="-"/>
            </a:pPr>
            <a:r>
              <a:rPr lang="en-US" sz="2000" dirty="0" smtClean="0">
                <a:solidFill>
                  <a:schemeClr val="bg1"/>
                </a:solidFill>
              </a:rPr>
              <a:t>The Layout Target is used for the standard text-based targets</a:t>
            </a:r>
          </a:p>
          <a:p>
            <a:pPr marL="342900" indent="-342900">
              <a:buFontTx/>
              <a:buChar char="-"/>
            </a:pPr>
            <a:r>
              <a:rPr lang="en-US" sz="2000" dirty="0" smtClean="0">
                <a:solidFill>
                  <a:schemeClr val="bg1"/>
                </a:solidFill>
              </a:rPr>
              <a:t>Layouts are explored further, later in this presentation</a:t>
            </a:r>
          </a:p>
        </p:txBody>
      </p:sp>
      <p:grpSp>
        <p:nvGrpSpPr>
          <p:cNvPr id="16" name="Group 15"/>
          <p:cNvGrpSpPr/>
          <p:nvPr/>
        </p:nvGrpSpPr>
        <p:grpSpPr>
          <a:xfrm>
            <a:off x="228600" y="152400"/>
            <a:ext cx="1629438" cy="505534"/>
            <a:chOff x="228600" y="118636"/>
            <a:chExt cx="1629438" cy="505534"/>
          </a:xfrm>
        </p:grpSpPr>
        <p:grpSp>
          <p:nvGrpSpPr>
            <p:cNvPr id="17" name="Group 16"/>
            <p:cNvGrpSpPr/>
            <p:nvPr/>
          </p:nvGrpSpPr>
          <p:grpSpPr>
            <a:xfrm>
              <a:off x="228600" y="152400"/>
              <a:ext cx="457200" cy="471770"/>
              <a:chOff x="396704" y="411138"/>
              <a:chExt cx="457200" cy="471770"/>
            </a:xfrm>
          </p:grpSpPr>
          <p:sp>
            <p:nvSpPr>
              <p:cNvPr id="19" name="Isosceles Triangle 18"/>
              <p:cNvSpPr/>
              <p:nvPr/>
            </p:nvSpPr>
            <p:spPr>
              <a:xfrm>
                <a:off x="396704" y="411138"/>
                <a:ext cx="457200" cy="394138"/>
              </a:xfrm>
              <a:prstGeom prst="triangl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4554" y="421243"/>
                <a:ext cx="282450" cy="461665"/>
              </a:xfrm>
              <a:prstGeom prst="rect">
                <a:avLst/>
              </a:prstGeom>
              <a:noFill/>
            </p:spPr>
            <p:txBody>
              <a:bodyPr wrap="none" rtlCol="0">
                <a:spAutoFit/>
              </a:bodyPr>
              <a:lstStyle/>
              <a:p>
                <a:pPr algn="ctr"/>
                <a:r>
                  <a:rPr lang="en-US" sz="2400" b="1" dirty="0" smtClean="0">
                    <a:solidFill>
                      <a:srgbClr val="FFC000"/>
                    </a:solidFill>
                  </a:rPr>
                  <a:t>!</a:t>
                </a:r>
                <a:endParaRPr lang="en-US" sz="2400" b="1" dirty="0">
                  <a:solidFill>
                    <a:srgbClr val="FFC000"/>
                  </a:solidFill>
                </a:endParaRPr>
              </a:p>
            </p:txBody>
          </p:sp>
        </p:grpSp>
        <p:sp>
          <p:nvSpPr>
            <p:cNvPr id="18" name="TextBox 17"/>
            <p:cNvSpPr txBox="1"/>
            <p:nvPr/>
          </p:nvSpPr>
          <p:spPr>
            <a:xfrm>
              <a:off x="666750" y="118636"/>
              <a:ext cx="1191288" cy="461665"/>
            </a:xfrm>
            <a:prstGeom prst="rect">
              <a:avLst/>
            </a:prstGeom>
            <a:noFill/>
          </p:spPr>
          <p:txBody>
            <a:bodyPr wrap="none" rtlCol="0">
              <a:spAutoFit/>
            </a:bodyPr>
            <a:lstStyle/>
            <a:p>
              <a:r>
                <a:rPr lang="en-US" sz="2400" b="1" dirty="0" smtClean="0">
                  <a:solidFill>
                    <a:srgbClr val="FFC000"/>
                  </a:solidFill>
                </a:rPr>
                <a:t>Abstract</a:t>
              </a:r>
              <a:endParaRPr lang="en-US" sz="2400" b="1" dirty="0">
                <a:solidFill>
                  <a:srgbClr val="FFC000"/>
                </a:solidFill>
              </a:endParaRPr>
            </a:p>
          </p:txBody>
        </p:sp>
      </p:grpSp>
      <p:grpSp>
        <p:nvGrpSpPr>
          <p:cNvPr id="8" name="Group 7"/>
          <p:cNvGrpSpPr/>
          <p:nvPr/>
        </p:nvGrpSpPr>
        <p:grpSpPr>
          <a:xfrm>
            <a:off x="228601" y="1546689"/>
            <a:ext cx="7162800" cy="3764622"/>
            <a:chOff x="228601" y="1624441"/>
            <a:chExt cx="7162800" cy="3764622"/>
          </a:xfrm>
        </p:grpSpPr>
        <p:grpSp>
          <p:nvGrpSpPr>
            <p:cNvPr id="5" name="Group 4"/>
            <p:cNvGrpSpPr/>
            <p:nvPr/>
          </p:nvGrpSpPr>
          <p:grpSpPr>
            <a:xfrm>
              <a:off x="990600" y="1624441"/>
              <a:ext cx="5421677" cy="2718959"/>
              <a:chOff x="990600" y="605438"/>
              <a:chExt cx="5421677" cy="2718959"/>
            </a:xfrm>
          </p:grpSpPr>
          <p:sp>
            <p:nvSpPr>
              <p:cNvPr id="9" name="Freeform 8"/>
              <p:cNvSpPr/>
              <p:nvPr/>
            </p:nvSpPr>
            <p:spPr>
              <a:xfrm>
                <a:off x="2888027" y="605438"/>
                <a:ext cx="2718957" cy="271895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990600" y="641478"/>
                <a:ext cx="5421677" cy="2646878"/>
              </a:xfrm>
              <a:prstGeom prst="rect">
                <a:avLst/>
              </a:prstGeom>
              <a:noFill/>
            </p:spPr>
            <p:txBody>
              <a:bodyPr wrap="none" rtlCol="0">
                <a:spAutoFit/>
              </a:bodyPr>
              <a:lstStyle/>
              <a:p>
                <a:r>
                  <a:rPr lang="en-US" sz="16600" dirty="0" smtClean="0">
                    <a:solidFill>
                      <a:schemeClr val="accent4"/>
                    </a:solidFill>
                  </a:rPr>
                  <a:t>${      }</a:t>
                </a:r>
                <a:endParaRPr lang="en-US" sz="16600" dirty="0">
                  <a:solidFill>
                    <a:schemeClr val="accent4"/>
                  </a:solidFill>
                </a:endParaRPr>
              </a:p>
            </p:txBody>
          </p:sp>
        </p:grpSp>
        <p:pic>
          <p:nvPicPr>
            <p:cNvPr id="7" name="Picture 6"/>
            <p:cNvPicPr>
              <a:picLocks noChangeAspect="1"/>
            </p:cNvPicPr>
            <p:nvPr/>
          </p:nvPicPr>
          <p:blipFill>
            <a:blip r:embed="rId2"/>
            <a:stretch>
              <a:fillRect/>
            </a:stretch>
          </p:blipFill>
          <p:spPr>
            <a:xfrm>
              <a:off x="228601" y="4724400"/>
              <a:ext cx="7162800" cy="664663"/>
            </a:xfrm>
            <a:prstGeom prst="rect">
              <a:avLst/>
            </a:prstGeom>
          </p:spPr>
        </p:pic>
      </p:grpSp>
    </p:spTree>
    <p:extLst>
      <p:ext uri="{BB962C8B-B14F-4D97-AF65-F5344CB8AC3E}">
        <p14:creationId xmlns:p14="http://schemas.microsoft.com/office/powerpoint/2010/main" val="284300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Trace Target</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Built from the Layout Target</a:t>
            </a:r>
          </a:p>
          <a:p>
            <a:pPr marL="342900" indent="-342900">
              <a:buFontTx/>
              <a:buChar char="-"/>
            </a:pPr>
            <a:r>
              <a:rPr lang="en-US" sz="2000" dirty="0" smtClean="0">
                <a:solidFill>
                  <a:schemeClr val="bg1"/>
                </a:solidFill>
              </a:rPr>
              <a:t>The most basic of the standard targets</a:t>
            </a:r>
          </a:p>
          <a:p>
            <a:pPr marL="342900" indent="-342900">
              <a:buFontTx/>
              <a:buChar char="-"/>
            </a:pPr>
            <a:r>
              <a:rPr lang="en-US" sz="2000" dirty="0" smtClean="0">
                <a:solidFill>
                  <a:schemeClr val="bg1"/>
                </a:solidFill>
              </a:rPr>
              <a:t>Writes to </a:t>
            </a:r>
            <a:r>
              <a:rPr lang="en-US" sz="2000" dirty="0" err="1" smtClean="0">
                <a:solidFill>
                  <a:schemeClr val="bg1"/>
                </a:solidFill>
              </a:rPr>
              <a:t>System.Diagnostics.Trace</a:t>
            </a:r>
            <a:endParaRPr lang="en-US" sz="2000" dirty="0" smtClean="0">
              <a:solidFill>
                <a:schemeClr val="bg1"/>
              </a:solidFill>
            </a:endParaRPr>
          </a:p>
        </p:txBody>
      </p:sp>
      <p:grpSp>
        <p:nvGrpSpPr>
          <p:cNvPr id="9" name="Group 8"/>
          <p:cNvGrpSpPr/>
          <p:nvPr/>
        </p:nvGrpSpPr>
        <p:grpSpPr>
          <a:xfrm>
            <a:off x="1327197" y="1018965"/>
            <a:ext cx="4632229" cy="4820071"/>
            <a:chOff x="1327197" y="371054"/>
            <a:chExt cx="4632229" cy="4820071"/>
          </a:xfrm>
        </p:grpSpPr>
        <p:grpSp>
          <p:nvGrpSpPr>
            <p:cNvPr id="6" name="Group 5"/>
            <p:cNvGrpSpPr/>
            <p:nvPr/>
          </p:nvGrpSpPr>
          <p:grpSpPr>
            <a:xfrm>
              <a:off x="1327197" y="371054"/>
              <a:ext cx="4632229" cy="4632229"/>
              <a:chOff x="625571" y="-898601"/>
              <a:chExt cx="6212467" cy="6212467"/>
            </a:xfrm>
          </p:grpSpPr>
          <p:sp>
            <p:nvSpPr>
              <p:cNvPr id="5" name="Freeform 4"/>
              <p:cNvSpPr/>
              <p:nvPr/>
            </p:nvSpPr>
            <p:spPr>
              <a:xfrm>
                <a:off x="2058001" y="533828"/>
                <a:ext cx="3347607" cy="3347610"/>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 name="Multiply 2"/>
              <p:cNvSpPr/>
              <p:nvPr/>
            </p:nvSpPr>
            <p:spPr>
              <a:xfrm rot="2700000">
                <a:off x="625571" y="-898601"/>
                <a:ext cx="6212467" cy="6212467"/>
              </a:xfrm>
              <a:prstGeom prst="mathMultiply">
                <a:avLst>
                  <a:gd name="adj1" fmla="val 4376"/>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a:blip r:embed="rId2"/>
            <a:stretch>
              <a:fillRect/>
            </a:stretch>
          </p:blipFill>
          <p:spPr>
            <a:xfrm>
              <a:off x="2309811" y="4572000"/>
              <a:ext cx="2667000" cy="619125"/>
            </a:xfrm>
            <a:prstGeom prst="rect">
              <a:avLst/>
            </a:prstGeom>
          </p:spPr>
        </p:pic>
      </p:grpSp>
    </p:spTree>
    <p:extLst>
      <p:ext uri="{BB962C8B-B14F-4D97-AF65-F5344CB8AC3E}">
        <p14:creationId xmlns:p14="http://schemas.microsoft.com/office/powerpoint/2010/main" val="154963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Simple</a:t>
            </a:r>
            <a:br>
              <a:rPr lang="en-US" dirty="0" smtClean="0">
                <a:solidFill>
                  <a:schemeClr val="bg2"/>
                </a:solidFill>
              </a:rPr>
            </a:br>
            <a:r>
              <a:rPr lang="en-US" dirty="0" smtClean="0">
                <a:solidFill>
                  <a:schemeClr val="bg2"/>
                </a:solidFill>
              </a:rPr>
              <a:t>Console Target</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Built from the Layout Target</a:t>
            </a:r>
          </a:p>
          <a:p>
            <a:pPr marL="342900" indent="-342900">
              <a:buFontTx/>
              <a:buChar char="-"/>
            </a:pPr>
            <a:r>
              <a:rPr lang="en-US" sz="2000" dirty="0" smtClean="0">
                <a:solidFill>
                  <a:schemeClr val="bg1"/>
                </a:solidFill>
              </a:rPr>
              <a:t>Logs to the console using Console.Write</a:t>
            </a:r>
            <a:r>
              <a:rPr lang="en-US" sz="2000" baseline="30000" dirty="0" smtClean="0">
                <a:solidFill>
                  <a:schemeClr val="bg1"/>
                </a:solidFill>
              </a:rPr>
              <a:t>1</a:t>
            </a:r>
          </a:p>
          <a:p>
            <a:pPr marL="342900" indent="-342900">
              <a:buFontTx/>
              <a:buChar char="-"/>
            </a:pPr>
            <a:r>
              <a:rPr lang="en-US" sz="2000" dirty="0" smtClean="0">
                <a:solidFill>
                  <a:schemeClr val="bg1"/>
                </a:solidFill>
              </a:rPr>
              <a:t>Simple, but high performance</a:t>
            </a:r>
            <a:endParaRPr lang="en-US" sz="1400" dirty="0" smtClean="0">
              <a:solidFill>
                <a:schemeClr val="bg1"/>
              </a:solidFill>
            </a:endParaRPr>
          </a:p>
        </p:txBody>
      </p:sp>
      <p:sp>
        <p:nvSpPr>
          <p:cNvPr id="15" name="TextBox 14"/>
          <p:cNvSpPr txBox="1"/>
          <p:nvPr/>
        </p:nvSpPr>
        <p:spPr>
          <a:xfrm>
            <a:off x="8275982" y="5919281"/>
            <a:ext cx="3368702" cy="769441"/>
          </a:xfrm>
          <a:prstGeom prst="rect">
            <a:avLst/>
          </a:prstGeom>
          <a:noFill/>
        </p:spPr>
        <p:txBody>
          <a:bodyPr wrap="square" rtlCol="0">
            <a:spAutoFit/>
          </a:bodyPr>
          <a:lstStyle/>
          <a:p>
            <a:r>
              <a:rPr lang="en-US" sz="1100" dirty="0" smtClean="0">
                <a:solidFill>
                  <a:schemeClr val="bg1"/>
                </a:solidFill>
              </a:rPr>
              <a:t>1. Because Write is used (instead of </a:t>
            </a:r>
            <a:r>
              <a:rPr lang="en-US" sz="1100" dirty="0" err="1" smtClean="0">
                <a:solidFill>
                  <a:schemeClr val="bg1"/>
                </a:solidFill>
              </a:rPr>
              <a:t>WriteLine</a:t>
            </a:r>
            <a:r>
              <a:rPr lang="en-US" sz="1100" dirty="0" smtClean="0">
                <a:solidFill>
                  <a:schemeClr val="bg1"/>
                </a:solidFill>
              </a:rPr>
              <a:t>), the layout needs to include a newline character at the end if desired</a:t>
            </a:r>
          </a:p>
          <a:p>
            <a:pPr marL="342900" indent="-342900">
              <a:buAutoNum type="arabicPeriod"/>
            </a:pPr>
            <a:endParaRPr lang="en-US" sz="1100" dirty="0">
              <a:solidFill>
                <a:schemeClr val="bg1"/>
              </a:solidFill>
            </a:endParaRPr>
          </a:p>
        </p:txBody>
      </p:sp>
      <p:grpSp>
        <p:nvGrpSpPr>
          <p:cNvPr id="7" name="Group 6"/>
          <p:cNvGrpSpPr/>
          <p:nvPr/>
        </p:nvGrpSpPr>
        <p:grpSpPr>
          <a:xfrm>
            <a:off x="1944932" y="1914525"/>
            <a:ext cx="3581400" cy="3028950"/>
            <a:chOff x="1944932" y="1847850"/>
            <a:chExt cx="3581400" cy="3028950"/>
          </a:xfrm>
        </p:grpSpPr>
        <p:grpSp>
          <p:nvGrpSpPr>
            <p:cNvPr id="14" name="Group 13"/>
            <p:cNvGrpSpPr/>
            <p:nvPr/>
          </p:nvGrpSpPr>
          <p:grpSpPr>
            <a:xfrm>
              <a:off x="1944932" y="1847850"/>
              <a:ext cx="3581400" cy="2209800"/>
              <a:chOff x="2209800" y="1143000"/>
              <a:chExt cx="3581400" cy="2209800"/>
            </a:xfrm>
          </p:grpSpPr>
          <p:grpSp>
            <p:nvGrpSpPr>
              <p:cNvPr id="11" name="Group 10"/>
              <p:cNvGrpSpPr/>
              <p:nvPr/>
            </p:nvGrpSpPr>
            <p:grpSpPr>
              <a:xfrm>
                <a:off x="2209800" y="1143000"/>
                <a:ext cx="3581400" cy="2209800"/>
                <a:chOff x="2209800" y="1143000"/>
                <a:chExt cx="3581400" cy="2209800"/>
              </a:xfrm>
            </p:grpSpPr>
            <p:sp>
              <p:nvSpPr>
                <p:cNvPr id="8" name="Rounded Rectangle 7"/>
                <p:cNvSpPr/>
                <p:nvPr/>
              </p:nvSpPr>
              <p:spPr>
                <a:xfrm>
                  <a:off x="2209800" y="1143000"/>
                  <a:ext cx="3581400" cy="2209800"/>
                </a:xfrm>
                <a:prstGeom prst="roundRect">
                  <a:avLst>
                    <a:gd name="adj" fmla="val 5460"/>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ounded Rectangle 11"/>
                <p:cNvSpPr/>
                <p:nvPr/>
              </p:nvSpPr>
              <p:spPr>
                <a:xfrm>
                  <a:off x="2209800" y="1143000"/>
                  <a:ext cx="3581400" cy="3048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ounded Rectangle 12"/>
                <p:cNvSpPr/>
                <p:nvPr/>
              </p:nvSpPr>
              <p:spPr>
                <a:xfrm>
                  <a:off x="5486400" y="1143000"/>
                  <a:ext cx="304800" cy="3048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Chevron 9"/>
                <p:cNvSpPr/>
                <p:nvPr/>
              </p:nvSpPr>
              <p:spPr>
                <a:xfrm>
                  <a:off x="2286000" y="1530977"/>
                  <a:ext cx="101600" cy="152400"/>
                </a:xfrm>
                <a:prstGeom prst="chevron">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Freeform 15"/>
              <p:cNvSpPr/>
              <p:nvPr/>
            </p:nvSpPr>
            <p:spPr>
              <a:xfrm>
                <a:off x="3536382" y="1783781"/>
                <a:ext cx="928237" cy="928238"/>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pic>
          <p:nvPicPr>
            <p:cNvPr id="6" name="Picture 5"/>
            <p:cNvPicPr>
              <a:picLocks noChangeAspect="1"/>
            </p:cNvPicPr>
            <p:nvPr/>
          </p:nvPicPr>
          <p:blipFill>
            <a:blip r:embed="rId2"/>
            <a:stretch>
              <a:fillRect/>
            </a:stretch>
          </p:blipFill>
          <p:spPr>
            <a:xfrm>
              <a:off x="2135432" y="4267200"/>
              <a:ext cx="3200400" cy="609600"/>
            </a:xfrm>
            <a:prstGeom prst="rect">
              <a:avLst/>
            </a:prstGeom>
          </p:spPr>
        </p:pic>
      </p:grpSp>
    </p:spTree>
    <p:extLst>
      <p:ext uri="{BB962C8B-B14F-4D97-AF65-F5344CB8AC3E}">
        <p14:creationId xmlns:p14="http://schemas.microsoft.com/office/powerpoint/2010/main" val="75821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2"/>
                </a:solidFill>
              </a:rPr>
              <a:t>Console Target</a:t>
            </a:r>
            <a:endParaRPr lang="en-US" dirty="0">
              <a:solidFill>
                <a:schemeClr val="bg2"/>
              </a:solidFill>
            </a:endParaRPr>
          </a:p>
        </p:txBody>
      </p:sp>
      <p:sp>
        <p:nvSpPr>
          <p:cNvPr id="4" name="Text Placeholder 3"/>
          <p:cNvSpPr>
            <a:spLocks noGrp="1"/>
          </p:cNvSpPr>
          <p:nvPr>
            <p:ph type="body" sz="half" idx="2"/>
          </p:nvPr>
        </p:nvSpPr>
        <p:spPr/>
        <p:txBody>
          <a:bodyPr>
            <a:normAutofit fontScale="62500" lnSpcReduction="20000"/>
          </a:bodyPr>
          <a:lstStyle/>
          <a:p>
            <a:pPr marL="342900" indent="-342900">
              <a:buFontTx/>
              <a:buChar char="-"/>
            </a:pPr>
            <a:r>
              <a:rPr lang="en-US" sz="2000" dirty="0" smtClean="0">
                <a:solidFill>
                  <a:schemeClr val="bg1"/>
                </a:solidFill>
              </a:rPr>
              <a:t>Built from the </a:t>
            </a:r>
            <a:r>
              <a:rPr lang="en-US" sz="2000" dirty="0" smtClean="0">
                <a:solidFill>
                  <a:schemeClr val="bg1"/>
                </a:solidFill>
              </a:rPr>
              <a:t>Layout </a:t>
            </a:r>
            <a:r>
              <a:rPr lang="en-US" sz="2000" dirty="0" smtClean="0">
                <a:solidFill>
                  <a:schemeClr val="bg1"/>
                </a:solidFill>
              </a:rPr>
              <a:t>Target</a:t>
            </a:r>
          </a:p>
          <a:p>
            <a:pPr marL="342900" indent="-342900">
              <a:buFontTx/>
              <a:buChar char="-"/>
            </a:pPr>
            <a:r>
              <a:rPr lang="en-US" sz="2000" dirty="0" smtClean="0">
                <a:solidFill>
                  <a:schemeClr val="bg1"/>
                </a:solidFill>
              </a:rPr>
              <a:t>Logs to the console using Console.Write</a:t>
            </a:r>
            <a:r>
              <a:rPr lang="en-US" sz="2000" baseline="30000" dirty="0" smtClean="0">
                <a:solidFill>
                  <a:schemeClr val="bg1"/>
                </a:solidFill>
              </a:rPr>
              <a:t>1</a:t>
            </a:r>
          </a:p>
          <a:p>
            <a:pPr marL="342900" indent="-342900">
              <a:buFontTx/>
              <a:buChar char="-"/>
            </a:pPr>
            <a:r>
              <a:rPr lang="en-US" sz="2000" dirty="0" smtClean="0">
                <a:solidFill>
                  <a:schemeClr val="bg1"/>
                </a:solidFill>
              </a:rPr>
              <a:t>Administrators can </a:t>
            </a:r>
            <a:r>
              <a:rPr lang="en-US" sz="2000" dirty="0" smtClean="0">
                <a:solidFill>
                  <a:schemeClr val="bg1"/>
                </a:solidFill>
              </a:rPr>
              <a:t>define </a:t>
            </a:r>
            <a:r>
              <a:rPr lang="en-US" sz="2000" dirty="0" smtClean="0">
                <a:solidFill>
                  <a:schemeClr val="bg1"/>
                </a:solidFill>
              </a:rPr>
              <a:t>colors </a:t>
            </a:r>
            <a:r>
              <a:rPr lang="en-US" sz="2000" dirty="0" smtClean="0">
                <a:solidFill>
                  <a:schemeClr val="bg1"/>
                </a:solidFill>
              </a:rPr>
              <a:t>in the configuration which key off of tags.  Colors are defined in </a:t>
            </a:r>
            <a:r>
              <a:rPr lang="en-US" sz="2000" dirty="0" err="1" smtClean="0">
                <a:solidFill>
                  <a:schemeClr val="bg1"/>
                </a:solidFill>
              </a:rPr>
              <a:t>System.ConsoleColor</a:t>
            </a:r>
            <a:endParaRPr lang="en-US" sz="2000" dirty="0" smtClean="0">
              <a:solidFill>
                <a:schemeClr val="bg1"/>
              </a:solidFill>
            </a:endParaRPr>
          </a:p>
          <a:p>
            <a:pPr marL="342900" indent="-342900">
              <a:buFontTx/>
              <a:buChar char="-"/>
            </a:pPr>
            <a:r>
              <a:rPr lang="en-US" sz="2000" dirty="0" smtClean="0">
                <a:solidFill>
                  <a:schemeClr val="bg1"/>
                </a:solidFill>
              </a:rPr>
              <a:t>Colors </a:t>
            </a:r>
            <a:r>
              <a:rPr lang="en-US" sz="2000" dirty="0" smtClean="0">
                <a:solidFill>
                  <a:schemeClr val="bg1"/>
                </a:solidFill>
              </a:rPr>
              <a:t>can be defined specifically for a log event by setting “</a:t>
            </a:r>
            <a:r>
              <a:rPr lang="en-US" sz="2000" dirty="0" err="1" smtClean="0">
                <a:solidFill>
                  <a:schemeClr val="bg1"/>
                </a:solidFill>
              </a:rPr>
              <a:t>ConsoleForeground</a:t>
            </a:r>
            <a:r>
              <a:rPr lang="en-US" sz="2000" dirty="0" smtClean="0">
                <a:solidFill>
                  <a:schemeClr val="bg1"/>
                </a:solidFill>
              </a:rPr>
              <a:t>” and “</a:t>
            </a:r>
            <a:r>
              <a:rPr lang="en-US" sz="2000" dirty="0" err="1" smtClean="0">
                <a:solidFill>
                  <a:schemeClr val="bg1"/>
                </a:solidFill>
              </a:rPr>
              <a:t>ConsoleBackground</a:t>
            </a:r>
            <a:r>
              <a:rPr lang="en-US" sz="2000" dirty="0" smtClean="0">
                <a:solidFill>
                  <a:schemeClr val="bg1"/>
                </a:solidFill>
              </a:rPr>
              <a:t>” in the log event’s meta </a:t>
            </a:r>
            <a:r>
              <a:rPr lang="en-US" sz="2000" dirty="0" smtClean="0">
                <a:solidFill>
                  <a:schemeClr val="bg1"/>
                </a:solidFill>
              </a:rPr>
              <a:t>data</a:t>
            </a:r>
            <a:r>
              <a:rPr lang="en-US" sz="2000" baseline="30000" dirty="0" smtClean="0">
                <a:solidFill>
                  <a:schemeClr val="bg1"/>
                </a:solidFill>
              </a:rPr>
              <a:t>2</a:t>
            </a:r>
          </a:p>
          <a:p>
            <a:pPr marL="342900" indent="-342900">
              <a:buFontTx/>
              <a:buChar char="-"/>
            </a:pPr>
            <a:r>
              <a:rPr lang="en-US" sz="2000" dirty="0" smtClean="0">
                <a:solidFill>
                  <a:schemeClr val="bg1"/>
                </a:solidFill>
              </a:rPr>
              <a:t>The performance of this is slower than the “Simple Console Target”, because this target handles coloring in the target</a:t>
            </a:r>
            <a:endParaRPr lang="en-US" sz="2000" baseline="30000" dirty="0" smtClean="0">
              <a:solidFill>
                <a:schemeClr val="bg1"/>
              </a:solidFill>
            </a:endParaRPr>
          </a:p>
          <a:p>
            <a:pPr marL="342900" indent="-342900">
              <a:buFontTx/>
              <a:buChar char="-"/>
            </a:pPr>
            <a:endParaRPr lang="en-US" sz="1400" baseline="30000" dirty="0" smtClean="0">
              <a:solidFill>
                <a:schemeClr val="bg1"/>
              </a:solidFill>
            </a:endParaRPr>
          </a:p>
        </p:txBody>
      </p:sp>
      <p:sp>
        <p:nvSpPr>
          <p:cNvPr id="15" name="TextBox 14"/>
          <p:cNvSpPr txBox="1"/>
          <p:nvPr/>
        </p:nvSpPr>
        <p:spPr>
          <a:xfrm>
            <a:off x="8275982" y="5614475"/>
            <a:ext cx="3368702" cy="1107996"/>
          </a:xfrm>
          <a:prstGeom prst="rect">
            <a:avLst/>
          </a:prstGeom>
          <a:noFill/>
        </p:spPr>
        <p:txBody>
          <a:bodyPr wrap="square" rtlCol="0">
            <a:spAutoFit/>
          </a:bodyPr>
          <a:lstStyle/>
          <a:p>
            <a:r>
              <a:rPr lang="en-US" sz="1100" dirty="0" smtClean="0">
                <a:solidFill>
                  <a:schemeClr val="bg1"/>
                </a:solidFill>
              </a:rPr>
              <a:t>1. Because </a:t>
            </a:r>
            <a:r>
              <a:rPr lang="en-US" sz="1100" dirty="0" smtClean="0">
                <a:solidFill>
                  <a:schemeClr val="bg1"/>
                </a:solidFill>
              </a:rPr>
              <a:t>Write is used (instead of </a:t>
            </a:r>
            <a:r>
              <a:rPr lang="en-US" sz="1100" dirty="0" err="1" smtClean="0">
                <a:solidFill>
                  <a:schemeClr val="bg1"/>
                </a:solidFill>
              </a:rPr>
              <a:t>WriteLine</a:t>
            </a:r>
            <a:r>
              <a:rPr lang="en-US" sz="1100" dirty="0" smtClean="0">
                <a:solidFill>
                  <a:schemeClr val="bg1"/>
                </a:solidFill>
              </a:rPr>
              <a:t>), the layout needs to include a newline character at the end if </a:t>
            </a:r>
            <a:r>
              <a:rPr lang="en-US" sz="1100" dirty="0" smtClean="0">
                <a:solidFill>
                  <a:schemeClr val="bg1"/>
                </a:solidFill>
              </a:rPr>
              <a:t>desired</a:t>
            </a:r>
          </a:p>
          <a:p>
            <a:endParaRPr lang="en-US" sz="1100" dirty="0" smtClean="0">
              <a:solidFill>
                <a:schemeClr val="bg1"/>
              </a:solidFill>
            </a:endParaRPr>
          </a:p>
          <a:p>
            <a:r>
              <a:rPr lang="en-US" sz="1100" dirty="0" smtClean="0">
                <a:solidFill>
                  <a:schemeClr val="bg1"/>
                </a:solidFill>
              </a:rPr>
              <a:t>2. More on the meta data configuration later in this presentation</a:t>
            </a:r>
            <a:endParaRPr lang="en-US" sz="1100" dirty="0">
              <a:solidFill>
                <a:schemeClr val="bg1"/>
              </a:solidFill>
            </a:endParaRPr>
          </a:p>
        </p:txBody>
      </p:sp>
      <p:grpSp>
        <p:nvGrpSpPr>
          <p:cNvPr id="7" name="Group 6"/>
          <p:cNvGrpSpPr/>
          <p:nvPr/>
        </p:nvGrpSpPr>
        <p:grpSpPr>
          <a:xfrm>
            <a:off x="1944932" y="1013110"/>
            <a:ext cx="3581400" cy="4831781"/>
            <a:chOff x="1944932" y="990600"/>
            <a:chExt cx="3581400" cy="4831781"/>
          </a:xfrm>
        </p:grpSpPr>
        <p:grpSp>
          <p:nvGrpSpPr>
            <p:cNvPr id="14" name="Group 13"/>
            <p:cNvGrpSpPr/>
            <p:nvPr/>
          </p:nvGrpSpPr>
          <p:grpSpPr>
            <a:xfrm>
              <a:off x="1944932" y="990600"/>
              <a:ext cx="3581400" cy="2209800"/>
              <a:chOff x="2209800" y="1143000"/>
              <a:chExt cx="3581400" cy="2209800"/>
            </a:xfrm>
          </p:grpSpPr>
          <p:grpSp>
            <p:nvGrpSpPr>
              <p:cNvPr id="11" name="Group 10"/>
              <p:cNvGrpSpPr/>
              <p:nvPr/>
            </p:nvGrpSpPr>
            <p:grpSpPr>
              <a:xfrm>
                <a:off x="2209800" y="1143000"/>
                <a:ext cx="3581400" cy="2209800"/>
                <a:chOff x="2209800" y="1143000"/>
                <a:chExt cx="3581400" cy="2209800"/>
              </a:xfrm>
            </p:grpSpPr>
            <p:sp>
              <p:nvSpPr>
                <p:cNvPr id="8" name="Rounded Rectangle 7"/>
                <p:cNvSpPr/>
                <p:nvPr/>
              </p:nvSpPr>
              <p:spPr>
                <a:xfrm>
                  <a:off x="2209800" y="1143000"/>
                  <a:ext cx="3581400" cy="2209800"/>
                </a:xfrm>
                <a:prstGeom prst="roundRect">
                  <a:avLst>
                    <a:gd name="adj" fmla="val 5460"/>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ounded Rectangle 11"/>
                <p:cNvSpPr/>
                <p:nvPr/>
              </p:nvSpPr>
              <p:spPr>
                <a:xfrm>
                  <a:off x="2209800" y="1143000"/>
                  <a:ext cx="3581400" cy="3048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ounded Rectangle 12"/>
                <p:cNvSpPr/>
                <p:nvPr/>
              </p:nvSpPr>
              <p:spPr>
                <a:xfrm>
                  <a:off x="5486400" y="1143000"/>
                  <a:ext cx="304800" cy="3048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Chevron 9"/>
                <p:cNvSpPr/>
                <p:nvPr/>
              </p:nvSpPr>
              <p:spPr>
                <a:xfrm>
                  <a:off x="2286000" y="1530977"/>
                  <a:ext cx="101600" cy="152400"/>
                </a:xfrm>
                <a:prstGeom prst="chevron">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Freeform 15"/>
              <p:cNvSpPr/>
              <p:nvPr/>
            </p:nvSpPr>
            <p:spPr>
              <a:xfrm>
                <a:off x="3536382" y="1783781"/>
                <a:ext cx="928237" cy="928238"/>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pic>
          <p:nvPicPr>
            <p:cNvPr id="5" name="Picture 4"/>
            <p:cNvPicPr>
              <a:picLocks noChangeAspect="1"/>
            </p:cNvPicPr>
            <p:nvPr/>
          </p:nvPicPr>
          <p:blipFill>
            <a:blip r:embed="rId2"/>
            <a:stretch>
              <a:fillRect/>
            </a:stretch>
          </p:blipFill>
          <p:spPr>
            <a:xfrm>
              <a:off x="2311644" y="3536381"/>
              <a:ext cx="2847975" cy="2286000"/>
            </a:xfrm>
            <a:prstGeom prst="rect">
              <a:avLst/>
            </a:prstGeom>
          </p:spPr>
        </p:pic>
      </p:grpSp>
    </p:spTree>
    <p:extLst>
      <p:ext uri="{BB962C8B-B14F-4D97-AF65-F5344CB8AC3E}">
        <p14:creationId xmlns:p14="http://schemas.microsoft.com/office/powerpoint/2010/main" val="120000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Text File Target</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Built from the Layout Target</a:t>
            </a:r>
          </a:p>
          <a:p>
            <a:pPr marL="342900" indent="-342900">
              <a:buFontTx/>
              <a:buChar char="-"/>
            </a:pPr>
            <a:r>
              <a:rPr lang="en-US" sz="2000" dirty="0" smtClean="0">
                <a:solidFill>
                  <a:schemeClr val="bg1"/>
                </a:solidFill>
              </a:rPr>
              <a:t>Logs to a specified text file</a:t>
            </a:r>
          </a:p>
          <a:p>
            <a:pPr marL="342900" indent="-342900">
              <a:buFontTx/>
              <a:buChar char="-"/>
            </a:pPr>
            <a:r>
              <a:rPr lang="en-US" sz="2000" dirty="0" smtClean="0">
                <a:solidFill>
                  <a:schemeClr val="bg1"/>
                </a:solidFill>
              </a:rPr>
              <a:t>Highly configurable</a:t>
            </a:r>
            <a:r>
              <a:rPr lang="en-US" sz="2000" baseline="30000" dirty="0" smtClean="0">
                <a:solidFill>
                  <a:schemeClr val="bg1"/>
                </a:solidFill>
              </a:rPr>
              <a:t>1</a:t>
            </a:r>
          </a:p>
          <a:p>
            <a:pPr marL="342900" indent="-342900">
              <a:buFontTx/>
              <a:buChar char="-"/>
            </a:pPr>
            <a:r>
              <a:rPr lang="en-US" sz="2000" dirty="0" smtClean="0">
                <a:solidFill>
                  <a:schemeClr val="bg1"/>
                </a:solidFill>
              </a:rPr>
              <a:t>Can rollover by size or daily</a:t>
            </a:r>
          </a:p>
          <a:p>
            <a:pPr marL="342900" indent="-342900">
              <a:buFontTx/>
              <a:buChar char="-"/>
            </a:pPr>
            <a:r>
              <a:rPr lang="en-US" sz="2000" dirty="0" smtClean="0">
                <a:solidFill>
                  <a:schemeClr val="bg1"/>
                </a:solidFill>
              </a:rPr>
              <a:t>Can compress and password-protect old log files</a:t>
            </a:r>
          </a:p>
        </p:txBody>
      </p:sp>
      <p:sp>
        <p:nvSpPr>
          <p:cNvPr id="12" name="TextBox 11"/>
          <p:cNvSpPr txBox="1"/>
          <p:nvPr/>
        </p:nvSpPr>
        <p:spPr>
          <a:xfrm>
            <a:off x="8275982" y="5690681"/>
            <a:ext cx="3368702" cy="938719"/>
          </a:xfrm>
          <a:prstGeom prst="rect">
            <a:avLst/>
          </a:prstGeom>
          <a:noFill/>
        </p:spPr>
        <p:txBody>
          <a:bodyPr wrap="square" rtlCol="0">
            <a:spAutoFit/>
          </a:bodyPr>
          <a:lstStyle/>
          <a:p>
            <a:r>
              <a:rPr lang="en-US" sz="1100" dirty="0" smtClean="0">
                <a:solidFill>
                  <a:schemeClr val="bg1"/>
                </a:solidFill>
              </a:rPr>
              <a:t>1. All options </a:t>
            </a:r>
            <a:r>
              <a:rPr lang="en-US" sz="1100" dirty="0" smtClean="0">
                <a:solidFill>
                  <a:schemeClr val="bg1"/>
                </a:solidFill>
              </a:rPr>
              <a:t>specific to the text file target are </a:t>
            </a:r>
            <a:r>
              <a:rPr lang="en-US" sz="1100" dirty="0" smtClean="0">
                <a:solidFill>
                  <a:schemeClr val="bg1"/>
                </a:solidFill>
              </a:rPr>
              <a:t>shown here, there are many optional options here that are not required for configuration.  See the detailed specifications for the targets for more information.</a:t>
            </a:r>
          </a:p>
          <a:p>
            <a:pPr marL="342900" indent="-342900">
              <a:buAutoNum type="arabicPeriod"/>
            </a:pPr>
            <a:endParaRPr lang="en-US" sz="1100" dirty="0">
              <a:solidFill>
                <a:schemeClr val="bg1"/>
              </a:solidFill>
            </a:endParaRPr>
          </a:p>
        </p:txBody>
      </p:sp>
      <p:grpSp>
        <p:nvGrpSpPr>
          <p:cNvPr id="6" name="Group 5"/>
          <p:cNvGrpSpPr/>
          <p:nvPr/>
        </p:nvGrpSpPr>
        <p:grpSpPr>
          <a:xfrm>
            <a:off x="1323975" y="1409004"/>
            <a:ext cx="4861006" cy="4039993"/>
            <a:chOff x="1371600" y="1294007"/>
            <a:chExt cx="4861006" cy="4039993"/>
          </a:xfrm>
        </p:grpSpPr>
        <p:pic>
          <p:nvPicPr>
            <p:cNvPr id="3" name="Picture 2"/>
            <p:cNvPicPr>
              <a:picLocks noChangeAspect="1"/>
            </p:cNvPicPr>
            <p:nvPr/>
          </p:nvPicPr>
          <p:blipFill>
            <a:blip r:embed="rId2"/>
            <a:stretch>
              <a:fillRect/>
            </a:stretch>
          </p:blipFill>
          <p:spPr>
            <a:xfrm>
              <a:off x="1371600" y="3753502"/>
              <a:ext cx="2776693" cy="1329408"/>
            </a:xfrm>
            <a:prstGeom prst="rect">
              <a:avLst/>
            </a:prstGeom>
          </p:spPr>
        </p:pic>
        <p:grpSp>
          <p:nvGrpSpPr>
            <p:cNvPr id="11" name="Group 10"/>
            <p:cNvGrpSpPr/>
            <p:nvPr/>
          </p:nvGrpSpPr>
          <p:grpSpPr>
            <a:xfrm>
              <a:off x="2988869" y="1294007"/>
              <a:ext cx="3243737" cy="4039993"/>
              <a:chOff x="2988869" y="914400"/>
              <a:chExt cx="3243737" cy="4039993"/>
            </a:xfrm>
          </p:grpSpPr>
          <p:grpSp>
            <p:nvGrpSpPr>
              <p:cNvPr id="20" name="Group 19"/>
              <p:cNvGrpSpPr/>
              <p:nvPr/>
            </p:nvGrpSpPr>
            <p:grpSpPr>
              <a:xfrm>
                <a:off x="2988869" y="914400"/>
                <a:ext cx="1704975" cy="2286000"/>
                <a:chOff x="3019425" y="914400"/>
                <a:chExt cx="1704975" cy="2286000"/>
              </a:xfrm>
            </p:grpSpPr>
            <p:sp>
              <p:nvSpPr>
                <p:cNvPr id="14" name="Snip Single Corner Rectangle 13"/>
                <p:cNvSpPr/>
                <p:nvPr/>
              </p:nvSpPr>
              <p:spPr>
                <a:xfrm>
                  <a:off x="3019425" y="914400"/>
                  <a:ext cx="1704975" cy="2286000"/>
                </a:xfrm>
                <a:prstGeom prst="snip1Rect">
                  <a:avLst/>
                </a:prstGeom>
                <a:solidFill>
                  <a:schemeClr val="accent4"/>
                </a:solidFill>
                <a:ln w="2857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Freeform 14"/>
                <p:cNvSpPr/>
                <p:nvPr/>
              </p:nvSpPr>
              <p:spPr>
                <a:xfrm>
                  <a:off x="3526469" y="2257425"/>
                  <a:ext cx="690886" cy="690887"/>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3262312" y="1180582"/>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62312" y="1415783"/>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262312" y="1647542"/>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62312" y="1875859"/>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Callout 21"/>
              <p:cNvSpPr/>
              <p:nvPr/>
            </p:nvSpPr>
            <p:spPr>
              <a:xfrm>
                <a:off x="4022806" y="3732406"/>
                <a:ext cx="2209800" cy="1221987"/>
              </a:xfrm>
              <a:prstGeom prst="wedgeEllipseCallout">
                <a:avLst>
                  <a:gd name="adj1" fmla="val -75090"/>
                  <a:gd name="adj2" fmla="val -911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a:blip r:embed="rId3"/>
            <a:stretch>
              <a:fillRect/>
            </a:stretch>
          </p:blipFill>
          <p:spPr>
            <a:xfrm>
              <a:off x="4273780" y="4418206"/>
              <a:ext cx="1694852" cy="580161"/>
            </a:xfrm>
            <a:prstGeom prst="rect">
              <a:avLst/>
            </a:prstGeom>
          </p:spPr>
        </p:pic>
      </p:grpSp>
    </p:spTree>
    <p:extLst>
      <p:ext uri="{BB962C8B-B14F-4D97-AF65-F5344CB8AC3E}">
        <p14:creationId xmlns:p14="http://schemas.microsoft.com/office/powerpoint/2010/main" val="252500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Email Target</a:t>
            </a:r>
            <a:endParaRPr lang="en-US" dirty="0">
              <a:solidFill>
                <a:schemeClr val="bg2"/>
              </a:solidFill>
            </a:endParaRPr>
          </a:p>
        </p:txBody>
      </p:sp>
      <p:sp>
        <p:nvSpPr>
          <p:cNvPr id="4" name="Text Placeholder 3"/>
          <p:cNvSpPr>
            <a:spLocks noGrp="1"/>
          </p:cNvSpPr>
          <p:nvPr>
            <p:ph type="body" sz="half" idx="2"/>
          </p:nvPr>
        </p:nvSpPr>
        <p:spPr/>
        <p:txBody>
          <a:bodyPr>
            <a:normAutofit fontScale="85000" lnSpcReduction="10000"/>
          </a:bodyPr>
          <a:lstStyle/>
          <a:p>
            <a:pPr marL="342900" indent="-342900">
              <a:buFontTx/>
              <a:buChar char="-"/>
            </a:pPr>
            <a:r>
              <a:rPr lang="en-US" sz="2000" dirty="0" smtClean="0">
                <a:solidFill>
                  <a:schemeClr val="bg1"/>
                </a:solidFill>
              </a:rPr>
              <a:t>Built from the Layout Target</a:t>
            </a:r>
          </a:p>
          <a:p>
            <a:pPr marL="342900" indent="-342900">
              <a:buFontTx/>
              <a:buChar char="-"/>
            </a:pPr>
            <a:r>
              <a:rPr lang="en-US" sz="2000" dirty="0" smtClean="0">
                <a:solidFill>
                  <a:schemeClr val="bg1"/>
                </a:solidFill>
              </a:rPr>
              <a:t>Highly configurable</a:t>
            </a:r>
            <a:r>
              <a:rPr lang="en-US" sz="2000" baseline="30000" dirty="0" smtClean="0">
                <a:solidFill>
                  <a:schemeClr val="bg1"/>
                </a:solidFill>
              </a:rPr>
              <a:t>1</a:t>
            </a:r>
          </a:p>
          <a:p>
            <a:pPr marL="342900" indent="-342900">
              <a:buFontTx/>
              <a:buChar char="-"/>
            </a:pPr>
            <a:r>
              <a:rPr lang="en-US" sz="2000" dirty="0" smtClean="0">
                <a:solidFill>
                  <a:schemeClr val="bg1"/>
                </a:solidFill>
              </a:rPr>
              <a:t>Handles authentication and SSL</a:t>
            </a:r>
          </a:p>
          <a:p>
            <a:pPr marL="342900" indent="-342900">
              <a:buFontTx/>
              <a:buChar char="-"/>
            </a:pPr>
            <a:r>
              <a:rPr lang="en-US" sz="2000" dirty="0" smtClean="0">
                <a:solidFill>
                  <a:schemeClr val="bg1"/>
                </a:solidFill>
              </a:rPr>
              <a:t>Allows for adding “extra” headers to the email message</a:t>
            </a:r>
          </a:p>
          <a:p>
            <a:pPr marL="342900" indent="-342900">
              <a:buFontTx/>
              <a:buChar char="-"/>
            </a:pPr>
            <a:r>
              <a:rPr lang="en-US" sz="2000" dirty="0" smtClean="0">
                <a:solidFill>
                  <a:schemeClr val="bg1"/>
                </a:solidFill>
              </a:rPr>
              <a:t>Allows for defining the body layout in a text file</a:t>
            </a:r>
          </a:p>
          <a:p>
            <a:pPr marL="342900" indent="-342900">
              <a:buFontTx/>
              <a:buChar char="-"/>
            </a:pPr>
            <a:r>
              <a:rPr lang="en-US" sz="2000" dirty="0" smtClean="0">
                <a:solidFill>
                  <a:schemeClr val="bg1"/>
                </a:solidFill>
              </a:rPr>
              <a:t>Allows for sending attachments at runtime</a:t>
            </a:r>
          </a:p>
          <a:p>
            <a:pPr marL="342900" indent="-342900">
              <a:buFontTx/>
              <a:buChar char="-"/>
            </a:pPr>
            <a:endParaRPr lang="en-US" sz="2000" dirty="0" smtClean="0">
              <a:solidFill>
                <a:schemeClr val="bg1"/>
              </a:solidFill>
            </a:endParaRPr>
          </a:p>
        </p:txBody>
      </p:sp>
      <p:sp>
        <p:nvSpPr>
          <p:cNvPr id="12" name="TextBox 11"/>
          <p:cNvSpPr txBox="1"/>
          <p:nvPr/>
        </p:nvSpPr>
        <p:spPr>
          <a:xfrm>
            <a:off x="8275982" y="5638800"/>
            <a:ext cx="3368702" cy="938719"/>
          </a:xfrm>
          <a:prstGeom prst="rect">
            <a:avLst/>
          </a:prstGeom>
          <a:noFill/>
        </p:spPr>
        <p:txBody>
          <a:bodyPr wrap="square" rtlCol="0">
            <a:spAutoFit/>
          </a:bodyPr>
          <a:lstStyle/>
          <a:p>
            <a:r>
              <a:rPr lang="en-US" sz="1100" dirty="0" smtClean="0">
                <a:solidFill>
                  <a:schemeClr val="bg1"/>
                </a:solidFill>
              </a:rPr>
              <a:t>1. All </a:t>
            </a:r>
            <a:r>
              <a:rPr lang="en-US" sz="1100" dirty="0" smtClean="0">
                <a:solidFill>
                  <a:schemeClr val="bg1"/>
                </a:solidFill>
              </a:rPr>
              <a:t>options specific to the email target </a:t>
            </a:r>
            <a:r>
              <a:rPr lang="en-US" sz="1100" dirty="0" smtClean="0">
                <a:solidFill>
                  <a:schemeClr val="bg1"/>
                </a:solidFill>
              </a:rPr>
              <a:t>are shown here, there are many optional options here that are not required for configuration.  See the detailed specifications for the targets for more information.</a:t>
            </a:r>
          </a:p>
          <a:p>
            <a:pPr marL="342900" indent="-342900">
              <a:buAutoNum type="arabicPeriod"/>
            </a:pPr>
            <a:endParaRPr lang="en-US" sz="1100" dirty="0">
              <a:solidFill>
                <a:schemeClr val="bg1"/>
              </a:solidFill>
            </a:endParaRPr>
          </a:p>
        </p:txBody>
      </p:sp>
      <p:grpSp>
        <p:nvGrpSpPr>
          <p:cNvPr id="9" name="Group 8"/>
          <p:cNvGrpSpPr/>
          <p:nvPr/>
        </p:nvGrpSpPr>
        <p:grpSpPr>
          <a:xfrm>
            <a:off x="294504" y="1203330"/>
            <a:ext cx="6920019" cy="4451341"/>
            <a:chOff x="294504" y="1066800"/>
            <a:chExt cx="6920019" cy="4451341"/>
          </a:xfrm>
        </p:grpSpPr>
        <p:grpSp>
          <p:nvGrpSpPr>
            <p:cNvPr id="15" name="Group 14"/>
            <p:cNvGrpSpPr/>
            <p:nvPr/>
          </p:nvGrpSpPr>
          <p:grpSpPr>
            <a:xfrm>
              <a:off x="2438400" y="1066800"/>
              <a:ext cx="2895600" cy="1905000"/>
              <a:chOff x="2514600" y="457200"/>
              <a:chExt cx="2895600" cy="1905000"/>
            </a:xfrm>
          </p:grpSpPr>
          <p:grpSp>
            <p:nvGrpSpPr>
              <p:cNvPr id="8" name="Group 7"/>
              <p:cNvGrpSpPr/>
              <p:nvPr/>
            </p:nvGrpSpPr>
            <p:grpSpPr>
              <a:xfrm>
                <a:off x="2514600" y="457200"/>
                <a:ext cx="2895600" cy="1905000"/>
                <a:chOff x="2971800" y="685800"/>
                <a:chExt cx="3429000" cy="2057400"/>
              </a:xfrm>
            </p:grpSpPr>
            <p:sp>
              <p:nvSpPr>
                <p:cNvPr id="5" name="Rounded Rectangle 4"/>
                <p:cNvSpPr/>
                <p:nvPr/>
              </p:nvSpPr>
              <p:spPr>
                <a:xfrm>
                  <a:off x="2971800" y="685800"/>
                  <a:ext cx="3429000" cy="20574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Isosceles Triangle 5"/>
                <p:cNvSpPr/>
                <p:nvPr/>
              </p:nvSpPr>
              <p:spPr>
                <a:xfrm>
                  <a:off x="3124200" y="1143000"/>
                  <a:ext cx="3124200" cy="1600200"/>
                </a:xfrm>
                <a:prstGeom prst="triangle">
                  <a:avLst/>
                </a:prstGeom>
                <a:solidFill>
                  <a:schemeClr val="accent4"/>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3124200" y="704850"/>
                  <a:ext cx="3124200" cy="1600200"/>
                </a:xfrm>
                <a:prstGeom prst="triangle">
                  <a:avLst/>
                </a:prstGeom>
                <a:solidFill>
                  <a:schemeClr val="accent4"/>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14" name="Freeform 13"/>
              <p:cNvSpPr/>
              <p:nvPr/>
            </p:nvSpPr>
            <p:spPr>
              <a:xfrm>
                <a:off x="3616956" y="1583678"/>
                <a:ext cx="690886" cy="690887"/>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pic>
          <p:nvPicPr>
            <p:cNvPr id="3" name="Picture 2"/>
            <p:cNvPicPr>
              <a:picLocks noChangeAspect="1"/>
            </p:cNvPicPr>
            <p:nvPr/>
          </p:nvPicPr>
          <p:blipFill>
            <a:blip r:embed="rId2"/>
            <a:stretch>
              <a:fillRect/>
            </a:stretch>
          </p:blipFill>
          <p:spPr>
            <a:xfrm>
              <a:off x="294504" y="3200400"/>
              <a:ext cx="6920019" cy="2317741"/>
            </a:xfrm>
            <a:prstGeom prst="rect">
              <a:avLst/>
            </a:prstGeom>
          </p:spPr>
        </p:pic>
      </p:grpSp>
    </p:spTree>
    <p:extLst>
      <p:ext uri="{BB962C8B-B14F-4D97-AF65-F5344CB8AC3E}">
        <p14:creationId xmlns:p14="http://schemas.microsoft.com/office/powerpoint/2010/main" val="195616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Style is a simple way of saying complicated </a:t>
            </a:r>
            <a:r>
              <a:rPr lang="en-US" dirty="0" smtClean="0">
                <a:solidFill>
                  <a:schemeClr val="bg1"/>
                </a:solidFill>
              </a:rPr>
              <a:t>things</a:t>
            </a:r>
            <a:endParaRPr lang="en-US" dirty="0">
              <a:solidFill>
                <a:schemeClr val="bg1"/>
              </a:solidFill>
            </a:endParaRPr>
          </a:p>
        </p:txBody>
      </p:sp>
      <p:sp>
        <p:nvSpPr>
          <p:cNvPr id="3" name="TextBox 2"/>
          <p:cNvSpPr txBox="1"/>
          <p:nvPr/>
        </p:nvSpPr>
        <p:spPr>
          <a:xfrm>
            <a:off x="1935534" y="2705725"/>
            <a:ext cx="8320932" cy="1446550"/>
          </a:xfrm>
          <a:prstGeom prst="rect">
            <a:avLst/>
          </a:prstGeom>
          <a:noFill/>
        </p:spPr>
        <p:txBody>
          <a:bodyPr wrap="none" rtlCol="0">
            <a:spAutoFit/>
          </a:bodyPr>
          <a:lstStyle/>
          <a:p>
            <a:r>
              <a:rPr lang="en-US" sz="7200" dirty="0" smtClean="0">
                <a:solidFill>
                  <a:schemeClr val="bg1"/>
                </a:solidFill>
              </a:rPr>
              <a:t>${?</a:t>
            </a:r>
            <a:r>
              <a:rPr lang="en-US" sz="8800" dirty="0" smtClean="0">
                <a:solidFill>
                  <a:schemeClr val="bg1"/>
                </a:solidFill>
              </a:rPr>
              <a:t>Layouts</a:t>
            </a:r>
            <a:r>
              <a:rPr lang="en-US" sz="7200" dirty="0" smtClean="0">
                <a:solidFill>
                  <a:schemeClr val="bg1"/>
                </a:solidFill>
              </a:rPr>
              <a:t>:’ | {0,4}’}</a:t>
            </a:r>
            <a:endParaRPr lang="en-US" sz="7200" dirty="0">
              <a:solidFill>
                <a:schemeClr val="bg1"/>
              </a:solidFill>
            </a:endParaRPr>
          </a:p>
        </p:txBody>
      </p:sp>
    </p:spTree>
    <p:extLst>
      <p:ext uri="{BB962C8B-B14F-4D97-AF65-F5344CB8AC3E}">
        <p14:creationId xmlns:p14="http://schemas.microsoft.com/office/powerpoint/2010/main" val="26710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Log Events</a:t>
            </a:r>
            <a:endParaRPr lang="en-US" dirty="0">
              <a:solidFill>
                <a:schemeClr val="bg2"/>
              </a:solidFill>
            </a:endParaRPr>
          </a:p>
        </p:txBody>
      </p:sp>
      <p:sp>
        <p:nvSpPr>
          <p:cNvPr id="4" name="Text Placeholder 3"/>
          <p:cNvSpPr>
            <a:spLocks noGrp="1"/>
          </p:cNvSpPr>
          <p:nvPr>
            <p:ph type="body" sz="half" idx="2"/>
          </p:nvPr>
        </p:nvSpPr>
        <p:spPr>
          <a:xfrm>
            <a:off x="8275982" y="2511814"/>
            <a:ext cx="3398520" cy="3714816"/>
          </a:xfrm>
        </p:spPr>
        <p:txBody>
          <a:bodyPr>
            <a:normAutofit fontScale="92500" lnSpcReduction="20000"/>
          </a:bodyPr>
          <a:lstStyle/>
          <a:p>
            <a:pPr marL="342900" indent="-342900">
              <a:buFontTx/>
              <a:buChar char="-"/>
            </a:pPr>
            <a:r>
              <a:rPr lang="en-US" sz="2000" dirty="0" smtClean="0">
                <a:solidFill>
                  <a:schemeClr val="bg1"/>
                </a:solidFill>
              </a:rPr>
              <a:t>Log events are messages or objects to be delivered to a log target</a:t>
            </a:r>
          </a:p>
          <a:p>
            <a:pPr marL="342900" indent="-342900">
              <a:buFontTx/>
              <a:buChar char="-"/>
            </a:pPr>
            <a:r>
              <a:rPr lang="en-US" sz="2000" dirty="0" smtClean="0">
                <a:solidFill>
                  <a:schemeClr val="bg1"/>
                </a:solidFill>
              </a:rPr>
              <a:t>Log events contain information about an event  that is to be displayed to a user, or saved to a destination</a:t>
            </a:r>
          </a:p>
          <a:p>
            <a:pPr marL="342900" indent="-342900">
              <a:buFontTx/>
              <a:buChar char="-"/>
            </a:pPr>
            <a:r>
              <a:rPr lang="en-US" sz="2000" dirty="0" smtClean="0">
                <a:solidFill>
                  <a:schemeClr val="bg1"/>
                </a:solidFill>
              </a:rPr>
              <a:t>A log event can be a simple message like “Hello, World!” or a complex multi-level object that represents a HTTP POST request</a:t>
            </a:r>
          </a:p>
        </p:txBody>
      </p:sp>
      <p:grpSp>
        <p:nvGrpSpPr>
          <p:cNvPr id="22" name="Group 21"/>
          <p:cNvGrpSpPr/>
          <p:nvPr/>
        </p:nvGrpSpPr>
        <p:grpSpPr>
          <a:xfrm>
            <a:off x="987225" y="868007"/>
            <a:ext cx="5664425" cy="5121986"/>
            <a:chOff x="987225" y="868007"/>
            <a:chExt cx="5664425" cy="5121986"/>
          </a:xfrm>
        </p:grpSpPr>
        <p:grpSp>
          <p:nvGrpSpPr>
            <p:cNvPr id="18" name="Group 17"/>
            <p:cNvGrpSpPr/>
            <p:nvPr/>
          </p:nvGrpSpPr>
          <p:grpSpPr>
            <a:xfrm>
              <a:off x="987225" y="868007"/>
              <a:ext cx="5664425" cy="5121986"/>
              <a:chOff x="186117" y="251126"/>
              <a:chExt cx="5664425" cy="5121986"/>
            </a:xfrm>
          </p:grpSpPr>
          <p:sp>
            <p:nvSpPr>
              <p:cNvPr id="15" name="Oval Callout 14"/>
              <p:cNvSpPr/>
              <p:nvPr/>
            </p:nvSpPr>
            <p:spPr>
              <a:xfrm>
                <a:off x="186117" y="251126"/>
                <a:ext cx="3520035" cy="2988678"/>
              </a:xfrm>
              <a:prstGeom prst="wedgeEllipseCallout">
                <a:avLst>
                  <a:gd name="adj1" fmla="val 48625"/>
                  <a:gd name="adj2" fmla="val 6826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11" name="Group 10"/>
              <p:cNvGrpSpPr/>
              <p:nvPr/>
            </p:nvGrpSpPr>
            <p:grpSpPr>
              <a:xfrm>
                <a:off x="898216" y="385701"/>
                <a:ext cx="2217217" cy="2572920"/>
                <a:chOff x="995321" y="1917812"/>
                <a:chExt cx="1513211" cy="1755972"/>
              </a:xfrm>
            </p:grpSpPr>
            <p:sp>
              <p:nvSpPr>
                <p:cNvPr id="3" name="Isosceles Triangle 2"/>
                <p:cNvSpPr/>
                <p:nvPr/>
              </p:nvSpPr>
              <p:spPr>
                <a:xfrm>
                  <a:off x="1092426" y="1917812"/>
                  <a:ext cx="946768" cy="816179"/>
                </a:xfrm>
                <a:prstGeom prst="triangl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 name="Rectangle 4"/>
                <p:cNvSpPr/>
                <p:nvPr/>
              </p:nvSpPr>
              <p:spPr>
                <a:xfrm>
                  <a:off x="1650776" y="2411426"/>
                  <a:ext cx="857756" cy="857756"/>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Oval 5"/>
                <p:cNvSpPr/>
                <p:nvPr/>
              </p:nvSpPr>
              <p:spPr>
                <a:xfrm>
                  <a:off x="995321" y="2629911"/>
                  <a:ext cx="1043873" cy="1043873"/>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0" name="Freeform 49"/>
                <p:cNvSpPr/>
                <p:nvPr/>
              </p:nvSpPr>
              <p:spPr>
                <a:xfrm rot="6155576">
                  <a:off x="1221340" y="2846934"/>
                  <a:ext cx="619191" cy="619191"/>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rot="4569510">
                  <a:off x="2023716" y="2586455"/>
                  <a:ext cx="347963" cy="3479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6742437">
                  <a:off x="1364751" y="2379296"/>
                  <a:ext cx="206017" cy="206017"/>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392763" y="3239804"/>
                <a:ext cx="2457779" cy="2133308"/>
                <a:chOff x="3392763" y="3239804"/>
                <a:chExt cx="1689709" cy="1240104"/>
              </a:xfrm>
            </p:grpSpPr>
            <p:sp>
              <p:nvSpPr>
                <p:cNvPr id="16" name="Snip Single Corner Rectangle 15"/>
                <p:cNvSpPr/>
                <p:nvPr/>
              </p:nvSpPr>
              <p:spPr>
                <a:xfrm>
                  <a:off x="3745686" y="3239804"/>
                  <a:ext cx="776836" cy="954861"/>
                </a:xfrm>
                <a:prstGeom prst="snip1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3" name="Can 12"/>
                <p:cNvSpPr/>
                <p:nvPr/>
              </p:nvSpPr>
              <p:spPr>
                <a:xfrm>
                  <a:off x="4398941" y="3413771"/>
                  <a:ext cx="683531" cy="930584"/>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Cloud 13"/>
                <p:cNvSpPr/>
                <p:nvPr/>
              </p:nvSpPr>
              <p:spPr>
                <a:xfrm>
                  <a:off x="3392763" y="3670704"/>
                  <a:ext cx="1108609" cy="809204"/>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grpSp>
        <p:sp>
          <p:nvSpPr>
            <p:cNvPr id="63" name="Freeform 62"/>
            <p:cNvSpPr/>
            <p:nvPr/>
          </p:nvSpPr>
          <p:spPr>
            <a:xfrm>
              <a:off x="4477015" y="4861184"/>
              <a:ext cx="588975" cy="588975"/>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4" name="Freeform 63"/>
            <p:cNvSpPr/>
            <p:nvPr/>
          </p:nvSpPr>
          <p:spPr>
            <a:xfrm>
              <a:off x="5919241" y="4597947"/>
              <a:ext cx="325169" cy="32516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5" name="Freeform 64"/>
            <p:cNvSpPr/>
            <p:nvPr/>
          </p:nvSpPr>
          <p:spPr>
            <a:xfrm>
              <a:off x="5249829" y="4155954"/>
              <a:ext cx="196709" cy="19670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21" name="TextBox 20"/>
          <p:cNvSpPr txBox="1"/>
          <p:nvPr/>
        </p:nvSpPr>
        <p:spPr>
          <a:xfrm>
            <a:off x="3549136" y="587323"/>
            <a:ext cx="2200812" cy="584775"/>
          </a:xfrm>
          <a:prstGeom prst="rect">
            <a:avLst/>
          </a:prstGeom>
          <a:noFill/>
        </p:spPr>
        <p:txBody>
          <a:bodyPr wrap="square" rtlCol="0">
            <a:spAutoFit/>
          </a:bodyPr>
          <a:lstStyle/>
          <a:p>
            <a:pPr algn="ctr"/>
            <a:r>
              <a:rPr lang="en-US" sz="3200" b="1" dirty="0" smtClean="0">
                <a:solidFill>
                  <a:schemeClr val="tx2"/>
                </a:solidFill>
              </a:rPr>
              <a:t>Log Events</a:t>
            </a:r>
            <a:endParaRPr lang="en-US" sz="3200" b="1" dirty="0">
              <a:solidFill>
                <a:schemeClr val="tx2"/>
              </a:solidFill>
            </a:endParaRPr>
          </a:p>
        </p:txBody>
      </p:sp>
      <p:sp>
        <p:nvSpPr>
          <p:cNvPr id="23" name="TextBox 22"/>
          <p:cNvSpPr txBox="1"/>
          <p:nvPr/>
        </p:nvSpPr>
        <p:spPr>
          <a:xfrm>
            <a:off x="2278858" y="5540899"/>
            <a:ext cx="2064060" cy="584775"/>
          </a:xfrm>
          <a:prstGeom prst="rect">
            <a:avLst/>
          </a:prstGeom>
          <a:noFill/>
        </p:spPr>
        <p:txBody>
          <a:bodyPr wrap="square" rtlCol="0">
            <a:spAutoFit/>
          </a:bodyPr>
          <a:lstStyle/>
          <a:p>
            <a:r>
              <a:rPr lang="en-US" sz="3200" b="1" dirty="0" smtClean="0">
                <a:solidFill>
                  <a:schemeClr val="tx2"/>
                </a:solidFill>
              </a:rPr>
              <a:t>Log Targets</a:t>
            </a:r>
            <a:endParaRPr lang="en-US" sz="3200" b="1" dirty="0">
              <a:solidFill>
                <a:schemeClr val="tx2"/>
              </a:solidFill>
            </a:endParaRPr>
          </a:p>
        </p:txBody>
      </p:sp>
      <p:sp>
        <p:nvSpPr>
          <p:cNvPr id="26" name="Freeform 25"/>
          <p:cNvSpPr/>
          <p:nvPr/>
        </p:nvSpPr>
        <p:spPr>
          <a:xfrm>
            <a:off x="2063932" y="3788229"/>
            <a:ext cx="4632959" cy="2360021"/>
          </a:xfrm>
          <a:custGeom>
            <a:avLst/>
            <a:gdLst>
              <a:gd name="connsiteX0" fmla="*/ 2420982 w 4632959"/>
              <a:gd name="connsiteY0" fmla="*/ 0 h 2360021"/>
              <a:gd name="connsiteX1" fmla="*/ 4632959 w 4632959"/>
              <a:gd name="connsiteY1" fmla="*/ 0 h 2360021"/>
              <a:gd name="connsiteX2" fmla="*/ 4632959 w 4632959"/>
              <a:gd name="connsiteY2" fmla="*/ 2360021 h 2360021"/>
              <a:gd name="connsiteX3" fmla="*/ 2420982 w 4632959"/>
              <a:gd name="connsiteY3" fmla="*/ 2360021 h 2360021"/>
              <a:gd name="connsiteX4" fmla="*/ 2420982 w 4632959"/>
              <a:gd name="connsiteY4" fmla="*/ 2342605 h 2360021"/>
              <a:gd name="connsiteX5" fmla="*/ 0 w 4632959"/>
              <a:gd name="connsiteY5" fmla="*/ 2342605 h 2360021"/>
              <a:gd name="connsiteX6" fmla="*/ 0 w 4632959"/>
              <a:gd name="connsiteY6" fmla="*/ 862148 h 2360021"/>
              <a:gd name="connsiteX7" fmla="*/ 2420982 w 4632959"/>
              <a:gd name="connsiteY7" fmla="*/ 862148 h 2360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2959" h="2360021">
                <a:moveTo>
                  <a:pt x="2420982" y="0"/>
                </a:moveTo>
                <a:lnTo>
                  <a:pt x="4632959" y="0"/>
                </a:lnTo>
                <a:lnTo>
                  <a:pt x="4632959" y="2360021"/>
                </a:lnTo>
                <a:lnTo>
                  <a:pt x="2420982" y="2360021"/>
                </a:lnTo>
                <a:lnTo>
                  <a:pt x="2420982" y="2342605"/>
                </a:lnTo>
                <a:lnTo>
                  <a:pt x="0" y="2342605"/>
                </a:lnTo>
                <a:lnTo>
                  <a:pt x="0" y="862148"/>
                </a:lnTo>
                <a:lnTo>
                  <a:pt x="2420982" y="862148"/>
                </a:lnTo>
                <a:close/>
              </a:path>
            </a:pathLst>
          </a:cu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19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Layouts</a:t>
            </a:r>
            <a:endParaRPr lang="en-US" dirty="0">
              <a:solidFill>
                <a:schemeClr val="bg2"/>
              </a:solidFill>
            </a:endParaRPr>
          </a:p>
        </p:txBody>
      </p:sp>
      <p:sp>
        <p:nvSpPr>
          <p:cNvPr id="4" name="Text Placeholder 3"/>
          <p:cNvSpPr>
            <a:spLocks noGrp="1"/>
          </p:cNvSpPr>
          <p:nvPr>
            <p:ph type="body" sz="half" idx="2"/>
          </p:nvPr>
        </p:nvSpPr>
        <p:spPr/>
        <p:txBody>
          <a:bodyPr>
            <a:normAutofit fontScale="85000" lnSpcReduction="20000"/>
          </a:bodyPr>
          <a:lstStyle/>
          <a:p>
            <a:pPr marL="342900" indent="-342900">
              <a:buFontTx/>
              <a:buChar char="-"/>
            </a:pPr>
            <a:r>
              <a:rPr lang="en-US" sz="2000" dirty="0" smtClean="0">
                <a:solidFill>
                  <a:schemeClr val="bg1"/>
                </a:solidFill>
              </a:rPr>
              <a:t>Layouts are a mechanism for converting a log event into text using a “layout” format</a:t>
            </a:r>
          </a:p>
          <a:p>
            <a:pPr marL="342900" indent="-342900">
              <a:buFontTx/>
              <a:buChar char="-"/>
            </a:pPr>
            <a:r>
              <a:rPr lang="en-US" sz="2000" dirty="0" smtClean="0">
                <a:solidFill>
                  <a:schemeClr val="bg1"/>
                </a:solidFill>
              </a:rPr>
              <a:t>Layouts are used by the standard text-based targets (and the SMTP target)</a:t>
            </a:r>
          </a:p>
          <a:p>
            <a:pPr marL="342900" indent="-342900">
              <a:buFontTx/>
              <a:buChar char="-"/>
            </a:pPr>
            <a:r>
              <a:rPr lang="en-US" sz="2000" dirty="0" smtClean="0">
                <a:solidFill>
                  <a:schemeClr val="bg1"/>
                </a:solidFill>
              </a:rPr>
              <a:t>Layouts allow for the formatting of different parts of the log event, even recursively</a:t>
            </a:r>
          </a:p>
          <a:p>
            <a:pPr marL="342900" indent="-342900">
              <a:buFontTx/>
              <a:buChar char="-"/>
            </a:pPr>
            <a:r>
              <a:rPr lang="en-US" sz="2000" dirty="0" smtClean="0">
                <a:solidFill>
                  <a:schemeClr val="bg1"/>
                </a:solidFill>
              </a:rPr>
              <a:t>Layouts allow for conditionally showing formatted parts of the log event</a:t>
            </a:r>
          </a:p>
          <a:p>
            <a:pPr marL="342900" indent="-342900">
              <a:buFontTx/>
              <a:buChar char="-"/>
            </a:pPr>
            <a:endParaRPr lang="en-US" sz="2000" dirty="0" smtClean="0">
              <a:solidFill>
                <a:schemeClr val="bg1"/>
              </a:solidFill>
            </a:endParaRPr>
          </a:p>
        </p:txBody>
      </p:sp>
      <p:grpSp>
        <p:nvGrpSpPr>
          <p:cNvPr id="9" name="Group 8"/>
          <p:cNvGrpSpPr/>
          <p:nvPr/>
        </p:nvGrpSpPr>
        <p:grpSpPr>
          <a:xfrm>
            <a:off x="336557" y="2487032"/>
            <a:ext cx="6892208" cy="1883936"/>
            <a:chOff x="336557" y="2487032"/>
            <a:chExt cx="6892208" cy="1883936"/>
          </a:xfrm>
        </p:grpSpPr>
        <p:sp>
          <p:nvSpPr>
            <p:cNvPr id="6" name="TextBox 5"/>
            <p:cNvSpPr txBox="1"/>
            <p:nvPr/>
          </p:nvSpPr>
          <p:spPr>
            <a:xfrm>
              <a:off x="2662931" y="3228945"/>
              <a:ext cx="2239460" cy="400110"/>
            </a:xfrm>
            <a:prstGeom prst="rect">
              <a:avLst/>
            </a:prstGeom>
            <a:noFill/>
          </p:spPr>
          <p:txBody>
            <a:bodyPr wrap="none" rtlCol="0">
              <a:spAutoFit/>
            </a:bodyPr>
            <a:lstStyle/>
            <a:p>
              <a:pPr algn="ctr"/>
              <a:r>
                <a:rPr lang="en-US" sz="2000" dirty="0" smtClean="0">
                  <a:solidFill>
                    <a:schemeClr val="accent4"/>
                  </a:solidFill>
                </a:rPr>
                <a:t>“Hello: ${Message}”</a:t>
              </a:r>
              <a:endParaRPr lang="en-US" sz="2000" dirty="0">
                <a:solidFill>
                  <a:schemeClr val="accent4"/>
                </a:solidFill>
              </a:endParaRPr>
            </a:p>
          </p:txBody>
        </p:sp>
        <p:grpSp>
          <p:nvGrpSpPr>
            <p:cNvPr id="8" name="Group 7"/>
            <p:cNvGrpSpPr/>
            <p:nvPr/>
          </p:nvGrpSpPr>
          <p:grpSpPr>
            <a:xfrm>
              <a:off x="336557" y="2487032"/>
              <a:ext cx="6892208" cy="1883936"/>
              <a:chOff x="336557" y="2126119"/>
              <a:chExt cx="6892208" cy="1883936"/>
            </a:xfrm>
          </p:grpSpPr>
          <p:sp>
            <p:nvSpPr>
              <p:cNvPr id="5" name="TextBox 4"/>
              <p:cNvSpPr txBox="1"/>
              <p:nvPr/>
            </p:nvSpPr>
            <p:spPr>
              <a:xfrm>
                <a:off x="336557" y="3609945"/>
                <a:ext cx="6892208" cy="400110"/>
              </a:xfrm>
              <a:prstGeom prst="rect">
                <a:avLst/>
              </a:prstGeom>
              <a:noFill/>
            </p:spPr>
            <p:txBody>
              <a:bodyPr wrap="none" rtlCol="0">
                <a:spAutoFit/>
              </a:bodyPr>
              <a:lstStyle/>
              <a:p>
                <a:pPr algn="ctr"/>
                <a:r>
                  <a:rPr lang="en-US" sz="2000" dirty="0" smtClean="0">
                    <a:solidFill>
                      <a:schemeClr val="accent4"/>
                    </a:solidFill>
                  </a:rPr>
                  <a:t>“Hello Layout${?</a:t>
                </a:r>
                <a:r>
                  <a:rPr lang="en-US" sz="2000" dirty="0" err="1" smtClean="0">
                    <a:solidFill>
                      <a:schemeClr val="accent4"/>
                    </a:solidFill>
                  </a:rPr>
                  <a:t>DateTime</a:t>
                </a:r>
                <a:r>
                  <a:rPr lang="en-US" sz="2000" dirty="0" smtClean="0">
                    <a:solidFill>
                      <a:schemeClr val="accent4"/>
                    </a:solidFill>
                  </a:rPr>
                  <a:t>:': {</a:t>
                </a:r>
                <a:r>
                  <a:rPr lang="en-US" sz="2000" dirty="0">
                    <a:solidFill>
                      <a:schemeClr val="accent4"/>
                    </a:solidFill>
                  </a:rPr>
                  <a:t>0:MM/</a:t>
                </a:r>
                <a:r>
                  <a:rPr lang="en-US" sz="2000" dirty="0" err="1">
                    <a:solidFill>
                      <a:schemeClr val="accent4"/>
                    </a:solidFill>
                  </a:rPr>
                  <a:t>dd</a:t>
                </a:r>
                <a:r>
                  <a:rPr lang="en-US" sz="2000" dirty="0">
                    <a:solidFill>
                      <a:schemeClr val="accent4"/>
                    </a:solidFill>
                  </a:rPr>
                  <a:t>/</a:t>
                </a:r>
                <a:r>
                  <a:rPr lang="en-US" sz="2000" dirty="0" err="1">
                    <a:solidFill>
                      <a:schemeClr val="accent4"/>
                    </a:solidFill>
                  </a:rPr>
                  <a:t>yyyy</a:t>
                </a:r>
                <a:r>
                  <a:rPr lang="en-US" sz="2000" dirty="0">
                    <a:solidFill>
                      <a:schemeClr val="accent4"/>
                    </a:solidFill>
                  </a:rPr>
                  <a:t> </a:t>
                </a:r>
                <a:r>
                  <a:rPr lang="en-US" sz="2000" dirty="0" err="1">
                    <a:solidFill>
                      <a:schemeClr val="accent4"/>
                    </a:solidFill>
                  </a:rPr>
                  <a:t>hh:mm:ss.fff</a:t>
                </a:r>
                <a:r>
                  <a:rPr lang="en-US" sz="2000" dirty="0" smtClean="0">
                    <a:solidFill>
                      <a:schemeClr val="accent4"/>
                    </a:solidFill>
                  </a:rPr>
                  <a:t>}'}!\r\n”</a:t>
                </a:r>
                <a:endParaRPr lang="en-US" sz="2000" dirty="0">
                  <a:solidFill>
                    <a:schemeClr val="accent4"/>
                  </a:solidFill>
                </a:endParaRPr>
              </a:p>
            </p:txBody>
          </p:sp>
          <p:sp>
            <p:nvSpPr>
              <p:cNvPr id="7" name="TextBox 6"/>
              <p:cNvSpPr txBox="1"/>
              <p:nvPr/>
            </p:nvSpPr>
            <p:spPr>
              <a:xfrm>
                <a:off x="868339" y="2126119"/>
                <a:ext cx="5828648" cy="400110"/>
              </a:xfrm>
              <a:prstGeom prst="rect">
                <a:avLst/>
              </a:prstGeom>
              <a:noFill/>
            </p:spPr>
            <p:txBody>
              <a:bodyPr wrap="none" rtlCol="0">
                <a:spAutoFit/>
              </a:bodyPr>
              <a:lstStyle/>
              <a:p>
                <a:pPr algn="ctr"/>
                <a:r>
                  <a:rPr lang="en-US" sz="2000" dirty="0" smtClean="0">
                    <a:solidFill>
                      <a:schemeClr val="accent4"/>
                    </a:solidFill>
                  </a:rPr>
                  <a:t>“My Property: ${?</a:t>
                </a:r>
                <a:r>
                  <a:rPr lang="en-US" sz="2000" dirty="0" err="1" smtClean="0">
                    <a:solidFill>
                      <a:schemeClr val="accent4"/>
                    </a:solidFill>
                  </a:rPr>
                  <a:t>Property.Name:‘Formatted</a:t>
                </a:r>
                <a:r>
                  <a:rPr lang="en-US" sz="2000" dirty="0" smtClean="0">
                    <a:solidFill>
                      <a:schemeClr val="accent4"/>
                    </a:solidFill>
                  </a:rPr>
                  <a:t>: {0}'}\r\n”</a:t>
                </a:r>
                <a:endParaRPr lang="en-US" sz="2000" dirty="0">
                  <a:solidFill>
                    <a:schemeClr val="accent4"/>
                  </a:solidFill>
                </a:endParaRPr>
              </a:p>
            </p:txBody>
          </p:sp>
        </p:grpSp>
      </p:grpSp>
    </p:spTree>
    <p:extLst>
      <p:ext uri="{BB962C8B-B14F-4D97-AF65-F5344CB8AC3E}">
        <p14:creationId xmlns:p14="http://schemas.microsoft.com/office/powerpoint/2010/main" val="135048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Static Text</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Anything not wrapped in a property enclosure ${} is treated as static text</a:t>
            </a:r>
          </a:p>
          <a:p>
            <a:pPr marL="342900" indent="-342900">
              <a:buFontTx/>
              <a:buChar char="-"/>
            </a:pPr>
            <a:r>
              <a:rPr lang="en-US" sz="2000" dirty="0" smtClean="0">
                <a:solidFill>
                  <a:schemeClr val="bg1"/>
                </a:solidFill>
              </a:rPr>
              <a:t>Static text will always show in a log event formatted by a layout</a:t>
            </a:r>
          </a:p>
          <a:p>
            <a:pPr marL="342900" indent="-342900">
              <a:buFontTx/>
              <a:buChar char="-"/>
            </a:pPr>
            <a:r>
              <a:rPr lang="en-US" sz="2000" dirty="0">
                <a:solidFill>
                  <a:schemeClr val="bg1"/>
                </a:solidFill>
              </a:rPr>
              <a:t>Escaped characters are supported (and suggested</a:t>
            </a:r>
            <a:r>
              <a:rPr lang="en-US" sz="2000" dirty="0" smtClean="0">
                <a:solidFill>
                  <a:schemeClr val="bg1"/>
                </a:solidFill>
              </a:rPr>
              <a:t>!)</a:t>
            </a:r>
            <a:endParaRPr lang="en-US" sz="2000" dirty="0">
              <a:solidFill>
                <a:schemeClr val="bg1"/>
              </a:solidFill>
            </a:endParaRPr>
          </a:p>
        </p:txBody>
      </p:sp>
      <p:sp>
        <p:nvSpPr>
          <p:cNvPr id="5" name="TextBox 4"/>
          <p:cNvSpPr txBox="1"/>
          <p:nvPr/>
        </p:nvSpPr>
        <p:spPr>
          <a:xfrm>
            <a:off x="336557" y="1371600"/>
            <a:ext cx="6892208" cy="400110"/>
          </a:xfrm>
          <a:prstGeom prst="rect">
            <a:avLst/>
          </a:prstGeom>
          <a:noFill/>
        </p:spPr>
        <p:txBody>
          <a:bodyPr wrap="none" rtlCol="0">
            <a:spAutoFit/>
          </a:bodyPr>
          <a:lstStyle/>
          <a:p>
            <a:pPr algn="ctr"/>
            <a:r>
              <a:rPr lang="en-US" sz="2000" dirty="0">
                <a:solidFill>
                  <a:schemeClr val="accent4"/>
                </a:solidFill>
              </a:rPr>
              <a:t>“Hello Layout${?</a:t>
            </a:r>
            <a:r>
              <a:rPr lang="en-US" sz="2000" dirty="0" err="1">
                <a:solidFill>
                  <a:schemeClr val="accent4"/>
                </a:solidFill>
              </a:rPr>
              <a:t>DateTime</a:t>
            </a:r>
            <a:r>
              <a:rPr lang="en-US" sz="2000" dirty="0">
                <a:solidFill>
                  <a:schemeClr val="accent4"/>
                </a:solidFill>
              </a:rPr>
              <a:t>:': {0:MM/</a:t>
            </a:r>
            <a:r>
              <a:rPr lang="en-US" sz="2000" dirty="0" err="1">
                <a:solidFill>
                  <a:schemeClr val="accent4"/>
                </a:solidFill>
              </a:rPr>
              <a:t>dd</a:t>
            </a:r>
            <a:r>
              <a:rPr lang="en-US" sz="2000" dirty="0">
                <a:solidFill>
                  <a:schemeClr val="accent4"/>
                </a:solidFill>
              </a:rPr>
              <a:t>/</a:t>
            </a:r>
            <a:r>
              <a:rPr lang="en-US" sz="2000" dirty="0" err="1">
                <a:solidFill>
                  <a:schemeClr val="accent4"/>
                </a:solidFill>
              </a:rPr>
              <a:t>yyyy</a:t>
            </a:r>
            <a:r>
              <a:rPr lang="en-US" sz="2000" dirty="0">
                <a:solidFill>
                  <a:schemeClr val="accent4"/>
                </a:solidFill>
              </a:rPr>
              <a:t> </a:t>
            </a:r>
            <a:r>
              <a:rPr lang="en-US" sz="2000" dirty="0" err="1">
                <a:solidFill>
                  <a:schemeClr val="accent4"/>
                </a:solidFill>
              </a:rPr>
              <a:t>hh:mm:ss.fff</a:t>
            </a:r>
            <a:r>
              <a:rPr lang="en-US" sz="2000" dirty="0">
                <a:solidFill>
                  <a:schemeClr val="accent4"/>
                </a:solidFill>
              </a:rPr>
              <a:t>}'}!\r\n”</a:t>
            </a:r>
          </a:p>
        </p:txBody>
      </p:sp>
      <p:sp>
        <p:nvSpPr>
          <p:cNvPr id="7" name="Rectangle 6"/>
          <p:cNvSpPr/>
          <p:nvPr/>
        </p:nvSpPr>
        <p:spPr>
          <a:xfrm>
            <a:off x="1821367" y="1427357"/>
            <a:ext cx="4713248" cy="31223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 name="Right Brace 2"/>
          <p:cNvSpPr/>
          <p:nvPr/>
        </p:nvSpPr>
        <p:spPr>
          <a:xfrm rot="5400000">
            <a:off x="3539582" y="-1254916"/>
            <a:ext cx="388435" cy="6553201"/>
          </a:xfrm>
          <a:prstGeom prst="rightBrace">
            <a:avLst>
              <a:gd name="adj1" fmla="val 370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472679" y="2362200"/>
            <a:ext cx="4522264" cy="400110"/>
          </a:xfrm>
          <a:prstGeom prst="rect">
            <a:avLst/>
          </a:prstGeom>
          <a:noFill/>
        </p:spPr>
        <p:txBody>
          <a:bodyPr wrap="none" rtlCol="0">
            <a:spAutoFit/>
          </a:bodyPr>
          <a:lstStyle/>
          <a:p>
            <a:pPr algn="ctr"/>
            <a:r>
              <a:rPr lang="en-US" sz="2000" dirty="0" smtClean="0">
                <a:solidFill>
                  <a:schemeClr val="accent4"/>
                </a:solidFill>
              </a:rPr>
              <a:t>“Hello Layout: 10/13/2014 15:34:12.572!”</a:t>
            </a:r>
            <a:endParaRPr lang="en-US" sz="2000" dirty="0">
              <a:solidFill>
                <a:schemeClr val="accent4"/>
              </a:solidFill>
            </a:endParaRPr>
          </a:p>
        </p:txBody>
      </p:sp>
      <p:sp>
        <p:nvSpPr>
          <p:cNvPr id="9" name="Rectangle 8"/>
          <p:cNvSpPr/>
          <p:nvPr/>
        </p:nvSpPr>
        <p:spPr>
          <a:xfrm>
            <a:off x="2958791" y="2406138"/>
            <a:ext cx="2728332" cy="31223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9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Parameter</a:t>
            </a:r>
            <a:endParaRPr lang="en-US" dirty="0">
              <a:solidFill>
                <a:schemeClr val="bg2"/>
              </a:solidFill>
            </a:endParaRPr>
          </a:p>
        </p:txBody>
      </p:sp>
      <p:sp>
        <p:nvSpPr>
          <p:cNvPr id="4" name="Text Placeholder 3"/>
          <p:cNvSpPr>
            <a:spLocks noGrp="1"/>
          </p:cNvSpPr>
          <p:nvPr>
            <p:ph type="body" sz="half" idx="2"/>
          </p:nvPr>
        </p:nvSpPr>
        <p:spPr>
          <a:xfrm>
            <a:off x="8275982" y="2511813"/>
            <a:ext cx="3398520" cy="3660387"/>
          </a:xfrm>
        </p:spPr>
        <p:txBody>
          <a:bodyPr>
            <a:normAutofit/>
          </a:bodyPr>
          <a:lstStyle/>
          <a:p>
            <a:pPr marL="342900" indent="-342900">
              <a:buFontTx/>
              <a:buChar char="-"/>
            </a:pPr>
            <a:r>
              <a:rPr lang="en-US" dirty="0" smtClean="0">
                <a:solidFill>
                  <a:schemeClr val="bg1"/>
                </a:solidFill>
              </a:rPr>
              <a:t>Parameters are </a:t>
            </a:r>
            <a:r>
              <a:rPr lang="en-US" dirty="0">
                <a:solidFill>
                  <a:schemeClr val="bg1"/>
                </a:solidFill>
              </a:rPr>
              <a:t>wrapped with the property enclosure </a:t>
            </a:r>
            <a:r>
              <a:rPr lang="en-US" dirty="0" smtClean="0">
                <a:solidFill>
                  <a:schemeClr val="bg1"/>
                </a:solidFill>
              </a:rPr>
              <a:t>${}</a:t>
            </a:r>
          </a:p>
          <a:p>
            <a:pPr marL="342900" indent="-342900">
              <a:buFontTx/>
              <a:buChar char="-"/>
            </a:pPr>
            <a:r>
              <a:rPr lang="en-US" dirty="0" smtClean="0">
                <a:solidFill>
                  <a:schemeClr val="bg1"/>
                </a:solidFill>
              </a:rPr>
              <a:t>A single parameter in the layout format refers to a single property of the log event</a:t>
            </a:r>
          </a:p>
          <a:p>
            <a:pPr marL="342900" indent="-342900">
              <a:buFontTx/>
              <a:buChar char="-"/>
            </a:pPr>
            <a:r>
              <a:rPr lang="en-US" dirty="0" smtClean="0">
                <a:solidFill>
                  <a:schemeClr val="bg1"/>
                </a:solidFill>
              </a:rPr>
              <a:t>Parameters have 3 parts:</a:t>
            </a:r>
          </a:p>
          <a:p>
            <a:pPr marL="800100" lvl="1" indent="-342900">
              <a:buFontTx/>
              <a:buChar char="-"/>
            </a:pPr>
            <a:r>
              <a:rPr lang="en-US" sz="1400" dirty="0" smtClean="0">
                <a:solidFill>
                  <a:schemeClr val="bg1"/>
                </a:solidFill>
              </a:rPr>
              <a:t>Conditional Flag (Optional)</a:t>
            </a:r>
          </a:p>
          <a:p>
            <a:pPr marL="800100" lvl="1" indent="-342900">
              <a:buFontTx/>
              <a:buChar char="-"/>
            </a:pPr>
            <a:r>
              <a:rPr lang="en-US" sz="1400" dirty="0" smtClean="0">
                <a:solidFill>
                  <a:schemeClr val="bg1"/>
                </a:solidFill>
              </a:rPr>
              <a:t>Property Name (Required)</a:t>
            </a:r>
          </a:p>
          <a:p>
            <a:pPr marL="800100" lvl="1" indent="-342900">
              <a:buFontTx/>
              <a:buChar char="-"/>
            </a:pPr>
            <a:r>
              <a:rPr lang="en-US" sz="1400" dirty="0" smtClean="0">
                <a:solidFill>
                  <a:schemeClr val="bg1"/>
                </a:solidFill>
              </a:rPr>
              <a:t>Property Format (Optional)</a:t>
            </a:r>
          </a:p>
        </p:txBody>
      </p:sp>
      <p:sp>
        <p:nvSpPr>
          <p:cNvPr id="5" name="TextBox 4"/>
          <p:cNvSpPr txBox="1"/>
          <p:nvPr/>
        </p:nvSpPr>
        <p:spPr>
          <a:xfrm>
            <a:off x="336557" y="1371600"/>
            <a:ext cx="6892208" cy="400110"/>
          </a:xfrm>
          <a:prstGeom prst="rect">
            <a:avLst/>
          </a:prstGeom>
          <a:noFill/>
        </p:spPr>
        <p:txBody>
          <a:bodyPr wrap="none" rtlCol="0">
            <a:spAutoFit/>
          </a:bodyPr>
          <a:lstStyle/>
          <a:p>
            <a:pPr algn="ctr"/>
            <a:r>
              <a:rPr lang="en-US" sz="2000" dirty="0">
                <a:solidFill>
                  <a:schemeClr val="accent4"/>
                </a:solidFill>
              </a:rPr>
              <a:t>“Hello Layout${?</a:t>
            </a:r>
            <a:r>
              <a:rPr lang="en-US" sz="2000" dirty="0" err="1">
                <a:solidFill>
                  <a:schemeClr val="accent4"/>
                </a:solidFill>
              </a:rPr>
              <a:t>DateTime</a:t>
            </a:r>
            <a:r>
              <a:rPr lang="en-US" sz="2000" dirty="0">
                <a:solidFill>
                  <a:schemeClr val="accent4"/>
                </a:solidFill>
              </a:rPr>
              <a:t>:': {0:MM/</a:t>
            </a:r>
            <a:r>
              <a:rPr lang="en-US" sz="2000" dirty="0" err="1">
                <a:solidFill>
                  <a:schemeClr val="accent4"/>
                </a:solidFill>
              </a:rPr>
              <a:t>dd</a:t>
            </a:r>
            <a:r>
              <a:rPr lang="en-US" sz="2000" dirty="0">
                <a:solidFill>
                  <a:schemeClr val="accent4"/>
                </a:solidFill>
              </a:rPr>
              <a:t>/</a:t>
            </a:r>
            <a:r>
              <a:rPr lang="en-US" sz="2000" dirty="0" err="1">
                <a:solidFill>
                  <a:schemeClr val="accent4"/>
                </a:solidFill>
              </a:rPr>
              <a:t>yyyy</a:t>
            </a:r>
            <a:r>
              <a:rPr lang="en-US" sz="2000" dirty="0">
                <a:solidFill>
                  <a:schemeClr val="accent4"/>
                </a:solidFill>
              </a:rPr>
              <a:t> </a:t>
            </a:r>
            <a:r>
              <a:rPr lang="en-US" sz="2000" dirty="0" err="1">
                <a:solidFill>
                  <a:schemeClr val="accent4"/>
                </a:solidFill>
              </a:rPr>
              <a:t>hh:mm:ss.fff</a:t>
            </a:r>
            <a:r>
              <a:rPr lang="en-US" sz="2000" dirty="0">
                <a:solidFill>
                  <a:schemeClr val="accent4"/>
                </a:solidFill>
              </a:rPr>
              <a:t>}'}!\r\n”</a:t>
            </a:r>
          </a:p>
        </p:txBody>
      </p:sp>
      <p:sp>
        <p:nvSpPr>
          <p:cNvPr id="7" name="Rectangle 6"/>
          <p:cNvSpPr/>
          <p:nvPr/>
        </p:nvSpPr>
        <p:spPr>
          <a:xfrm>
            <a:off x="453483" y="1427357"/>
            <a:ext cx="1367883" cy="31223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Rectangle 8"/>
          <p:cNvSpPr/>
          <p:nvPr/>
        </p:nvSpPr>
        <p:spPr>
          <a:xfrm>
            <a:off x="6534614" y="1432123"/>
            <a:ext cx="572429" cy="31223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3" name="Straight Arrow Connector 12"/>
          <p:cNvCxnSpPr>
            <a:endCxn id="16" idx="0"/>
          </p:cNvCxnSpPr>
          <p:nvPr/>
        </p:nvCxnSpPr>
        <p:spPr>
          <a:xfrm flipH="1">
            <a:off x="1385581" y="1739591"/>
            <a:ext cx="671819" cy="569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3762" y="2308633"/>
            <a:ext cx="1343638" cy="523220"/>
          </a:xfrm>
          <a:prstGeom prst="rect">
            <a:avLst/>
          </a:prstGeom>
          <a:noFill/>
        </p:spPr>
        <p:txBody>
          <a:bodyPr wrap="none" rtlCol="0">
            <a:spAutoFit/>
          </a:bodyPr>
          <a:lstStyle/>
          <a:p>
            <a:pPr algn="ctr"/>
            <a:r>
              <a:rPr lang="en-US" sz="1400" dirty="0" smtClean="0"/>
              <a:t>Conditional Flag</a:t>
            </a:r>
          </a:p>
          <a:p>
            <a:pPr algn="ctr"/>
            <a:r>
              <a:rPr lang="en-US" sz="1400" dirty="0" smtClean="0"/>
              <a:t>(Optional)</a:t>
            </a:r>
            <a:endParaRPr lang="en-US" sz="1400" dirty="0"/>
          </a:p>
        </p:txBody>
      </p:sp>
      <p:cxnSp>
        <p:nvCxnSpPr>
          <p:cNvPr id="17" name="Straight Arrow Connector 16"/>
          <p:cNvCxnSpPr>
            <a:endCxn id="18" idx="0"/>
          </p:cNvCxnSpPr>
          <p:nvPr/>
        </p:nvCxnSpPr>
        <p:spPr>
          <a:xfrm>
            <a:off x="2590800" y="1728867"/>
            <a:ext cx="345354" cy="9490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97421" y="2677964"/>
            <a:ext cx="1277465" cy="523220"/>
          </a:xfrm>
          <a:prstGeom prst="rect">
            <a:avLst/>
          </a:prstGeom>
          <a:noFill/>
        </p:spPr>
        <p:txBody>
          <a:bodyPr wrap="none" rtlCol="0">
            <a:spAutoFit/>
          </a:bodyPr>
          <a:lstStyle/>
          <a:p>
            <a:pPr algn="ctr"/>
            <a:r>
              <a:rPr lang="en-US" sz="1400" dirty="0" smtClean="0"/>
              <a:t>Property Name</a:t>
            </a:r>
          </a:p>
          <a:p>
            <a:pPr algn="ctr"/>
            <a:r>
              <a:rPr lang="en-US" sz="1400" dirty="0" smtClean="0"/>
              <a:t>(Required)</a:t>
            </a:r>
            <a:endParaRPr lang="en-US" sz="1400" dirty="0"/>
          </a:p>
        </p:txBody>
      </p:sp>
      <p:cxnSp>
        <p:nvCxnSpPr>
          <p:cNvPr id="21" name="Straight Arrow Connector 20"/>
          <p:cNvCxnSpPr>
            <a:endCxn id="22" idx="0"/>
          </p:cNvCxnSpPr>
          <p:nvPr/>
        </p:nvCxnSpPr>
        <p:spPr>
          <a:xfrm>
            <a:off x="4261891" y="1753513"/>
            <a:ext cx="237661" cy="909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49218" y="2662543"/>
            <a:ext cx="1500667" cy="523220"/>
          </a:xfrm>
          <a:prstGeom prst="rect">
            <a:avLst/>
          </a:prstGeom>
          <a:noFill/>
        </p:spPr>
        <p:txBody>
          <a:bodyPr wrap="none" rtlCol="0">
            <a:spAutoFit/>
          </a:bodyPr>
          <a:lstStyle/>
          <a:p>
            <a:pPr algn="ctr"/>
            <a:r>
              <a:rPr lang="en-US" sz="1400" dirty="0" smtClean="0"/>
              <a:t>Parameter Format</a:t>
            </a:r>
          </a:p>
          <a:p>
            <a:pPr algn="ctr"/>
            <a:r>
              <a:rPr lang="en-US" sz="1400" dirty="0" smtClean="0"/>
              <a:t>(Optional)</a:t>
            </a:r>
            <a:endParaRPr lang="en-US" sz="1400" dirty="0"/>
          </a:p>
        </p:txBody>
      </p:sp>
    </p:spTree>
    <p:extLst>
      <p:ext uri="{BB962C8B-B14F-4D97-AF65-F5344CB8AC3E}">
        <p14:creationId xmlns:p14="http://schemas.microsoft.com/office/powerpoint/2010/main" val="234497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Conditional Flag</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The conditional flag is a single ‘?’ located at the front of the property, inside the enclosure ${}</a:t>
            </a:r>
          </a:p>
          <a:p>
            <a:pPr marL="342900" indent="-342900">
              <a:buFontTx/>
              <a:buChar char="-"/>
            </a:pPr>
            <a:r>
              <a:rPr lang="en-US" sz="2000" dirty="0" smtClean="0">
                <a:solidFill>
                  <a:schemeClr val="bg1"/>
                </a:solidFill>
              </a:rPr>
              <a:t>If the conditional flag is present, the property will only be included in the resulting text if the property is not null or empty</a:t>
            </a:r>
            <a:endParaRPr lang="en-US" sz="1400" dirty="0" smtClean="0">
              <a:solidFill>
                <a:schemeClr val="bg1"/>
              </a:solidFill>
            </a:endParaRPr>
          </a:p>
        </p:txBody>
      </p:sp>
      <p:sp>
        <p:nvSpPr>
          <p:cNvPr id="5" name="TextBox 4"/>
          <p:cNvSpPr txBox="1"/>
          <p:nvPr/>
        </p:nvSpPr>
        <p:spPr>
          <a:xfrm>
            <a:off x="336557" y="1371600"/>
            <a:ext cx="6892208" cy="400110"/>
          </a:xfrm>
          <a:prstGeom prst="rect">
            <a:avLst/>
          </a:prstGeom>
          <a:noFill/>
        </p:spPr>
        <p:txBody>
          <a:bodyPr wrap="none" rtlCol="0">
            <a:spAutoFit/>
          </a:bodyPr>
          <a:lstStyle/>
          <a:p>
            <a:pPr algn="ctr"/>
            <a:r>
              <a:rPr lang="en-US" sz="2000" dirty="0">
                <a:solidFill>
                  <a:schemeClr val="accent4"/>
                </a:solidFill>
              </a:rPr>
              <a:t>“Hello Layout${?</a:t>
            </a:r>
            <a:r>
              <a:rPr lang="en-US" sz="2000" dirty="0" err="1">
                <a:solidFill>
                  <a:schemeClr val="accent4"/>
                </a:solidFill>
              </a:rPr>
              <a:t>DateTime</a:t>
            </a:r>
            <a:r>
              <a:rPr lang="en-US" sz="2000" dirty="0">
                <a:solidFill>
                  <a:schemeClr val="accent4"/>
                </a:solidFill>
              </a:rPr>
              <a:t>:': {0:MM/</a:t>
            </a:r>
            <a:r>
              <a:rPr lang="en-US" sz="2000" dirty="0" err="1">
                <a:solidFill>
                  <a:schemeClr val="accent4"/>
                </a:solidFill>
              </a:rPr>
              <a:t>dd</a:t>
            </a:r>
            <a:r>
              <a:rPr lang="en-US" sz="2000" dirty="0">
                <a:solidFill>
                  <a:schemeClr val="accent4"/>
                </a:solidFill>
              </a:rPr>
              <a:t>/</a:t>
            </a:r>
            <a:r>
              <a:rPr lang="en-US" sz="2000" dirty="0" err="1">
                <a:solidFill>
                  <a:schemeClr val="accent4"/>
                </a:solidFill>
              </a:rPr>
              <a:t>yyyy</a:t>
            </a:r>
            <a:r>
              <a:rPr lang="en-US" sz="2000" dirty="0">
                <a:solidFill>
                  <a:schemeClr val="accent4"/>
                </a:solidFill>
              </a:rPr>
              <a:t> </a:t>
            </a:r>
            <a:r>
              <a:rPr lang="en-US" sz="2000" dirty="0" err="1">
                <a:solidFill>
                  <a:schemeClr val="accent4"/>
                </a:solidFill>
              </a:rPr>
              <a:t>hh:mm:ss.fff</a:t>
            </a:r>
            <a:r>
              <a:rPr lang="en-US" sz="2000" dirty="0">
                <a:solidFill>
                  <a:schemeClr val="accent4"/>
                </a:solidFill>
              </a:rPr>
              <a:t>}'}!\r\n”</a:t>
            </a:r>
          </a:p>
        </p:txBody>
      </p:sp>
      <p:sp>
        <p:nvSpPr>
          <p:cNvPr id="7" name="Rectangle 6"/>
          <p:cNvSpPr/>
          <p:nvPr/>
        </p:nvSpPr>
        <p:spPr>
          <a:xfrm>
            <a:off x="453483" y="1427357"/>
            <a:ext cx="1568605" cy="31223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3" name="Straight Arrow Connector 12"/>
          <p:cNvCxnSpPr>
            <a:endCxn id="16" idx="0"/>
          </p:cNvCxnSpPr>
          <p:nvPr/>
        </p:nvCxnSpPr>
        <p:spPr>
          <a:xfrm flipH="1">
            <a:off x="1385581" y="1739591"/>
            <a:ext cx="671819" cy="569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3762" y="2308633"/>
            <a:ext cx="1343638" cy="523220"/>
          </a:xfrm>
          <a:prstGeom prst="rect">
            <a:avLst/>
          </a:prstGeom>
          <a:noFill/>
        </p:spPr>
        <p:txBody>
          <a:bodyPr wrap="none" rtlCol="0">
            <a:spAutoFit/>
          </a:bodyPr>
          <a:lstStyle/>
          <a:p>
            <a:pPr algn="ctr"/>
            <a:r>
              <a:rPr lang="en-US" sz="1400" dirty="0" smtClean="0"/>
              <a:t>Conditional Flag</a:t>
            </a:r>
          </a:p>
          <a:p>
            <a:pPr algn="ctr"/>
            <a:r>
              <a:rPr lang="en-US" sz="1400" dirty="0" smtClean="0"/>
              <a:t>(Optional)</a:t>
            </a:r>
            <a:endParaRPr lang="en-US" sz="1400" dirty="0"/>
          </a:p>
        </p:txBody>
      </p:sp>
      <p:cxnSp>
        <p:nvCxnSpPr>
          <p:cNvPr id="17" name="Straight Arrow Connector 16"/>
          <p:cNvCxnSpPr>
            <a:endCxn id="18" idx="0"/>
          </p:cNvCxnSpPr>
          <p:nvPr/>
        </p:nvCxnSpPr>
        <p:spPr>
          <a:xfrm>
            <a:off x="2590800" y="1728867"/>
            <a:ext cx="345354" cy="9490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97421" y="2677964"/>
            <a:ext cx="1277465" cy="523220"/>
          </a:xfrm>
          <a:prstGeom prst="rect">
            <a:avLst/>
          </a:prstGeom>
          <a:noFill/>
        </p:spPr>
        <p:txBody>
          <a:bodyPr wrap="none" rtlCol="0">
            <a:spAutoFit/>
          </a:bodyPr>
          <a:lstStyle/>
          <a:p>
            <a:pPr algn="ctr"/>
            <a:r>
              <a:rPr lang="en-US" sz="1400" dirty="0" smtClean="0"/>
              <a:t>Property Name</a:t>
            </a:r>
          </a:p>
          <a:p>
            <a:pPr algn="ctr"/>
            <a:r>
              <a:rPr lang="en-US" sz="1400" dirty="0" smtClean="0"/>
              <a:t>(Required)</a:t>
            </a:r>
            <a:endParaRPr lang="en-US" sz="1400" dirty="0"/>
          </a:p>
        </p:txBody>
      </p:sp>
      <p:cxnSp>
        <p:nvCxnSpPr>
          <p:cNvPr id="21" name="Straight Arrow Connector 20"/>
          <p:cNvCxnSpPr>
            <a:endCxn id="22" idx="0"/>
          </p:cNvCxnSpPr>
          <p:nvPr/>
        </p:nvCxnSpPr>
        <p:spPr>
          <a:xfrm>
            <a:off x="4261891" y="1753513"/>
            <a:ext cx="237660" cy="909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14908" y="2662543"/>
            <a:ext cx="1369286" cy="523220"/>
          </a:xfrm>
          <a:prstGeom prst="rect">
            <a:avLst/>
          </a:prstGeom>
          <a:noFill/>
        </p:spPr>
        <p:txBody>
          <a:bodyPr wrap="none" rtlCol="0">
            <a:spAutoFit/>
          </a:bodyPr>
          <a:lstStyle/>
          <a:p>
            <a:pPr algn="ctr"/>
            <a:r>
              <a:rPr lang="en-US" sz="1400" dirty="0" smtClean="0"/>
              <a:t>Property Format</a:t>
            </a:r>
          </a:p>
          <a:p>
            <a:pPr algn="ctr"/>
            <a:r>
              <a:rPr lang="en-US" sz="1400" dirty="0" smtClean="0"/>
              <a:t>(Optional)</a:t>
            </a:r>
            <a:endParaRPr lang="en-US" sz="1400" dirty="0"/>
          </a:p>
        </p:txBody>
      </p:sp>
      <p:sp>
        <p:nvSpPr>
          <p:cNvPr id="15" name="Freeform 14"/>
          <p:cNvSpPr/>
          <p:nvPr/>
        </p:nvSpPr>
        <p:spPr>
          <a:xfrm>
            <a:off x="2141034" y="1432123"/>
            <a:ext cx="4966010" cy="1801731"/>
          </a:xfrm>
          <a:custGeom>
            <a:avLst/>
            <a:gdLst>
              <a:gd name="connsiteX0" fmla="*/ 0 w 4966010"/>
              <a:gd name="connsiteY0" fmla="*/ 0 h 1801731"/>
              <a:gd name="connsiteX1" fmla="*/ 4966010 w 4966010"/>
              <a:gd name="connsiteY1" fmla="*/ 0 h 1801731"/>
              <a:gd name="connsiteX2" fmla="*/ 4966010 w 4966010"/>
              <a:gd name="connsiteY2" fmla="*/ 312234 h 1801731"/>
              <a:gd name="connsiteX3" fmla="*/ 3070304 w 4966010"/>
              <a:gd name="connsiteY3" fmla="*/ 312234 h 1801731"/>
              <a:gd name="connsiteX4" fmla="*/ 3070304 w 4966010"/>
              <a:gd name="connsiteY4" fmla="*/ 1801731 h 1801731"/>
              <a:gd name="connsiteX5" fmla="*/ 104078 w 4966010"/>
              <a:gd name="connsiteY5" fmla="*/ 1801731 h 1801731"/>
              <a:gd name="connsiteX6" fmla="*/ 104078 w 4966010"/>
              <a:gd name="connsiteY6" fmla="*/ 312234 h 1801731"/>
              <a:gd name="connsiteX7" fmla="*/ 0 w 4966010"/>
              <a:gd name="connsiteY7" fmla="*/ 312234 h 180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010" h="1801731">
                <a:moveTo>
                  <a:pt x="0" y="0"/>
                </a:moveTo>
                <a:lnTo>
                  <a:pt x="4966010" y="0"/>
                </a:lnTo>
                <a:lnTo>
                  <a:pt x="4966010" y="312234"/>
                </a:lnTo>
                <a:lnTo>
                  <a:pt x="3070304" y="312234"/>
                </a:lnTo>
                <a:lnTo>
                  <a:pt x="3070304" y="1801731"/>
                </a:lnTo>
                <a:lnTo>
                  <a:pt x="104078" y="1801731"/>
                </a:lnTo>
                <a:lnTo>
                  <a:pt x="104078" y="312234"/>
                </a:lnTo>
                <a:lnTo>
                  <a:pt x="0" y="312234"/>
                </a:lnTo>
                <a:close/>
              </a:path>
            </a:pathLst>
          </a:cu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355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Property Name</a:t>
            </a:r>
            <a:endParaRPr lang="en-US" dirty="0">
              <a:solidFill>
                <a:schemeClr val="bg2"/>
              </a:solidFill>
            </a:endParaRPr>
          </a:p>
        </p:txBody>
      </p:sp>
      <p:sp>
        <p:nvSpPr>
          <p:cNvPr id="4" name="Text Placeholder 3"/>
          <p:cNvSpPr>
            <a:spLocks noGrp="1"/>
          </p:cNvSpPr>
          <p:nvPr>
            <p:ph type="body" sz="half" idx="2"/>
          </p:nvPr>
        </p:nvSpPr>
        <p:spPr>
          <a:xfrm>
            <a:off x="8275982" y="2511813"/>
            <a:ext cx="3398520" cy="3736587"/>
          </a:xfrm>
        </p:spPr>
        <p:txBody>
          <a:bodyPr>
            <a:noAutofit/>
          </a:bodyPr>
          <a:lstStyle/>
          <a:p>
            <a:pPr marL="342900" indent="-342900">
              <a:buFontTx/>
              <a:buChar char="-"/>
            </a:pPr>
            <a:r>
              <a:rPr lang="en-US" sz="1200" dirty="0" smtClean="0">
                <a:solidFill>
                  <a:schemeClr val="bg1"/>
                </a:solidFill>
              </a:rPr>
              <a:t>The name of the property within the log event is located at the beginning of the property string, after the conditional flag</a:t>
            </a:r>
          </a:p>
          <a:p>
            <a:pPr marL="342900" indent="-342900">
              <a:buFontTx/>
              <a:buChar char="-"/>
            </a:pPr>
            <a:r>
              <a:rPr lang="en-US" sz="1200" dirty="0" smtClean="0">
                <a:solidFill>
                  <a:schemeClr val="bg1"/>
                </a:solidFill>
              </a:rPr>
              <a:t>All log events have optional “Meta Data”</a:t>
            </a:r>
            <a:r>
              <a:rPr lang="en-US" sz="1200" baseline="30000" dirty="0" smtClean="0">
                <a:solidFill>
                  <a:schemeClr val="bg1"/>
                </a:solidFill>
              </a:rPr>
              <a:t>1</a:t>
            </a:r>
          </a:p>
          <a:p>
            <a:pPr marL="342900" indent="-342900">
              <a:buFontTx/>
              <a:buChar char="-"/>
            </a:pPr>
            <a:r>
              <a:rPr lang="en-US" sz="1200" dirty="0" smtClean="0">
                <a:solidFill>
                  <a:schemeClr val="bg1"/>
                </a:solidFill>
              </a:rPr>
              <a:t>The Property Name value is reflective and recursive, child values can be accessed with periods, for example: </a:t>
            </a:r>
            <a:r>
              <a:rPr lang="en-US" sz="1200" dirty="0" err="1" smtClean="0">
                <a:solidFill>
                  <a:schemeClr val="bg1"/>
                </a:solidFill>
              </a:rPr>
              <a:t>DateTime.Day</a:t>
            </a:r>
            <a:endParaRPr lang="en-US" sz="1200" dirty="0" smtClean="0">
              <a:solidFill>
                <a:schemeClr val="bg1"/>
              </a:solidFill>
            </a:endParaRPr>
          </a:p>
          <a:p>
            <a:pPr marL="342900" indent="-342900">
              <a:buFontTx/>
              <a:buChar char="-"/>
            </a:pPr>
            <a:r>
              <a:rPr lang="en-US" sz="1200" dirty="0" smtClean="0">
                <a:solidFill>
                  <a:schemeClr val="bg1"/>
                </a:solidFill>
              </a:rPr>
              <a:t>The “Meta Data” is searched first for the property (by name)</a:t>
            </a:r>
          </a:p>
          <a:p>
            <a:pPr marL="342900" indent="-342900">
              <a:buFontTx/>
              <a:buChar char="-"/>
            </a:pPr>
            <a:r>
              <a:rPr lang="en-US" sz="1200" dirty="0" smtClean="0">
                <a:solidFill>
                  <a:schemeClr val="bg1"/>
                </a:solidFill>
              </a:rPr>
              <a:t>The log event is searched for the property (by name) if the property is not found in the “Meta Data”</a:t>
            </a:r>
            <a:endParaRPr lang="en-US" sz="900" dirty="0" smtClean="0">
              <a:solidFill>
                <a:schemeClr val="bg1"/>
              </a:solidFill>
            </a:endParaRPr>
          </a:p>
        </p:txBody>
      </p:sp>
      <p:sp>
        <p:nvSpPr>
          <p:cNvPr id="5" name="TextBox 4"/>
          <p:cNvSpPr txBox="1"/>
          <p:nvPr/>
        </p:nvSpPr>
        <p:spPr>
          <a:xfrm>
            <a:off x="336557" y="1371600"/>
            <a:ext cx="6892208" cy="400110"/>
          </a:xfrm>
          <a:prstGeom prst="rect">
            <a:avLst/>
          </a:prstGeom>
          <a:noFill/>
        </p:spPr>
        <p:txBody>
          <a:bodyPr wrap="none" rtlCol="0">
            <a:spAutoFit/>
          </a:bodyPr>
          <a:lstStyle/>
          <a:p>
            <a:pPr algn="ctr"/>
            <a:r>
              <a:rPr lang="en-US" sz="2000" dirty="0">
                <a:solidFill>
                  <a:schemeClr val="accent4"/>
                </a:solidFill>
              </a:rPr>
              <a:t>“Hello Layout${?</a:t>
            </a:r>
            <a:r>
              <a:rPr lang="en-US" sz="2000" dirty="0" err="1">
                <a:solidFill>
                  <a:schemeClr val="accent4"/>
                </a:solidFill>
              </a:rPr>
              <a:t>DateTime</a:t>
            </a:r>
            <a:r>
              <a:rPr lang="en-US" sz="2000" dirty="0">
                <a:solidFill>
                  <a:schemeClr val="accent4"/>
                </a:solidFill>
              </a:rPr>
              <a:t>:': {0:MM/</a:t>
            </a:r>
            <a:r>
              <a:rPr lang="en-US" sz="2000" dirty="0" err="1">
                <a:solidFill>
                  <a:schemeClr val="accent4"/>
                </a:solidFill>
              </a:rPr>
              <a:t>dd</a:t>
            </a:r>
            <a:r>
              <a:rPr lang="en-US" sz="2000" dirty="0">
                <a:solidFill>
                  <a:schemeClr val="accent4"/>
                </a:solidFill>
              </a:rPr>
              <a:t>/</a:t>
            </a:r>
            <a:r>
              <a:rPr lang="en-US" sz="2000" dirty="0" err="1">
                <a:solidFill>
                  <a:schemeClr val="accent4"/>
                </a:solidFill>
              </a:rPr>
              <a:t>yyyy</a:t>
            </a:r>
            <a:r>
              <a:rPr lang="en-US" sz="2000" dirty="0">
                <a:solidFill>
                  <a:schemeClr val="accent4"/>
                </a:solidFill>
              </a:rPr>
              <a:t> </a:t>
            </a:r>
            <a:r>
              <a:rPr lang="en-US" sz="2000" dirty="0" err="1">
                <a:solidFill>
                  <a:schemeClr val="accent4"/>
                </a:solidFill>
              </a:rPr>
              <a:t>hh:mm:ss.fff</a:t>
            </a:r>
            <a:r>
              <a:rPr lang="en-US" sz="2000" dirty="0">
                <a:solidFill>
                  <a:schemeClr val="accent4"/>
                </a:solidFill>
              </a:rPr>
              <a:t>}'}!\r\n”</a:t>
            </a:r>
          </a:p>
        </p:txBody>
      </p:sp>
      <p:sp>
        <p:nvSpPr>
          <p:cNvPr id="7" name="Rectangle 6"/>
          <p:cNvSpPr/>
          <p:nvPr/>
        </p:nvSpPr>
        <p:spPr>
          <a:xfrm>
            <a:off x="453483" y="1427357"/>
            <a:ext cx="1687551" cy="31223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Rectangle 8"/>
          <p:cNvSpPr/>
          <p:nvPr/>
        </p:nvSpPr>
        <p:spPr>
          <a:xfrm>
            <a:off x="3137210" y="1432123"/>
            <a:ext cx="3969833" cy="31223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3" name="Straight Arrow Connector 12"/>
          <p:cNvCxnSpPr>
            <a:endCxn id="16" idx="0"/>
          </p:cNvCxnSpPr>
          <p:nvPr/>
        </p:nvCxnSpPr>
        <p:spPr>
          <a:xfrm flipH="1">
            <a:off x="1385581" y="1739591"/>
            <a:ext cx="671819" cy="569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3762" y="2308633"/>
            <a:ext cx="1343638" cy="523220"/>
          </a:xfrm>
          <a:prstGeom prst="rect">
            <a:avLst/>
          </a:prstGeom>
          <a:noFill/>
        </p:spPr>
        <p:txBody>
          <a:bodyPr wrap="none" rtlCol="0">
            <a:spAutoFit/>
          </a:bodyPr>
          <a:lstStyle/>
          <a:p>
            <a:pPr algn="ctr"/>
            <a:r>
              <a:rPr lang="en-US" sz="1400" dirty="0" smtClean="0"/>
              <a:t>Conditional Flag</a:t>
            </a:r>
          </a:p>
          <a:p>
            <a:pPr algn="ctr"/>
            <a:r>
              <a:rPr lang="en-US" sz="1400" dirty="0" smtClean="0"/>
              <a:t>(Optional)</a:t>
            </a:r>
            <a:endParaRPr lang="en-US" sz="1400" dirty="0"/>
          </a:p>
        </p:txBody>
      </p:sp>
      <p:cxnSp>
        <p:nvCxnSpPr>
          <p:cNvPr id="17" name="Straight Arrow Connector 16"/>
          <p:cNvCxnSpPr>
            <a:endCxn id="18" idx="0"/>
          </p:cNvCxnSpPr>
          <p:nvPr/>
        </p:nvCxnSpPr>
        <p:spPr>
          <a:xfrm>
            <a:off x="2590800" y="1728867"/>
            <a:ext cx="345354" cy="9490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97421" y="2677964"/>
            <a:ext cx="1277465" cy="523220"/>
          </a:xfrm>
          <a:prstGeom prst="rect">
            <a:avLst/>
          </a:prstGeom>
          <a:noFill/>
        </p:spPr>
        <p:txBody>
          <a:bodyPr wrap="none" rtlCol="0">
            <a:spAutoFit/>
          </a:bodyPr>
          <a:lstStyle/>
          <a:p>
            <a:pPr algn="ctr"/>
            <a:r>
              <a:rPr lang="en-US" sz="1400" dirty="0" smtClean="0"/>
              <a:t>Property Name</a:t>
            </a:r>
          </a:p>
          <a:p>
            <a:pPr algn="ctr"/>
            <a:r>
              <a:rPr lang="en-US" sz="1400" dirty="0" smtClean="0"/>
              <a:t>(Required)</a:t>
            </a:r>
            <a:endParaRPr lang="en-US" sz="1400" dirty="0"/>
          </a:p>
        </p:txBody>
      </p:sp>
      <p:cxnSp>
        <p:nvCxnSpPr>
          <p:cNvPr id="21" name="Straight Arrow Connector 20"/>
          <p:cNvCxnSpPr>
            <a:endCxn id="22" idx="0"/>
          </p:cNvCxnSpPr>
          <p:nvPr/>
        </p:nvCxnSpPr>
        <p:spPr>
          <a:xfrm>
            <a:off x="4261891" y="1753513"/>
            <a:ext cx="237660" cy="909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14908" y="2662543"/>
            <a:ext cx="1369286" cy="523220"/>
          </a:xfrm>
          <a:prstGeom prst="rect">
            <a:avLst/>
          </a:prstGeom>
          <a:noFill/>
        </p:spPr>
        <p:txBody>
          <a:bodyPr wrap="none" rtlCol="0">
            <a:spAutoFit/>
          </a:bodyPr>
          <a:lstStyle/>
          <a:p>
            <a:pPr algn="ctr"/>
            <a:r>
              <a:rPr lang="en-US" sz="1400" dirty="0" smtClean="0"/>
              <a:t>Property Format</a:t>
            </a:r>
          </a:p>
          <a:p>
            <a:pPr algn="ctr"/>
            <a:r>
              <a:rPr lang="en-US" sz="1400" dirty="0" smtClean="0"/>
              <a:t>(Optional)</a:t>
            </a:r>
            <a:endParaRPr lang="en-US" sz="1400" dirty="0"/>
          </a:p>
        </p:txBody>
      </p:sp>
      <p:sp>
        <p:nvSpPr>
          <p:cNvPr id="14" name="Rectangle 13"/>
          <p:cNvSpPr/>
          <p:nvPr/>
        </p:nvSpPr>
        <p:spPr>
          <a:xfrm>
            <a:off x="3910361" y="1724722"/>
            <a:ext cx="1196898" cy="1471961"/>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 name="Rectangle 14"/>
          <p:cNvSpPr/>
          <p:nvPr/>
        </p:nvSpPr>
        <p:spPr>
          <a:xfrm>
            <a:off x="773151" y="1724722"/>
            <a:ext cx="1330546" cy="1122556"/>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TextBox 18"/>
          <p:cNvSpPr txBox="1"/>
          <p:nvPr/>
        </p:nvSpPr>
        <p:spPr>
          <a:xfrm>
            <a:off x="8275982" y="6334036"/>
            <a:ext cx="3368702" cy="430887"/>
          </a:xfrm>
          <a:prstGeom prst="rect">
            <a:avLst/>
          </a:prstGeom>
          <a:noFill/>
        </p:spPr>
        <p:txBody>
          <a:bodyPr wrap="square" rtlCol="0">
            <a:spAutoFit/>
          </a:bodyPr>
          <a:lstStyle/>
          <a:p>
            <a:r>
              <a:rPr lang="en-US" sz="1100" dirty="0" smtClean="0">
                <a:solidFill>
                  <a:schemeClr val="bg1"/>
                </a:solidFill>
              </a:rPr>
              <a:t>1. Meta Data is explored in more depth later in this presentation</a:t>
            </a:r>
            <a:endParaRPr lang="en-US" sz="1100" dirty="0">
              <a:solidFill>
                <a:schemeClr val="bg1"/>
              </a:solidFill>
            </a:endParaRPr>
          </a:p>
        </p:txBody>
      </p:sp>
    </p:spTree>
    <p:extLst>
      <p:ext uri="{BB962C8B-B14F-4D97-AF65-F5344CB8AC3E}">
        <p14:creationId xmlns:p14="http://schemas.microsoft.com/office/powerpoint/2010/main" val="37728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Property Format</a:t>
            </a:r>
            <a:endParaRPr lang="en-US" dirty="0">
              <a:solidFill>
                <a:schemeClr val="bg2"/>
              </a:solidFill>
            </a:endParaRPr>
          </a:p>
        </p:txBody>
      </p:sp>
      <p:sp>
        <p:nvSpPr>
          <p:cNvPr id="4" name="Text Placeholder 3"/>
          <p:cNvSpPr>
            <a:spLocks noGrp="1"/>
          </p:cNvSpPr>
          <p:nvPr>
            <p:ph type="body" sz="half" idx="2"/>
          </p:nvPr>
        </p:nvSpPr>
        <p:spPr/>
        <p:txBody>
          <a:bodyPr>
            <a:normAutofit fontScale="77500" lnSpcReduction="20000"/>
          </a:bodyPr>
          <a:lstStyle/>
          <a:p>
            <a:pPr marL="342900" indent="-342900">
              <a:buFontTx/>
              <a:buChar char="-"/>
            </a:pPr>
            <a:r>
              <a:rPr lang="en-US" sz="2000" dirty="0" smtClean="0">
                <a:solidFill>
                  <a:schemeClr val="bg1"/>
                </a:solidFill>
              </a:rPr>
              <a:t>The Property Format is used to format the value of the property which was evaluated from the log event</a:t>
            </a:r>
          </a:p>
          <a:p>
            <a:pPr marL="342900" indent="-342900">
              <a:buFontTx/>
              <a:buChar char="-"/>
            </a:pPr>
            <a:r>
              <a:rPr lang="en-US" sz="2000" dirty="0" smtClean="0">
                <a:solidFill>
                  <a:schemeClr val="bg1"/>
                </a:solidFill>
              </a:rPr>
              <a:t>The Property Format is separated from the Property Name by a colon ‘:’</a:t>
            </a:r>
          </a:p>
          <a:p>
            <a:pPr marL="342900" indent="-342900">
              <a:buFontTx/>
              <a:buChar char="-"/>
            </a:pPr>
            <a:r>
              <a:rPr lang="en-US" sz="2000" dirty="0" smtClean="0">
                <a:solidFill>
                  <a:schemeClr val="bg1"/>
                </a:solidFill>
              </a:rPr>
              <a:t>The Property Format is wrapped in single quotes to allow for escaping within the format string</a:t>
            </a:r>
          </a:p>
          <a:p>
            <a:pPr marL="342900" indent="-342900">
              <a:buFontTx/>
              <a:buChar char="-"/>
            </a:pPr>
            <a:r>
              <a:rPr lang="en-US" sz="2000" dirty="0" smtClean="0">
                <a:solidFill>
                  <a:schemeClr val="bg1"/>
                </a:solidFill>
              </a:rPr>
              <a:t>The framework uses </a:t>
            </a:r>
            <a:r>
              <a:rPr lang="en-US" sz="2000" dirty="0" err="1" smtClean="0">
                <a:solidFill>
                  <a:schemeClr val="bg1"/>
                </a:solidFill>
              </a:rPr>
              <a:t>System.String.Format</a:t>
            </a:r>
            <a:r>
              <a:rPr lang="en-US" sz="2000" dirty="0">
                <a:solidFill>
                  <a:schemeClr val="bg1"/>
                </a:solidFill>
              </a:rPr>
              <a:t> </a:t>
            </a:r>
            <a:r>
              <a:rPr lang="en-US" sz="2000" dirty="0" smtClean="0">
                <a:solidFill>
                  <a:schemeClr val="bg1"/>
                </a:solidFill>
              </a:rPr>
              <a:t>with the property format and value</a:t>
            </a:r>
            <a:endParaRPr lang="en-US" sz="1400" dirty="0" smtClean="0">
              <a:solidFill>
                <a:schemeClr val="bg1"/>
              </a:solidFill>
            </a:endParaRPr>
          </a:p>
        </p:txBody>
      </p:sp>
      <p:sp>
        <p:nvSpPr>
          <p:cNvPr id="5" name="TextBox 4"/>
          <p:cNvSpPr txBox="1"/>
          <p:nvPr/>
        </p:nvSpPr>
        <p:spPr>
          <a:xfrm>
            <a:off x="336557" y="1371600"/>
            <a:ext cx="6892208" cy="400110"/>
          </a:xfrm>
          <a:prstGeom prst="rect">
            <a:avLst/>
          </a:prstGeom>
          <a:noFill/>
        </p:spPr>
        <p:txBody>
          <a:bodyPr wrap="none" rtlCol="0">
            <a:spAutoFit/>
          </a:bodyPr>
          <a:lstStyle/>
          <a:p>
            <a:pPr algn="ctr"/>
            <a:r>
              <a:rPr lang="en-US" sz="2000" dirty="0">
                <a:solidFill>
                  <a:schemeClr val="accent4"/>
                </a:solidFill>
              </a:rPr>
              <a:t>“Hello Layout${?</a:t>
            </a:r>
            <a:r>
              <a:rPr lang="en-US" sz="2000" dirty="0" err="1">
                <a:solidFill>
                  <a:schemeClr val="accent4"/>
                </a:solidFill>
              </a:rPr>
              <a:t>DateTime</a:t>
            </a:r>
            <a:r>
              <a:rPr lang="en-US" sz="2000" dirty="0">
                <a:solidFill>
                  <a:schemeClr val="accent4"/>
                </a:solidFill>
              </a:rPr>
              <a:t>:': {0:MM/</a:t>
            </a:r>
            <a:r>
              <a:rPr lang="en-US" sz="2000" dirty="0" err="1">
                <a:solidFill>
                  <a:schemeClr val="accent4"/>
                </a:solidFill>
              </a:rPr>
              <a:t>dd</a:t>
            </a:r>
            <a:r>
              <a:rPr lang="en-US" sz="2000" dirty="0">
                <a:solidFill>
                  <a:schemeClr val="accent4"/>
                </a:solidFill>
              </a:rPr>
              <a:t>/</a:t>
            </a:r>
            <a:r>
              <a:rPr lang="en-US" sz="2000" dirty="0" err="1">
                <a:solidFill>
                  <a:schemeClr val="accent4"/>
                </a:solidFill>
              </a:rPr>
              <a:t>yyyy</a:t>
            </a:r>
            <a:r>
              <a:rPr lang="en-US" sz="2000" dirty="0">
                <a:solidFill>
                  <a:schemeClr val="accent4"/>
                </a:solidFill>
              </a:rPr>
              <a:t> </a:t>
            </a:r>
            <a:r>
              <a:rPr lang="en-US" sz="2000" dirty="0" err="1">
                <a:solidFill>
                  <a:schemeClr val="accent4"/>
                </a:solidFill>
              </a:rPr>
              <a:t>hh:mm:ss.fff</a:t>
            </a:r>
            <a:r>
              <a:rPr lang="en-US" sz="2000" dirty="0">
                <a:solidFill>
                  <a:schemeClr val="accent4"/>
                </a:solidFill>
              </a:rPr>
              <a:t>}'}!\r\n”</a:t>
            </a:r>
          </a:p>
        </p:txBody>
      </p:sp>
      <p:sp>
        <p:nvSpPr>
          <p:cNvPr id="7" name="Rectangle 6"/>
          <p:cNvSpPr/>
          <p:nvPr/>
        </p:nvSpPr>
        <p:spPr>
          <a:xfrm>
            <a:off x="453483" y="1427357"/>
            <a:ext cx="2661424" cy="31223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Rectangle 8"/>
          <p:cNvSpPr/>
          <p:nvPr/>
        </p:nvSpPr>
        <p:spPr>
          <a:xfrm>
            <a:off x="6445405" y="1432123"/>
            <a:ext cx="661638" cy="312234"/>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3" name="Straight Arrow Connector 12"/>
          <p:cNvCxnSpPr>
            <a:endCxn id="16" idx="0"/>
          </p:cNvCxnSpPr>
          <p:nvPr/>
        </p:nvCxnSpPr>
        <p:spPr>
          <a:xfrm flipH="1">
            <a:off x="1385581" y="1739591"/>
            <a:ext cx="671819" cy="569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3762" y="2308633"/>
            <a:ext cx="1343638" cy="523220"/>
          </a:xfrm>
          <a:prstGeom prst="rect">
            <a:avLst/>
          </a:prstGeom>
          <a:noFill/>
        </p:spPr>
        <p:txBody>
          <a:bodyPr wrap="none" rtlCol="0">
            <a:spAutoFit/>
          </a:bodyPr>
          <a:lstStyle/>
          <a:p>
            <a:pPr algn="ctr"/>
            <a:r>
              <a:rPr lang="en-US" sz="1400" dirty="0" smtClean="0"/>
              <a:t>Conditional Flag</a:t>
            </a:r>
          </a:p>
          <a:p>
            <a:pPr algn="ctr"/>
            <a:r>
              <a:rPr lang="en-US" sz="1400" dirty="0" smtClean="0"/>
              <a:t>(Optional)</a:t>
            </a:r>
            <a:endParaRPr lang="en-US" sz="1400" dirty="0"/>
          </a:p>
        </p:txBody>
      </p:sp>
      <p:cxnSp>
        <p:nvCxnSpPr>
          <p:cNvPr id="17" name="Straight Arrow Connector 16"/>
          <p:cNvCxnSpPr>
            <a:endCxn id="18" idx="0"/>
          </p:cNvCxnSpPr>
          <p:nvPr/>
        </p:nvCxnSpPr>
        <p:spPr>
          <a:xfrm>
            <a:off x="2590800" y="1728867"/>
            <a:ext cx="345354" cy="9490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97421" y="2677964"/>
            <a:ext cx="1277465" cy="523220"/>
          </a:xfrm>
          <a:prstGeom prst="rect">
            <a:avLst/>
          </a:prstGeom>
          <a:noFill/>
        </p:spPr>
        <p:txBody>
          <a:bodyPr wrap="none" rtlCol="0">
            <a:spAutoFit/>
          </a:bodyPr>
          <a:lstStyle/>
          <a:p>
            <a:pPr algn="ctr"/>
            <a:r>
              <a:rPr lang="en-US" sz="1400" dirty="0" smtClean="0"/>
              <a:t>Property Name</a:t>
            </a:r>
          </a:p>
          <a:p>
            <a:pPr algn="ctr"/>
            <a:r>
              <a:rPr lang="en-US" sz="1400" dirty="0" smtClean="0"/>
              <a:t>(Required)</a:t>
            </a:r>
            <a:endParaRPr lang="en-US" sz="1400" dirty="0"/>
          </a:p>
        </p:txBody>
      </p:sp>
      <p:cxnSp>
        <p:nvCxnSpPr>
          <p:cNvPr id="21" name="Straight Arrow Connector 20"/>
          <p:cNvCxnSpPr>
            <a:endCxn id="22" idx="0"/>
          </p:cNvCxnSpPr>
          <p:nvPr/>
        </p:nvCxnSpPr>
        <p:spPr>
          <a:xfrm>
            <a:off x="4261891" y="1753513"/>
            <a:ext cx="237660" cy="909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14908" y="2662543"/>
            <a:ext cx="1369286" cy="523220"/>
          </a:xfrm>
          <a:prstGeom prst="rect">
            <a:avLst/>
          </a:prstGeom>
          <a:noFill/>
        </p:spPr>
        <p:txBody>
          <a:bodyPr wrap="none" rtlCol="0">
            <a:spAutoFit/>
          </a:bodyPr>
          <a:lstStyle/>
          <a:p>
            <a:pPr algn="ctr"/>
            <a:r>
              <a:rPr lang="en-US" sz="1400" dirty="0" smtClean="0"/>
              <a:t>Property Format</a:t>
            </a:r>
          </a:p>
          <a:p>
            <a:pPr algn="ctr"/>
            <a:r>
              <a:rPr lang="en-US" sz="1400" dirty="0" smtClean="0"/>
              <a:t>(Optional)</a:t>
            </a:r>
            <a:endParaRPr lang="en-US" sz="1400" dirty="0"/>
          </a:p>
        </p:txBody>
      </p:sp>
      <p:sp>
        <p:nvSpPr>
          <p:cNvPr id="14" name="Rectangle 13"/>
          <p:cNvSpPr/>
          <p:nvPr/>
        </p:nvSpPr>
        <p:spPr>
          <a:xfrm>
            <a:off x="2304753" y="1713802"/>
            <a:ext cx="1196898" cy="1471961"/>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 name="Rectangle 14"/>
          <p:cNvSpPr/>
          <p:nvPr/>
        </p:nvSpPr>
        <p:spPr>
          <a:xfrm>
            <a:off x="773151" y="1724722"/>
            <a:ext cx="1330546" cy="1122556"/>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77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Example</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In the example on the left:</a:t>
            </a:r>
          </a:p>
          <a:p>
            <a:pPr marL="800100" lvl="1" indent="-342900">
              <a:buFontTx/>
              <a:buChar char="-"/>
            </a:pPr>
            <a:r>
              <a:rPr lang="en-US" sz="1400" dirty="0" smtClean="0">
                <a:solidFill>
                  <a:schemeClr val="bg1"/>
                </a:solidFill>
              </a:rPr>
              <a:t>The </a:t>
            </a:r>
            <a:r>
              <a:rPr lang="en-US" sz="1400" dirty="0" err="1" smtClean="0">
                <a:solidFill>
                  <a:schemeClr val="bg1"/>
                </a:solidFill>
              </a:rPr>
              <a:t>DateTime</a:t>
            </a:r>
            <a:r>
              <a:rPr lang="en-US" sz="1400" dirty="0" smtClean="0">
                <a:solidFill>
                  <a:schemeClr val="bg1"/>
                </a:solidFill>
              </a:rPr>
              <a:t> value in the log event is used as the value for the property</a:t>
            </a:r>
          </a:p>
          <a:p>
            <a:pPr marL="800100" lvl="1" indent="-342900">
              <a:buFontTx/>
              <a:buChar char="-"/>
            </a:pPr>
            <a:r>
              <a:rPr lang="en-US" sz="1400" dirty="0">
                <a:solidFill>
                  <a:schemeClr val="bg1"/>
                </a:solidFill>
              </a:rPr>
              <a:t>Without a </a:t>
            </a:r>
            <a:r>
              <a:rPr lang="en-US" sz="1400" dirty="0" err="1">
                <a:solidFill>
                  <a:schemeClr val="bg1"/>
                </a:solidFill>
              </a:rPr>
              <a:t>DateTime</a:t>
            </a:r>
            <a:r>
              <a:rPr lang="en-US" sz="1400" dirty="0">
                <a:solidFill>
                  <a:schemeClr val="bg1"/>
                </a:solidFill>
              </a:rPr>
              <a:t> value in the log event, the “: “ in the string format would be excluded from the string because of the Conditional </a:t>
            </a:r>
            <a:r>
              <a:rPr lang="en-US" sz="1400" dirty="0" smtClean="0">
                <a:solidFill>
                  <a:schemeClr val="bg1"/>
                </a:solidFill>
              </a:rPr>
              <a:t>Flag</a:t>
            </a:r>
          </a:p>
          <a:p>
            <a:pPr marL="800100" lvl="1" indent="-342900">
              <a:buFontTx/>
              <a:buChar char="-"/>
            </a:pPr>
            <a:r>
              <a:rPr lang="en-US" sz="1400" dirty="0" smtClean="0">
                <a:solidFill>
                  <a:schemeClr val="bg1"/>
                </a:solidFill>
              </a:rPr>
              <a:t>The </a:t>
            </a:r>
            <a:r>
              <a:rPr lang="en-US" sz="1400" dirty="0" err="1" smtClean="0">
                <a:solidFill>
                  <a:schemeClr val="bg1"/>
                </a:solidFill>
              </a:rPr>
              <a:t>DateTime</a:t>
            </a:r>
            <a:r>
              <a:rPr lang="en-US" sz="1400" dirty="0" smtClean="0">
                <a:solidFill>
                  <a:schemeClr val="bg1"/>
                </a:solidFill>
              </a:rPr>
              <a:t> is formatted using the format “: {0:MM/</a:t>
            </a:r>
            <a:r>
              <a:rPr lang="en-US" sz="1400" dirty="0" err="1" smtClean="0">
                <a:solidFill>
                  <a:schemeClr val="bg1"/>
                </a:solidFill>
              </a:rPr>
              <a:t>dd</a:t>
            </a:r>
            <a:r>
              <a:rPr lang="en-US" sz="1400" dirty="0" smtClean="0">
                <a:solidFill>
                  <a:schemeClr val="bg1"/>
                </a:solidFill>
              </a:rPr>
              <a:t>/</a:t>
            </a:r>
            <a:r>
              <a:rPr lang="en-US" sz="1400" dirty="0" err="1" smtClean="0">
                <a:solidFill>
                  <a:schemeClr val="bg1"/>
                </a:solidFill>
              </a:rPr>
              <a:t>yyyy</a:t>
            </a:r>
            <a:r>
              <a:rPr lang="en-US" sz="1400" dirty="0" smtClean="0">
                <a:solidFill>
                  <a:schemeClr val="bg1"/>
                </a:solidFill>
              </a:rPr>
              <a:t> </a:t>
            </a:r>
            <a:r>
              <a:rPr lang="en-US" sz="1400" dirty="0" err="1" smtClean="0">
                <a:solidFill>
                  <a:schemeClr val="bg1"/>
                </a:solidFill>
              </a:rPr>
              <a:t>hh:mm:ss.fff</a:t>
            </a:r>
            <a:r>
              <a:rPr lang="en-US" sz="1400" dirty="0" smtClean="0">
                <a:solidFill>
                  <a:schemeClr val="bg1"/>
                </a:solidFill>
              </a:rPr>
              <a:t>}”, as is specified in the layout format at the top</a:t>
            </a:r>
          </a:p>
          <a:p>
            <a:pPr marL="342900" indent="-342900">
              <a:buFontTx/>
              <a:buChar char="-"/>
            </a:pPr>
            <a:endParaRPr lang="en-US" sz="2000" dirty="0" smtClean="0">
              <a:solidFill>
                <a:schemeClr val="bg1"/>
              </a:solidFill>
            </a:endParaRPr>
          </a:p>
        </p:txBody>
      </p:sp>
      <p:sp>
        <p:nvSpPr>
          <p:cNvPr id="5" name="TextBox 4"/>
          <p:cNvSpPr txBox="1"/>
          <p:nvPr/>
        </p:nvSpPr>
        <p:spPr>
          <a:xfrm>
            <a:off x="336557" y="1371600"/>
            <a:ext cx="6892208" cy="400110"/>
          </a:xfrm>
          <a:prstGeom prst="rect">
            <a:avLst/>
          </a:prstGeom>
          <a:noFill/>
        </p:spPr>
        <p:txBody>
          <a:bodyPr wrap="none" rtlCol="0">
            <a:spAutoFit/>
          </a:bodyPr>
          <a:lstStyle/>
          <a:p>
            <a:pPr algn="ctr"/>
            <a:r>
              <a:rPr lang="en-US" sz="2000" dirty="0" smtClean="0">
                <a:solidFill>
                  <a:schemeClr val="accent4"/>
                </a:solidFill>
              </a:rPr>
              <a:t>“Hello Layout${?</a:t>
            </a:r>
            <a:r>
              <a:rPr lang="en-US" sz="2000" dirty="0" err="1" smtClean="0">
                <a:solidFill>
                  <a:schemeClr val="accent4"/>
                </a:solidFill>
              </a:rPr>
              <a:t>DateTime</a:t>
            </a:r>
            <a:r>
              <a:rPr lang="en-US" sz="2000" dirty="0" smtClean="0">
                <a:solidFill>
                  <a:schemeClr val="accent4"/>
                </a:solidFill>
              </a:rPr>
              <a:t>:': {</a:t>
            </a:r>
            <a:r>
              <a:rPr lang="en-US" sz="2000" dirty="0">
                <a:solidFill>
                  <a:schemeClr val="accent4"/>
                </a:solidFill>
              </a:rPr>
              <a:t>0:MM/</a:t>
            </a:r>
            <a:r>
              <a:rPr lang="en-US" sz="2000" dirty="0" err="1">
                <a:solidFill>
                  <a:schemeClr val="accent4"/>
                </a:solidFill>
              </a:rPr>
              <a:t>dd</a:t>
            </a:r>
            <a:r>
              <a:rPr lang="en-US" sz="2000" dirty="0">
                <a:solidFill>
                  <a:schemeClr val="accent4"/>
                </a:solidFill>
              </a:rPr>
              <a:t>/</a:t>
            </a:r>
            <a:r>
              <a:rPr lang="en-US" sz="2000" dirty="0" err="1">
                <a:solidFill>
                  <a:schemeClr val="accent4"/>
                </a:solidFill>
              </a:rPr>
              <a:t>yyyy</a:t>
            </a:r>
            <a:r>
              <a:rPr lang="en-US" sz="2000" dirty="0">
                <a:solidFill>
                  <a:schemeClr val="accent4"/>
                </a:solidFill>
              </a:rPr>
              <a:t> </a:t>
            </a:r>
            <a:r>
              <a:rPr lang="en-US" sz="2000" dirty="0" err="1">
                <a:solidFill>
                  <a:schemeClr val="accent4"/>
                </a:solidFill>
              </a:rPr>
              <a:t>hh:mm:ss.fff</a:t>
            </a:r>
            <a:r>
              <a:rPr lang="en-US" sz="2000" dirty="0" smtClean="0">
                <a:solidFill>
                  <a:schemeClr val="accent4"/>
                </a:solidFill>
              </a:rPr>
              <a:t>}'}!\r\n”</a:t>
            </a:r>
            <a:endParaRPr lang="en-US" sz="2000" dirty="0">
              <a:solidFill>
                <a:schemeClr val="accent4"/>
              </a:solidFill>
            </a:endParaRPr>
          </a:p>
        </p:txBody>
      </p:sp>
      <p:cxnSp>
        <p:nvCxnSpPr>
          <p:cNvPr id="6" name="Straight Arrow Connector 5"/>
          <p:cNvCxnSpPr>
            <a:stCxn id="21" idx="1"/>
            <a:endCxn id="7" idx="0"/>
          </p:cNvCxnSpPr>
          <p:nvPr/>
        </p:nvCxnSpPr>
        <p:spPr>
          <a:xfrm flipH="1">
            <a:off x="1791916" y="2215902"/>
            <a:ext cx="1941883" cy="736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1" idx="1"/>
            <a:endCxn id="9" idx="0"/>
          </p:cNvCxnSpPr>
          <p:nvPr/>
        </p:nvCxnSpPr>
        <p:spPr>
          <a:xfrm>
            <a:off x="3733799" y="2215902"/>
            <a:ext cx="1196544" cy="15516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85801" y="2952587"/>
            <a:ext cx="2212230" cy="615554"/>
            <a:chOff x="726609" y="2995074"/>
            <a:chExt cx="2212230" cy="615554"/>
          </a:xfrm>
        </p:grpSpPr>
        <p:sp>
          <p:nvSpPr>
            <p:cNvPr id="7" name="TextBox 6"/>
            <p:cNvSpPr txBox="1"/>
            <p:nvPr/>
          </p:nvSpPr>
          <p:spPr>
            <a:xfrm>
              <a:off x="726609" y="2995074"/>
              <a:ext cx="2212230" cy="307777"/>
            </a:xfrm>
            <a:prstGeom prst="rect">
              <a:avLst/>
            </a:prstGeom>
            <a:noFill/>
          </p:spPr>
          <p:txBody>
            <a:bodyPr wrap="square" rtlCol="0">
              <a:spAutoFit/>
            </a:bodyPr>
            <a:lstStyle/>
            <a:p>
              <a:pPr algn="ctr"/>
              <a:r>
                <a:rPr lang="en-US" sz="1400" dirty="0" smtClean="0"/>
                <a:t>(Without </a:t>
              </a:r>
              <a:r>
                <a:rPr lang="en-US" sz="1400" dirty="0" err="1" smtClean="0"/>
                <a:t>DateTime</a:t>
              </a:r>
              <a:r>
                <a:rPr lang="en-US" sz="1400" dirty="0" smtClean="0"/>
                <a:t> Value)</a:t>
              </a:r>
              <a:endParaRPr lang="en-US" sz="1400" dirty="0"/>
            </a:p>
          </p:txBody>
        </p:sp>
        <p:sp>
          <p:nvSpPr>
            <p:cNvPr id="15" name="TextBox 14"/>
            <p:cNvSpPr txBox="1"/>
            <p:nvPr/>
          </p:nvSpPr>
          <p:spPr>
            <a:xfrm>
              <a:off x="994994" y="3302851"/>
              <a:ext cx="1675460" cy="307777"/>
            </a:xfrm>
            <a:prstGeom prst="rect">
              <a:avLst/>
            </a:prstGeom>
            <a:noFill/>
          </p:spPr>
          <p:txBody>
            <a:bodyPr wrap="none" rtlCol="0">
              <a:spAutoFit/>
            </a:bodyPr>
            <a:lstStyle/>
            <a:p>
              <a:pPr algn="ctr"/>
              <a:r>
                <a:rPr lang="en-US" sz="1400" dirty="0" smtClean="0">
                  <a:latin typeface="Consolas" panose="020B0609020204030204" pitchFamily="49" charset="0"/>
                  <a:cs typeface="Consolas" panose="020B0609020204030204" pitchFamily="49" charset="0"/>
                </a:rPr>
                <a:t>“Hello Layout!”</a:t>
              </a:r>
              <a:endParaRPr lang="en-US" sz="1400" dirty="0">
                <a:latin typeface="Consolas" panose="020B0609020204030204" pitchFamily="49" charset="0"/>
                <a:cs typeface="Consolas" panose="020B0609020204030204" pitchFamily="49" charset="0"/>
              </a:endParaRPr>
            </a:p>
          </p:txBody>
        </p:sp>
      </p:grpSp>
      <p:grpSp>
        <p:nvGrpSpPr>
          <p:cNvPr id="24" name="Group 23"/>
          <p:cNvGrpSpPr/>
          <p:nvPr/>
        </p:nvGrpSpPr>
        <p:grpSpPr>
          <a:xfrm>
            <a:off x="2850286" y="3767529"/>
            <a:ext cx="4160114" cy="615554"/>
            <a:chOff x="2898030" y="3613640"/>
            <a:chExt cx="4160114" cy="615554"/>
          </a:xfrm>
        </p:grpSpPr>
        <p:sp>
          <p:nvSpPr>
            <p:cNvPr id="9" name="TextBox 8"/>
            <p:cNvSpPr txBox="1"/>
            <p:nvPr/>
          </p:nvSpPr>
          <p:spPr>
            <a:xfrm>
              <a:off x="3796987" y="3613640"/>
              <a:ext cx="2362200" cy="307777"/>
            </a:xfrm>
            <a:prstGeom prst="rect">
              <a:avLst/>
            </a:prstGeom>
            <a:noFill/>
          </p:spPr>
          <p:txBody>
            <a:bodyPr wrap="square" rtlCol="0">
              <a:spAutoFit/>
            </a:bodyPr>
            <a:lstStyle/>
            <a:p>
              <a:pPr algn="ctr"/>
              <a:r>
                <a:rPr lang="en-US" sz="1400" dirty="0" smtClean="0"/>
                <a:t>(With </a:t>
              </a:r>
              <a:r>
                <a:rPr lang="en-US" sz="1400" dirty="0" err="1" smtClean="0"/>
                <a:t>DateTime</a:t>
              </a:r>
              <a:r>
                <a:rPr lang="en-US" sz="1400" dirty="0" smtClean="0"/>
                <a:t> Value)</a:t>
              </a:r>
              <a:endParaRPr lang="en-US" sz="1400" dirty="0"/>
            </a:p>
          </p:txBody>
        </p:sp>
        <p:sp>
          <p:nvSpPr>
            <p:cNvPr id="16" name="TextBox 15"/>
            <p:cNvSpPr txBox="1"/>
            <p:nvPr/>
          </p:nvSpPr>
          <p:spPr>
            <a:xfrm>
              <a:off x="2898030" y="3921417"/>
              <a:ext cx="4160114" cy="307777"/>
            </a:xfrm>
            <a:prstGeom prst="rect">
              <a:avLst/>
            </a:prstGeom>
            <a:noFill/>
          </p:spPr>
          <p:txBody>
            <a:bodyPr wrap="none" rtlCol="0">
              <a:spAutoFit/>
            </a:bodyPr>
            <a:lstStyle/>
            <a:p>
              <a:pPr algn="ctr"/>
              <a:r>
                <a:rPr lang="en-US" sz="1400" dirty="0" smtClean="0">
                  <a:latin typeface="Consolas" panose="020B0609020204030204" pitchFamily="49" charset="0"/>
                  <a:cs typeface="Consolas" panose="020B0609020204030204" pitchFamily="49" charset="0"/>
                </a:rPr>
                <a:t>“Hello Layout: 10/13/2014 15:34:12.572!”</a:t>
              </a:r>
              <a:endParaRPr lang="en-US" sz="1400" dirty="0">
                <a:latin typeface="Consolas" panose="020B0609020204030204" pitchFamily="49" charset="0"/>
                <a:cs typeface="Consolas" panose="020B0609020204030204" pitchFamily="49" charset="0"/>
              </a:endParaRPr>
            </a:p>
          </p:txBody>
        </p:sp>
      </p:grpSp>
      <p:sp>
        <p:nvSpPr>
          <p:cNvPr id="21" name="Right Brace 20"/>
          <p:cNvSpPr/>
          <p:nvPr/>
        </p:nvSpPr>
        <p:spPr>
          <a:xfrm rot="5400000">
            <a:off x="3539582" y="-1254916"/>
            <a:ext cx="388435" cy="6553201"/>
          </a:xfrm>
          <a:prstGeom prst="rightBrace">
            <a:avLst>
              <a:gd name="adj1" fmla="val 3704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3562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2"/>
                </a:solidFill>
              </a:rPr>
              <a:t>Layout in </a:t>
            </a:r>
            <a:r>
              <a:rPr lang="en-US" dirty="0" smtClean="0">
                <a:solidFill>
                  <a:schemeClr val="bg2"/>
                </a:solidFill>
              </a:rPr>
              <a:t>the Standard Targets</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Trace Target</a:t>
            </a:r>
          </a:p>
          <a:p>
            <a:pPr marL="342900" indent="-342900">
              <a:buFontTx/>
              <a:buChar char="-"/>
            </a:pPr>
            <a:r>
              <a:rPr lang="en-US" sz="2000" dirty="0" smtClean="0">
                <a:solidFill>
                  <a:schemeClr val="bg1"/>
                </a:solidFill>
              </a:rPr>
              <a:t>Console Target</a:t>
            </a:r>
          </a:p>
          <a:p>
            <a:pPr marL="342900" indent="-342900">
              <a:buFontTx/>
              <a:buChar char="-"/>
            </a:pPr>
            <a:r>
              <a:rPr lang="en-US" sz="2000" dirty="0" smtClean="0">
                <a:solidFill>
                  <a:schemeClr val="bg1"/>
                </a:solidFill>
              </a:rPr>
              <a:t>Text File Target</a:t>
            </a:r>
          </a:p>
          <a:p>
            <a:pPr marL="342900" indent="-342900">
              <a:buFontTx/>
              <a:buChar char="-"/>
            </a:pPr>
            <a:r>
              <a:rPr lang="en-US" sz="2000" dirty="0" smtClean="0">
                <a:solidFill>
                  <a:schemeClr val="bg1"/>
                </a:solidFill>
              </a:rPr>
              <a:t>Email Target</a:t>
            </a:r>
            <a:endParaRPr lang="en-US" sz="2000" dirty="0" smtClean="0">
              <a:solidFill>
                <a:schemeClr val="bg1"/>
              </a:solidFill>
            </a:endParaRPr>
          </a:p>
          <a:p>
            <a:pPr marL="800100" lvl="1" indent="-342900">
              <a:buFontTx/>
              <a:buChar char="-"/>
            </a:pPr>
            <a:r>
              <a:rPr lang="en-US" sz="1400" dirty="0" smtClean="0">
                <a:solidFill>
                  <a:schemeClr val="bg1"/>
                </a:solidFill>
              </a:rPr>
              <a:t>Subject line</a:t>
            </a:r>
          </a:p>
          <a:p>
            <a:pPr marL="800100" lvl="1" indent="-342900">
              <a:buFontTx/>
              <a:buChar char="-"/>
            </a:pPr>
            <a:r>
              <a:rPr lang="en-US" sz="1400" dirty="0" smtClean="0">
                <a:solidFill>
                  <a:schemeClr val="bg1"/>
                </a:solidFill>
              </a:rPr>
              <a:t>Body</a:t>
            </a:r>
          </a:p>
          <a:p>
            <a:pPr marL="342900" indent="-342900">
              <a:buFontTx/>
              <a:buChar char="-"/>
            </a:pPr>
            <a:endParaRPr lang="en-US" sz="2000" dirty="0" smtClean="0">
              <a:solidFill>
                <a:schemeClr val="bg1"/>
              </a:solidFill>
            </a:endParaRPr>
          </a:p>
        </p:txBody>
      </p:sp>
      <p:grpSp>
        <p:nvGrpSpPr>
          <p:cNvPr id="5" name="Group 4"/>
          <p:cNvGrpSpPr/>
          <p:nvPr/>
        </p:nvGrpSpPr>
        <p:grpSpPr>
          <a:xfrm>
            <a:off x="3119826" y="479565"/>
            <a:ext cx="2858962" cy="1663492"/>
            <a:chOff x="874838" y="2517050"/>
            <a:chExt cx="2858962" cy="1663492"/>
          </a:xfrm>
        </p:grpSpPr>
        <p:sp>
          <p:nvSpPr>
            <p:cNvPr id="28" name="TextBox 27"/>
            <p:cNvSpPr txBox="1"/>
            <p:nvPr/>
          </p:nvSpPr>
          <p:spPr>
            <a:xfrm>
              <a:off x="1666018" y="2517050"/>
              <a:ext cx="1524000" cy="584775"/>
            </a:xfrm>
            <a:prstGeom prst="rect">
              <a:avLst/>
            </a:prstGeom>
            <a:noFill/>
          </p:spPr>
          <p:txBody>
            <a:bodyPr wrap="square" rtlCol="0">
              <a:spAutoFit/>
            </a:bodyPr>
            <a:lstStyle/>
            <a:p>
              <a:r>
                <a:rPr lang="en-US" sz="3200" b="1" dirty="0" smtClean="0">
                  <a:solidFill>
                    <a:schemeClr val="accent4">
                      <a:lumMod val="75000"/>
                    </a:schemeClr>
                  </a:solidFill>
                </a:rPr>
                <a:t>Email</a:t>
              </a:r>
              <a:endParaRPr lang="en-US" sz="3200" b="1" dirty="0">
                <a:solidFill>
                  <a:schemeClr val="accent4">
                    <a:lumMod val="75000"/>
                  </a:schemeClr>
                </a:solidFill>
              </a:endParaRPr>
            </a:p>
          </p:txBody>
        </p:sp>
        <p:sp>
          <p:nvSpPr>
            <p:cNvPr id="31" name="TextBox 30"/>
            <p:cNvSpPr txBox="1"/>
            <p:nvPr/>
          </p:nvSpPr>
          <p:spPr>
            <a:xfrm>
              <a:off x="2618818" y="3042998"/>
              <a:ext cx="1114982" cy="369332"/>
            </a:xfrm>
            <a:prstGeom prst="rect">
              <a:avLst/>
            </a:prstGeom>
            <a:noFill/>
          </p:spPr>
          <p:txBody>
            <a:bodyPr wrap="square" rtlCol="0">
              <a:spAutoFit/>
            </a:bodyPr>
            <a:lstStyle/>
            <a:p>
              <a:r>
                <a:rPr lang="en-US" b="1" dirty="0" smtClean="0">
                  <a:solidFill>
                    <a:schemeClr val="accent4">
                      <a:lumMod val="75000"/>
                    </a:schemeClr>
                  </a:solidFill>
                </a:rPr>
                <a:t>Subject</a:t>
              </a:r>
              <a:endParaRPr lang="en-US" b="1" dirty="0">
                <a:solidFill>
                  <a:schemeClr val="accent4">
                    <a:lumMod val="75000"/>
                  </a:schemeClr>
                </a:solidFill>
              </a:endParaRPr>
            </a:p>
          </p:txBody>
        </p:sp>
        <p:sp>
          <p:nvSpPr>
            <p:cNvPr id="33" name="TextBox 32"/>
            <p:cNvSpPr txBox="1"/>
            <p:nvPr/>
          </p:nvSpPr>
          <p:spPr>
            <a:xfrm>
              <a:off x="2617338" y="3483540"/>
              <a:ext cx="886382" cy="369332"/>
            </a:xfrm>
            <a:prstGeom prst="rect">
              <a:avLst/>
            </a:prstGeom>
            <a:noFill/>
          </p:spPr>
          <p:txBody>
            <a:bodyPr wrap="square" rtlCol="0">
              <a:spAutoFit/>
            </a:bodyPr>
            <a:lstStyle/>
            <a:p>
              <a:r>
                <a:rPr lang="en-US" b="1" dirty="0" smtClean="0">
                  <a:solidFill>
                    <a:schemeClr val="accent4">
                      <a:lumMod val="75000"/>
                    </a:schemeClr>
                  </a:solidFill>
                </a:rPr>
                <a:t>Body</a:t>
              </a:r>
              <a:endParaRPr lang="en-US" b="1" dirty="0">
                <a:solidFill>
                  <a:schemeClr val="accent4">
                    <a:lumMod val="75000"/>
                  </a:schemeClr>
                </a:solidFill>
              </a:endParaRPr>
            </a:p>
          </p:txBody>
        </p:sp>
        <p:grpSp>
          <p:nvGrpSpPr>
            <p:cNvPr id="24" name="Group 23"/>
            <p:cNvGrpSpPr/>
            <p:nvPr/>
          </p:nvGrpSpPr>
          <p:grpSpPr>
            <a:xfrm>
              <a:off x="874838" y="3042998"/>
              <a:ext cx="1729067" cy="1137544"/>
              <a:chOff x="2514600" y="457200"/>
              <a:chExt cx="2895600" cy="1905000"/>
            </a:xfrm>
          </p:grpSpPr>
          <p:grpSp>
            <p:nvGrpSpPr>
              <p:cNvPr id="49" name="Group 48"/>
              <p:cNvGrpSpPr/>
              <p:nvPr/>
            </p:nvGrpSpPr>
            <p:grpSpPr>
              <a:xfrm>
                <a:off x="2514600" y="457200"/>
                <a:ext cx="2895600" cy="1905000"/>
                <a:chOff x="2971800" y="685800"/>
                <a:chExt cx="3429000" cy="2057400"/>
              </a:xfrm>
            </p:grpSpPr>
            <p:sp>
              <p:nvSpPr>
                <p:cNvPr id="51" name="Rounded Rectangle 50"/>
                <p:cNvSpPr/>
                <p:nvPr/>
              </p:nvSpPr>
              <p:spPr>
                <a:xfrm>
                  <a:off x="2971800" y="685800"/>
                  <a:ext cx="3429000" cy="20574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p>
              </p:txBody>
            </p:sp>
            <p:sp>
              <p:nvSpPr>
                <p:cNvPr id="52" name="Isosceles Triangle 51"/>
                <p:cNvSpPr/>
                <p:nvPr/>
              </p:nvSpPr>
              <p:spPr>
                <a:xfrm>
                  <a:off x="3124200" y="1143000"/>
                  <a:ext cx="3124200" cy="1600200"/>
                </a:xfrm>
                <a:prstGeom prst="triangle">
                  <a:avLst/>
                </a:prstGeom>
                <a:solidFill>
                  <a:schemeClr val="accent4"/>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p>
              </p:txBody>
            </p:sp>
            <p:sp>
              <p:nvSpPr>
                <p:cNvPr id="53" name="Isosceles Triangle 52"/>
                <p:cNvSpPr/>
                <p:nvPr/>
              </p:nvSpPr>
              <p:spPr>
                <a:xfrm rot="10800000">
                  <a:off x="3124200" y="704850"/>
                  <a:ext cx="3124200" cy="1600200"/>
                </a:xfrm>
                <a:prstGeom prst="triangle">
                  <a:avLst/>
                </a:prstGeom>
                <a:solidFill>
                  <a:schemeClr val="accent4"/>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p>
              </p:txBody>
            </p:sp>
          </p:grpSp>
          <p:sp>
            <p:nvSpPr>
              <p:cNvPr id="50" name="Freeform 49"/>
              <p:cNvSpPr/>
              <p:nvPr/>
            </p:nvSpPr>
            <p:spPr>
              <a:xfrm>
                <a:off x="3616955" y="1574550"/>
                <a:ext cx="690886" cy="690886"/>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solidFill>
                    <a:schemeClr val="tx1"/>
                  </a:solidFill>
                </a:endParaRPr>
              </a:p>
            </p:txBody>
          </p:sp>
        </p:grpSp>
      </p:grpSp>
      <p:grpSp>
        <p:nvGrpSpPr>
          <p:cNvPr id="6" name="Group 5"/>
          <p:cNvGrpSpPr/>
          <p:nvPr/>
        </p:nvGrpSpPr>
        <p:grpSpPr>
          <a:xfrm>
            <a:off x="690961" y="2203070"/>
            <a:ext cx="2564912" cy="1648012"/>
            <a:chOff x="720483" y="2517030"/>
            <a:chExt cx="2564912" cy="1648012"/>
          </a:xfrm>
        </p:grpSpPr>
        <p:grpSp>
          <p:nvGrpSpPr>
            <p:cNvPr id="25" name="Group 24"/>
            <p:cNvGrpSpPr/>
            <p:nvPr/>
          </p:nvGrpSpPr>
          <p:grpSpPr>
            <a:xfrm>
              <a:off x="720483" y="2734696"/>
              <a:ext cx="1066800" cy="1430346"/>
              <a:chOff x="3019425" y="914400"/>
              <a:chExt cx="1704975" cy="2286000"/>
            </a:xfrm>
          </p:grpSpPr>
          <p:sp>
            <p:nvSpPr>
              <p:cNvPr id="43" name="Snip Single Corner Rectangle 42"/>
              <p:cNvSpPr/>
              <p:nvPr/>
            </p:nvSpPr>
            <p:spPr>
              <a:xfrm>
                <a:off x="3019425" y="914400"/>
                <a:ext cx="1704975" cy="2286000"/>
              </a:xfrm>
              <a:prstGeom prst="snip1Rect">
                <a:avLst/>
              </a:prstGeom>
              <a:solidFill>
                <a:schemeClr val="accent4"/>
              </a:solidFill>
              <a:ln w="28575"/>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p>
            </p:txBody>
          </p:sp>
          <p:sp>
            <p:nvSpPr>
              <p:cNvPr id="44" name="Freeform 43"/>
              <p:cNvSpPr/>
              <p:nvPr/>
            </p:nvSpPr>
            <p:spPr>
              <a:xfrm>
                <a:off x="3526469" y="2257425"/>
                <a:ext cx="690886" cy="690887"/>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solidFill>
                    <a:schemeClr val="tx1"/>
                  </a:solidFill>
                </a:endParaRPr>
              </a:p>
            </p:txBody>
          </p:sp>
          <p:sp>
            <p:nvSpPr>
              <p:cNvPr id="45" name="Rectangle 44"/>
              <p:cNvSpPr/>
              <p:nvPr/>
            </p:nvSpPr>
            <p:spPr>
              <a:xfrm>
                <a:off x="3262312" y="1180582"/>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6" name="Rectangle 45"/>
              <p:cNvSpPr/>
              <p:nvPr/>
            </p:nvSpPr>
            <p:spPr>
              <a:xfrm>
                <a:off x="3262312" y="1415783"/>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7" name="Rectangle 46"/>
              <p:cNvSpPr/>
              <p:nvPr/>
            </p:nvSpPr>
            <p:spPr>
              <a:xfrm>
                <a:off x="3262312" y="1647542"/>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8" name="Rectangle 47"/>
              <p:cNvSpPr/>
              <p:nvPr/>
            </p:nvSpPr>
            <p:spPr>
              <a:xfrm>
                <a:off x="3262312" y="1875859"/>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sp>
          <p:nvSpPr>
            <p:cNvPr id="54" name="TextBox 53"/>
            <p:cNvSpPr txBox="1"/>
            <p:nvPr/>
          </p:nvSpPr>
          <p:spPr>
            <a:xfrm>
              <a:off x="1761395" y="2517030"/>
              <a:ext cx="1524000" cy="584775"/>
            </a:xfrm>
            <a:prstGeom prst="rect">
              <a:avLst/>
            </a:prstGeom>
            <a:noFill/>
          </p:spPr>
          <p:txBody>
            <a:bodyPr wrap="square" rtlCol="0">
              <a:spAutoFit/>
            </a:bodyPr>
            <a:lstStyle/>
            <a:p>
              <a:r>
                <a:rPr lang="en-US" sz="3200" b="1" dirty="0" smtClean="0">
                  <a:solidFill>
                    <a:schemeClr val="accent4">
                      <a:lumMod val="75000"/>
                    </a:schemeClr>
                  </a:solidFill>
                </a:rPr>
                <a:t>Text File</a:t>
              </a:r>
              <a:endParaRPr lang="en-US" sz="3200" b="1" dirty="0">
                <a:solidFill>
                  <a:schemeClr val="accent4">
                    <a:lumMod val="75000"/>
                  </a:schemeClr>
                </a:solidFill>
              </a:endParaRPr>
            </a:p>
          </p:txBody>
        </p:sp>
      </p:grpSp>
      <p:grpSp>
        <p:nvGrpSpPr>
          <p:cNvPr id="7" name="Group 6"/>
          <p:cNvGrpSpPr/>
          <p:nvPr/>
        </p:nvGrpSpPr>
        <p:grpSpPr>
          <a:xfrm>
            <a:off x="1770734" y="5029200"/>
            <a:ext cx="4953130" cy="1219200"/>
            <a:chOff x="2364754" y="2708453"/>
            <a:chExt cx="4953130" cy="1219200"/>
          </a:xfrm>
        </p:grpSpPr>
        <p:grpSp>
          <p:nvGrpSpPr>
            <p:cNvPr id="32" name="Group 31"/>
            <p:cNvGrpSpPr/>
            <p:nvPr/>
          </p:nvGrpSpPr>
          <p:grpSpPr>
            <a:xfrm>
              <a:off x="2364754" y="2708453"/>
              <a:ext cx="1975945" cy="1219200"/>
              <a:chOff x="2209800" y="1143000"/>
              <a:chExt cx="3581400" cy="2209800"/>
            </a:xfrm>
          </p:grpSpPr>
          <p:grpSp>
            <p:nvGrpSpPr>
              <p:cNvPr id="37" name="Group 36"/>
              <p:cNvGrpSpPr/>
              <p:nvPr/>
            </p:nvGrpSpPr>
            <p:grpSpPr>
              <a:xfrm>
                <a:off x="2209800" y="1143000"/>
                <a:ext cx="3581400" cy="2209800"/>
                <a:chOff x="2209800" y="1143000"/>
                <a:chExt cx="3581400" cy="2209800"/>
              </a:xfrm>
            </p:grpSpPr>
            <p:sp>
              <p:nvSpPr>
                <p:cNvPr id="39" name="Rounded Rectangle 38"/>
                <p:cNvSpPr/>
                <p:nvPr/>
              </p:nvSpPr>
              <p:spPr>
                <a:xfrm>
                  <a:off x="2209800" y="1143000"/>
                  <a:ext cx="3581400" cy="2209800"/>
                </a:xfrm>
                <a:prstGeom prst="roundRect">
                  <a:avLst>
                    <a:gd name="adj" fmla="val 5460"/>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p>
              </p:txBody>
            </p:sp>
            <p:sp>
              <p:nvSpPr>
                <p:cNvPr id="40" name="Rounded Rectangle 39"/>
                <p:cNvSpPr/>
                <p:nvPr/>
              </p:nvSpPr>
              <p:spPr>
                <a:xfrm>
                  <a:off x="2209800" y="1143000"/>
                  <a:ext cx="3581400" cy="3048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p>
              </p:txBody>
            </p:sp>
            <p:sp>
              <p:nvSpPr>
                <p:cNvPr id="41" name="Rounded Rectangle 40"/>
                <p:cNvSpPr/>
                <p:nvPr/>
              </p:nvSpPr>
              <p:spPr>
                <a:xfrm>
                  <a:off x="5486400" y="1143000"/>
                  <a:ext cx="304800" cy="3048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p>
              </p:txBody>
            </p:sp>
            <p:sp>
              <p:nvSpPr>
                <p:cNvPr id="42" name="Chevron 41"/>
                <p:cNvSpPr/>
                <p:nvPr/>
              </p:nvSpPr>
              <p:spPr>
                <a:xfrm>
                  <a:off x="2371192" y="1595221"/>
                  <a:ext cx="101600" cy="152400"/>
                </a:xfrm>
                <a:prstGeom prst="chevron">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schemeClr val="tx1"/>
                    </a:solidFill>
                  </a:endParaRPr>
                </a:p>
              </p:txBody>
            </p:sp>
          </p:grpSp>
          <p:sp>
            <p:nvSpPr>
              <p:cNvPr id="38" name="Freeform 37"/>
              <p:cNvSpPr/>
              <p:nvPr/>
            </p:nvSpPr>
            <p:spPr>
              <a:xfrm>
                <a:off x="3536382" y="1783781"/>
                <a:ext cx="928237" cy="928238"/>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solidFill>
                    <a:schemeClr val="tx1"/>
                  </a:solidFill>
                </a:endParaRPr>
              </a:p>
            </p:txBody>
          </p:sp>
        </p:grpSp>
        <p:sp>
          <p:nvSpPr>
            <p:cNvPr id="55" name="TextBox 54"/>
            <p:cNvSpPr txBox="1"/>
            <p:nvPr/>
          </p:nvSpPr>
          <p:spPr>
            <a:xfrm>
              <a:off x="4484580" y="2719099"/>
              <a:ext cx="2833304" cy="1077218"/>
            </a:xfrm>
            <a:prstGeom prst="rect">
              <a:avLst/>
            </a:prstGeom>
            <a:noFill/>
          </p:spPr>
          <p:txBody>
            <a:bodyPr wrap="square" rtlCol="0">
              <a:spAutoFit/>
            </a:bodyPr>
            <a:lstStyle/>
            <a:p>
              <a:r>
                <a:rPr lang="en-US" sz="3200" b="1" dirty="0" smtClean="0">
                  <a:solidFill>
                    <a:schemeClr val="accent4">
                      <a:lumMod val="75000"/>
                    </a:schemeClr>
                  </a:solidFill>
                </a:rPr>
                <a:t>Simple Console/</a:t>
              </a:r>
            </a:p>
            <a:p>
              <a:r>
                <a:rPr lang="en-US" sz="3200" b="1" dirty="0" smtClean="0">
                  <a:solidFill>
                    <a:schemeClr val="accent4">
                      <a:lumMod val="75000"/>
                    </a:schemeClr>
                  </a:solidFill>
                </a:rPr>
                <a:t>Console</a:t>
              </a:r>
              <a:endParaRPr lang="en-US" sz="3200" b="1" dirty="0">
                <a:solidFill>
                  <a:schemeClr val="accent4">
                    <a:lumMod val="75000"/>
                  </a:schemeClr>
                </a:solidFill>
              </a:endParaRPr>
            </a:p>
          </p:txBody>
        </p:sp>
      </p:grpSp>
      <p:grpSp>
        <p:nvGrpSpPr>
          <p:cNvPr id="8" name="Group 7"/>
          <p:cNvGrpSpPr/>
          <p:nvPr/>
        </p:nvGrpSpPr>
        <p:grpSpPr>
          <a:xfrm>
            <a:off x="4325825" y="2397851"/>
            <a:ext cx="2679231" cy="2318878"/>
            <a:chOff x="2466046" y="63982"/>
            <a:chExt cx="2679231" cy="2318878"/>
          </a:xfrm>
        </p:grpSpPr>
        <p:grpSp>
          <p:nvGrpSpPr>
            <p:cNvPr id="34" name="Group 33"/>
            <p:cNvGrpSpPr/>
            <p:nvPr/>
          </p:nvGrpSpPr>
          <p:grpSpPr>
            <a:xfrm>
              <a:off x="2466046" y="63982"/>
              <a:ext cx="2318878" cy="2318878"/>
              <a:chOff x="1327197" y="371054"/>
              <a:chExt cx="4632229" cy="4632229"/>
            </a:xfrm>
          </p:grpSpPr>
          <p:sp>
            <p:nvSpPr>
              <p:cNvPr id="35" name="Freeform 34"/>
              <p:cNvSpPr/>
              <p:nvPr/>
            </p:nvSpPr>
            <p:spPr>
              <a:xfrm>
                <a:off x="2395266" y="1439122"/>
                <a:ext cx="2496091" cy="2496093"/>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solidFill>
                    <a:schemeClr val="tx1"/>
                  </a:solidFill>
                </a:endParaRPr>
              </a:p>
            </p:txBody>
          </p:sp>
          <p:sp>
            <p:nvSpPr>
              <p:cNvPr id="36" name="Multiply 35"/>
              <p:cNvSpPr/>
              <p:nvPr/>
            </p:nvSpPr>
            <p:spPr>
              <a:xfrm rot="2700000">
                <a:off x="1327197" y="371054"/>
                <a:ext cx="4632229" cy="4632229"/>
              </a:xfrm>
              <a:prstGeom prst="mathMultiply">
                <a:avLst>
                  <a:gd name="adj1" fmla="val 4376"/>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u="sng"/>
              </a:p>
            </p:txBody>
          </p:sp>
        </p:grpSp>
        <p:sp>
          <p:nvSpPr>
            <p:cNvPr id="56" name="TextBox 55"/>
            <p:cNvSpPr txBox="1"/>
            <p:nvPr/>
          </p:nvSpPr>
          <p:spPr>
            <a:xfrm>
              <a:off x="4078477" y="333141"/>
              <a:ext cx="1066800" cy="584775"/>
            </a:xfrm>
            <a:prstGeom prst="rect">
              <a:avLst/>
            </a:prstGeom>
            <a:noFill/>
          </p:spPr>
          <p:txBody>
            <a:bodyPr wrap="square" rtlCol="0">
              <a:spAutoFit/>
            </a:bodyPr>
            <a:lstStyle/>
            <a:p>
              <a:r>
                <a:rPr lang="en-US" sz="3200" b="1" dirty="0" smtClean="0">
                  <a:solidFill>
                    <a:schemeClr val="accent4">
                      <a:lumMod val="75000"/>
                    </a:schemeClr>
                  </a:solidFill>
                </a:rPr>
                <a:t>Trace</a:t>
              </a:r>
              <a:endParaRPr lang="en-US" sz="3200" b="1" dirty="0">
                <a:solidFill>
                  <a:schemeClr val="accent4">
                    <a:lumMod val="75000"/>
                  </a:schemeClr>
                </a:solidFill>
              </a:endParaRPr>
            </a:p>
          </p:txBody>
        </p:sp>
      </p:grpSp>
    </p:spTree>
    <p:extLst>
      <p:ext uri="{BB962C8B-B14F-4D97-AF65-F5344CB8AC3E}">
        <p14:creationId xmlns:p14="http://schemas.microsoft.com/office/powerpoint/2010/main" val="271068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The golden rule is that there are no golden </a:t>
            </a:r>
            <a:r>
              <a:rPr lang="en-US" dirty="0" smtClean="0">
                <a:solidFill>
                  <a:schemeClr val="bg1"/>
                </a:solidFill>
              </a:rPr>
              <a:t>rules</a:t>
            </a:r>
            <a:endParaRPr lang="en-US" dirty="0">
              <a:solidFill>
                <a:schemeClr val="bg1"/>
              </a:solidFill>
            </a:endParaRPr>
          </a:p>
        </p:txBody>
      </p:sp>
      <p:grpSp>
        <p:nvGrpSpPr>
          <p:cNvPr id="9" name="Group 8"/>
          <p:cNvGrpSpPr/>
          <p:nvPr/>
        </p:nvGrpSpPr>
        <p:grpSpPr>
          <a:xfrm rot="21304252">
            <a:off x="3780024" y="1305138"/>
            <a:ext cx="3930913" cy="3645891"/>
            <a:chOff x="2977258" y="2288753"/>
            <a:chExt cx="1945083" cy="1804049"/>
          </a:xfrm>
          <a:solidFill>
            <a:schemeClr val="accent1"/>
          </a:solidFill>
        </p:grpSpPr>
        <p:sp>
          <p:nvSpPr>
            <p:cNvPr id="10" name="Right Arrow 9"/>
            <p:cNvSpPr/>
            <p:nvPr/>
          </p:nvSpPr>
          <p:spPr>
            <a:xfrm rot="2700000">
              <a:off x="3220019" y="2212288"/>
              <a:ext cx="1432290" cy="1917812"/>
            </a:xfrm>
            <a:prstGeom prst="rightArrow">
              <a:avLst/>
            </a:prstGeom>
            <a:grp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ight Arrow 10"/>
            <p:cNvSpPr/>
            <p:nvPr/>
          </p:nvSpPr>
          <p:spPr>
            <a:xfrm rot="2700000">
              <a:off x="3769228" y="2517878"/>
              <a:ext cx="1382238" cy="923988"/>
            </a:xfrm>
            <a:prstGeom prst="rightArrow">
              <a:avLst>
                <a:gd name="adj1" fmla="val 50000"/>
                <a:gd name="adj2" fmla="val 57431"/>
              </a:avLst>
            </a:prstGeom>
            <a:grp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ight Arrow 11"/>
            <p:cNvSpPr/>
            <p:nvPr/>
          </p:nvSpPr>
          <p:spPr>
            <a:xfrm rot="2700000">
              <a:off x="3258113" y="3197219"/>
              <a:ext cx="959315" cy="831852"/>
            </a:xfrm>
            <a:prstGeom prst="rightArrow">
              <a:avLst/>
            </a:prstGeom>
            <a:grp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4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54019" y="2762766"/>
            <a:ext cx="3590925" cy="1104900"/>
          </a:xfrm>
          <a:prstGeom prst="rect">
            <a:avLst/>
          </a:prstGeom>
        </p:spPr>
      </p:pic>
      <p:sp>
        <p:nvSpPr>
          <p:cNvPr id="2" name="Title 1"/>
          <p:cNvSpPr>
            <a:spLocks noGrp="1"/>
          </p:cNvSpPr>
          <p:nvPr>
            <p:ph type="title"/>
          </p:nvPr>
        </p:nvSpPr>
        <p:spPr/>
        <p:txBody>
          <a:bodyPr/>
          <a:lstStyle/>
          <a:p>
            <a:r>
              <a:rPr lang="en-US" dirty="0" smtClean="0">
                <a:solidFill>
                  <a:schemeClr val="bg2"/>
                </a:solidFill>
              </a:rPr>
              <a:t>Rules</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10000"/>
          </a:bodyPr>
          <a:lstStyle/>
          <a:p>
            <a:pPr marL="342900" indent="-342900">
              <a:buFontTx/>
              <a:buChar char="-"/>
            </a:pPr>
            <a:r>
              <a:rPr lang="en-US" sz="2000" dirty="0">
                <a:solidFill>
                  <a:schemeClr val="bg1"/>
                </a:solidFill>
              </a:rPr>
              <a:t>Rules define which targets l</a:t>
            </a:r>
            <a:r>
              <a:rPr lang="en-US" sz="2000" dirty="0" smtClean="0">
                <a:solidFill>
                  <a:schemeClr val="bg1"/>
                </a:solidFill>
              </a:rPr>
              <a:t>og events are </a:t>
            </a:r>
            <a:r>
              <a:rPr lang="en-US" sz="2000" dirty="0">
                <a:solidFill>
                  <a:schemeClr val="bg1"/>
                </a:solidFill>
              </a:rPr>
              <a:t>dispatched to based on </a:t>
            </a:r>
            <a:r>
              <a:rPr lang="en-US" sz="2000" dirty="0" smtClean="0">
                <a:solidFill>
                  <a:schemeClr val="bg1"/>
                </a:solidFill>
              </a:rPr>
              <a:t>their assigned </a:t>
            </a:r>
            <a:r>
              <a:rPr lang="en-US" sz="2000" dirty="0">
                <a:solidFill>
                  <a:schemeClr val="bg1"/>
                </a:solidFill>
              </a:rPr>
              <a:t>tags</a:t>
            </a:r>
          </a:p>
          <a:p>
            <a:pPr marL="342900" indent="-342900">
              <a:buFontTx/>
              <a:buChar char="-"/>
            </a:pPr>
            <a:r>
              <a:rPr lang="en-US" sz="2000" dirty="0" smtClean="0">
                <a:solidFill>
                  <a:schemeClr val="bg1"/>
                </a:solidFill>
              </a:rPr>
              <a:t>Rules are designed to work either independently, or in concert of each other</a:t>
            </a:r>
            <a:endParaRPr lang="en-US" sz="2000" dirty="0">
              <a:solidFill>
                <a:schemeClr val="bg1"/>
              </a:solidFill>
            </a:endParaRPr>
          </a:p>
          <a:p>
            <a:pPr marL="342900" indent="-342900">
              <a:buFontTx/>
              <a:buChar char="-"/>
            </a:pPr>
            <a:r>
              <a:rPr lang="en-US" sz="2000" dirty="0">
                <a:solidFill>
                  <a:schemeClr val="bg1"/>
                </a:solidFill>
              </a:rPr>
              <a:t>Rules are defined with 5 </a:t>
            </a:r>
            <a:r>
              <a:rPr lang="en-US" sz="2000" dirty="0" smtClean="0">
                <a:solidFill>
                  <a:schemeClr val="bg1"/>
                </a:solidFill>
              </a:rPr>
              <a:t>properties: </a:t>
            </a:r>
            <a:r>
              <a:rPr lang="en-US" sz="2000" dirty="0">
                <a:solidFill>
                  <a:schemeClr val="bg1"/>
                </a:solidFill>
              </a:rPr>
              <a:t>“include”, “</a:t>
            </a:r>
            <a:r>
              <a:rPr lang="en-US" sz="2000" dirty="0" err="1">
                <a:solidFill>
                  <a:schemeClr val="bg1"/>
                </a:solidFill>
              </a:rPr>
              <a:t>strictInclude</a:t>
            </a:r>
            <a:r>
              <a:rPr lang="en-US" sz="2000" dirty="0">
                <a:solidFill>
                  <a:schemeClr val="bg1"/>
                </a:solidFill>
              </a:rPr>
              <a:t>”, “exclude”, “</a:t>
            </a:r>
            <a:r>
              <a:rPr lang="en-US" sz="2000" dirty="0" err="1">
                <a:solidFill>
                  <a:schemeClr val="bg1"/>
                </a:solidFill>
              </a:rPr>
              <a:t>writeTo</a:t>
            </a:r>
            <a:r>
              <a:rPr lang="en-US" sz="2000" dirty="0">
                <a:solidFill>
                  <a:schemeClr val="bg1"/>
                </a:solidFill>
              </a:rPr>
              <a:t>” and “final”</a:t>
            </a:r>
          </a:p>
        </p:txBody>
      </p:sp>
      <p:grpSp>
        <p:nvGrpSpPr>
          <p:cNvPr id="9" name="Group 8"/>
          <p:cNvGrpSpPr/>
          <p:nvPr/>
        </p:nvGrpSpPr>
        <p:grpSpPr>
          <a:xfrm>
            <a:off x="330417" y="1502402"/>
            <a:ext cx="2284539" cy="680244"/>
            <a:chOff x="1043901" y="1316358"/>
            <a:chExt cx="2284539" cy="680244"/>
          </a:xfrm>
        </p:grpSpPr>
        <p:sp>
          <p:nvSpPr>
            <p:cNvPr id="6" name="TextBox 5"/>
            <p:cNvSpPr txBox="1"/>
            <p:nvPr/>
          </p:nvSpPr>
          <p:spPr>
            <a:xfrm>
              <a:off x="1048481" y="1552255"/>
              <a:ext cx="649161" cy="338554"/>
            </a:xfrm>
            <a:prstGeom prst="rect">
              <a:avLst/>
            </a:prstGeom>
            <a:noFill/>
          </p:spPr>
          <p:txBody>
            <a:bodyPr wrap="square" rtlCol="0">
              <a:spAutoFit/>
            </a:bodyPr>
            <a:lstStyle/>
            <a:p>
              <a:pPr algn="ctr"/>
              <a:r>
                <a:rPr lang="en-US" sz="1600" b="1" dirty="0" smtClean="0">
                  <a:solidFill>
                    <a:schemeClr val="bg1"/>
                  </a:solidFill>
                </a:rPr>
                <a:t>#dog</a:t>
              </a:r>
              <a:endParaRPr lang="en-US" sz="1600" b="1" dirty="0">
                <a:solidFill>
                  <a:schemeClr val="bg1"/>
                </a:solidFill>
              </a:endParaRPr>
            </a:p>
          </p:txBody>
        </p:sp>
        <p:sp>
          <p:nvSpPr>
            <p:cNvPr id="7" name="Oval Callout 6"/>
            <p:cNvSpPr/>
            <p:nvPr/>
          </p:nvSpPr>
          <p:spPr>
            <a:xfrm>
              <a:off x="1091160" y="1316358"/>
              <a:ext cx="2190020" cy="680244"/>
            </a:xfrm>
            <a:prstGeom prst="wedgeEllipseCallout">
              <a:avLst>
                <a:gd name="adj1" fmla="val 48625"/>
                <a:gd name="adj2" fmla="val 68263"/>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TextBox 7"/>
            <p:cNvSpPr txBox="1"/>
            <p:nvPr/>
          </p:nvSpPr>
          <p:spPr>
            <a:xfrm>
              <a:off x="1043901" y="1510895"/>
              <a:ext cx="2284539" cy="276999"/>
            </a:xfrm>
            <a:prstGeom prst="rect">
              <a:avLst/>
            </a:prstGeom>
            <a:noFill/>
          </p:spPr>
          <p:txBody>
            <a:bodyPr wrap="square" rtlCol="0">
              <a:spAutoFit/>
            </a:bodyPr>
            <a:lstStyle/>
            <a:p>
              <a:pPr algn="ctr"/>
              <a:r>
                <a:rPr lang="en-US" sz="1200" dirty="0" smtClean="0">
                  <a:solidFill>
                    <a:schemeClr val="bg1"/>
                  </a:solidFill>
                </a:rPr>
                <a:t>#</a:t>
              </a:r>
              <a:r>
                <a:rPr lang="en-US" sz="1200" dirty="0" err="1" smtClean="0">
                  <a:solidFill>
                    <a:schemeClr val="bg1"/>
                  </a:solidFill>
                </a:rPr>
                <a:t>OID.Agency.Application.Class</a:t>
              </a:r>
              <a:endParaRPr lang="en-US" sz="1200" dirty="0">
                <a:solidFill>
                  <a:schemeClr val="bg1"/>
                </a:solidFill>
              </a:endParaRPr>
            </a:p>
          </p:txBody>
        </p:sp>
      </p:grpSp>
      <p:grpSp>
        <p:nvGrpSpPr>
          <p:cNvPr id="12" name="Group 11"/>
          <p:cNvGrpSpPr/>
          <p:nvPr/>
        </p:nvGrpSpPr>
        <p:grpSpPr>
          <a:xfrm>
            <a:off x="4724400" y="4027654"/>
            <a:ext cx="1295399" cy="1295400"/>
            <a:chOff x="5248275" y="4010025"/>
            <a:chExt cx="1295399" cy="1295400"/>
          </a:xfrm>
        </p:grpSpPr>
        <p:sp>
          <p:nvSpPr>
            <p:cNvPr id="10" name="Freeform 9"/>
            <p:cNvSpPr/>
            <p:nvPr/>
          </p:nvSpPr>
          <p:spPr>
            <a:xfrm>
              <a:off x="5248275" y="4010025"/>
              <a:ext cx="1295399" cy="1295400"/>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5476024" y="4023380"/>
              <a:ext cx="839899" cy="338554"/>
            </a:xfrm>
            <a:prstGeom prst="rect">
              <a:avLst/>
            </a:prstGeom>
            <a:noFill/>
          </p:spPr>
          <p:txBody>
            <a:bodyPr wrap="square" rtlCol="0">
              <a:spAutoFit/>
            </a:bodyPr>
            <a:lstStyle/>
            <a:p>
              <a:pPr algn="ctr"/>
              <a:r>
                <a:rPr lang="en-US" sz="1600" dirty="0" smtClean="0">
                  <a:solidFill>
                    <a:schemeClr val="bg1"/>
                  </a:solidFill>
                </a:rPr>
                <a:t>console</a:t>
              </a:r>
              <a:endParaRPr lang="en-US" sz="1600" dirty="0">
                <a:solidFill>
                  <a:schemeClr val="bg1"/>
                </a:solidFill>
              </a:endParaRPr>
            </a:p>
          </p:txBody>
        </p:sp>
      </p:grpSp>
      <p:sp>
        <p:nvSpPr>
          <p:cNvPr id="13" name="Right Arrow 12"/>
          <p:cNvSpPr/>
          <p:nvPr/>
        </p:nvSpPr>
        <p:spPr>
          <a:xfrm rot="2404252">
            <a:off x="2349527" y="2411030"/>
            <a:ext cx="2793432" cy="1867332"/>
          </a:xfrm>
          <a:prstGeom prst="rightArrow">
            <a:avLst>
              <a:gd name="adj1" fmla="val 50000"/>
              <a:gd name="adj2" fmla="val 57431"/>
            </a:avLst>
          </a:prstGeom>
          <a:solidFill>
            <a:srgbClr val="50B4C8">
              <a:alpha val="20000"/>
            </a:srgbClr>
          </a:solidFill>
          <a:ln w="76200">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12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Log Targets</a:t>
            </a:r>
            <a:endParaRPr lang="en-US" dirty="0">
              <a:solidFill>
                <a:schemeClr val="bg2"/>
              </a:solidFill>
            </a:endParaRPr>
          </a:p>
        </p:txBody>
      </p:sp>
      <p:sp>
        <p:nvSpPr>
          <p:cNvPr id="4" name="Text Placeholder 3"/>
          <p:cNvSpPr>
            <a:spLocks noGrp="1"/>
          </p:cNvSpPr>
          <p:nvPr>
            <p:ph type="body" sz="half" idx="2"/>
          </p:nvPr>
        </p:nvSpPr>
        <p:spPr>
          <a:xfrm>
            <a:off x="8275982" y="2511814"/>
            <a:ext cx="3398520" cy="3714816"/>
          </a:xfrm>
        </p:spPr>
        <p:txBody>
          <a:bodyPr>
            <a:normAutofit fontScale="85000" lnSpcReduction="20000"/>
          </a:bodyPr>
          <a:lstStyle/>
          <a:p>
            <a:pPr marL="342900" indent="-342900">
              <a:buFontTx/>
              <a:buChar char="-"/>
            </a:pPr>
            <a:r>
              <a:rPr lang="en-US" sz="2000" dirty="0" smtClean="0">
                <a:solidFill>
                  <a:schemeClr val="bg1"/>
                </a:solidFill>
              </a:rPr>
              <a:t>Log targets receive log events</a:t>
            </a:r>
          </a:p>
          <a:p>
            <a:pPr marL="342900" indent="-342900">
              <a:buFontTx/>
              <a:buChar char="-"/>
            </a:pPr>
            <a:r>
              <a:rPr lang="en-US" sz="2000" dirty="0" smtClean="0">
                <a:solidFill>
                  <a:schemeClr val="bg1"/>
                </a:solidFill>
              </a:rPr>
              <a:t>A log target can display a log event immediately, such as in a terminal window, or store the log event to persistent storage, such as in a file or database</a:t>
            </a:r>
          </a:p>
          <a:p>
            <a:pPr marL="342900" indent="-342900">
              <a:buFontTx/>
              <a:buChar char="-"/>
            </a:pPr>
            <a:r>
              <a:rPr lang="en-US" sz="2000" dirty="0" smtClean="0">
                <a:solidFill>
                  <a:schemeClr val="bg1"/>
                </a:solidFill>
              </a:rPr>
              <a:t>Log targets can also interface web services or email clients, delivering the log event to a third party destination</a:t>
            </a:r>
          </a:p>
          <a:p>
            <a:pPr marL="342900" indent="-342900">
              <a:buFontTx/>
              <a:buChar char="-"/>
            </a:pPr>
            <a:r>
              <a:rPr lang="en-US" sz="2000" dirty="0" smtClean="0">
                <a:solidFill>
                  <a:schemeClr val="bg1"/>
                </a:solidFill>
              </a:rPr>
              <a:t>A single log target is generally responsible for a single destination; For example, a single “File Target” would write to a single file</a:t>
            </a:r>
          </a:p>
        </p:txBody>
      </p:sp>
      <p:grpSp>
        <p:nvGrpSpPr>
          <p:cNvPr id="22" name="Group 21"/>
          <p:cNvGrpSpPr/>
          <p:nvPr/>
        </p:nvGrpSpPr>
        <p:grpSpPr>
          <a:xfrm>
            <a:off x="987225" y="868007"/>
            <a:ext cx="5664425" cy="5121986"/>
            <a:chOff x="987225" y="868007"/>
            <a:chExt cx="5664425" cy="5121986"/>
          </a:xfrm>
        </p:grpSpPr>
        <p:grpSp>
          <p:nvGrpSpPr>
            <p:cNvPr id="18" name="Group 17"/>
            <p:cNvGrpSpPr/>
            <p:nvPr/>
          </p:nvGrpSpPr>
          <p:grpSpPr>
            <a:xfrm>
              <a:off x="987225" y="868007"/>
              <a:ext cx="5664425" cy="5121986"/>
              <a:chOff x="186117" y="251126"/>
              <a:chExt cx="5664425" cy="5121986"/>
            </a:xfrm>
          </p:grpSpPr>
          <p:sp>
            <p:nvSpPr>
              <p:cNvPr id="15" name="Oval Callout 14"/>
              <p:cNvSpPr/>
              <p:nvPr/>
            </p:nvSpPr>
            <p:spPr>
              <a:xfrm>
                <a:off x="186117" y="251126"/>
                <a:ext cx="3520035" cy="2988678"/>
              </a:xfrm>
              <a:prstGeom prst="wedgeEllipseCallout">
                <a:avLst>
                  <a:gd name="adj1" fmla="val 48625"/>
                  <a:gd name="adj2" fmla="val 6826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11" name="Group 10"/>
              <p:cNvGrpSpPr/>
              <p:nvPr/>
            </p:nvGrpSpPr>
            <p:grpSpPr>
              <a:xfrm>
                <a:off x="898216" y="385701"/>
                <a:ext cx="2217217" cy="2572920"/>
                <a:chOff x="995321" y="1917812"/>
                <a:chExt cx="1513211" cy="1755972"/>
              </a:xfrm>
            </p:grpSpPr>
            <p:sp>
              <p:nvSpPr>
                <p:cNvPr id="3" name="Isosceles Triangle 2"/>
                <p:cNvSpPr/>
                <p:nvPr/>
              </p:nvSpPr>
              <p:spPr>
                <a:xfrm>
                  <a:off x="1092426" y="1917812"/>
                  <a:ext cx="946768" cy="816179"/>
                </a:xfrm>
                <a:prstGeom prst="triangl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 name="Rectangle 4"/>
                <p:cNvSpPr/>
                <p:nvPr/>
              </p:nvSpPr>
              <p:spPr>
                <a:xfrm>
                  <a:off x="1650776" y="2411426"/>
                  <a:ext cx="857756" cy="857756"/>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Oval 5"/>
                <p:cNvSpPr/>
                <p:nvPr/>
              </p:nvSpPr>
              <p:spPr>
                <a:xfrm>
                  <a:off x="995321" y="2629911"/>
                  <a:ext cx="1043873" cy="1043873"/>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0" name="Freeform 49"/>
                <p:cNvSpPr/>
                <p:nvPr/>
              </p:nvSpPr>
              <p:spPr>
                <a:xfrm rot="6155576">
                  <a:off x="1221340" y="2846934"/>
                  <a:ext cx="619191" cy="619191"/>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rot="4569510">
                  <a:off x="2023716" y="2586455"/>
                  <a:ext cx="347963" cy="3479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6742437">
                  <a:off x="1364751" y="2379296"/>
                  <a:ext cx="206017" cy="206017"/>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392763" y="3239804"/>
                <a:ext cx="2457779" cy="2133308"/>
                <a:chOff x="3392763" y="3239804"/>
                <a:chExt cx="1689709" cy="1240104"/>
              </a:xfrm>
            </p:grpSpPr>
            <p:sp>
              <p:nvSpPr>
                <p:cNvPr id="16" name="Snip Single Corner Rectangle 15"/>
                <p:cNvSpPr/>
                <p:nvPr/>
              </p:nvSpPr>
              <p:spPr>
                <a:xfrm>
                  <a:off x="3745686" y="3239804"/>
                  <a:ext cx="776836" cy="954861"/>
                </a:xfrm>
                <a:prstGeom prst="snip1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3" name="Can 12"/>
                <p:cNvSpPr/>
                <p:nvPr/>
              </p:nvSpPr>
              <p:spPr>
                <a:xfrm>
                  <a:off x="4398941" y="3413771"/>
                  <a:ext cx="683531" cy="930584"/>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Cloud 13"/>
                <p:cNvSpPr/>
                <p:nvPr/>
              </p:nvSpPr>
              <p:spPr>
                <a:xfrm>
                  <a:off x="3392763" y="3670704"/>
                  <a:ext cx="1108609" cy="809204"/>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grpSp>
        <p:sp>
          <p:nvSpPr>
            <p:cNvPr id="63" name="Freeform 62"/>
            <p:cNvSpPr/>
            <p:nvPr/>
          </p:nvSpPr>
          <p:spPr>
            <a:xfrm>
              <a:off x="4477015" y="4861184"/>
              <a:ext cx="588975" cy="588975"/>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4" name="Freeform 63"/>
            <p:cNvSpPr/>
            <p:nvPr/>
          </p:nvSpPr>
          <p:spPr>
            <a:xfrm>
              <a:off x="5919241" y="4597947"/>
              <a:ext cx="325169" cy="32516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5" name="Freeform 64"/>
            <p:cNvSpPr/>
            <p:nvPr/>
          </p:nvSpPr>
          <p:spPr>
            <a:xfrm>
              <a:off x="5249829" y="4155954"/>
              <a:ext cx="196709" cy="19670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21" name="TextBox 20"/>
          <p:cNvSpPr txBox="1"/>
          <p:nvPr/>
        </p:nvSpPr>
        <p:spPr>
          <a:xfrm>
            <a:off x="3549136" y="587323"/>
            <a:ext cx="2200812" cy="584775"/>
          </a:xfrm>
          <a:prstGeom prst="rect">
            <a:avLst/>
          </a:prstGeom>
          <a:noFill/>
        </p:spPr>
        <p:txBody>
          <a:bodyPr wrap="square" rtlCol="0">
            <a:spAutoFit/>
          </a:bodyPr>
          <a:lstStyle/>
          <a:p>
            <a:pPr algn="ctr"/>
            <a:r>
              <a:rPr lang="en-US" sz="3200" b="1" dirty="0" smtClean="0">
                <a:solidFill>
                  <a:schemeClr val="tx2"/>
                </a:solidFill>
              </a:rPr>
              <a:t>Log Events</a:t>
            </a:r>
            <a:endParaRPr lang="en-US" sz="3200" b="1" dirty="0">
              <a:solidFill>
                <a:schemeClr val="tx2"/>
              </a:solidFill>
            </a:endParaRPr>
          </a:p>
        </p:txBody>
      </p:sp>
      <p:sp>
        <p:nvSpPr>
          <p:cNvPr id="23" name="TextBox 22"/>
          <p:cNvSpPr txBox="1"/>
          <p:nvPr/>
        </p:nvSpPr>
        <p:spPr>
          <a:xfrm>
            <a:off x="2278858" y="5540899"/>
            <a:ext cx="2064060" cy="584775"/>
          </a:xfrm>
          <a:prstGeom prst="rect">
            <a:avLst/>
          </a:prstGeom>
          <a:noFill/>
        </p:spPr>
        <p:txBody>
          <a:bodyPr wrap="square" rtlCol="0">
            <a:spAutoFit/>
          </a:bodyPr>
          <a:lstStyle/>
          <a:p>
            <a:r>
              <a:rPr lang="en-US" sz="3200" b="1" dirty="0" smtClean="0">
                <a:solidFill>
                  <a:schemeClr val="tx2"/>
                </a:solidFill>
              </a:rPr>
              <a:t>Log Targets</a:t>
            </a:r>
            <a:endParaRPr lang="en-US" sz="3200" b="1" dirty="0">
              <a:solidFill>
                <a:schemeClr val="tx2"/>
              </a:solidFill>
            </a:endParaRPr>
          </a:p>
        </p:txBody>
      </p:sp>
      <p:sp>
        <p:nvSpPr>
          <p:cNvPr id="27" name="Freeform 26"/>
          <p:cNvSpPr/>
          <p:nvPr/>
        </p:nvSpPr>
        <p:spPr>
          <a:xfrm>
            <a:off x="918975" y="542281"/>
            <a:ext cx="4706762" cy="4055844"/>
          </a:xfrm>
          <a:custGeom>
            <a:avLst/>
            <a:gdLst>
              <a:gd name="connsiteX0" fmla="*/ 1616252 w 4706762"/>
              <a:gd name="connsiteY0" fmla="*/ 0 h 4055844"/>
              <a:gd name="connsiteX1" fmla="*/ 4706762 w 4706762"/>
              <a:gd name="connsiteY1" fmla="*/ 0 h 4055844"/>
              <a:gd name="connsiteX2" fmla="*/ 4706762 w 4706762"/>
              <a:gd name="connsiteY2" fmla="*/ 694335 h 4055844"/>
              <a:gd name="connsiteX3" fmla="*/ 3713986 w 4706762"/>
              <a:gd name="connsiteY3" fmla="*/ 694335 h 4055844"/>
              <a:gd name="connsiteX4" fmla="*/ 3713986 w 4706762"/>
              <a:gd name="connsiteY4" fmla="*/ 4055844 h 4055844"/>
              <a:gd name="connsiteX5" fmla="*/ 0 w 4706762"/>
              <a:gd name="connsiteY5" fmla="*/ 4055844 h 4055844"/>
              <a:gd name="connsiteX6" fmla="*/ 0 w 4706762"/>
              <a:gd name="connsiteY6" fmla="*/ 162499 h 4055844"/>
              <a:gd name="connsiteX7" fmla="*/ 1616252 w 4706762"/>
              <a:gd name="connsiteY7" fmla="*/ 162499 h 405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6762" h="4055844">
                <a:moveTo>
                  <a:pt x="1616252" y="0"/>
                </a:moveTo>
                <a:lnTo>
                  <a:pt x="4706762" y="0"/>
                </a:lnTo>
                <a:lnTo>
                  <a:pt x="4706762" y="694335"/>
                </a:lnTo>
                <a:lnTo>
                  <a:pt x="3713986" y="694335"/>
                </a:lnTo>
                <a:lnTo>
                  <a:pt x="3713986" y="4055844"/>
                </a:lnTo>
                <a:lnTo>
                  <a:pt x="0" y="4055844"/>
                </a:lnTo>
                <a:lnTo>
                  <a:pt x="0" y="162499"/>
                </a:lnTo>
                <a:lnTo>
                  <a:pt x="1616252" y="162499"/>
                </a:lnTo>
                <a:close/>
              </a:path>
            </a:pathLst>
          </a:cu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01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54019" y="2762766"/>
            <a:ext cx="3590925" cy="1104900"/>
          </a:xfrm>
          <a:prstGeom prst="rect">
            <a:avLst/>
          </a:prstGeom>
        </p:spPr>
      </p:pic>
      <p:sp>
        <p:nvSpPr>
          <p:cNvPr id="2" name="Title 1"/>
          <p:cNvSpPr>
            <a:spLocks noGrp="1"/>
          </p:cNvSpPr>
          <p:nvPr>
            <p:ph type="title"/>
          </p:nvPr>
        </p:nvSpPr>
        <p:spPr/>
        <p:txBody>
          <a:bodyPr/>
          <a:lstStyle/>
          <a:p>
            <a:r>
              <a:rPr lang="en-US" dirty="0" smtClean="0">
                <a:solidFill>
                  <a:schemeClr val="bg2"/>
                </a:solidFill>
              </a:rPr>
              <a:t>Rules: Include</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“include” defines which tags to include in the rule</a:t>
            </a:r>
          </a:p>
          <a:p>
            <a:pPr marL="342900" indent="-342900">
              <a:buFontTx/>
              <a:buChar char="-"/>
            </a:pPr>
            <a:r>
              <a:rPr lang="en-US" sz="2000" dirty="0" smtClean="0">
                <a:solidFill>
                  <a:schemeClr val="bg1"/>
                </a:solidFill>
              </a:rPr>
              <a:t>Wildcards “*” can be used to broaden the scope of a tag entry</a:t>
            </a:r>
            <a:r>
              <a:rPr lang="en-US" sz="2000" baseline="30000" dirty="0" smtClean="0">
                <a:solidFill>
                  <a:schemeClr val="bg1"/>
                </a:solidFill>
              </a:rPr>
              <a:t>1</a:t>
            </a:r>
          </a:p>
          <a:p>
            <a:pPr marL="342900" indent="-342900">
              <a:buFontTx/>
              <a:buChar char="-"/>
            </a:pPr>
            <a:r>
              <a:rPr lang="en-US" sz="2000" dirty="0" smtClean="0">
                <a:solidFill>
                  <a:schemeClr val="bg1"/>
                </a:solidFill>
              </a:rPr>
              <a:t>If no tags are specified, all log events will be included in the rule</a:t>
            </a:r>
          </a:p>
        </p:txBody>
      </p:sp>
      <p:sp>
        <p:nvSpPr>
          <p:cNvPr id="5" name="Rectangle 4"/>
          <p:cNvSpPr/>
          <p:nvPr/>
        </p:nvSpPr>
        <p:spPr>
          <a:xfrm>
            <a:off x="1676400" y="2739288"/>
            <a:ext cx="4434840" cy="205740"/>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ectangle 5"/>
          <p:cNvSpPr/>
          <p:nvPr/>
        </p:nvSpPr>
        <p:spPr>
          <a:xfrm>
            <a:off x="1706880" y="3130378"/>
            <a:ext cx="4434840" cy="839642"/>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 name="TextBox 6"/>
          <p:cNvSpPr txBox="1"/>
          <p:nvPr/>
        </p:nvSpPr>
        <p:spPr>
          <a:xfrm>
            <a:off x="8275982" y="5791200"/>
            <a:ext cx="3368702" cy="769441"/>
          </a:xfrm>
          <a:prstGeom prst="rect">
            <a:avLst/>
          </a:prstGeom>
          <a:noFill/>
        </p:spPr>
        <p:txBody>
          <a:bodyPr wrap="square" rtlCol="0">
            <a:spAutoFit/>
          </a:bodyPr>
          <a:lstStyle/>
          <a:p>
            <a:r>
              <a:rPr lang="en-US" sz="1100" dirty="0" smtClean="0">
                <a:solidFill>
                  <a:schemeClr val="bg1"/>
                </a:solidFill>
              </a:rPr>
              <a:t>1. This is especially helpful for directing log events from a particular namespace or class to a target or set of targets</a:t>
            </a:r>
          </a:p>
          <a:p>
            <a:pPr marL="342900" indent="-342900">
              <a:buAutoNum type="arabicPeriod"/>
            </a:pPr>
            <a:endParaRPr lang="en-US" sz="1100" dirty="0">
              <a:solidFill>
                <a:schemeClr val="bg1"/>
              </a:solidFill>
            </a:endParaRPr>
          </a:p>
        </p:txBody>
      </p:sp>
      <p:grpSp>
        <p:nvGrpSpPr>
          <p:cNvPr id="8" name="Group 7"/>
          <p:cNvGrpSpPr/>
          <p:nvPr/>
        </p:nvGrpSpPr>
        <p:grpSpPr>
          <a:xfrm>
            <a:off x="330417" y="1502402"/>
            <a:ext cx="2284539" cy="680244"/>
            <a:chOff x="1043901" y="1316358"/>
            <a:chExt cx="2284539" cy="680244"/>
          </a:xfrm>
        </p:grpSpPr>
        <p:sp>
          <p:nvSpPr>
            <p:cNvPr id="9" name="TextBox 8"/>
            <p:cNvSpPr txBox="1"/>
            <p:nvPr/>
          </p:nvSpPr>
          <p:spPr>
            <a:xfrm>
              <a:off x="1048481" y="1552255"/>
              <a:ext cx="649161" cy="338554"/>
            </a:xfrm>
            <a:prstGeom prst="rect">
              <a:avLst/>
            </a:prstGeom>
            <a:noFill/>
          </p:spPr>
          <p:txBody>
            <a:bodyPr wrap="square" rtlCol="0">
              <a:spAutoFit/>
            </a:bodyPr>
            <a:lstStyle/>
            <a:p>
              <a:pPr algn="ctr"/>
              <a:r>
                <a:rPr lang="en-US" sz="1600" b="1" dirty="0" smtClean="0">
                  <a:solidFill>
                    <a:schemeClr val="bg1"/>
                  </a:solidFill>
                </a:rPr>
                <a:t>#dog</a:t>
              </a:r>
              <a:endParaRPr lang="en-US" sz="1600" b="1" dirty="0">
                <a:solidFill>
                  <a:schemeClr val="bg1"/>
                </a:solidFill>
              </a:endParaRPr>
            </a:p>
          </p:txBody>
        </p:sp>
        <p:sp>
          <p:nvSpPr>
            <p:cNvPr id="10" name="Oval Callout 9"/>
            <p:cNvSpPr/>
            <p:nvPr/>
          </p:nvSpPr>
          <p:spPr>
            <a:xfrm>
              <a:off x="1091160" y="1316358"/>
              <a:ext cx="2190020" cy="680244"/>
            </a:xfrm>
            <a:prstGeom prst="wedgeEllipseCallout">
              <a:avLst>
                <a:gd name="adj1" fmla="val 48625"/>
                <a:gd name="adj2" fmla="val 68263"/>
              </a:avLst>
            </a:prstGeom>
            <a:solidFill>
              <a:srgbClr val="50B4C8">
                <a:alpha val="20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TextBox 10"/>
            <p:cNvSpPr txBox="1"/>
            <p:nvPr/>
          </p:nvSpPr>
          <p:spPr>
            <a:xfrm>
              <a:off x="1043901" y="1510895"/>
              <a:ext cx="2284539" cy="276999"/>
            </a:xfrm>
            <a:prstGeom prst="rect">
              <a:avLst/>
            </a:prstGeom>
            <a:noFill/>
          </p:spPr>
          <p:txBody>
            <a:bodyPr wrap="square" rtlCol="0">
              <a:spAutoFit/>
            </a:bodyPr>
            <a:lstStyle/>
            <a:p>
              <a:pPr algn="ctr"/>
              <a:r>
                <a:rPr lang="en-US" sz="1200" dirty="0" smtClean="0">
                  <a:solidFill>
                    <a:schemeClr val="bg1"/>
                  </a:solidFill>
                </a:rPr>
                <a:t>#</a:t>
              </a:r>
              <a:r>
                <a:rPr lang="en-US" sz="1200" dirty="0" err="1" smtClean="0">
                  <a:solidFill>
                    <a:schemeClr val="bg1"/>
                  </a:solidFill>
                </a:rPr>
                <a:t>OID.Agency.Application.Class</a:t>
              </a:r>
              <a:endParaRPr lang="en-US" sz="1200" dirty="0">
                <a:solidFill>
                  <a:schemeClr val="bg1"/>
                </a:solidFill>
              </a:endParaRPr>
            </a:p>
          </p:txBody>
        </p:sp>
      </p:grpSp>
      <p:grpSp>
        <p:nvGrpSpPr>
          <p:cNvPr id="12" name="Group 11"/>
          <p:cNvGrpSpPr/>
          <p:nvPr/>
        </p:nvGrpSpPr>
        <p:grpSpPr>
          <a:xfrm>
            <a:off x="4724400" y="4027654"/>
            <a:ext cx="1295399" cy="1295400"/>
            <a:chOff x="5248275" y="4010025"/>
            <a:chExt cx="1295399" cy="1295400"/>
          </a:xfrm>
        </p:grpSpPr>
        <p:sp>
          <p:nvSpPr>
            <p:cNvPr id="13" name="Freeform 12"/>
            <p:cNvSpPr/>
            <p:nvPr/>
          </p:nvSpPr>
          <p:spPr>
            <a:xfrm>
              <a:off x="5248275" y="4010025"/>
              <a:ext cx="1295399" cy="1295400"/>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solidFill>
              <a:srgbClr val="50B4C8">
                <a:alpha val="20000"/>
              </a:srgbClr>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5476024" y="4023380"/>
              <a:ext cx="839899" cy="338554"/>
            </a:xfrm>
            <a:prstGeom prst="rect">
              <a:avLst/>
            </a:prstGeom>
            <a:noFill/>
          </p:spPr>
          <p:txBody>
            <a:bodyPr wrap="square" rtlCol="0">
              <a:spAutoFit/>
            </a:bodyPr>
            <a:lstStyle/>
            <a:p>
              <a:pPr algn="ctr"/>
              <a:r>
                <a:rPr lang="en-US" sz="1600" dirty="0" smtClean="0">
                  <a:solidFill>
                    <a:schemeClr val="bg1"/>
                  </a:solidFill>
                </a:rPr>
                <a:t>console</a:t>
              </a:r>
              <a:endParaRPr lang="en-US" sz="1600" dirty="0">
                <a:solidFill>
                  <a:schemeClr val="bg1"/>
                </a:solidFill>
              </a:endParaRPr>
            </a:p>
          </p:txBody>
        </p:sp>
      </p:grpSp>
      <p:sp>
        <p:nvSpPr>
          <p:cNvPr id="15" name="Right Arrow 14"/>
          <p:cNvSpPr/>
          <p:nvPr/>
        </p:nvSpPr>
        <p:spPr>
          <a:xfrm rot="2404252">
            <a:off x="2349527" y="2411030"/>
            <a:ext cx="2793432" cy="1867332"/>
          </a:xfrm>
          <a:prstGeom prst="rightArrow">
            <a:avLst>
              <a:gd name="adj1" fmla="val 50000"/>
              <a:gd name="adj2" fmla="val 57431"/>
            </a:avLst>
          </a:prstGeom>
          <a:solidFill>
            <a:srgbClr val="50B4C8">
              <a:alpha val="20000"/>
            </a:srgbClr>
          </a:solidFill>
          <a:ln w="76200">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03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854019" y="2762766"/>
            <a:ext cx="3590925" cy="1104900"/>
          </a:xfrm>
          <a:prstGeom prst="rect">
            <a:avLst/>
          </a:prstGeom>
        </p:spPr>
      </p:pic>
      <p:sp>
        <p:nvSpPr>
          <p:cNvPr id="2" name="Title 1"/>
          <p:cNvSpPr>
            <a:spLocks noGrp="1"/>
          </p:cNvSpPr>
          <p:nvPr>
            <p:ph type="title"/>
          </p:nvPr>
        </p:nvSpPr>
        <p:spPr/>
        <p:txBody>
          <a:bodyPr/>
          <a:lstStyle/>
          <a:p>
            <a:r>
              <a:rPr lang="en-US" dirty="0" smtClean="0">
                <a:solidFill>
                  <a:schemeClr val="bg2"/>
                </a:solidFill>
              </a:rPr>
              <a:t>Rules: Strict Include</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20000"/>
          </a:bodyPr>
          <a:lstStyle/>
          <a:p>
            <a:pPr marL="342900" indent="-342900">
              <a:buFontTx/>
              <a:buChar char="-"/>
            </a:pPr>
            <a:r>
              <a:rPr lang="en-US" sz="2000" dirty="0" smtClean="0">
                <a:solidFill>
                  <a:schemeClr val="bg1"/>
                </a:solidFill>
              </a:rPr>
              <a:t>“</a:t>
            </a:r>
            <a:r>
              <a:rPr lang="en-US" sz="2000" dirty="0" err="1" smtClean="0">
                <a:solidFill>
                  <a:schemeClr val="bg1"/>
                </a:solidFill>
              </a:rPr>
              <a:t>strictInclude</a:t>
            </a:r>
            <a:r>
              <a:rPr lang="en-US" sz="2000" dirty="0" smtClean="0">
                <a:solidFill>
                  <a:schemeClr val="bg1"/>
                </a:solidFill>
              </a:rPr>
              <a:t>” identifies whether or not all tags identified by “include” must be matched by the log event for the log event to match the rule</a:t>
            </a:r>
          </a:p>
          <a:p>
            <a:pPr marL="342900" indent="-342900">
              <a:buFontTx/>
              <a:buChar char="-"/>
            </a:pPr>
            <a:r>
              <a:rPr lang="en-US" sz="2000" dirty="0" smtClean="0">
                <a:solidFill>
                  <a:schemeClr val="bg1"/>
                </a:solidFill>
              </a:rPr>
              <a:t>A value of “true” indicates that all tags defined in “include” must have a matching tag in the log event for the log event to match the rule</a:t>
            </a:r>
          </a:p>
        </p:txBody>
      </p:sp>
      <p:sp>
        <p:nvSpPr>
          <p:cNvPr id="5" name="Rectangle 4"/>
          <p:cNvSpPr/>
          <p:nvPr/>
        </p:nvSpPr>
        <p:spPr>
          <a:xfrm>
            <a:off x="1676400" y="2800452"/>
            <a:ext cx="4434840" cy="288737"/>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ectangle 5"/>
          <p:cNvSpPr/>
          <p:nvPr/>
        </p:nvSpPr>
        <p:spPr>
          <a:xfrm>
            <a:off x="1706880" y="3270422"/>
            <a:ext cx="4434840" cy="601362"/>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7" name="Group 6"/>
          <p:cNvGrpSpPr/>
          <p:nvPr/>
        </p:nvGrpSpPr>
        <p:grpSpPr>
          <a:xfrm>
            <a:off x="330417" y="1502402"/>
            <a:ext cx="2284539" cy="680244"/>
            <a:chOff x="1043901" y="1316358"/>
            <a:chExt cx="2284539" cy="680244"/>
          </a:xfrm>
        </p:grpSpPr>
        <p:sp>
          <p:nvSpPr>
            <p:cNvPr id="8" name="TextBox 7"/>
            <p:cNvSpPr txBox="1"/>
            <p:nvPr/>
          </p:nvSpPr>
          <p:spPr>
            <a:xfrm>
              <a:off x="1048481" y="1552255"/>
              <a:ext cx="649161" cy="338554"/>
            </a:xfrm>
            <a:prstGeom prst="rect">
              <a:avLst/>
            </a:prstGeom>
            <a:noFill/>
          </p:spPr>
          <p:txBody>
            <a:bodyPr wrap="square" rtlCol="0">
              <a:spAutoFit/>
            </a:bodyPr>
            <a:lstStyle/>
            <a:p>
              <a:pPr algn="ctr"/>
              <a:r>
                <a:rPr lang="en-US" sz="1600" b="1" dirty="0" smtClean="0">
                  <a:solidFill>
                    <a:schemeClr val="bg1"/>
                  </a:solidFill>
                </a:rPr>
                <a:t>#dog</a:t>
              </a:r>
              <a:endParaRPr lang="en-US" sz="1600" b="1" dirty="0">
                <a:solidFill>
                  <a:schemeClr val="bg1"/>
                </a:solidFill>
              </a:endParaRPr>
            </a:p>
          </p:txBody>
        </p:sp>
        <p:sp>
          <p:nvSpPr>
            <p:cNvPr id="9" name="Oval Callout 8"/>
            <p:cNvSpPr/>
            <p:nvPr/>
          </p:nvSpPr>
          <p:spPr>
            <a:xfrm>
              <a:off x="1091160" y="1316358"/>
              <a:ext cx="2190020" cy="680244"/>
            </a:xfrm>
            <a:prstGeom prst="wedgeEllipseCallout">
              <a:avLst>
                <a:gd name="adj1" fmla="val 48625"/>
                <a:gd name="adj2" fmla="val 68263"/>
              </a:avLst>
            </a:prstGeom>
            <a:solidFill>
              <a:srgbClr val="50B4C8">
                <a:alpha val="20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TextBox 9"/>
            <p:cNvSpPr txBox="1"/>
            <p:nvPr/>
          </p:nvSpPr>
          <p:spPr>
            <a:xfrm>
              <a:off x="1043901" y="1510895"/>
              <a:ext cx="2284539" cy="276999"/>
            </a:xfrm>
            <a:prstGeom prst="rect">
              <a:avLst/>
            </a:prstGeom>
            <a:noFill/>
          </p:spPr>
          <p:txBody>
            <a:bodyPr wrap="square" rtlCol="0">
              <a:spAutoFit/>
            </a:bodyPr>
            <a:lstStyle/>
            <a:p>
              <a:pPr algn="ctr"/>
              <a:r>
                <a:rPr lang="en-US" sz="1200" dirty="0" smtClean="0">
                  <a:solidFill>
                    <a:schemeClr val="bg1"/>
                  </a:solidFill>
                </a:rPr>
                <a:t>#</a:t>
              </a:r>
              <a:r>
                <a:rPr lang="en-US" sz="1200" dirty="0" err="1" smtClean="0">
                  <a:solidFill>
                    <a:schemeClr val="bg1"/>
                  </a:solidFill>
                </a:rPr>
                <a:t>OID.Agency.Application.Class</a:t>
              </a:r>
              <a:endParaRPr lang="en-US" sz="1200" dirty="0">
                <a:solidFill>
                  <a:schemeClr val="bg1"/>
                </a:solidFill>
              </a:endParaRPr>
            </a:p>
          </p:txBody>
        </p:sp>
      </p:grpSp>
      <p:grpSp>
        <p:nvGrpSpPr>
          <p:cNvPr id="11" name="Group 10"/>
          <p:cNvGrpSpPr/>
          <p:nvPr/>
        </p:nvGrpSpPr>
        <p:grpSpPr>
          <a:xfrm>
            <a:off x="4724400" y="4027654"/>
            <a:ext cx="1295399" cy="1295400"/>
            <a:chOff x="5248275" y="4010025"/>
            <a:chExt cx="1295399" cy="1295400"/>
          </a:xfrm>
        </p:grpSpPr>
        <p:sp>
          <p:nvSpPr>
            <p:cNvPr id="12" name="Freeform 11"/>
            <p:cNvSpPr/>
            <p:nvPr/>
          </p:nvSpPr>
          <p:spPr>
            <a:xfrm>
              <a:off x="5248275" y="4010025"/>
              <a:ext cx="1295399" cy="1295400"/>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solidFill>
              <a:srgbClr val="50B4C8">
                <a:alpha val="20000"/>
              </a:srgbClr>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476024" y="4023380"/>
              <a:ext cx="839899" cy="338554"/>
            </a:xfrm>
            <a:prstGeom prst="rect">
              <a:avLst/>
            </a:prstGeom>
            <a:noFill/>
          </p:spPr>
          <p:txBody>
            <a:bodyPr wrap="square" rtlCol="0">
              <a:spAutoFit/>
            </a:bodyPr>
            <a:lstStyle/>
            <a:p>
              <a:pPr algn="ctr"/>
              <a:r>
                <a:rPr lang="en-US" sz="1600" dirty="0" smtClean="0">
                  <a:solidFill>
                    <a:schemeClr val="bg1"/>
                  </a:solidFill>
                </a:rPr>
                <a:t>console</a:t>
              </a:r>
              <a:endParaRPr lang="en-US" sz="1600" dirty="0">
                <a:solidFill>
                  <a:schemeClr val="bg1"/>
                </a:solidFill>
              </a:endParaRPr>
            </a:p>
          </p:txBody>
        </p:sp>
      </p:grpSp>
      <p:sp>
        <p:nvSpPr>
          <p:cNvPr id="14" name="Right Arrow 13"/>
          <p:cNvSpPr/>
          <p:nvPr/>
        </p:nvSpPr>
        <p:spPr>
          <a:xfrm rot="2404252">
            <a:off x="2349527" y="2411030"/>
            <a:ext cx="2793432" cy="1867332"/>
          </a:xfrm>
          <a:prstGeom prst="rightArrow">
            <a:avLst>
              <a:gd name="adj1" fmla="val 50000"/>
              <a:gd name="adj2" fmla="val 57431"/>
            </a:avLst>
          </a:prstGeom>
          <a:solidFill>
            <a:srgbClr val="50B4C8">
              <a:alpha val="20000"/>
            </a:srgbClr>
          </a:solidFill>
          <a:ln w="76200">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61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54019" y="2762766"/>
            <a:ext cx="3590925" cy="1104900"/>
          </a:xfrm>
          <a:prstGeom prst="rect">
            <a:avLst/>
          </a:prstGeom>
        </p:spPr>
      </p:pic>
      <p:sp>
        <p:nvSpPr>
          <p:cNvPr id="2" name="Title 1"/>
          <p:cNvSpPr>
            <a:spLocks noGrp="1"/>
          </p:cNvSpPr>
          <p:nvPr>
            <p:ph type="title"/>
          </p:nvPr>
        </p:nvSpPr>
        <p:spPr/>
        <p:txBody>
          <a:bodyPr/>
          <a:lstStyle/>
          <a:p>
            <a:r>
              <a:rPr lang="en-US" dirty="0" smtClean="0">
                <a:solidFill>
                  <a:schemeClr val="bg2"/>
                </a:solidFill>
              </a:rPr>
              <a:t>Rules: Exclude</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10000"/>
          </a:bodyPr>
          <a:lstStyle/>
          <a:p>
            <a:pPr marL="342900" indent="-342900">
              <a:buFontTx/>
              <a:buChar char="-"/>
            </a:pPr>
            <a:r>
              <a:rPr lang="en-US" sz="2000" dirty="0" smtClean="0">
                <a:solidFill>
                  <a:schemeClr val="bg1"/>
                </a:solidFill>
              </a:rPr>
              <a:t>“exclude” identifies which tags will be explicitly excluded by the rule</a:t>
            </a:r>
          </a:p>
          <a:p>
            <a:pPr marL="342900" indent="-342900">
              <a:buFontTx/>
              <a:buChar char="-"/>
            </a:pPr>
            <a:r>
              <a:rPr lang="en-US" sz="2000" dirty="0">
                <a:solidFill>
                  <a:schemeClr val="bg1"/>
                </a:solidFill>
              </a:rPr>
              <a:t>Wildcards “*” can be used to broaden the scope of a tag entry</a:t>
            </a:r>
            <a:r>
              <a:rPr lang="en-US" sz="2000" baseline="30000" dirty="0">
                <a:solidFill>
                  <a:schemeClr val="bg1"/>
                </a:solidFill>
              </a:rPr>
              <a:t>1</a:t>
            </a:r>
          </a:p>
          <a:p>
            <a:pPr marL="342900" indent="-342900">
              <a:buFontTx/>
              <a:buChar char="-"/>
            </a:pPr>
            <a:r>
              <a:rPr lang="en-US" sz="2000" dirty="0" smtClean="0">
                <a:solidFill>
                  <a:schemeClr val="bg1"/>
                </a:solidFill>
              </a:rPr>
              <a:t>If left blank, it is assumed that none of the log events identified by “include” will be excluded</a:t>
            </a:r>
          </a:p>
        </p:txBody>
      </p:sp>
      <p:sp>
        <p:nvSpPr>
          <p:cNvPr id="5" name="Rectangle 4"/>
          <p:cNvSpPr/>
          <p:nvPr/>
        </p:nvSpPr>
        <p:spPr>
          <a:xfrm>
            <a:off x="1676400" y="2767500"/>
            <a:ext cx="4434840" cy="483870"/>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ectangle 5"/>
          <p:cNvSpPr/>
          <p:nvPr/>
        </p:nvSpPr>
        <p:spPr>
          <a:xfrm>
            <a:off x="1706880" y="3418704"/>
            <a:ext cx="4434840" cy="551316"/>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 name="TextBox 6"/>
          <p:cNvSpPr txBox="1"/>
          <p:nvPr/>
        </p:nvSpPr>
        <p:spPr>
          <a:xfrm>
            <a:off x="8275982" y="5791200"/>
            <a:ext cx="3368702" cy="769441"/>
          </a:xfrm>
          <a:prstGeom prst="rect">
            <a:avLst/>
          </a:prstGeom>
          <a:noFill/>
        </p:spPr>
        <p:txBody>
          <a:bodyPr wrap="square" rtlCol="0">
            <a:spAutoFit/>
          </a:bodyPr>
          <a:lstStyle/>
          <a:p>
            <a:r>
              <a:rPr lang="en-US" sz="1100" dirty="0" smtClean="0">
                <a:solidFill>
                  <a:schemeClr val="bg1"/>
                </a:solidFill>
              </a:rPr>
              <a:t>1. This is especially helpful for </a:t>
            </a:r>
            <a:r>
              <a:rPr lang="en-US" sz="1100" dirty="0" smtClean="0">
                <a:solidFill>
                  <a:schemeClr val="bg1"/>
                </a:solidFill>
              </a:rPr>
              <a:t>preventing</a:t>
            </a:r>
            <a:r>
              <a:rPr lang="en-US" sz="1100" dirty="0" smtClean="0">
                <a:solidFill>
                  <a:schemeClr val="bg1"/>
                </a:solidFill>
              </a:rPr>
              <a:t> </a:t>
            </a:r>
            <a:r>
              <a:rPr lang="en-US" sz="1100" dirty="0" smtClean="0">
                <a:solidFill>
                  <a:schemeClr val="bg1"/>
                </a:solidFill>
              </a:rPr>
              <a:t>log events from a particular namespace or class to a target or set of targets</a:t>
            </a:r>
          </a:p>
          <a:p>
            <a:pPr marL="342900" indent="-342900">
              <a:buAutoNum type="arabicPeriod"/>
            </a:pPr>
            <a:endParaRPr lang="en-US" sz="1100" dirty="0">
              <a:solidFill>
                <a:schemeClr val="bg1"/>
              </a:solidFill>
            </a:endParaRPr>
          </a:p>
        </p:txBody>
      </p:sp>
      <p:grpSp>
        <p:nvGrpSpPr>
          <p:cNvPr id="8" name="Group 7"/>
          <p:cNvGrpSpPr/>
          <p:nvPr/>
        </p:nvGrpSpPr>
        <p:grpSpPr>
          <a:xfrm>
            <a:off x="330417" y="1502402"/>
            <a:ext cx="2284539" cy="680244"/>
            <a:chOff x="1043901" y="1316358"/>
            <a:chExt cx="2284539" cy="680244"/>
          </a:xfrm>
        </p:grpSpPr>
        <p:sp>
          <p:nvSpPr>
            <p:cNvPr id="9" name="TextBox 8"/>
            <p:cNvSpPr txBox="1"/>
            <p:nvPr/>
          </p:nvSpPr>
          <p:spPr>
            <a:xfrm>
              <a:off x="1048481" y="1552255"/>
              <a:ext cx="649161" cy="338554"/>
            </a:xfrm>
            <a:prstGeom prst="rect">
              <a:avLst/>
            </a:prstGeom>
            <a:noFill/>
          </p:spPr>
          <p:txBody>
            <a:bodyPr wrap="square" rtlCol="0">
              <a:spAutoFit/>
            </a:bodyPr>
            <a:lstStyle/>
            <a:p>
              <a:pPr algn="ctr"/>
              <a:r>
                <a:rPr lang="en-US" sz="1600" b="1" dirty="0" smtClean="0">
                  <a:solidFill>
                    <a:schemeClr val="bg1"/>
                  </a:solidFill>
                </a:rPr>
                <a:t>#dog</a:t>
              </a:r>
              <a:endParaRPr lang="en-US" sz="1600" b="1" dirty="0">
                <a:solidFill>
                  <a:schemeClr val="bg1"/>
                </a:solidFill>
              </a:endParaRPr>
            </a:p>
          </p:txBody>
        </p:sp>
        <p:sp>
          <p:nvSpPr>
            <p:cNvPr id="10" name="Oval Callout 9"/>
            <p:cNvSpPr/>
            <p:nvPr/>
          </p:nvSpPr>
          <p:spPr>
            <a:xfrm>
              <a:off x="1091160" y="1316358"/>
              <a:ext cx="2190020" cy="680244"/>
            </a:xfrm>
            <a:prstGeom prst="wedgeEllipseCallout">
              <a:avLst>
                <a:gd name="adj1" fmla="val 48625"/>
                <a:gd name="adj2" fmla="val 68263"/>
              </a:avLst>
            </a:prstGeom>
            <a:solidFill>
              <a:srgbClr val="50B4C8">
                <a:alpha val="20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TextBox 10"/>
            <p:cNvSpPr txBox="1"/>
            <p:nvPr/>
          </p:nvSpPr>
          <p:spPr>
            <a:xfrm>
              <a:off x="1043901" y="1510895"/>
              <a:ext cx="2284539" cy="276999"/>
            </a:xfrm>
            <a:prstGeom prst="rect">
              <a:avLst/>
            </a:prstGeom>
            <a:noFill/>
          </p:spPr>
          <p:txBody>
            <a:bodyPr wrap="square" rtlCol="0">
              <a:spAutoFit/>
            </a:bodyPr>
            <a:lstStyle/>
            <a:p>
              <a:pPr algn="ctr"/>
              <a:r>
                <a:rPr lang="en-US" sz="1200" dirty="0" smtClean="0">
                  <a:solidFill>
                    <a:schemeClr val="bg1"/>
                  </a:solidFill>
                </a:rPr>
                <a:t>#</a:t>
              </a:r>
              <a:r>
                <a:rPr lang="en-US" sz="1200" dirty="0" err="1" smtClean="0">
                  <a:solidFill>
                    <a:schemeClr val="bg1"/>
                  </a:solidFill>
                </a:rPr>
                <a:t>OID.Agency.Application.Class</a:t>
              </a:r>
              <a:endParaRPr lang="en-US" sz="1200" dirty="0">
                <a:solidFill>
                  <a:schemeClr val="bg1"/>
                </a:solidFill>
              </a:endParaRPr>
            </a:p>
          </p:txBody>
        </p:sp>
      </p:grpSp>
      <p:grpSp>
        <p:nvGrpSpPr>
          <p:cNvPr id="12" name="Group 11"/>
          <p:cNvGrpSpPr/>
          <p:nvPr/>
        </p:nvGrpSpPr>
        <p:grpSpPr>
          <a:xfrm>
            <a:off x="4724400" y="4027654"/>
            <a:ext cx="1295399" cy="1295400"/>
            <a:chOff x="5248275" y="4010025"/>
            <a:chExt cx="1295399" cy="1295400"/>
          </a:xfrm>
        </p:grpSpPr>
        <p:sp>
          <p:nvSpPr>
            <p:cNvPr id="13" name="Freeform 12"/>
            <p:cNvSpPr/>
            <p:nvPr/>
          </p:nvSpPr>
          <p:spPr>
            <a:xfrm>
              <a:off x="5248275" y="4010025"/>
              <a:ext cx="1295399" cy="1295400"/>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solidFill>
              <a:srgbClr val="50B4C8">
                <a:alpha val="20000"/>
              </a:srgbClr>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5476024" y="4023380"/>
              <a:ext cx="839899" cy="338554"/>
            </a:xfrm>
            <a:prstGeom prst="rect">
              <a:avLst/>
            </a:prstGeom>
            <a:noFill/>
          </p:spPr>
          <p:txBody>
            <a:bodyPr wrap="square" rtlCol="0">
              <a:spAutoFit/>
            </a:bodyPr>
            <a:lstStyle/>
            <a:p>
              <a:pPr algn="ctr"/>
              <a:r>
                <a:rPr lang="en-US" sz="1600" dirty="0" smtClean="0">
                  <a:solidFill>
                    <a:schemeClr val="bg1"/>
                  </a:solidFill>
                </a:rPr>
                <a:t>console</a:t>
              </a:r>
              <a:endParaRPr lang="en-US" sz="1600" dirty="0">
                <a:solidFill>
                  <a:schemeClr val="bg1"/>
                </a:solidFill>
              </a:endParaRPr>
            </a:p>
          </p:txBody>
        </p:sp>
      </p:grpSp>
      <p:sp>
        <p:nvSpPr>
          <p:cNvPr id="15" name="Right Arrow 14"/>
          <p:cNvSpPr/>
          <p:nvPr/>
        </p:nvSpPr>
        <p:spPr>
          <a:xfrm rot="2404252">
            <a:off x="2349527" y="2411030"/>
            <a:ext cx="2793432" cy="1867332"/>
          </a:xfrm>
          <a:prstGeom prst="rightArrow">
            <a:avLst>
              <a:gd name="adj1" fmla="val 50000"/>
              <a:gd name="adj2" fmla="val 57431"/>
            </a:avLst>
          </a:prstGeom>
          <a:solidFill>
            <a:srgbClr val="50B4C8">
              <a:alpha val="20000"/>
            </a:srgbClr>
          </a:solidFill>
          <a:ln w="76200">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38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54019" y="2762766"/>
            <a:ext cx="3590925" cy="1104900"/>
          </a:xfrm>
          <a:prstGeom prst="rect">
            <a:avLst/>
          </a:prstGeom>
        </p:spPr>
      </p:pic>
      <p:sp>
        <p:nvSpPr>
          <p:cNvPr id="2" name="Title 1"/>
          <p:cNvSpPr>
            <a:spLocks noGrp="1"/>
          </p:cNvSpPr>
          <p:nvPr>
            <p:ph type="title"/>
          </p:nvPr>
        </p:nvSpPr>
        <p:spPr/>
        <p:txBody>
          <a:bodyPr/>
          <a:lstStyle/>
          <a:p>
            <a:r>
              <a:rPr lang="en-US" dirty="0" smtClean="0">
                <a:solidFill>
                  <a:schemeClr val="bg2"/>
                </a:solidFill>
              </a:rPr>
              <a:t>Rules: Write To</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a:t>
            </a:r>
            <a:r>
              <a:rPr lang="en-US" sz="2000" dirty="0" err="1" smtClean="0">
                <a:solidFill>
                  <a:schemeClr val="bg1"/>
                </a:solidFill>
              </a:rPr>
              <a:t>writeTo</a:t>
            </a:r>
            <a:r>
              <a:rPr lang="en-US" sz="2000" dirty="0" smtClean="0">
                <a:solidFill>
                  <a:schemeClr val="bg1"/>
                </a:solidFill>
              </a:rPr>
              <a:t>” identifies which targets (by name) matching log events will be dispatched to</a:t>
            </a:r>
          </a:p>
        </p:txBody>
      </p:sp>
      <p:sp>
        <p:nvSpPr>
          <p:cNvPr id="5" name="Rectangle 4"/>
          <p:cNvSpPr/>
          <p:nvPr/>
        </p:nvSpPr>
        <p:spPr>
          <a:xfrm>
            <a:off x="1676400" y="2759261"/>
            <a:ext cx="4434840" cy="655321"/>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ectangle 5"/>
          <p:cNvSpPr/>
          <p:nvPr/>
        </p:nvSpPr>
        <p:spPr>
          <a:xfrm>
            <a:off x="1706880" y="3558744"/>
            <a:ext cx="4434840" cy="312419"/>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7" name="Group 6"/>
          <p:cNvGrpSpPr/>
          <p:nvPr/>
        </p:nvGrpSpPr>
        <p:grpSpPr>
          <a:xfrm>
            <a:off x="330417" y="1502402"/>
            <a:ext cx="2284539" cy="680244"/>
            <a:chOff x="1043901" y="1316358"/>
            <a:chExt cx="2284539" cy="680244"/>
          </a:xfrm>
        </p:grpSpPr>
        <p:sp>
          <p:nvSpPr>
            <p:cNvPr id="8" name="TextBox 7"/>
            <p:cNvSpPr txBox="1"/>
            <p:nvPr/>
          </p:nvSpPr>
          <p:spPr>
            <a:xfrm>
              <a:off x="1048481" y="1552255"/>
              <a:ext cx="649161" cy="338554"/>
            </a:xfrm>
            <a:prstGeom prst="rect">
              <a:avLst/>
            </a:prstGeom>
            <a:noFill/>
          </p:spPr>
          <p:txBody>
            <a:bodyPr wrap="square" rtlCol="0">
              <a:spAutoFit/>
            </a:bodyPr>
            <a:lstStyle/>
            <a:p>
              <a:pPr algn="ctr"/>
              <a:r>
                <a:rPr lang="en-US" sz="1600" b="1" dirty="0" smtClean="0">
                  <a:solidFill>
                    <a:schemeClr val="bg1"/>
                  </a:solidFill>
                </a:rPr>
                <a:t>#dog</a:t>
              </a:r>
              <a:endParaRPr lang="en-US" sz="1600" b="1" dirty="0">
                <a:solidFill>
                  <a:schemeClr val="bg1"/>
                </a:solidFill>
              </a:endParaRPr>
            </a:p>
          </p:txBody>
        </p:sp>
        <p:sp>
          <p:nvSpPr>
            <p:cNvPr id="9" name="Oval Callout 8"/>
            <p:cNvSpPr/>
            <p:nvPr/>
          </p:nvSpPr>
          <p:spPr>
            <a:xfrm>
              <a:off x="1091160" y="1316358"/>
              <a:ext cx="2190020" cy="680244"/>
            </a:xfrm>
            <a:prstGeom prst="wedgeEllipseCallout">
              <a:avLst>
                <a:gd name="adj1" fmla="val 48625"/>
                <a:gd name="adj2" fmla="val 68263"/>
              </a:avLst>
            </a:prstGeom>
            <a:solidFill>
              <a:srgbClr val="50B4C8">
                <a:alpha val="20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TextBox 9"/>
            <p:cNvSpPr txBox="1"/>
            <p:nvPr/>
          </p:nvSpPr>
          <p:spPr>
            <a:xfrm>
              <a:off x="1043901" y="1510895"/>
              <a:ext cx="2284539" cy="276999"/>
            </a:xfrm>
            <a:prstGeom prst="rect">
              <a:avLst/>
            </a:prstGeom>
            <a:noFill/>
          </p:spPr>
          <p:txBody>
            <a:bodyPr wrap="square" rtlCol="0">
              <a:spAutoFit/>
            </a:bodyPr>
            <a:lstStyle/>
            <a:p>
              <a:pPr algn="ctr"/>
              <a:r>
                <a:rPr lang="en-US" sz="1200" dirty="0" smtClean="0">
                  <a:solidFill>
                    <a:schemeClr val="bg1"/>
                  </a:solidFill>
                </a:rPr>
                <a:t>#</a:t>
              </a:r>
              <a:r>
                <a:rPr lang="en-US" sz="1200" dirty="0" err="1" smtClean="0">
                  <a:solidFill>
                    <a:schemeClr val="bg1"/>
                  </a:solidFill>
                </a:rPr>
                <a:t>OID.Agency.Application.Class</a:t>
              </a:r>
              <a:endParaRPr lang="en-US" sz="1200" dirty="0">
                <a:solidFill>
                  <a:schemeClr val="bg1"/>
                </a:solidFill>
              </a:endParaRPr>
            </a:p>
          </p:txBody>
        </p:sp>
      </p:grpSp>
      <p:grpSp>
        <p:nvGrpSpPr>
          <p:cNvPr id="11" name="Group 10"/>
          <p:cNvGrpSpPr/>
          <p:nvPr/>
        </p:nvGrpSpPr>
        <p:grpSpPr>
          <a:xfrm>
            <a:off x="4724400" y="4027654"/>
            <a:ext cx="1295399" cy="1295400"/>
            <a:chOff x="5248275" y="4010025"/>
            <a:chExt cx="1295399" cy="1295400"/>
          </a:xfrm>
        </p:grpSpPr>
        <p:sp>
          <p:nvSpPr>
            <p:cNvPr id="12" name="Freeform 11"/>
            <p:cNvSpPr/>
            <p:nvPr/>
          </p:nvSpPr>
          <p:spPr>
            <a:xfrm>
              <a:off x="5248275" y="4010025"/>
              <a:ext cx="1295399" cy="1295400"/>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solidFill>
              <a:srgbClr val="50B4C8">
                <a:alpha val="20000"/>
              </a:srgbClr>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476024" y="4023380"/>
              <a:ext cx="839899" cy="338554"/>
            </a:xfrm>
            <a:prstGeom prst="rect">
              <a:avLst/>
            </a:prstGeom>
            <a:noFill/>
          </p:spPr>
          <p:txBody>
            <a:bodyPr wrap="square" rtlCol="0">
              <a:spAutoFit/>
            </a:bodyPr>
            <a:lstStyle/>
            <a:p>
              <a:pPr algn="ctr"/>
              <a:r>
                <a:rPr lang="en-US" sz="1600" dirty="0" smtClean="0">
                  <a:solidFill>
                    <a:schemeClr val="bg1"/>
                  </a:solidFill>
                </a:rPr>
                <a:t>console</a:t>
              </a:r>
              <a:endParaRPr lang="en-US" sz="1600" dirty="0">
                <a:solidFill>
                  <a:schemeClr val="bg1"/>
                </a:solidFill>
              </a:endParaRPr>
            </a:p>
          </p:txBody>
        </p:sp>
      </p:grpSp>
      <p:sp>
        <p:nvSpPr>
          <p:cNvPr id="14" name="Right Arrow 13"/>
          <p:cNvSpPr/>
          <p:nvPr/>
        </p:nvSpPr>
        <p:spPr>
          <a:xfrm rot="2404252">
            <a:off x="2349527" y="2411030"/>
            <a:ext cx="2793432" cy="1867332"/>
          </a:xfrm>
          <a:prstGeom prst="rightArrow">
            <a:avLst>
              <a:gd name="adj1" fmla="val 50000"/>
              <a:gd name="adj2" fmla="val 57431"/>
            </a:avLst>
          </a:prstGeom>
          <a:solidFill>
            <a:srgbClr val="50B4C8">
              <a:alpha val="20000"/>
            </a:srgbClr>
          </a:solidFill>
          <a:ln w="76200">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88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854019" y="2762766"/>
            <a:ext cx="3590925" cy="1104900"/>
          </a:xfrm>
          <a:prstGeom prst="rect">
            <a:avLst/>
          </a:prstGeom>
        </p:spPr>
      </p:pic>
      <p:sp>
        <p:nvSpPr>
          <p:cNvPr id="2" name="Title 1"/>
          <p:cNvSpPr>
            <a:spLocks noGrp="1"/>
          </p:cNvSpPr>
          <p:nvPr>
            <p:ph type="title"/>
          </p:nvPr>
        </p:nvSpPr>
        <p:spPr/>
        <p:txBody>
          <a:bodyPr/>
          <a:lstStyle/>
          <a:p>
            <a:r>
              <a:rPr lang="en-US" dirty="0" smtClean="0">
                <a:solidFill>
                  <a:schemeClr val="bg2"/>
                </a:solidFill>
              </a:rPr>
              <a:t>Rules: Final</a:t>
            </a:r>
            <a:endParaRPr lang="en-US" dirty="0">
              <a:solidFill>
                <a:schemeClr val="bg2"/>
              </a:solidFill>
            </a:endParaRPr>
          </a:p>
        </p:txBody>
      </p:sp>
      <p:sp>
        <p:nvSpPr>
          <p:cNvPr id="4" name="Text Placeholder 3"/>
          <p:cNvSpPr>
            <a:spLocks noGrp="1"/>
          </p:cNvSpPr>
          <p:nvPr>
            <p:ph type="body" sz="half" idx="2"/>
          </p:nvPr>
        </p:nvSpPr>
        <p:spPr/>
        <p:txBody>
          <a:bodyPr>
            <a:normAutofit lnSpcReduction="10000"/>
          </a:bodyPr>
          <a:lstStyle/>
          <a:p>
            <a:pPr marL="342900" indent="-342900">
              <a:buFontTx/>
              <a:buChar char="-"/>
            </a:pPr>
            <a:r>
              <a:rPr lang="en-US" sz="2000" dirty="0" smtClean="0">
                <a:solidFill>
                  <a:schemeClr val="bg1"/>
                </a:solidFill>
              </a:rPr>
              <a:t>“final” specifies whether or not any other rules will be processed if this rule matches the log event</a:t>
            </a:r>
          </a:p>
          <a:p>
            <a:pPr marL="342900" indent="-342900">
              <a:buFontTx/>
              <a:buChar char="-"/>
            </a:pPr>
            <a:r>
              <a:rPr lang="en-US" sz="2000" dirty="0" smtClean="0">
                <a:solidFill>
                  <a:schemeClr val="bg1"/>
                </a:solidFill>
              </a:rPr>
              <a:t>For example, if you have thee rules that match a given log event, and the second is marked as “final”, the third will not be processed for the log event</a:t>
            </a:r>
          </a:p>
        </p:txBody>
      </p:sp>
      <p:sp>
        <p:nvSpPr>
          <p:cNvPr id="5" name="Rectangle 4"/>
          <p:cNvSpPr/>
          <p:nvPr/>
        </p:nvSpPr>
        <p:spPr>
          <a:xfrm>
            <a:off x="1676400" y="2759261"/>
            <a:ext cx="4434840" cy="798196"/>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ectangle 5"/>
          <p:cNvSpPr/>
          <p:nvPr/>
        </p:nvSpPr>
        <p:spPr>
          <a:xfrm>
            <a:off x="1706880" y="3692094"/>
            <a:ext cx="4434840" cy="179069"/>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7" name="Group 6"/>
          <p:cNvGrpSpPr/>
          <p:nvPr/>
        </p:nvGrpSpPr>
        <p:grpSpPr>
          <a:xfrm>
            <a:off x="330417" y="1502402"/>
            <a:ext cx="2284539" cy="680244"/>
            <a:chOff x="1043901" y="1316358"/>
            <a:chExt cx="2284539" cy="680244"/>
          </a:xfrm>
        </p:grpSpPr>
        <p:sp>
          <p:nvSpPr>
            <p:cNvPr id="8" name="TextBox 7"/>
            <p:cNvSpPr txBox="1"/>
            <p:nvPr/>
          </p:nvSpPr>
          <p:spPr>
            <a:xfrm>
              <a:off x="1048481" y="1552255"/>
              <a:ext cx="649161" cy="338554"/>
            </a:xfrm>
            <a:prstGeom prst="rect">
              <a:avLst/>
            </a:prstGeom>
            <a:noFill/>
          </p:spPr>
          <p:txBody>
            <a:bodyPr wrap="square" rtlCol="0">
              <a:spAutoFit/>
            </a:bodyPr>
            <a:lstStyle/>
            <a:p>
              <a:pPr algn="ctr"/>
              <a:r>
                <a:rPr lang="en-US" sz="1600" b="1" dirty="0" smtClean="0">
                  <a:solidFill>
                    <a:schemeClr val="bg1"/>
                  </a:solidFill>
                </a:rPr>
                <a:t>#dog</a:t>
              </a:r>
              <a:endParaRPr lang="en-US" sz="1600" b="1" dirty="0">
                <a:solidFill>
                  <a:schemeClr val="bg1"/>
                </a:solidFill>
              </a:endParaRPr>
            </a:p>
          </p:txBody>
        </p:sp>
        <p:sp>
          <p:nvSpPr>
            <p:cNvPr id="9" name="Oval Callout 8"/>
            <p:cNvSpPr/>
            <p:nvPr/>
          </p:nvSpPr>
          <p:spPr>
            <a:xfrm>
              <a:off x="1091160" y="1316358"/>
              <a:ext cx="2190020" cy="680244"/>
            </a:xfrm>
            <a:prstGeom prst="wedgeEllipseCallout">
              <a:avLst>
                <a:gd name="adj1" fmla="val 48625"/>
                <a:gd name="adj2" fmla="val 68263"/>
              </a:avLst>
            </a:prstGeom>
            <a:solidFill>
              <a:srgbClr val="50B4C8">
                <a:alpha val="20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TextBox 9"/>
            <p:cNvSpPr txBox="1"/>
            <p:nvPr/>
          </p:nvSpPr>
          <p:spPr>
            <a:xfrm>
              <a:off x="1043901" y="1510895"/>
              <a:ext cx="2284539" cy="276999"/>
            </a:xfrm>
            <a:prstGeom prst="rect">
              <a:avLst/>
            </a:prstGeom>
            <a:noFill/>
          </p:spPr>
          <p:txBody>
            <a:bodyPr wrap="square" rtlCol="0">
              <a:spAutoFit/>
            </a:bodyPr>
            <a:lstStyle/>
            <a:p>
              <a:pPr algn="ctr"/>
              <a:r>
                <a:rPr lang="en-US" sz="1200" dirty="0" smtClean="0">
                  <a:solidFill>
                    <a:schemeClr val="bg1"/>
                  </a:solidFill>
                </a:rPr>
                <a:t>#</a:t>
              </a:r>
              <a:r>
                <a:rPr lang="en-US" sz="1200" dirty="0" err="1" smtClean="0">
                  <a:solidFill>
                    <a:schemeClr val="bg1"/>
                  </a:solidFill>
                </a:rPr>
                <a:t>OID.Agency.Application.Class</a:t>
              </a:r>
              <a:endParaRPr lang="en-US" sz="1200" dirty="0">
                <a:solidFill>
                  <a:schemeClr val="bg1"/>
                </a:solidFill>
              </a:endParaRPr>
            </a:p>
          </p:txBody>
        </p:sp>
      </p:grpSp>
      <p:grpSp>
        <p:nvGrpSpPr>
          <p:cNvPr id="11" name="Group 10"/>
          <p:cNvGrpSpPr/>
          <p:nvPr/>
        </p:nvGrpSpPr>
        <p:grpSpPr>
          <a:xfrm>
            <a:off x="4724400" y="4027654"/>
            <a:ext cx="1295399" cy="1295400"/>
            <a:chOff x="5248275" y="4010025"/>
            <a:chExt cx="1295399" cy="1295400"/>
          </a:xfrm>
        </p:grpSpPr>
        <p:sp>
          <p:nvSpPr>
            <p:cNvPr id="12" name="Freeform 11"/>
            <p:cNvSpPr/>
            <p:nvPr/>
          </p:nvSpPr>
          <p:spPr>
            <a:xfrm>
              <a:off x="5248275" y="4010025"/>
              <a:ext cx="1295399" cy="1295400"/>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solidFill>
              <a:srgbClr val="50B4C8">
                <a:alpha val="20000"/>
              </a:srgbClr>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476024" y="4023380"/>
              <a:ext cx="839899" cy="338554"/>
            </a:xfrm>
            <a:prstGeom prst="rect">
              <a:avLst/>
            </a:prstGeom>
            <a:noFill/>
          </p:spPr>
          <p:txBody>
            <a:bodyPr wrap="square" rtlCol="0">
              <a:spAutoFit/>
            </a:bodyPr>
            <a:lstStyle/>
            <a:p>
              <a:pPr algn="ctr"/>
              <a:r>
                <a:rPr lang="en-US" sz="1600" dirty="0" smtClean="0">
                  <a:solidFill>
                    <a:schemeClr val="bg1"/>
                  </a:solidFill>
                </a:rPr>
                <a:t>console</a:t>
              </a:r>
              <a:endParaRPr lang="en-US" sz="1600" dirty="0">
                <a:solidFill>
                  <a:schemeClr val="bg1"/>
                </a:solidFill>
              </a:endParaRPr>
            </a:p>
          </p:txBody>
        </p:sp>
      </p:grpSp>
      <p:sp>
        <p:nvSpPr>
          <p:cNvPr id="14" name="Right Arrow 13"/>
          <p:cNvSpPr/>
          <p:nvPr/>
        </p:nvSpPr>
        <p:spPr>
          <a:xfrm rot="2404252">
            <a:off x="2349527" y="2411030"/>
            <a:ext cx="2793432" cy="1867332"/>
          </a:xfrm>
          <a:prstGeom prst="rightArrow">
            <a:avLst>
              <a:gd name="adj1" fmla="val 50000"/>
              <a:gd name="adj2" fmla="val 57431"/>
            </a:avLst>
          </a:prstGeom>
          <a:solidFill>
            <a:srgbClr val="50B4C8">
              <a:alpha val="20000"/>
            </a:srgbClr>
          </a:solidFill>
          <a:ln w="76200">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0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Groups</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A small group of thoughtful people could change the world. Indeed, it's the only thing that ever has</a:t>
            </a:r>
            <a:r>
              <a:rPr lang="en-US" dirty="0" smtClean="0">
                <a:solidFill>
                  <a:schemeClr val="bg1"/>
                </a:solidFill>
              </a:rPr>
              <a:t>.</a:t>
            </a:r>
            <a:endParaRPr lang="en-US" dirty="0">
              <a:solidFill>
                <a:schemeClr val="bg1"/>
              </a:solidFill>
            </a:endParaRPr>
          </a:p>
        </p:txBody>
      </p:sp>
      <p:grpSp>
        <p:nvGrpSpPr>
          <p:cNvPr id="25" name="Group 24"/>
          <p:cNvGrpSpPr/>
          <p:nvPr/>
        </p:nvGrpSpPr>
        <p:grpSpPr>
          <a:xfrm>
            <a:off x="4356859" y="1318536"/>
            <a:ext cx="3478282" cy="3329664"/>
            <a:chOff x="4380009" y="1205572"/>
            <a:chExt cx="3478282" cy="3329664"/>
          </a:xfrm>
        </p:grpSpPr>
        <p:grpSp>
          <p:nvGrpSpPr>
            <p:cNvPr id="17" name="Group 16"/>
            <p:cNvGrpSpPr/>
            <p:nvPr/>
          </p:nvGrpSpPr>
          <p:grpSpPr>
            <a:xfrm>
              <a:off x="4380009" y="1205572"/>
              <a:ext cx="1659603" cy="1690622"/>
              <a:chOff x="1530750" y="4586836"/>
              <a:chExt cx="992700" cy="1011254"/>
            </a:xfrm>
            <a:solidFill>
              <a:schemeClr val="bg1"/>
            </a:solidFill>
          </p:grpSpPr>
          <p:sp>
            <p:nvSpPr>
              <p:cNvPr id="18" name="Freeform 17"/>
              <p:cNvSpPr/>
              <p:nvPr/>
            </p:nvSpPr>
            <p:spPr>
              <a:xfrm rot="6155576">
                <a:off x="1530750" y="4586836"/>
                <a:ext cx="907263" cy="9072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 name="Freeform 18"/>
              <p:cNvSpPr/>
              <p:nvPr/>
            </p:nvSpPr>
            <p:spPr>
              <a:xfrm rot="4569510">
                <a:off x="1592716" y="5088241"/>
                <a:ext cx="509849" cy="509849"/>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 name="Freeform 19"/>
              <p:cNvSpPr/>
              <p:nvPr/>
            </p:nvSpPr>
            <p:spPr>
              <a:xfrm rot="6742437">
                <a:off x="2221586" y="4995212"/>
                <a:ext cx="301864" cy="301864"/>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6711627" y="1368924"/>
              <a:ext cx="1146664" cy="1168096"/>
              <a:chOff x="1530750" y="4586836"/>
              <a:chExt cx="992700" cy="1011254"/>
            </a:xfrm>
            <a:solidFill>
              <a:schemeClr val="bg1"/>
            </a:solidFill>
          </p:grpSpPr>
          <p:sp>
            <p:nvSpPr>
              <p:cNvPr id="6" name="Freeform 5"/>
              <p:cNvSpPr/>
              <p:nvPr/>
            </p:nvSpPr>
            <p:spPr>
              <a:xfrm rot="6155576">
                <a:off x="1530750" y="4586836"/>
                <a:ext cx="907263" cy="9072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381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Freeform 6"/>
              <p:cNvSpPr/>
              <p:nvPr/>
            </p:nvSpPr>
            <p:spPr>
              <a:xfrm rot="4569510">
                <a:off x="1592716" y="5088241"/>
                <a:ext cx="509849" cy="509849"/>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381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Freeform 7"/>
              <p:cNvSpPr/>
              <p:nvPr/>
            </p:nvSpPr>
            <p:spPr>
              <a:xfrm rot="6742437">
                <a:off x="2221586" y="4995212"/>
                <a:ext cx="301864" cy="301864"/>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381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4994813" y="1981200"/>
              <a:ext cx="2507175" cy="2554036"/>
              <a:chOff x="1530750" y="4586836"/>
              <a:chExt cx="992700" cy="1011254"/>
            </a:xfrm>
            <a:solidFill>
              <a:schemeClr val="bg1"/>
            </a:solidFill>
          </p:grpSpPr>
          <p:sp>
            <p:nvSpPr>
              <p:cNvPr id="22" name="Freeform 21"/>
              <p:cNvSpPr/>
              <p:nvPr/>
            </p:nvSpPr>
            <p:spPr>
              <a:xfrm rot="6155576">
                <a:off x="1530750" y="4586836"/>
                <a:ext cx="907263" cy="9072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Freeform 22"/>
              <p:cNvSpPr/>
              <p:nvPr/>
            </p:nvSpPr>
            <p:spPr>
              <a:xfrm rot="4569510">
                <a:off x="1592716" y="5088241"/>
                <a:ext cx="509849" cy="509849"/>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4" name="Freeform 23"/>
              <p:cNvSpPr/>
              <p:nvPr/>
            </p:nvSpPr>
            <p:spPr>
              <a:xfrm rot="6742437">
                <a:off x="2221586" y="4995212"/>
                <a:ext cx="301864" cy="301864"/>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6414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Tag Groups</a:t>
            </a:r>
            <a:endParaRPr lang="en-US" dirty="0">
              <a:solidFill>
                <a:schemeClr val="bg2"/>
              </a:solidFill>
            </a:endParaRPr>
          </a:p>
        </p:txBody>
      </p:sp>
      <p:sp>
        <p:nvSpPr>
          <p:cNvPr id="4" name="Text Placeholder 3"/>
          <p:cNvSpPr>
            <a:spLocks noGrp="1"/>
          </p:cNvSpPr>
          <p:nvPr>
            <p:ph type="body" sz="half" idx="2"/>
          </p:nvPr>
        </p:nvSpPr>
        <p:spPr/>
        <p:txBody>
          <a:bodyPr>
            <a:normAutofit fontScale="85000" lnSpcReduction="20000"/>
          </a:bodyPr>
          <a:lstStyle/>
          <a:p>
            <a:pPr marL="342900" indent="-342900">
              <a:buFontTx/>
              <a:buChar char="-"/>
            </a:pPr>
            <a:r>
              <a:rPr lang="en-US" sz="2000" dirty="0" smtClean="0">
                <a:solidFill>
                  <a:schemeClr val="bg1"/>
                </a:solidFill>
              </a:rPr>
              <a:t>Tag groups allow for grouping multiple tags under a single tag</a:t>
            </a:r>
          </a:p>
          <a:p>
            <a:pPr marL="342900" indent="-342900">
              <a:buFontTx/>
              <a:buChar char="-"/>
            </a:pPr>
            <a:r>
              <a:rPr lang="en-US" sz="2000" dirty="0" smtClean="0">
                <a:solidFill>
                  <a:schemeClr val="bg1"/>
                </a:solidFill>
              </a:rPr>
              <a:t>This is useful if you want a rule to apply for a “category” of tags, such as “fruit”, “animals” or “errors” (abstract example, but you can imagine how this could be helpful)</a:t>
            </a:r>
            <a:r>
              <a:rPr lang="en-US" sz="2000" baseline="30000" dirty="0" smtClean="0">
                <a:solidFill>
                  <a:schemeClr val="bg1"/>
                </a:solidFill>
              </a:rPr>
              <a:t>1</a:t>
            </a:r>
          </a:p>
          <a:p>
            <a:pPr marL="342900" indent="-342900">
              <a:buFontTx/>
              <a:buChar char="-"/>
            </a:pPr>
            <a:r>
              <a:rPr lang="en-US" sz="2000" dirty="0" smtClean="0">
                <a:solidFill>
                  <a:schemeClr val="bg1"/>
                </a:solidFill>
              </a:rPr>
              <a:t>Observing the JSON to the left, the member name is the tag that represents the group, the child array being the tags that belong to the group</a:t>
            </a:r>
          </a:p>
        </p:txBody>
      </p:sp>
      <p:sp>
        <p:nvSpPr>
          <p:cNvPr id="24" name="TextBox 23"/>
          <p:cNvSpPr txBox="1"/>
          <p:nvPr/>
        </p:nvSpPr>
        <p:spPr>
          <a:xfrm>
            <a:off x="8275982" y="5919281"/>
            <a:ext cx="3368702" cy="938719"/>
          </a:xfrm>
          <a:prstGeom prst="rect">
            <a:avLst/>
          </a:prstGeom>
          <a:noFill/>
        </p:spPr>
        <p:txBody>
          <a:bodyPr wrap="square" rtlCol="0">
            <a:spAutoFit/>
          </a:bodyPr>
          <a:lstStyle/>
          <a:p>
            <a:r>
              <a:rPr lang="en-US" sz="1100" dirty="0" smtClean="0">
                <a:solidFill>
                  <a:schemeClr val="bg1"/>
                </a:solidFill>
              </a:rPr>
              <a:t>1. For example: the Legacy Logging extension uses Tag Groups to associate the different “trace” through “fatal” levels to each-other, allowing to emulate the legacy style of logging via levels</a:t>
            </a:r>
          </a:p>
          <a:p>
            <a:pPr marL="342900" indent="-342900">
              <a:buAutoNum type="arabicPeriod"/>
            </a:pPr>
            <a:endParaRPr lang="en-US" sz="1100" dirty="0">
              <a:solidFill>
                <a:schemeClr val="bg1"/>
              </a:solidFill>
            </a:endParaRPr>
          </a:p>
        </p:txBody>
      </p:sp>
      <p:pic>
        <p:nvPicPr>
          <p:cNvPr id="5" name="Picture 4"/>
          <p:cNvPicPr>
            <a:picLocks noChangeAspect="1"/>
          </p:cNvPicPr>
          <p:nvPr/>
        </p:nvPicPr>
        <p:blipFill>
          <a:blip r:embed="rId2"/>
          <a:stretch>
            <a:fillRect/>
          </a:stretch>
        </p:blipFill>
        <p:spPr>
          <a:xfrm>
            <a:off x="1371600" y="3028950"/>
            <a:ext cx="4657725" cy="800100"/>
          </a:xfrm>
          <a:prstGeom prst="rect">
            <a:avLst/>
          </a:prstGeom>
        </p:spPr>
      </p:pic>
    </p:spTree>
    <p:extLst>
      <p:ext uri="{BB962C8B-B14F-4D97-AF65-F5344CB8AC3E}">
        <p14:creationId xmlns:p14="http://schemas.microsoft.com/office/powerpoint/2010/main" val="365212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Tag Groups</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For example:</a:t>
            </a:r>
          </a:p>
          <a:p>
            <a:pPr marL="800100" lvl="1" indent="-342900">
              <a:buFontTx/>
              <a:buChar char="-"/>
            </a:pPr>
            <a:r>
              <a:rPr lang="en-US" sz="1400" dirty="0" smtClean="0">
                <a:solidFill>
                  <a:schemeClr val="bg1"/>
                </a:solidFill>
              </a:rPr>
              <a:t>Two log events, one tagged “fish” and one tagged “dog”</a:t>
            </a:r>
          </a:p>
          <a:p>
            <a:pPr marL="800100" lvl="1" indent="-342900">
              <a:buFontTx/>
              <a:buChar char="-"/>
            </a:pPr>
            <a:r>
              <a:rPr lang="en-US" sz="1400" dirty="0" smtClean="0">
                <a:solidFill>
                  <a:schemeClr val="bg1"/>
                </a:solidFill>
              </a:rPr>
              <a:t>A single rule that states that “animals are to be dispatched to ‘console’”</a:t>
            </a:r>
          </a:p>
          <a:p>
            <a:pPr marL="800100" lvl="1" indent="-342900">
              <a:buFontTx/>
              <a:buChar char="-"/>
            </a:pPr>
            <a:r>
              <a:rPr lang="en-US" sz="1400" dirty="0" smtClean="0">
                <a:solidFill>
                  <a:schemeClr val="bg1"/>
                </a:solidFill>
              </a:rPr>
              <a:t>Both “fish” and “dog” would be dispatched to the console</a:t>
            </a:r>
          </a:p>
        </p:txBody>
      </p:sp>
      <p:grpSp>
        <p:nvGrpSpPr>
          <p:cNvPr id="23" name="Group 22"/>
          <p:cNvGrpSpPr/>
          <p:nvPr/>
        </p:nvGrpSpPr>
        <p:grpSpPr>
          <a:xfrm>
            <a:off x="1340977" y="2088127"/>
            <a:ext cx="4831223" cy="4007873"/>
            <a:chOff x="1026651" y="1815299"/>
            <a:chExt cx="4831223" cy="4007873"/>
          </a:xfrm>
        </p:grpSpPr>
        <p:grpSp>
          <p:nvGrpSpPr>
            <p:cNvPr id="15" name="Group 14"/>
            <p:cNvGrpSpPr/>
            <p:nvPr/>
          </p:nvGrpSpPr>
          <p:grpSpPr>
            <a:xfrm>
              <a:off x="1026651" y="1815299"/>
              <a:ext cx="1241903" cy="887614"/>
              <a:chOff x="685800" y="2326850"/>
              <a:chExt cx="1241903" cy="887614"/>
            </a:xfrm>
          </p:grpSpPr>
          <p:grpSp>
            <p:nvGrpSpPr>
              <p:cNvPr id="5" name="Group 4"/>
              <p:cNvGrpSpPr/>
              <p:nvPr/>
            </p:nvGrpSpPr>
            <p:grpSpPr>
              <a:xfrm>
                <a:off x="685800" y="2667000"/>
                <a:ext cx="917323" cy="547464"/>
                <a:chOff x="911477" y="2743200"/>
                <a:chExt cx="917323" cy="547464"/>
              </a:xfrm>
            </p:grpSpPr>
            <p:sp>
              <p:nvSpPr>
                <p:cNvPr id="7" name="Oval Callout 6"/>
                <p:cNvSpPr/>
                <p:nvPr/>
              </p:nvSpPr>
              <p:spPr>
                <a:xfrm>
                  <a:off x="911477" y="2743200"/>
                  <a:ext cx="917323" cy="547464"/>
                </a:xfrm>
                <a:prstGeom prst="wedgeEllipseCallout">
                  <a:avLst>
                    <a:gd name="adj1" fmla="val 48625"/>
                    <a:gd name="adj2" fmla="val 68263"/>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TextBox 7"/>
                <p:cNvSpPr txBox="1"/>
                <p:nvPr/>
              </p:nvSpPr>
              <p:spPr>
                <a:xfrm>
                  <a:off x="1045558" y="2847655"/>
                  <a:ext cx="649161" cy="338554"/>
                </a:xfrm>
                <a:prstGeom prst="rect">
                  <a:avLst/>
                </a:prstGeom>
                <a:noFill/>
              </p:spPr>
              <p:txBody>
                <a:bodyPr wrap="square" rtlCol="0">
                  <a:spAutoFit/>
                </a:bodyPr>
                <a:lstStyle/>
                <a:p>
                  <a:pPr algn="ctr"/>
                  <a:r>
                    <a:rPr lang="en-US" sz="1600" b="1" dirty="0" smtClean="0">
                      <a:solidFill>
                        <a:schemeClr val="bg1"/>
                      </a:solidFill>
                    </a:rPr>
                    <a:t>#dog</a:t>
                  </a:r>
                  <a:endParaRPr lang="en-US" sz="1600" b="1" dirty="0">
                    <a:solidFill>
                      <a:schemeClr val="bg1"/>
                    </a:solidFill>
                  </a:endParaRPr>
                </a:p>
              </p:txBody>
            </p:sp>
          </p:grpSp>
          <p:grpSp>
            <p:nvGrpSpPr>
              <p:cNvPr id="10" name="Group 9"/>
              <p:cNvGrpSpPr/>
              <p:nvPr/>
            </p:nvGrpSpPr>
            <p:grpSpPr>
              <a:xfrm>
                <a:off x="1010380" y="2326850"/>
                <a:ext cx="917323" cy="547464"/>
                <a:chOff x="911477" y="2743200"/>
                <a:chExt cx="917323" cy="547464"/>
              </a:xfrm>
            </p:grpSpPr>
            <p:sp>
              <p:nvSpPr>
                <p:cNvPr id="11" name="Oval Callout 10"/>
                <p:cNvSpPr/>
                <p:nvPr/>
              </p:nvSpPr>
              <p:spPr>
                <a:xfrm>
                  <a:off x="911477" y="2743200"/>
                  <a:ext cx="917323" cy="547464"/>
                </a:xfrm>
                <a:prstGeom prst="wedgeEllipseCallout">
                  <a:avLst>
                    <a:gd name="adj1" fmla="val 48625"/>
                    <a:gd name="adj2" fmla="val 68263"/>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TextBox 11"/>
                <p:cNvSpPr txBox="1"/>
                <p:nvPr/>
              </p:nvSpPr>
              <p:spPr>
                <a:xfrm>
                  <a:off x="1045558" y="2847655"/>
                  <a:ext cx="649161" cy="338554"/>
                </a:xfrm>
                <a:prstGeom prst="rect">
                  <a:avLst/>
                </a:prstGeom>
                <a:noFill/>
              </p:spPr>
              <p:txBody>
                <a:bodyPr wrap="square" rtlCol="0">
                  <a:spAutoFit/>
                </a:bodyPr>
                <a:lstStyle/>
                <a:p>
                  <a:pPr algn="ctr"/>
                  <a:r>
                    <a:rPr lang="en-US" sz="1600" b="1" dirty="0" smtClean="0">
                      <a:solidFill>
                        <a:schemeClr val="bg1"/>
                      </a:solidFill>
                    </a:rPr>
                    <a:t>#fish</a:t>
                  </a:r>
                  <a:endParaRPr lang="en-US" sz="1600" b="1" dirty="0">
                    <a:solidFill>
                      <a:schemeClr val="bg1"/>
                    </a:solidFill>
                  </a:endParaRPr>
                </a:p>
              </p:txBody>
            </p:sp>
          </p:grpSp>
        </p:grpSp>
        <p:grpSp>
          <p:nvGrpSpPr>
            <p:cNvPr id="9" name="Group 8"/>
            <p:cNvGrpSpPr/>
            <p:nvPr/>
          </p:nvGrpSpPr>
          <p:grpSpPr>
            <a:xfrm>
              <a:off x="2012780" y="2306641"/>
              <a:ext cx="2894585" cy="2840484"/>
              <a:chOff x="2881174" y="2106331"/>
              <a:chExt cx="2894585" cy="2840484"/>
            </a:xfrm>
          </p:grpSpPr>
          <p:sp>
            <p:nvSpPr>
              <p:cNvPr id="13" name="Right Arrow 12"/>
              <p:cNvSpPr/>
              <p:nvPr/>
            </p:nvSpPr>
            <p:spPr>
              <a:xfrm rot="2404252">
                <a:off x="2881174" y="2106331"/>
                <a:ext cx="2894585" cy="2840484"/>
              </a:xfrm>
              <a:prstGeom prst="rightArrow">
                <a:avLst/>
              </a:prstGeom>
              <a:solidFill>
                <a:schemeClr val="accent1"/>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TextBox 13"/>
              <p:cNvSpPr txBox="1"/>
              <p:nvPr/>
            </p:nvSpPr>
            <p:spPr>
              <a:xfrm rot="2483541">
                <a:off x="2929817" y="3049573"/>
                <a:ext cx="2362200" cy="584775"/>
              </a:xfrm>
              <a:prstGeom prst="rect">
                <a:avLst/>
              </a:prstGeom>
              <a:noFill/>
            </p:spPr>
            <p:txBody>
              <a:bodyPr wrap="square" rtlCol="0">
                <a:spAutoFit/>
              </a:bodyPr>
              <a:lstStyle/>
              <a:p>
                <a:pPr algn="ctr"/>
                <a:r>
                  <a:rPr lang="en-US" sz="1600" b="1" dirty="0" smtClean="0">
                    <a:solidFill>
                      <a:schemeClr val="bg1"/>
                    </a:solidFill>
                  </a:rPr>
                  <a:t>Dispatch #animals to “console”</a:t>
                </a:r>
                <a:endParaRPr lang="en-US" sz="1600" b="1" dirty="0">
                  <a:solidFill>
                    <a:schemeClr val="bg1"/>
                  </a:solidFill>
                </a:endParaRPr>
              </a:p>
            </p:txBody>
          </p:sp>
        </p:grpSp>
        <p:grpSp>
          <p:nvGrpSpPr>
            <p:cNvPr id="16" name="Group 15"/>
            <p:cNvGrpSpPr/>
            <p:nvPr/>
          </p:nvGrpSpPr>
          <p:grpSpPr>
            <a:xfrm>
              <a:off x="4562475" y="4527772"/>
              <a:ext cx="1295399" cy="1295400"/>
              <a:chOff x="4550283" y="4876800"/>
              <a:chExt cx="1295399" cy="1295400"/>
            </a:xfrm>
          </p:grpSpPr>
          <p:sp>
            <p:nvSpPr>
              <p:cNvPr id="17" name="Freeform 16"/>
              <p:cNvSpPr/>
              <p:nvPr/>
            </p:nvSpPr>
            <p:spPr>
              <a:xfrm>
                <a:off x="4550283" y="4876800"/>
                <a:ext cx="1295399" cy="1295400"/>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4778032" y="4876800"/>
                <a:ext cx="839899" cy="338554"/>
              </a:xfrm>
              <a:prstGeom prst="rect">
                <a:avLst/>
              </a:prstGeom>
              <a:noFill/>
            </p:spPr>
            <p:txBody>
              <a:bodyPr wrap="square" rtlCol="0">
                <a:spAutoFit/>
              </a:bodyPr>
              <a:lstStyle/>
              <a:p>
                <a:pPr algn="ctr"/>
                <a:r>
                  <a:rPr lang="en-US" sz="1600" b="1" dirty="0" smtClean="0">
                    <a:solidFill>
                      <a:schemeClr val="bg1"/>
                    </a:solidFill>
                  </a:rPr>
                  <a:t>console</a:t>
                </a:r>
                <a:endParaRPr lang="en-US" sz="1600" b="1" dirty="0">
                  <a:solidFill>
                    <a:schemeClr val="bg1"/>
                  </a:solidFill>
                </a:endParaRPr>
              </a:p>
            </p:txBody>
          </p:sp>
        </p:grpSp>
      </p:grpSp>
      <p:pic>
        <p:nvPicPr>
          <p:cNvPr id="20" name="Picture 19"/>
          <p:cNvPicPr>
            <a:picLocks noChangeAspect="1"/>
          </p:cNvPicPr>
          <p:nvPr/>
        </p:nvPicPr>
        <p:blipFill>
          <a:blip r:embed="rId2"/>
          <a:stretch>
            <a:fillRect/>
          </a:stretch>
        </p:blipFill>
        <p:spPr>
          <a:xfrm>
            <a:off x="1445535" y="575234"/>
            <a:ext cx="4657725" cy="800100"/>
          </a:xfrm>
          <a:prstGeom prst="rect">
            <a:avLst/>
          </a:prstGeom>
        </p:spPr>
      </p:pic>
    </p:spTree>
    <p:extLst>
      <p:ext uri="{BB962C8B-B14F-4D97-AF65-F5344CB8AC3E}">
        <p14:creationId xmlns:p14="http://schemas.microsoft.com/office/powerpoint/2010/main" val="279594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Data</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Growth is never by mere chance; it is the result of forces working </a:t>
            </a:r>
            <a:r>
              <a:rPr lang="en-US" dirty="0" smtClean="0">
                <a:solidFill>
                  <a:schemeClr val="bg1"/>
                </a:solidFill>
              </a:rPr>
              <a:t>together</a:t>
            </a:r>
            <a:endParaRPr lang="en-US" dirty="0">
              <a:solidFill>
                <a:schemeClr val="bg1"/>
              </a:solidFill>
            </a:endParaRPr>
          </a:p>
        </p:txBody>
      </p:sp>
      <p:grpSp>
        <p:nvGrpSpPr>
          <p:cNvPr id="3" name="Group 2"/>
          <p:cNvGrpSpPr/>
          <p:nvPr/>
        </p:nvGrpSpPr>
        <p:grpSpPr>
          <a:xfrm>
            <a:off x="4348930" y="1447800"/>
            <a:ext cx="3494140" cy="3316470"/>
            <a:chOff x="4278260" y="2731808"/>
            <a:chExt cx="2105807" cy="1998731"/>
          </a:xfrm>
        </p:grpSpPr>
        <p:sp>
          <p:nvSpPr>
            <p:cNvPr id="14" name="Cross 13"/>
            <p:cNvSpPr/>
            <p:nvPr/>
          </p:nvSpPr>
          <p:spPr>
            <a:xfrm>
              <a:off x="5081250" y="2731808"/>
              <a:ext cx="1302817" cy="1391830"/>
            </a:xfrm>
            <a:prstGeom prst="plus">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Trapezoid 14"/>
            <p:cNvSpPr/>
            <p:nvPr/>
          </p:nvSpPr>
          <p:spPr>
            <a:xfrm>
              <a:off x="4278260" y="2938218"/>
              <a:ext cx="1221897" cy="952317"/>
            </a:xfrm>
            <a:prstGeom prst="trapezoid">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6" name="Hexagon 15"/>
            <p:cNvSpPr/>
            <p:nvPr/>
          </p:nvSpPr>
          <p:spPr>
            <a:xfrm>
              <a:off x="4721834" y="3451998"/>
              <a:ext cx="1424198" cy="1278541"/>
            </a:xfrm>
            <a:prstGeom prst="hexagon">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847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Meta Data</a:t>
            </a:r>
            <a:endParaRPr lang="en-US" dirty="0">
              <a:solidFill>
                <a:schemeClr val="bg2"/>
              </a:solidFill>
            </a:endParaRPr>
          </a:p>
        </p:txBody>
      </p:sp>
      <p:sp>
        <p:nvSpPr>
          <p:cNvPr id="4" name="Text Placeholder 3"/>
          <p:cNvSpPr>
            <a:spLocks noGrp="1"/>
          </p:cNvSpPr>
          <p:nvPr>
            <p:ph type="body" sz="half" idx="2"/>
          </p:nvPr>
        </p:nvSpPr>
        <p:spPr>
          <a:xfrm>
            <a:off x="8275982" y="2511813"/>
            <a:ext cx="3398520" cy="3812787"/>
          </a:xfrm>
        </p:spPr>
        <p:txBody>
          <a:bodyPr>
            <a:normAutofit fontScale="92500" lnSpcReduction="20000"/>
          </a:bodyPr>
          <a:lstStyle/>
          <a:p>
            <a:pPr marL="342900" indent="-342900">
              <a:buFontTx/>
              <a:buChar char="-"/>
            </a:pPr>
            <a:r>
              <a:rPr lang="en-US" sz="2000" dirty="0" smtClean="0">
                <a:solidFill>
                  <a:schemeClr val="bg1"/>
                </a:solidFill>
              </a:rPr>
              <a:t>Log events can have supplemental “Meta Data” which identifies additional information to be provided to the targets</a:t>
            </a:r>
          </a:p>
          <a:p>
            <a:pPr marL="342900" indent="-342900">
              <a:buFontTx/>
              <a:buChar char="-"/>
            </a:pPr>
            <a:r>
              <a:rPr lang="en-US" sz="2000" dirty="0" smtClean="0">
                <a:solidFill>
                  <a:schemeClr val="bg1"/>
                </a:solidFill>
              </a:rPr>
              <a:t>Meta Data stays with the log event and is therefore available to the target</a:t>
            </a:r>
          </a:p>
          <a:p>
            <a:pPr marL="342900" indent="-342900">
              <a:buFontTx/>
              <a:buChar char="-"/>
            </a:pPr>
            <a:r>
              <a:rPr lang="en-US" sz="2000" dirty="0" smtClean="0">
                <a:solidFill>
                  <a:schemeClr val="bg1"/>
                </a:solidFill>
              </a:rPr>
              <a:t>Meta Data is used in the standard targets, some examples include:</a:t>
            </a:r>
          </a:p>
          <a:p>
            <a:pPr marL="800100" lvl="1" indent="-342900">
              <a:buFontTx/>
              <a:buChar char="-"/>
            </a:pPr>
            <a:r>
              <a:rPr lang="en-US" sz="1500" dirty="0" smtClean="0">
                <a:solidFill>
                  <a:schemeClr val="bg1"/>
                </a:solidFill>
              </a:rPr>
              <a:t>Foreground and background colors for the console target</a:t>
            </a:r>
          </a:p>
          <a:p>
            <a:pPr marL="800100" lvl="1" indent="-342900">
              <a:buFontTx/>
              <a:buChar char="-"/>
            </a:pPr>
            <a:r>
              <a:rPr lang="en-US" sz="1500" dirty="0" smtClean="0">
                <a:solidFill>
                  <a:schemeClr val="bg1"/>
                </a:solidFill>
              </a:rPr>
              <a:t>Custom headers and subject for the SMTP target</a:t>
            </a:r>
            <a:endParaRPr lang="en-US" sz="1400" dirty="0" smtClean="0">
              <a:solidFill>
                <a:schemeClr val="bg1"/>
              </a:solidFill>
            </a:endParaRPr>
          </a:p>
        </p:txBody>
      </p:sp>
      <p:grpSp>
        <p:nvGrpSpPr>
          <p:cNvPr id="12" name="Group 11"/>
          <p:cNvGrpSpPr/>
          <p:nvPr/>
        </p:nvGrpSpPr>
        <p:grpSpPr>
          <a:xfrm>
            <a:off x="1068146" y="1840367"/>
            <a:ext cx="5402341" cy="3177266"/>
            <a:chOff x="1068146" y="1538194"/>
            <a:chExt cx="5402341" cy="3177266"/>
          </a:xfrm>
        </p:grpSpPr>
        <p:grpSp>
          <p:nvGrpSpPr>
            <p:cNvPr id="11" name="Group 10"/>
            <p:cNvGrpSpPr/>
            <p:nvPr/>
          </p:nvGrpSpPr>
          <p:grpSpPr>
            <a:xfrm>
              <a:off x="1092422" y="2142540"/>
              <a:ext cx="5291645" cy="2572920"/>
              <a:chOff x="954858" y="2361785"/>
              <a:chExt cx="5291645" cy="2572920"/>
            </a:xfrm>
          </p:grpSpPr>
          <p:grpSp>
            <p:nvGrpSpPr>
              <p:cNvPr id="3" name="Group 2"/>
              <p:cNvGrpSpPr/>
              <p:nvPr/>
            </p:nvGrpSpPr>
            <p:grpSpPr>
              <a:xfrm>
                <a:off x="954858" y="2361785"/>
                <a:ext cx="2217217" cy="2572920"/>
                <a:chOff x="1189526" y="654364"/>
                <a:chExt cx="2217217" cy="2572920"/>
              </a:xfrm>
            </p:grpSpPr>
            <p:sp>
              <p:nvSpPr>
                <p:cNvPr id="16" name="Isosceles Triangle 15"/>
                <p:cNvSpPr/>
                <p:nvPr/>
              </p:nvSpPr>
              <p:spPr>
                <a:xfrm>
                  <a:off x="1331808" y="654364"/>
                  <a:ext cx="1387242" cy="1195898"/>
                </a:xfrm>
                <a:prstGeom prst="triangl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7" name="Rectangle 16"/>
                <p:cNvSpPr/>
                <p:nvPr/>
              </p:nvSpPr>
              <p:spPr>
                <a:xfrm>
                  <a:off x="2149925" y="1377627"/>
                  <a:ext cx="1256818" cy="1256818"/>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8" name="Oval 17"/>
                <p:cNvSpPr/>
                <p:nvPr/>
              </p:nvSpPr>
              <p:spPr>
                <a:xfrm>
                  <a:off x="1189526" y="1697760"/>
                  <a:ext cx="1529524" cy="1529524"/>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sp>
            <p:nvSpPr>
              <p:cNvPr id="5" name="Left Brace 4"/>
              <p:cNvSpPr/>
              <p:nvPr/>
            </p:nvSpPr>
            <p:spPr>
              <a:xfrm>
                <a:off x="3490901" y="2765430"/>
                <a:ext cx="451796" cy="1765630"/>
              </a:xfrm>
              <a:prstGeom prst="leftBrace">
                <a:avLst>
                  <a:gd name="adj1" fmla="val 56692"/>
                  <a:gd name="adj2" fmla="val 48362"/>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grpSp>
            <p:nvGrpSpPr>
              <p:cNvPr id="10" name="Group 9"/>
              <p:cNvGrpSpPr/>
              <p:nvPr/>
            </p:nvGrpSpPr>
            <p:grpSpPr>
              <a:xfrm>
                <a:off x="4140696" y="2648880"/>
                <a:ext cx="2105807" cy="1998731"/>
                <a:chOff x="3995039" y="2498174"/>
                <a:chExt cx="2105807" cy="1998731"/>
              </a:xfrm>
            </p:grpSpPr>
            <p:sp>
              <p:nvSpPr>
                <p:cNvPr id="9" name="Cross 8"/>
                <p:cNvSpPr/>
                <p:nvPr/>
              </p:nvSpPr>
              <p:spPr>
                <a:xfrm>
                  <a:off x="4798029" y="2498174"/>
                  <a:ext cx="1302817" cy="1391830"/>
                </a:xfrm>
                <a:prstGeom prst="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rapezoid 5"/>
                <p:cNvSpPr/>
                <p:nvPr/>
              </p:nvSpPr>
              <p:spPr>
                <a:xfrm>
                  <a:off x="3995039" y="2704584"/>
                  <a:ext cx="1221897" cy="952317"/>
                </a:xfrm>
                <a:prstGeom prst="trapezoid">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Hexagon 6"/>
                <p:cNvSpPr/>
                <p:nvPr/>
              </p:nvSpPr>
              <p:spPr>
                <a:xfrm>
                  <a:off x="4438613" y="3218364"/>
                  <a:ext cx="1424198" cy="1278541"/>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sp>
          <p:nvSpPr>
            <p:cNvPr id="26" name="TextBox 25"/>
            <p:cNvSpPr txBox="1"/>
            <p:nvPr/>
          </p:nvSpPr>
          <p:spPr>
            <a:xfrm>
              <a:off x="1068146" y="1538194"/>
              <a:ext cx="2200812" cy="584775"/>
            </a:xfrm>
            <a:prstGeom prst="rect">
              <a:avLst/>
            </a:prstGeom>
            <a:noFill/>
          </p:spPr>
          <p:txBody>
            <a:bodyPr wrap="square" rtlCol="0">
              <a:spAutoFit/>
            </a:bodyPr>
            <a:lstStyle/>
            <a:p>
              <a:pPr algn="ctr"/>
              <a:r>
                <a:rPr lang="en-US" sz="3200" b="1" dirty="0" smtClean="0">
                  <a:solidFill>
                    <a:schemeClr val="accent4">
                      <a:lumMod val="75000"/>
                    </a:schemeClr>
                  </a:solidFill>
                </a:rPr>
                <a:t>Log Event</a:t>
              </a:r>
              <a:endParaRPr lang="en-US" sz="3200" b="1" dirty="0">
                <a:solidFill>
                  <a:schemeClr val="accent4">
                    <a:lumMod val="75000"/>
                  </a:schemeClr>
                </a:solidFill>
              </a:endParaRPr>
            </a:p>
          </p:txBody>
        </p:sp>
        <p:sp>
          <p:nvSpPr>
            <p:cNvPr id="27" name="TextBox 26"/>
            <p:cNvSpPr txBox="1"/>
            <p:nvPr/>
          </p:nvSpPr>
          <p:spPr>
            <a:xfrm>
              <a:off x="4269675" y="1538194"/>
              <a:ext cx="2200812" cy="584775"/>
            </a:xfrm>
            <a:prstGeom prst="rect">
              <a:avLst/>
            </a:prstGeom>
            <a:noFill/>
          </p:spPr>
          <p:txBody>
            <a:bodyPr wrap="square" rtlCol="0">
              <a:spAutoFit/>
            </a:bodyPr>
            <a:lstStyle/>
            <a:p>
              <a:pPr algn="ctr"/>
              <a:r>
                <a:rPr lang="en-US" sz="3200" b="1" dirty="0" smtClean="0">
                  <a:solidFill>
                    <a:schemeClr val="accent4">
                      <a:lumMod val="75000"/>
                    </a:schemeClr>
                  </a:solidFill>
                </a:rPr>
                <a:t>Meta Data</a:t>
              </a:r>
              <a:endParaRPr lang="en-US" sz="3200" b="1" dirty="0">
                <a:solidFill>
                  <a:schemeClr val="accent4">
                    <a:lumMod val="75000"/>
                  </a:schemeClr>
                </a:solidFill>
              </a:endParaRPr>
            </a:p>
          </p:txBody>
        </p:sp>
      </p:grpSp>
    </p:spTree>
    <p:extLst>
      <p:ext uri="{BB962C8B-B14F-4D97-AF65-F5344CB8AC3E}">
        <p14:creationId xmlns:p14="http://schemas.microsoft.com/office/powerpoint/2010/main" val="295630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263" y="5410200"/>
            <a:ext cx="10780776" cy="613283"/>
          </a:xfrm>
        </p:spPr>
        <p:txBody>
          <a:bodyPr/>
          <a:lstStyle/>
          <a:p>
            <a:r>
              <a:rPr lang="en-US" dirty="0" smtClean="0"/>
              <a:t>Tag-Based Logging</a:t>
            </a:r>
            <a:endParaRPr lang="en-US" dirty="0"/>
          </a:p>
        </p:txBody>
      </p:sp>
      <p:sp>
        <p:nvSpPr>
          <p:cNvPr id="4" name="Text Placeholder 3"/>
          <p:cNvSpPr>
            <a:spLocks noGrp="1"/>
          </p:cNvSpPr>
          <p:nvPr>
            <p:ph type="body" sz="half" idx="2"/>
          </p:nvPr>
        </p:nvSpPr>
        <p:spPr/>
        <p:txBody>
          <a:bodyPr/>
          <a:lstStyle/>
          <a:p>
            <a:r>
              <a:rPr lang="en-US" dirty="0" smtClean="0">
                <a:solidFill>
                  <a:schemeClr val="bg1"/>
                </a:solidFill>
              </a:rPr>
              <a:t>Simplicity </a:t>
            </a:r>
            <a:r>
              <a:rPr lang="en-US" dirty="0">
                <a:solidFill>
                  <a:schemeClr val="bg1"/>
                </a:solidFill>
              </a:rPr>
              <a:t>is the ultimate </a:t>
            </a:r>
            <a:r>
              <a:rPr lang="en-US" dirty="0" smtClean="0">
                <a:solidFill>
                  <a:schemeClr val="bg1"/>
                </a:solidFill>
              </a:rPr>
              <a:t>sophistication</a:t>
            </a:r>
            <a:endParaRPr lang="en-US" dirty="0">
              <a:solidFill>
                <a:schemeClr val="bg1"/>
              </a:solidFill>
            </a:endParaRPr>
          </a:p>
        </p:txBody>
      </p:sp>
      <p:grpSp>
        <p:nvGrpSpPr>
          <p:cNvPr id="21" name="Group 20"/>
          <p:cNvGrpSpPr/>
          <p:nvPr/>
        </p:nvGrpSpPr>
        <p:grpSpPr>
          <a:xfrm>
            <a:off x="4724400" y="915551"/>
            <a:ext cx="2743200" cy="4243131"/>
            <a:chOff x="4711337" y="461555"/>
            <a:chExt cx="2743200" cy="4243131"/>
          </a:xfrm>
        </p:grpSpPr>
        <p:sp>
          <p:nvSpPr>
            <p:cNvPr id="15" name="Freeform 14"/>
            <p:cNvSpPr/>
            <p:nvPr/>
          </p:nvSpPr>
          <p:spPr>
            <a:xfrm>
              <a:off x="4711337" y="461555"/>
              <a:ext cx="2743200" cy="4243131"/>
            </a:xfrm>
            <a:custGeom>
              <a:avLst/>
              <a:gdLst>
                <a:gd name="connsiteX0" fmla="*/ 1371600 w 2743200"/>
                <a:gd name="connsiteY0" fmla="*/ 0 h 4243131"/>
                <a:gd name="connsiteX1" fmla="*/ 2743200 w 2743200"/>
                <a:gd name="connsiteY1" fmla="*/ 1458686 h 4243131"/>
                <a:gd name="connsiteX2" fmla="*/ 2138475 w 2743200"/>
                <a:gd name="connsiteY2" fmla="*/ 2668251 h 4243131"/>
                <a:gd name="connsiteX3" fmla="*/ 2110550 w 2743200"/>
                <a:gd name="connsiteY3" fmla="*/ 2686293 h 4243131"/>
                <a:gd name="connsiteX4" fmla="*/ 2129595 w 2743200"/>
                <a:gd name="connsiteY4" fmla="*/ 2751540 h 4243131"/>
                <a:gd name="connsiteX5" fmla="*/ 2145314 w 2743200"/>
                <a:gd name="connsiteY5" fmla="*/ 2917371 h 4243131"/>
                <a:gd name="connsiteX6" fmla="*/ 1918699 w 2743200"/>
                <a:gd name="connsiteY6" fmla="*/ 3499206 h 4243131"/>
                <a:gd name="connsiteX7" fmla="*/ 1828800 w 2743200"/>
                <a:gd name="connsiteY7" fmla="*/ 3578088 h 4243131"/>
                <a:gd name="connsiteX8" fmla="*/ 1828800 w 2743200"/>
                <a:gd name="connsiteY8" fmla="*/ 3740209 h 4243131"/>
                <a:gd name="connsiteX9" fmla="*/ 1871761 w 2743200"/>
                <a:gd name="connsiteY9" fmla="*/ 3740209 h 4243131"/>
                <a:gd name="connsiteX10" fmla="*/ 1884119 w 2743200"/>
                <a:gd name="connsiteY10" fmla="*/ 3752567 h 4243131"/>
                <a:gd name="connsiteX11" fmla="*/ 1884119 w 2743200"/>
                <a:gd name="connsiteY11" fmla="*/ 3801996 h 4243131"/>
                <a:gd name="connsiteX12" fmla="*/ 1871761 w 2743200"/>
                <a:gd name="connsiteY12" fmla="*/ 3814354 h 4243131"/>
                <a:gd name="connsiteX13" fmla="*/ 1828800 w 2743200"/>
                <a:gd name="connsiteY13" fmla="*/ 3814354 h 4243131"/>
                <a:gd name="connsiteX14" fmla="*/ 1828800 w 2743200"/>
                <a:gd name="connsiteY14" fmla="*/ 3902040 h 4243131"/>
                <a:gd name="connsiteX15" fmla="*/ 1871761 w 2743200"/>
                <a:gd name="connsiteY15" fmla="*/ 3902040 h 4243131"/>
                <a:gd name="connsiteX16" fmla="*/ 1884119 w 2743200"/>
                <a:gd name="connsiteY16" fmla="*/ 3914398 h 4243131"/>
                <a:gd name="connsiteX17" fmla="*/ 1884119 w 2743200"/>
                <a:gd name="connsiteY17" fmla="*/ 3963827 h 4243131"/>
                <a:gd name="connsiteX18" fmla="*/ 1871761 w 2743200"/>
                <a:gd name="connsiteY18" fmla="*/ 3976185 h 4243131"/>
                <a:gd name="connsiteX19" fmla="*/ 1828800 w 2743200"/>
                <a:gd name="connsiteY19" fmla="*/ 3976185 h 4243131"/>
                <a:gd name="connsiteX20" fmla="*/ 1828800 w 2743200"/>
                <a:gd name="connsiteY20" fmla="*/ 4061097 h 4243131"/>
                <a:gd name="connsiteX21" fmla="*/ 1871761 w 2743200"/>
                <a:gd name="connsiteY21" fmla="*/ 4061097 h 4243131"/>
                <a:gd name="connsiteX22" fmla="*/ 1884119 w 2743200"/>
                <a:gd name="connsiteY22" fmla="*/ 4073455 h 4243131"/>
                <a:gd name="connsiteX23" fmla="*/ 1884119 w 2743200"/>
                <a:gd name="connsiteY23" fmla="*/ 4122884 h 4243131"/>
                <a:gd name="connsiteX24" fmla="*/ 1871761 w 2743200"/>
                <a:gd name="connsiteY24" fmla="*/ 4135242 h 4243131"/>
                <a:gd name="connsiteX25" fmla="*/ 1819813 w 2743200"/>
                <a:gd name="connsiteY25" fmla="*/ 4135242 h 4243131"/>
                <a:gd name="connsiteX26" fmla="*/ 1816824 w 2743200"/>
                <a:gd name="connsiteY26" fmla="*/ 4150050 h 4243131"/>
                <a:gd name="connsiteX27" fmla="*/ 1676397 w 2743200"/>
                <a:gd name="connsiteY27" fmla="*/ 4243131 h 4243131"/>
                <a:gd name="connsiteX28" fmla="*/ 1066803 w 2743200"/>
                <a:gd name="connsiteY28" fmla="*/ 4243131 h 4243131"/>
                <a:gd name="connsiteX29" fmla="*/ 926377 w 2743200"/>
                <a:gd name="connsiteY29" fmla="*/ 4150050 h 4243131"/>
                <a:gd name="connsiteX30" fmla="*/ 923387 w 2743200"/>
                <a:gd name="connsiteY30" fmla="*/ 4135242 h 4243131"/>
                <a:gd name="connsiteX31" fmla="*/ 871439 w 2743200"/>
                <a:gd name="connsiteY31" fmla="*/ 4135242 h 4243131"/>
                <a:gd name="connsiteX32" fmla="*/ 859081 w 2743200"/>
                <a:gd name="connsiteY32" fmla="*/ 4122884 h 4243131"/>
                <a:gd name="connsiteX33" fmla="*/ 859081 w 2743200"/>
                <a:gd name="connsiteY33" fmla="*/ 4073455 h 4243131"/>
                <a:gd name="connsiteX34" fmla="*/ 871439 w 2743200"/>
                <a:gd name="connsiteY34" fmla="*/ 4061097 h 4243131"/>
                <a:gd name="connsiteX35" fmla="*/ 914400 w 2743200"/>
                <a:gd name="connsiteY35" fmla="*/ 4061097 h 4243131"/>
                <a:gd name="connsiteX36" fmla="*/ 914400 w 2743200"/>
                <a:gd name="connsiteY36" fmla="*/ 3976185 h 4243131"/>
                <a:gd name="connsiteX37" fmla="*/ 871439 w 2743200"/>
                <a:gd name="connsiteY37" fmla="*/ 3976185 h 4243131"/>
                <a:gd name="connsiteX38" fmla="*/ 859081 w 2743200"/>
                <a:gd name="connsiteY38" fmla="*/ 3963827 h 4243131"/>
                <a:gd name="connsiteX39" fmla="*/ 859081 w 2743200"/>
                <a:gd name="connsiteY39" fmla="*/ 3914398 h 4243131"/>
                <a:gd name="connsiteX40" fmla="*/ 871439 w 2743200"/>
                <a:gd name="connsiteY40" fmla="*/ 3902040 h 4243131"/>
                <a:gd name="connsiteX41" fmla="*/ 914400 w 2743200"/>
                <a:gd name="connsiteY41" fmla="*/ 3902040 h 4243131"/>
                <a:gd name="connsiteX42" fmla="*/ 914400 w 2743200"/>
                <a:gd name="connsiteY42" fmla="*/ 3814354 h 4243131"/>
                <a:gd name="connsiteX43" fmla="*/ 871439 w 2743200"/>
                <a:gd name="connsiteY43" fmla="*/ 3814354 h 4243131"/>
                <a:gd name="connsiteX44" fmla="*/ 859081 w 2743200"/>
                <a:gd name="connsiteY44" fmla="*/ 3801996 h 4243131"/>
                <a:gd name="connsiteX45" fmla="*/ 859081 w 2743200"/>
                <a:gd name="connsiteY45" fmla="*/ 3752567 h 4243131"/>
                <a:gd name="connsiteX46" fmla="*/ 871439 w 2743200"/>
                <a:gd name="connsiteY46" fmla="*/ 3740209 h 4243131"/>
                <a:gd name="connsiteX47" fmla="*/ 914400 w 2743200"/>
                <a:gd name="connsiteY47" fmla="*/ 3740209 h 4243131"/>
                <a:gd name="connsiteX48" fmla="*/ 914400 w 2743200"/>
                <a:gd name="connsiteY48" fmla="*/ 3578088 h 4243131"/>
                <a:gd name="connsiteX49" fmla="*/ 824502 w 2743200"/>
                <a:gd name="connsiteY49" fmla="*/ 3499206 h 4243131"/>
                <a:gd name="connsiteX50" fmla="*/ 597886 w 2743200"/>
                <a:gd name="connsiteY50" fmla="*/ 2917371 h 4243131"/>
                <a:gd name="connsiteX51" fmla="*/ 613605 w 2743200"/>
                <a:gd name="connsiteY51" fmla="*/ 2751540 h 4243131"/>
                <a:gd name="connsiteX52" fmla="*/ 632650 w 2743200"/>
                <a:gd name="connsiteY52" fmla="*/ 2686293 h 4243131"/>
                <a:gd name="connsiteX53" fmla="*/ 604725 w 2743200"/>
                <a:gd name="connsiteY53" fmla="*/ 2668251 h 4243131"/>
                <a:gd name="connsiteX54" fmla="*/ 0 w 2743200"/>
                <a:gd name="connsiteY54" fmla="*/ 1458686 h 4243131"/>
                <a:gd name="connsiteX55" fmla="*/ 1371600 w 2743200"/>
                <a:gd name="connsiteY55" fmla="*/ 0 h 4243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43200" h="4243131">
                  <a:moveTo>
                    <a:pt x="1371600" y="0"/>
                  </a:moveTo>
                  <a:cubicBezTo>
                    <a:pt x="2129114" y="0"/>
                    <a:pt x="2743200" y="653076"/>
                    <a:pt x="2743200" y="1458686"/>
                  </a:cubicBezTo>
                  <a:cubicBezTo>
                    <a:pt x="2743200" y="1962192"/>
                    <a:pt x="2503323" y="2406115"/>
                    <a:pt x="2138475" y="2668251"/>
                  </a:cubicBezTo>
                  <a:lnTo>
                    <a:pt x="2110550" y="2686293"/>
                  </a:lnTo>
                  <a:lnTo>
                    <a:pt x="2129595" y="2751540"/>
                  </a:lnTo>
                  <a:cubicBezTo>
                    <a:pt x="2139902" y="2805105"/>
                    <a:pt x="2145314" y="2860566"/>
                    <a:pt x="2145314" y="2917371"/>
                  </a:cubicBezTo>
                  <a:cubicBezTo>
                    <a:pt x="2145314" y="3144591"/>
                    <a:pt x="2058713" y="3350301"/>
                    <a:pt x="1918699" y="3499206"/>
                  </a:cubicBezTo>
                  <a:lnTo>
                    <a:pt x="1828800" y="3578088"/>
                  </a:lnTo>
                  <a:lnTo>
                    <a:pt x="1828800" y="3740209"/>
                  </a:lnTo>
                  <a:lnTo>
                    <a:pt x="1871761" y="3740209"/>
                  </a:lnTo>
                  <a:cubicBezTo>
                    <a:pt x="1878586" y="3740209"/>
                    <a:pt x="1884119" y="3745742"/>
                    <a:pt x="1884119" y="3752567"/>
                  </a:cubicBezTo>
                  <a:lnTo>
                    <a:pt x="1884119" y="3801996"/>
                  </a:lnTo>
                  <a:cubicBezTo>
                    <a:pt x="1884119" y="3808821"/>
                    <a:pt x="1878586" y="3814354"/>
                    <a:pt x="1871761" y="3814354"/>
                  </a:cubicBezTo>
                  <a:lnTo>
                    <a:pt x="1828800" y="3814354"/>
                  </a:lnTo>
                  <a:lnTo>
                    <a:pt x="1828800" y="3902040"/>
                  </a:lnTo>
                  <a:lnTo>
                    <a:pt x="1871761" y="3902040"/>
                  </a:lnTo>
                  <a:cubicBezTo>
                    <a:pt x="1878586" y="3902040"/>
                    <a:pt x="1884119" y="3907573"/>
                    <a:pt x="1884119" y="3914398"/>
                  </a:cubicBezTo>
                  <a:lnTo>
                    <a:pt x="1884119" y="3963827"/>
                  </a:lnTo>
                  <a:cubicBezTo>
                    <a:pt x="1884119" y="3970652"/>
                    <a:pt x="1878586" y="3976185"/>
                    <a:pt x="1871761" y="3976185"/>
                  </a:cubicBezTo>
                  <a:lnTo>
                    <a:pt x="1828800" y="3976185"/>
                  </a:lnTo>
                  <a:lnTo>
                    <a:pt x="1828800" y="4061097"/>
                  </a:lnTo>
                  <a:lnTo>
                    <a:pt x="1871761" y="4061097"/>
                  </a:lnTo>
                  <a:cubicBezTo>
                    <a:pt x="1878586" y="4061097"/>
                    <a:pt x="1884119" y="4066630"/>
                    <a:pt x="1884119" y="4073455"/>
                  </a:cubicBezTo>
                  <a:lnTo>
                    <a:pt x="1884119" y="4122884"/>
                  </a:lnTo>
                  <a:cubicBezTo>
                    <a:pt x="1884119" y="4129709"/>
                    <a:pt x="1878586" y="4135242"/>
                    <a:pt x="1871761" y="4135242"/>
                  </a:cubicBezTo>
                  <a:lnTo>
                    <a:pt x="1819813" y="4135242"/>
                  </a:lnTo>
                  <a:lnTo>
                    <a:pt x="1816824" y="4150050"/>
                  </a:lnTo>
                  <a:cubicBezTo>
                    <a:pt x="1793688" y="4204750"/>
                    <a:pt x="1739525" y="4243131"/>
                    <a:pt x="1676397" y="4243131"/>
                  </a:cubicBezTo>
                  <a:lnTo>
                    <a:pt x="1066803" y="4243131"/>
                  </a:lnTo>
                  <a:cubicBezTo>
                    <a:pt x="1003676" y="4243131"/>
                    <a:pt x="949513" y="4204750"/>
                    <a:pt x="926377" y="4150050"/>
                  </a:cubicBezTo>
                  <a:lnTo>
                    <a:pt x="923387" y="4135242"/>
                  </a:lnTo>
                  <a:lnTo>
                    <a:pt x="871439" y="4135242"/>
                  </a:lnTo>
                  <a:cubicBezTo>
                    <a:pt x="864614" y="4135242"/>
                    <a:pt x="859081" y="4129709"/>
                    <a:pt x="859081" y="4122884"/>
                  </a:cubicBezTo>
                  <a:lnTo>
                    <a:pt x="859081" y="4073455"/>
                  </a:lnTo>
                  <a:cubicBezTo>
                    <a:pt x="859081" y="4066630"/>
                    <a:pt x="864614" y="4061097"/>
                    <a:pt x="871439" y="4061097"/>
                  </a:cubicBezTo>
                  <a:lnTo>
                    <a:pt x="914400" y="4061097"/>
                  </a:lnTo>
                  <a:lnTo>
                    <a:pt x="914400" y="3976185"/>
                  </a:lnTo>
                  <a:lnTo>
                    <a:pt x="871439" y="3976185"/>
                  </a:lnTo>
                  <a:cubicBezTo>
                    <a:pt x="864614" y="3976185"/>
                    <a:pt x="859081" y="3970652"/>
                    <a:pt x="859081" y="3963827"/>
                  </a:cubicBezTo>
                  <a:lnTo>
                    <a:pt x="859081" y="3914398"/>
                  </a:lnTo>
                  <a:cubicBezTo>
                    <a:pt x="859081" y="3907573"/>
                    <a:pt x="864614" y="3902040"/>
                    <a:pt x="871439" y="3902040"/>
                  </a:cubicBezTo>
                  <a:lnTo>
                    <a:pt x="914400" y="3902040"/>
                  </a:lnTo>
                  <a:lnTo>
                    <a:pt x="914400" y="3814354"/>
                  </a:lnTo>
                  <a:lnTo>
                    <a:pt x="871439" y="3814354"/>
                  </a:lnTo>
                  <a:cubicBezTo>
                    <a:pt x="864614" y="3814354"/>
                    <a:pt x="859081" y="3808821"/>
                    <a:pt x="859081" y="3801996"/>
                  </a:cubicBezTo>
                  <a:lnTo>
                    <a:pt x="859081" y="3752567"/>
                  </a:lnTo>
                  <a:cubicBezTo>
                    <a:pt x="859081" y="3745742"/>
                    <a:pt x="864614" y="3740209"/>
                    <a:pt x="871439" y="3740209"/>
                  </a:cubicBezTo>
                  <a:lnTo>
                    <a:pt x="914400" y="3740209"/>
                  </a:lnTo>
                  <a:lnTo>
                    <a:pt x="914400" y="3578088"/>
                  </a:lnTo>
                  <a:lnTo>
                    <a:pt x="824502" y="3499206"/>
                  </a:lnTo>
                  <a:cubicBezTo>
                    <a:pt x="684487" y="3350301"/>
                    <a:pt x="597886" y="3144591"/>
                    <a:pt x="597886" y="2917371"/>
                  </a:cubicBezTo>
                  <a:cubicBezTo>
                    <a:pt x="597886" y="2860566"/>
                    <a:pt x="603298" y="2805105"/>
                    <a:pt x="613605" y="2751540"/>
                  </a:cubicBezTo>
                  <a:lnTo>
                    <a:pt x="632650" y="2686293"/>
                  </a:lnTo>
                  <a:lnTo>
                    <a:pt x="604725" y="2668251"/>
                  </a:lnTo>
                  <a:cubicBezTo>
                    <a:pt x="239877" y="2406115"/>
                    <a:pt x="0" y="1962192"/>
                    <a:pt x="0" y="1458686"/>
                  </a:cubicBezTo>
                  <a:cubicBezTo>
                    <a:pt x="0" y="653076"/>
                    <a:pt x="614086" y="0"/>
                    <a:pt x="1371600" y="0"/>
                  </a:cubicBezTo>
                  <a:close/>
                </a:path>
              </a:pathLst>
            </a:custGeom>
            <a:no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 name="Freeform 18"/>
            <p:cNvSpPr/>
            <p:nvPr/>
          </p:nvSpPr>
          <p:spPr>
            <a:xfrm rot="10800000">
              <a:off x="5502090" y="1767574"/>
              <a:ext cx="1161695" cy="2258810"/>
            </a:xfrm>
            <a:custGeom>
              <a:avLst/>
              <a:gdLst>
                <a:gd name="connsiteX0" fmla="*/ 1110377 w 1161695"/>
                <a:gd name="connsiteY0" fmla="*/ 2257477 h 2258810"/>
                <a:gd name="connsiteX1" fmla="*/ 574799 w 1161695"/>
                <a:gd name="connsiteY1" fmla="*/ 2206960 h 2258810"/>
                <a:gd name="connsiteX2" fmla="*/ 39223 w 1161695"/>
                <a:gd name="connsiteY2" fmla="*/ 2156444 h 2258810"/>
                <a:gd name="connsiteX3" fmla="*/ 0 w 1161695"/>
                <a:gd name="connsiteY3" fmla="*/ 2159218 h 2258810"/>
                <a:gd name="connsiteX4" fmla="*/ 276040 w 1161695"/>
                <a:gd name="connsiteY4" fmla="*/ 0 h 2258810"/>
                <a:gd name="connsiteX5" fmla="*/ 873557 w 1161695"/>
                <a:gd name="connsiteY5" fmla="*/ 0 h 2258810"/>
                <a:gd name="connsiteX6" fmla="*/ 1161695 w 1161695"/>
                <a:gd name="connsiteY6" fmla="*/ 2253847 h 2258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695" h="2258810">
                  <a:moveTo>
                    <a:pt x="1110377" y="2257477"/>
                  </a:moveTo>
                  <a:cubicBezTo>
                    <a:pt x="931851" y="2240638"/>
                    <a:pt x="753325" y="2072250"/>
                    <a:pt x="574799" y="2206960"/>
                  </a:cubicBezTo>
                  <a:cubicBezTo>
                    <a:pt x="396274" y="2341671"/>
                    <a:pt x="217748" y="2173283"/>
                    <a:pt x="39223" y="2156444"/>
                  </a:cubicBezTo>
                  <a:lnTo>
                    <a:pt x="0" y="2159218"/>
                  </a:lnTo>
                  <a:lnTo>
                    <a:pt x="276040" y="0"/>
                  </a:lnTo>
                  <a:lnTo>
                    <a:pt x="873557" y="0"/>
                  </a:lnTo>
                  <a:lnTo>
                    <a:pt x="1161695" y="2253847"/>
                  </a:lnTo>
                  <a:close/>
                </a:path>
              </a:pathLst>
            </a:custGeom>
            <a:no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7" name="Rectangle 16"/>
            <p:cNvSpPr/>
            <p:nvPr/>
          </p:nvSpPr>
          <p:spPr>
            <a:xfrm>
              <a:off x="5660571" y="4026384"/>
              <a:ext cx="844732" cy="625694"/>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rot="10800000">
              <a:off x="5581331" y="1976846"/>
              <a:ext cx="1003213" cy="2201938"/>
            </a:xfrm>
            <a:custGeom>
              <a:avLst/>
              <a:gdLst>
                <a:gd name="connsiteX0" fmla="*/ 1110377 w 1161695"/>
                <a:gd name="connsiteY0" fmla="*/ 2257477 h 2258810"/>
                <a:gd name="connsiteX1" fmla="*/ 574799 w 1161695"/>
                <a:gd name="connsiteY1" fmla="*/ 2206960 h 2258810"/>
                <a:gd name="connsiteX2" fmla="*/ 39223 w 1161695"/>
                <a:gd name="connsiteY2" fmla="*/ 2156444 h 2258810"/>
                <a:gd name="connsiteX3" fmla="*/ 0 w 1161695"/>
                <a:gd name="connsiteY3" fmla="*/ 2159218 h 2258810"/>
                <a:gd name="connsiteX4" fmla="*/ 276040 w 1161695"/>
                <a:gd name="connsiteY4" fmla="*/ 0 h 2258810"/>
                <a:gd name="connsiteX5" fmla="*/ 873557 w 1161695"/>
                <a:gd name="connsiteY5" fmla="*/ 0 h 2258810"/>
                <a:gd name="connsiteX6" fmla="*/ 1161695 w 1161695"/>
                <a:gd name="connsiteY6" fmla="*/ 2253847 h 2258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695" h="2258810">
                  <a:moveTo>
                    <a:pt x="1110377" y="2257477"/>
                  </a:moveTo>
                  <a:cubicBezTo>
                    <a:pt x="931851" y="2240638"/>
                    <a:pt x="753325" y="2072250"/>
                    <a:pt x="574799" y="2206960"/>
                  </a:cubicBezTo>
                  <a:cubicBezTo>
                    <a:pt x="396274" y="2341671"/>
                    <a:pt x="217748" y="2173283"/>
                    <a:pt x="39223" y="2156444"/>
                  </a:cubicBezTo>
                  <a:lnTo>
                    <a:pt x="0" y="2159218"/>
                  </a:lnTo>
                  <a:lnTo>
                    <a:pt x="276040" y="0"/>
                  </a:lnTo>
                  <a:lnTo>
                    <a:pt x="873557" y="0"/>
                  </a:lnTo>
                  <a:lnTo>
                    <a:pt x="1161695" y="2253847"/>
                  </a:lnTo>
                  <a:close/>
                </a:path>
              </a:pathLst>
            </a:custGeom>
            <a:no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38441" y="1833147"/>
            <a:ext cx="2507175" cy="2554036"/>
            <a:chOff x="1530750" y="4586836"/>
            <a:chExt cx="992700" cy="1011254"/>
          </a:xfrm>
        </p:grpSpPr>
        <p:sp>
          <p:nvSpPr>
            <p:cNvPr id="18" name="Freeform 17"/>
            <p:cNvSpPr/>
            <p:nvPr/>
          </p:nvSpPr>
          <p:spPr>
            <a:xfrm rot="6155576">
              <a:off x="1530750" y="4586836"/>
              <a:ext cx="907263" cy="9072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Freeform 27"/>
            <p:cNvSpPr/>
            <p:nvPr/>
          </p:nvSpPr>
          <p:spPr>
            <a:xfrm rot="4569510">
              <a:off x="1592716" y="5088241"/>
              <a:ext cx="509849" cy="509849"/>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Freeform 28"/>
            <p:cNvSpPr/>
            <p:nvPr/>
          </p:nvSpPr>
          <p:spPr>
            <a:xfrm rot="6742437">
              <a:off x="2221586" y="4995212"/>
              <a:ext cx="301864" cy="301864"/>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8368802" y="1747326"/>
            <a:ext cx="2588327" cy="2833680"/>
            <a:chOff x="5172379" y="3700653"/>
            <a:chExt cx="1196376" cy="1309783"/>
          </a:xfrm>
        </p:grpSpPr>
        <p:sp>
          <p:nvSpPr>
            <p:cNvPr id="31" name="Freeform 30"/>
            <p:cNvSpPr/>
            <p:nvPr/>
          </p:nvSpPr>
          <p:spPr>
            <a:xfrm>
              <a:off x="5172379" y="3700653"/>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2" name="Freeform 31"/>
            <p:cNvSpPr/>
            <p:nvPr/>
          </p:nvSpPr>
          <p:spPr>
            <a:xfrm>
              <a:off x="5720426" y="4226635"/>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3" name="Freeform 32"/>
            <p:cNvSpPr/>
            <p:nvPr/>
          </p:nvSpPr>
          <p:spPr>
            <a:xfrm>
              <a:off x="5270951" y="4618234"/>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81210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Meta Data</a:t>
            </a:r>
            <a:endParaRPr lang="en-US" dirty="0">
              <a:solidFill>
                <a:schemeClr val="bg2"/>
              </a:solidFill>
            </a:endParaRPr>
          </a:p>
        </p:txBody>
      </p:sp>
      <p:sp>
        <p:nvSpPr>
          <p:cNvPr id="4" name="Text Placeholder 3"/>
          <p:cNvSpPr>
            <a:spLocks noGrp="1"/>
          </p:cNvSpPr>
          <p:nvPr>
            <p:ph type="body" sz="half" idx="2"/>
          </p:nvPr>
        </p:nvSpPr>
        <p:spPr/>
        <p:txBody>
          <a:bodyPr>
            <a:normAutofit fontScale="92500"/>
          </a:bodyPr>
          <a:lstStyle/>
          <a:p>
            <a:pPr marL="342900" indent="-342900">
              <a:buFontTx/>
              <a:buChar char="-"/>
            </a:pPr>
            <a:r>
              <a:rPr lang="en-US" sz="2000" dirty="0" smtClean="0">
                <a:solidFill>
                  <a:schemeClr val="bg1"/>
                </a:solidFill>
              </a:rPr>
              <a:t>Meta Data is implemented as a set of name/value pairs</a:t>
            </a:r>
            <a:r>
              <a:rPr lang="en-US" sz="2000" baseline="30000" dirty="0" smtClean="0">
                <a:solidFill>
                  <a:schemeClr val="bg1"/>
                </a:solidFill>
              </a:rPr>
              <a:t>1</a:t>
            </a:r>
          </a:p>
          <a:p>
            <a:pPr marL="342900" indent="-342900">
              <a:buFontTx/>
              <a:buChar char="-"/>
            </a:pPr>
            <a:r>
              <a:rPr lang="en-US" sz="2000" dirty="0" smtClean="0">
                <a:solidFill>
                  <a:schemeClr val="bg1"/>
                </a:solidFill>
              </a:rPr>
              <a:t>The Meta Data is attached to the log event, and therefore is available to the targets which handle the log event</a:t>
            </a:r>
          </a:p>
          <a:p>
            <a:pPr marL="342900" indent="-342900">
              <a:buFontTx/>
              <a:buChar char="-"/>
            </a:pPr>
            <a:r>
              <a:rPr lang="en-US" sz="2000" dirty="0" smtClean="0">
                <a:solidFill>
                  <a:schemeClr val="bg1"/>
                </a:solidFill>
              </a:rPr>
              <a:t>The base logger provides methods for passing meta data in with the log call</a:t>
            </a:r>
            <a:endParaRPr lang="en-US" sz="200" dirty="0" smtClean="0">
              <a:solidFill>
                <a:schemeClr val="bg1"/>
              </a:solidFill>
            </a:endParaRPr>
          </a:p>
          <a:p>
            <a:pPr marL="342900" indent="-342900">
              <a:buFontTx/>
              <a:buChar char="-"/>
            </a:pPr>
            <a:endParaRPr lang="en-US" sz="1400" dirty="0" smtClean="0">
              <a:solidFill>
                <a:schemeClr val="bg1"/>
              </a:solidFill>
            </a:endParaRPr>
          </a:p>
        </p:txBody>
      </p:sp>
      <p:grpSp>
        <p:nvGrpSpPr>
          <p:cNvPr id="22" name="Group 21"/>
          <p:cNvGrpSpPr/>
          <p:nvPr/>
        </p:nvGrpSpPr>
        <p:grpSpPr>
          <a:xfrm>
            <a:off x="1447800" y="1149778"/>
            <a:ext cx="4572000" cy="4558445"/>
            <a:chOff x="1219200" y="1071211"/>
            <a:chExt cx="4572000" cy="4558445"/>
          </a:xfrm>
        </p:grpSpPr>
        <p:pic>
          <p:nvPicPr>
            <p:cNvPr id="15" name="Picture 14"/>
            <p:cNvPicPr>
              <a:picLocks noChangeAspect="1"/>
            </p:cNvPicPr>
            <p:nvPr/>
          </p:nvPicPr>
          <p:blipFill>
            <a:blip r:embed="rId2"/>
            <a:stretch>
              <a:fillRect/>
            </a:stretch>
          </p:blipFill>
          <p:spPr>
            <a:xfrm>
              <a:off x="1612106" y="1071211"/>
              <a:ext cx="3786188" cy="1976789"/>
            </a:xfrm>
            <a:prstGeom prst="rect">
              <a:avLst/>
            </a:prstGeom>
          </p:spPr>
        </p:pic>
        <p:pic>
          <p:nvPicPr>
            <p:cNvPr id="21" name="Picture 20"/>
            <p:cNvPicPr>
              <a:picLocks noChangeAspect="1"/>
            </p:cNvPicPr>
            <p:nvPr/>
          </p:nvPicPr>
          <p:blipFill>
            <a:blip r:embed="rId3"/>
            <a:stretch>
              <a:fillRect/>
            </a:stretch>
          </p:blipFill>
          <p:spPr>
            <a:xfrm>
              <a:off x="1219200" y="3483177"/>
              <a:ext cx="4572000" cy="2146479"/>
            </a:xfrm>
            <a:prstGeom prst="rect">
              <a:avLst/>
            </a:prstGeom>
          </p:spPr>
        </p:pic>
      </p:grpSp>
      <p:sp>
        <p:nvSpPr>
          <p:cNvPr id="7" name="TextBox 6"/>
          <p:cNvSpPr txBox="1"/>
          <p:nvPr/>
        </p:nvSpPr>
        <p:spPr>
          <a:xfrm>
            <a:off x="8275982" y="5791200"/>
            <a:ext cx="3368702" cy="430887"/>
          </a:xfrm>
          <a:prstGeom prst="rect">
            <a:avLst/>
          </a:prstGeom>
          <a:noFill/>
        </p:spPr>
        <p:txBody>
          <a:bodyPr wrap="square" rtlCol="0">
            <a:spAutoFit/>
          </a:bodyPr>
          <a:lstStyle/>
          <a:p>
            <a:r>
              <a:rPr lang="en-US" sz="1100" dirty="0" smtClean="0">
                <a:solidFill>
                  <a:schemeClr val="bg1"/>
                </a:solidFill>
              </a:rPr>
              <a:t>1. </a:t>
            </a:r>
            <a:r>
              <a:rPr lang="en-US" sz="1100" dirty="0" err="1" smtClean="0">
                <a:solidFill>
                  <a:schemeClr val="bg1"/>
                </a:solidFill>
              </a:rPr>
              <a:t>IDictionary</a:t>
            </a:r>
            <a:r>
              <a:rPr lang="en-US" sz="1100" dirty="0" smtClean="0">
                <a:solidFill>
                  <a:schemeClr val="bg1"/>
                </a:solidFill>
              </a:rPr>
              <a:t>&lt;string, object&gt;</a:t>
            </a: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305626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Meta Data</a:t>
            </a:r>
            <a:endParaRPr lang="en-US" dirty="0">
              <a:solidFill>
                <a:schemeClr val="bg2"/>
              </a:solidFill>
            </a:endParaRPr>
          </a:p>
        </p:txBody>
      </p:sp>
      <p:sp>
        <p:nvSpPr>
          <p:cNvPr id="4" name="Text Placeholder 3"/>
          <p:cNvSpPr>
            <a:spLocks noGrp="1"/>
          </p:cNvSpPr>
          <p:nvPr>
            <p:ph type="body" sz="half" idx="2"/>
          </p:nvPr>
        </p:nvSpPr>
        <p:spPr>
          <a:xfrm>
            <a:off x="8275982" y="2511813"/>
            <a:ext cx="3398520" cy="3736587"/>
          </a:xfrm>
        </p:spPr>
        <p:txBody>
          <a:bodyPr>
            <a:normAutofit/>
          </a:bodyPr>
          <a:lstStyle/>
          <a:p>
            <a:pPr marL="342900" indent="-342900">
              <a:buFontTx/>
              <a:buChar char="-"/>
            </a:pPr>
            <a:r>
              <a:rPr lang="en-US" sz="2000" dirty="0" smtClean="0">
                <a:solidFill>
                  <a:schemeClr val="bg1"/>
                </a:solidFill>
              </a:rPr>
              <a:t>Well-behaved targets will:</a:t>
            </a:r>
          </a:p>
          <a:p>
            <a:pPr marL="800100" lvl="1" indent="-342900">
              <a:buFontTx/>
              <a:buChar char="-"/>
            </a:pPr>
            <a:r>
              <a:rPr lang="en-US" sz="1600" dirty="0" smtClean="0">
                <a:solidFill>
                  <a:schemeClr val="bg1"/>
                </a:solidFill>
              </a:rPr>
              <a:t>Function regardless of the Meta Data’s presence or format</a:t>
            </a:r>
          </a:p>
          <a:p>
            <a:pPr marL="800100" lvl="1" indent="-342900">
              <a:buFontTx/>
              <a:buChar char="-"/>
            </a:pPr>
            <a:r>
              <a:rPr lang="en-US" sz="1600" dirty="0" smtClean="0">
                <a:solidFill>
                  <a:schemeClr val="bg1"/>
                </a:solidFill>
              </a:rPr>
              <a:t>Treat passed-in Meta Data as an override to Meta Data established by Meta Data Providers</a:t>
            </a:r>
            <a:r>
              <a:rPr lang="en-US" sz="1600" baseline="30000" dirty="0" smtClean="0">
                <a:solidFill>
                  <a:schemeClr val="bg1"/>
                </a:solidFill>
              </a:rPr>
              <a:t>1</a:t>
            </a:r>
          </a:p>
          <a:p>
            <a:pPr marL="800100" lvl="1" indent="-342900">
              <a:buFontTx/>
              <a:buChar char="-"/>
            </a:pPr>
            <a:r>
              <a:rPr lang="en-US" sz="1600" dirty="0" err="1">
                <a:solidFill>
                  <a:schemeClr val="bg1"/>
                </a:solidFill>
              </a:rPr>
              <a:t>P</a:t>
            </a:r>
            <a:r>
              <a:rPr lang="en-US" sz="1600" dirty="0" err="1" smtClean="0">
                <a:solidFill>
                  <a:schemeClr val="bg1"/>
                </a:solidFill>
              </a:rPr>
              <a:t>ovide</a:t>
            </a:r>
            <a:r>
              <a:rPr lang="en-US" sz="1600" dirty="0" smtClean="0">
                <a:solidFill>
                  <a:schemeClr val="bg1"/>
                </a:solidFill>
              </a:rPr>
              <a:t> constants for the names/keys of the Meta Data</a:t>
            </a:r>
          </a:p>
          <a:p>
            <a:pPr marL="342900" indent="-342900">
              <a:buFontTx/>
              <a:buChar char="-"/>
            </a:pPr>
            <a:endParaRPr lang="en-US" sz="200" dirty="0" smtClean="0">
              <a:solidFill>
                <a:schemeClr val="bg1"/>
              </a:solidFill>
            </a:endParaRPr>
          </a:p>
          <a:p>
            <a:pPr marL="342900" indent="-342900">
              <a:buFontTx/>
              <a:buChar char="-"/>
            </a:pPr>
            <a:endParaRPr lang="en-US" sz="1400" dirty="0" smtClean="0">
              <a:solidFill>
                <a:schemeClr val="bg1"/>
              </a:solidFill>
            </a:endParaRPr>
          </a:p>
        </p:txBody>
      </p:sp>
      <p:grpSp>
        <p:nvGrpSpPr>
          <p:cNvPr id="18" name="Group 17"/>
          <p:cNvGrpSpPr/>
          <p:nvPr/>
        </p:nvGrpSpPr>
        <p:grpSpPr>
          <a:xfrm>
            <a:off x="1447800" y="1149778"/>
            <a:ext cx="4572000" cy="4558445"/>
            <a:chOff x="1219200" y="1071211"/>
            <a:chExt cx="4572000" cy="4558445"/>
          </a:xfrm>
        </p:grpSpPr>
        <p:pic>
          <p:nvPicPr>
            <p:cNvPr id="19" name="Picture 18"/>
            <p:cNvPicPr>
              <a:picLocks noChangeAspect="1"/>
            </p:cNvPicPr>
            <p:nvPr/>
          </p:nvPicPr>
          <p:blipFill>
            <a:blip r:embed="rId2"/>
            <a:stretch>
              <a:fillRect/>
            </a:stretch>
          </p:blipFill>
          <p:spPr>
            <a:xfrm>
              <a:off x="1612106" y="1071211"/>
              <a:ext cx="3786188" cy="1976789"/>
            </a:xfrm>
            <a:prstGeom prst="rect">
              <a:avLst/>
            </a:prstGeom>
          </p:spPr>
        </p:pic>
        <p:pic>
          <p:nvPicPr>
            <p:cNvPr id="20" name="Picture 19"/>
            <p:cNvPicPr>
              <a:picLocks noChangeAspect="1"/>
            </p:cNvPicPr>
            <p:nvPr/>
          </p:nvPicPr>
          <p:blipFill>
            <a:blip r:embed="rId3"/>
            <a:stretch>
              <a:fillRect/>
            </a:stretch>
          </p:blipFill>
          <p:spPr>
            <a:xfrm>
              <a:off x="1219200" y="3483177"/>
              <a:ext cx="4572000" cy="2146479"/>
            </a:xfrm>
            <a:prstGeom prst="rect">
              <a:avLst/>
            </a:prstGeom>
          </p:spPr>
        </p:pic>
      </p:grpSp>
      <p:sp>
        <p:nvSpPr>
          <p:cNvPr id="7" name="TextBox 6"/>
          <p:cNvSpPr txBox="1"/>
          <p:nvPr/>
        </p:nvSpPr>
        <p:spPr>
          <a:xfrm>
            <a:off x="8275982" y="5791200"/>
            <a:ext cx="3368702" cy="600164"/>
          </a:xfrm>
          <a:prstGeom prst="rect">
            <a:avLst/>
          </a:prstGeom>
          <a:noFill/>
        </p:spPr>
        <p:txBody>
          <a:bodyPr wrap="square" rtlCol="0">
            <a:spAutoFit/>
          </a:bodyPr>
          <a:lstStyle/>
          <a:p>
            <a:r>
              <a:rPr lang="en-US" sz="1100" dirty="0" smtClean="0">
                <a:solidFill>
                  <a:schemeClr val="bg1"/>
                </a:solidFill>
              </a:rPr>
              <a:t>1. More on Meta Data Providers later in this presentation</a:t>
            </a: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34917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Console Target Meta Data</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The Console Target supports Meta Data:</a:t>
            </a:r>
          </a:p>
          <a:p>
            <a:pPr marL="800100" lvl="1" indent="-342900">
              <a:buFontTx/>
              <a:buChar char="-"/>
            </a:pPr>
            <a:r>
              <a:rPr lang="en-US" sz="1400" dirty="0">
                <a:solidFill>
                  <a:schemeClr val="bg1"/>
                </a:solidFill>
              </a:rPr>
              <a:t>“</a:t>
            </a:r>
            <a:r>
              <a:rPr lang="en-US" sz="1400" dirty="0" err="1">
                <a:solidFill>
                  <a:schemeClr val="bg1"/>
                </a:solidFill>
              </a:rPr>
              <a:t>ConsoleForeground</a:t>
            </a:r>
            <a:r>
              <a:rPr lang="en-US" sz="1400" dirty="0">
                <a:solidFill>
                  <a:schemeClr val="bg1"/>
                </a:solidFill>
              </a:rPr>
              <a:t>” allows for overriding the foreground color of the console text</a:t>
            </a:r>
          </a:p>
          <a:p>
            <a:pPr marL="800100" lvl="1" indent="-342900">
              <a:buFontTx/>
              <a:buChar char="-"/>
            </a:pPr>
            <a:r>
              <a:rPr lang="en-US" sz="1400" dirty="0">
                <a:solidFill>
                  <a:schemeClr val="bg1"/>
                </a:solidFill>
              </a:rPr>
              <a:t>“</a:t>
            </a:r>
            <a:r>
              <a:rPr lang="en-US" sz="1400" dirty="0" err="1">
                <a:solidFill>
                  <a:schemeClr val="bg1"/>
                </a:solidFill>
              </a:rPr>
              <a:t>ConsoleBackground</a:t>
            </a:r>
            <a:r>
              <a:rPr lang="en-US" sz="1400" dirty="0">
                <a:solidFill>
                  <a:schemeClr val="bg1"/>
                </a:solidFill>
              </a:rPr>
              <a:t>” allows for overriding the background color of the console text</a:t>
            </a:r>
          </a:p>
        </p:txBody>
      </p:sp>
      <p:grpSp>
        <p:nvGrpSpPr>
          <p:cNvPr id="14" name="Group 13"/>
          <p:cNvGrpSpPr/>
          <p:nvPr/>
        </p:nvGrpSpPr>
        <p:grpSpPr>
          <a:xfrm>
            <a:off x="1944932" y="990600"/>
            <a:ext cx="3581400" cy="2209800"/>
            <a:chOff x="2209800" y="1143000"/>
            <a:chExt cx="3581400" cy="2209800"/>
          </a:xfrm>
        </p:grpSpPr>
        <p:grpSp>
          <p:nvGrpSpPr>
            <p:cNvPr id="11" name="Group 10"/>
            <p:cNvGrpSpPr/>
            <p:nvPr/>
          </p:nvGrpSpPr>
          <p:grpSpPr>
            <a:xfrm>
              <a:off x="2209800" y="1143000"/>
              <a:ext cx="3581400" cy="2209800"/>
              <a:chOff x="2209800" y="1143000"/>
              <a:chExt cx="3581400" cy="2209800"/>
            </a:xfrm>
          </p:grpSpPr>
          <p:sp>
            <p:nvSpPr>
              <p:cNvPr id="8" name="Rounded Rectangle 7"/>
              <p:cNvSpPr/>
              <p:nvPr/>
            </p:nvSpPr>
            <p:spPr>
              <a:xfrm>
                <a:off x="2209800" y="1143000"/>
                <a:ext cx="3581400" cy="2209800"/>
              </a:xfrm>
              <a:prstGeom prst="roundRect">
                <a:avLst>
                  <a:gd name="adj" fmla="val 5460"/>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ounded Rectangle 11"/>
              <p:cNvSpPr/>
              <p:nvPr/>
            </p:nvSpPr>
            <p:spPr>
              <a:xfrm>
                <a:off x="2209800" y="1143000"/>
                <a:ext cx="3581400" cy="3048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ounded Rectangle 12"/>
              <p:cNvSpPr/>
              <p:nvPr/>
            </p:nvSpPr>
            <p:spPr>
              <a:xfrm>
                <a:off x="5486400" y="1143000"/>
                <a:ext cx="304800" cy="3048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Chevron 9"/>
              <p:cNvSpPr/>
              <p:nvPr/>
            </p:nvSpPr>
            <p:spPr>
              <a:xfrm>
                <a:off x="2286000" y="1530977"/>
                <a:ext cx="101600" cy="152400"/>
              </a:xfrm>
              <a:prstGeom prst="chevron">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Freeform 15"/>
            <p:cNvSpPr/>
            <p:nvPr/>
          </p:nvSpPr>
          <p:spPr>
            <a:xfrm>
              <a:off x="3536382" y="1783781"/>
              <a:ext cx="928237" cy="928238"/>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grpSp>
        <p:nvGrpSpPr>
          <p:cNvPr id="5" name="Group 4"/>
          <p:cNvGrpSpPr/>
          <p:nvPr/>
        </p:nvGrpSpPr>
        <p:grpSpPr>
          <a:xfrm>
            <a:off x="1425429" y="3905762"/>
            <a:ext cx="4920980" cy="703331"/>
            <a:chOff x="892029" y="3640069"/>
            <a:chExt cx="4687735" cy="703331"/>
          </a:xfrm>
        </p:grpSpPr>
        <p:grpSp>
          <p:nvGrpSpPr>
            <p:cNvPr id="3" name="Group 2"/>
            <p:cNvGrpSpPr/>
            <p:nvPr/>
          </p:nvGrpSpPr>
          <p:grpSpPr>
            <a:xfrm>
              <a:off x="892029" y="3640069"/>
              <a:ext cx="741010" cy="703331"/>
              <a:chOff x="4278260" y="2731808"/>
              <a:chExt cx="2105807" cy="1998731"/>
            </a:xfrm>
          </p:grpSpPr>
          <p:sp>
            <p:nvSpPr>
              <p:cNvPr id="15" name="Cross 14"/>
              <p:cNvSpPr/>
              <p:nvPr/>
            </p:nvSpPr>
            <p:spPr>
              <a:xfrm>
                <a:off x="5081250" y="2731808"/>
                <a:ext cx="1302817" cy="1391830"/>
              </a:xfrm>
              <a:prstGeom prst="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7" name="Trapezoid 16"/>
              <p:cNvSpPr/>
              <p:nvPr/>
            </p:nvSpPr>
            <p:spPr>
              <a:xfrm>
                <a:off x="4278260" y="2938218"/>
                <a:ext cx="1221897" cy="952317"/>
              </a:xfrm>
              <a:prstGeom prst="trapezoid">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 name="Hexagon 17"/>
              <p:cNvSpPr/>
              <p:nvPr/>
            </p:nvSpPr>
            <p:spPr>
              <a:xfrm>
                <a:off x="4721834" y="3451998"/>
                <a:ext cx="1424198" cy="1278541"/>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19" name="TextBox 18"/>
            <p:cNvSpPr txBox="1"/>
            <p:nvPr/>
          </p:nvSpPr>
          <p:spPr>
            <a:xfrm>
              <a:off x="1799687" y="3679174"/>
              <a:ext cx="3780077" cy="584775"/>
            </a:xfrm>
            <a:prstGeom prst="rect">
              <a:avLst/>
            </a:prstGeom>
            <a:noFill/>
          </p:spPr>
          <p:txBody>
            <a:bodyPr wrap="square" rtlCol="0">
              <a:spAutoFit/>
            </a:bodyPr>
            <a:lstStyle/>
            <a:p>
              <a:r>
                <a:rPr lang="en-US" sz="3200" dirty="0" smtClean="0">
                  <a:solidFill>
                    <a:schemeClr val="accent4">
                      <a:lumMod val="75000"/>
                    </a:schemeClr>
                  </a:solidFill>
                </a:rPr>
                <a:t>“</a:t>
              </a:r>
              <a:r>
                <a:rPr lang="en-US" sz="3200" dirty="0" err="1" smtClean="0">
                  <a:solidFill>
                    <a:schemeClr val="accent4">
                      <a:lumMod val="75000"/>
                    </a:schemeClr>
                  </a:solidFill>
                </a:rPr>
                <a:t>ConsoleForeground</a:t>
              </a:r>
              <a:r>
                <a:rPr lang="en-US" sz="3200" dirty="0" smtClean="0">
                  <a:solidFill>
                    <a:schemeClr val="accent4">
                      <a:lumMod val="75000"/>
                    </a:schemeClr>
                  </a:solidFill>
                </a:rPr>
                <a:t>”</a:t>
              </a:r>
              <a:endParaRPr lang="en-US" sz="3200" dirty="0">
                <a:solidFill>
                  <a:schemeClr val="accent4">
                    <a:lumMod val="75000"/>
                  </a:schemeClr>
                </a:solidFill>
              </a:endParaRPr>
            </a:p>
          </p:txBody>
        </p:sp>
      </p:grpSp>
      <p:grpSp>
        <p:nvGrpSpPr>
          <p:cNvPr id="20" name="Group 19"/>
          <p:cNvGrpSpPr/>
          <p:nvPr/>
        </p:nvGrpSpPr>
        <p:grpSpPr>
          <a:xfrm>
            <a:off x="1425429" y="4783069"/>
            <a:ext cx="4670571" cy="703331"/>
            <a:chOff x="892029" y="3640069"/>
            <a:chExt cx="4670571" cy="703331"/>
          </a:xfrm>
        </p:grpSpPr>
        <p:grpSp>
          <p:nvGrpSpPr>
            <p:cNvPr id="21" name="Group 20"/>
            <p:cNvGrpSpPr/>
            <p:nvPr/>
          </p:nvGrpSpPr>
          <p:grpSpPr>
            <a:xfrm>
              <a:off x="892029" y="3640069"/>
              <a:ext cx="741010" cy="703331"/>
              <a:chOff x="4278260" y="2731808"/>
              <a:chExt cx="2105807" cy="1998731"/>
            </a:xfrm>
          </p:grpSpPr>
          <p:sp>
            <p:nvSpPr>
              <p:cNvPr id="23" name="Cross 22"/>
              <p:cNvSpPr/>
              <p:nvPr/>
            </p:nvSpPr>
            <p:spPr>
              <a:xfrm>
                <a:off x="5081250" y="2731808"/>
                <a:ext cx="1302817" cy="1391830"/>
              </a:xfrm>
              <a:prstGeom prst="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4" name="Trapezoid 23"/>
              <p:cNvSpPr/>
              <p:nvPr/>
            </p:nvSpPr>
            <p:spPr>
              <a:xfrm>
                <a:off x="4278260" y="2938218"/>
                <a:ext cx="1221897" cy="952317"/>
              </a:xfrm>
              <a:prstGeom prst="trapezoid">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5" name="Hexagon 24"/>
              <p:cNvSpPr/>
              <p:nvPr/>
            </p:nvSpPr>
            <p:spPr>
              <a:xfrm>
                <a:off x="4721834" y="3451998"/>
                <a:ext cx="1424198" cy="1278541"/>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22" name="TextBox 21"/>
            <p:cNvSpPr txBox="1"/>
            <p:nvPr/>
          </p:nvSpPr>
          <p:spPr>
            <a:xfrm>
              <a:off x="1799688" y="3679174"/>
              <a:ext cx="3762912" cy="584775"/>
            </a:xfrm>
            <a:prstGeom prst="rect">
              <a:avLst/>
            </a:prstGeom>
            <a:noFill/>
          </p:spPr>
          <p:txBody>
            <a:bodyPr wrap="square" rtlCol="0">
              <a:spAutoFit/>
            </a:bodyPr>
            <a:lstStyle/>
            <a:p>
              <a:r>
                <a:rPr lang="en-US" sz="3200" dirty="0" smtClean="0">
                  <a:solidFill>
                    <a:schemeClr val="accent4">
                      <a:lumMod val="75000"/>
                    </a:schemeClr>
                  </a:solidFill>
                </a:rPr>
                <a:t>“</a:t>
              </a:r>
              <a:r>
                <a:rPr lang="en-US" sz="3200" dirty="0" err="1" smtClean="0">
                  <a:solidFill>
                    <a:schemeClr val="accent4">
                      <a:lumMod val="75000"/>
                    </a:schemeClr>
                  </a:solidFill>
                </a:rPr>
                <a:t>ConsoleBackground</a:t>
              </a:r>
              <a:r>
                <a:rPr lang="en-US" sz="3200" dirty="0" smtClean="0">
                  <a:solidFill>
                    <a:schemeClr val="accent4">
                      <a:lumMod val="75000"/>
                    </a:schemeClr>
                  </a:solidFill>
                </a:rPr>
                <a:t>”</a:t>
              </a:r>
              <a:endParaRPr lang="en-US" sz="3200" dirty="0">
                <a:solidFill>
                  <a:schemeClr val="accent4">
                    <a:lumMod val="75000"/>
                  </a:schemeClr>
                </a:solidFill>
              </a:endParaRPr>
            </a:p>
          </p:txBody>
        </p:sp>
      </p:grpSp>
    </p:spTree>
    <p:extLst>
      <p:ext uri="{BB962C8B-B14F-4D97-AF65-F5344CB8AC3E}">
        <p14:creationId xmlns:p14="http://schemas.microsoft.com/office/powerpoint/2010/main" val="378467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Email Target </a:t>
            </a:r>
            <a:r>
              <a:rPr lang="en-US" dirty="0" smtClean="0">
                <a:solidFill>
                  <a:schemeClr val="bg2"/>
                </a:solidFill>
              </a:rPr>
              <a:t>Meta Data</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10000"/>
          </a:bodyPr>
          <a:lstStyle/>
          <a:p>
            <a:pPr marL="342900" indent="-342900">
              <a:buFontTx/>
              <a:buChar char="-"/>
            </a:pPr>
            <a:r>
              <a:rPr lang="en-US" sz="2000" dirty="0" smtClean="0">
                <a:solidFill>
                  <a:schemeClr val="bg1"/>
                </a:solidFill>
              </a:rPr>
              <a:t>The </a:t>
            </a:r>
            <a:r>
              <a:rPr lang="en-US" sz="2000" dirty="0" smtClean="0">
                <a:solidFill>
                  <a:schemeClr val="bg1"/>
                </a:solidFill>
              </a:rPr>
              <a:t>Email Target </a:t>
            </a:r>
            <a:r>
              <a:rPr lang="en-US" sz="2000" dirty="0" smtClean="0">
                <a:solidFill>
                  <a:schemeClr val="bg1"/>
                </a:solidFill>
              </a:rPr>
              <a:t>supports Meta Data:</a:t>
            </a:r>
          </a:p>
          <a:p>
            <a:pPr marL="800100" lvl="1" indent="-342900">
              <a:buFontTx/>
              <a:buChar char="-"/>
            </a:pPr>
            <a:r>
              <a:rPr lang="en-US" sz="1400" dirty="0" smtClean="0">
                <a:solidFill>
                  <a:schemeClr val="bg1"/>
                </a:solidFill>
              </a:rPr>
              <a:t>“</a:t>
            </a:r>
            <a:r>
              <a:rPr lang="en-US" sz="1400" dirty="0" err="1" smtClean="0">
                <a:solidFill>
                  <a:schemeClr val="bg1"/>
                </a:solidFill>
              </a:rPr>
              <a:t>EmailSubject</a:t>
            </a:r>
            <a:r>
              <a:rPr lang="en-US" sz="1400" dirty="0" smtClean="0">
                <a:solidFill>
                  <a:schemeClr val="bg1"/>
                </a:solidFill>
              </a:rPr>
              <a:t>” overrides the subject</a:t>
            </a:r>
          </a:p>
          <a:p>
            <a:pPr marL="800100" lvl="1" indent="-342900">
              <a:buFontTx/>
              <a:buChar char="-"/>
            </a:pPr>
            <a:r>
              <a:rPr lang="en-US" sz="1400" dirty="0" smtClean="0">
                <a:solidFill>
                  <a:schemeClr val="bg1"/>
                </a:solidFill>
              </a:rPr>
              <a:t>“</a:t>
            </a:r>
            <a:r>
              <a:rPr lang="en-US" sz="1400" dirty="0" err="1" smtClean="0">
                <a:solidFill>
                  <a:schemeClr val="bg1"/>
                </a:solidFill>
              </a:rPr>
              <a:t>EmailHeaders</a:t>
            </a:r>
            <a:r>
              <a:rPr lang="en-US" sz="1400" dirty="0" smtClean="0">
                <a:solidFill>
                  <a:schemeClr val="bg1"/>
                </a:solidFill>
              </a:rPr>
              <a:t>” includes additional headers</a:t>
            </a:r>
          </a:p>
          <a:p>
            <a:pPr marL="800100" lvl="1" indent="-342900">
              <a:buFontTx/>
              <a:buChar char="-"/>
            </a:pPr>
            <a:r>
              <a:rPr lang="en-US" sz="1400" dirty="0" smtClean="0">
                <a:solidFill>
                  <a:schemeClr val="bg1"/>
                </a:solidFill>
              </a:rPr>
              <a:t>“</a:t>
            </a:r>
            <a:r>
              <a:rPr lang="en-US" sz="1400" dirty="0" err="1" smtClean="0">
                <a:solidFill>
                  <a:schemeClr val="bg1"/>
                </a:solidFill>
              </a:rPr>
              <a:t>EmailAttachments</a:t>
            </a:r>
            <a:r>
              <a:rPr lang="en-US" sz="1400" dirty="0" smtClean="0">
                <a:solidFill>
                  <a:schemeClr val="bg1"/>
                </a:solidFill>
              </a:rPr>
              <a:t>” attaches files to the email</a:t>
            </a:r>
            <a:r>
              <a:rPr lang="en-US" sz="1400" baseline="30000" dirty="0" smtClean="0">
                <a:solidFill>
                  <a:schemeClr val="bg1"/>
                </a:solidFill>
              </a:rPr>
              <a:t>1</a:t>
            </a:r>
          </a:p>
          <a:p>
            <a:pPr marL="800100" lvl="1" indent="-342900">
              <a:buFontTx/>
              <a:buChar char="-"/>
            </a:pPr>
            <a:r>
              <a:rPr lang="en-US" sz="1400" dirty="0" smtClean="0">
                <a:solidFill>
                  <a:schemeClr val="bg1"/>
                </a:solidFill>
              </a:rPr>
              <a:t>“</a:t>
            </a:r>
            <a:r>
              <a:rPr lang="en-US" sz="1400" dirty="0" err="1" smtClean="0">
                <a:solidFill>
                  <a:schemeClr val="bg1"/>
                </a:solidFill>
              </a:rPr>
              <a:t>EmailTo</a:t>
            </a:r>
            <a:r>
              <a:rPr lang="en-US" sz="1400" dirty="0" smtClean="0">
                <a:solidFill>
                  <a:schemeClr val="bg1"/>
                </a:solidFill>
              </a:rPr>
              <a:t>” overrides who the mail is addressed to</a:t>
            </a:r>
            <a:r>
              <a:rPr lang="en-US" sz="1400" baseline="30000" dirty="0" smtClean="0">
                <a:solidFill>
                  <a:schemeClr val="bg1"/>
                </a:solidFill>
              </a:rPr>
              <a:t>2</a:t>
            </a:r>
          </a:p>
          <a:p>
            <a:pPr marL="800100" lvl="1" indent="-342900">
              <a:buFontTx/>
              <a:buChar char="-"/>
            </a:pPr>
            <a:r>
              <a:rPr lang="en-US" sz="1400" dirty="0" smtClean="0">
                <a:solidFill>
                  <a:schemeClr val="bg1"/>
                </a:solidFill>
              </a:rPr>
              <a:t>“</a:t>
            </a:r>
            <a:r>
              <a:rPr lang="en-US" sz="1400" dirty="0" err="1" smtClean="0">
                <a:solidFill>
                  <a:schemeClr val="bg1"/>
                </a:solidFill>
              </a:rPr>
              <a:t>EmailCC</a:t>
            </a:r>
            <a:r>
              <a:rPr lang="en-US" sz="1400" dirty="0" smtClean="0">
                <a:solidFill>
                  <a:schemeClr val="bg1"/>
                </a:solidFill>
              </a:rPr>
              <a:t>” overrides who is copied on the email</a:t>
            </a:r>
            <a:r>
              <a:rPr lang="en-US" sz="1400" baseline="30000" dirty="0" smtClean="0">
                <a:solidFill>
                  <a:schemeClr val="bg1"/>
                </a:solidFill>
              </a:rPr>
              <a:t>2</a:t>
            </a:r>
          </a:p>
          <a:p>
            <a:pPr marL="800100" lvl="1" indent="-342900">
              <a:buFontTx/>
              <a:buChar char="-"/>
            </a:pPr>
            <a:r>
              <a:rPr lang="en-US" sz="1400" dirty="0" smtClean="0">
                <a:solidFill>
                  <a:schemeClr val="bg1"/>
                </a:solidFill>
              </a:rPr>
              <a:t>“</a:t>
            </a:r>
            <a:r>
              <a:rPr lang="en-US" sz="1400" dirty="0" err="1" smtClean="0">
                <a:solidFill>
                  <a:schemeClr val="bg1"/>
                </a:solidFill>
              </a:rPr>
              <a:t>EmailBCC</a:t>
            </a:r>
            <a:r>
              <a:rPr lang="en-US" sz="1400" dirty="0" smtClean="0">
                <a:solidFill>
                  <a:schemeClr val="bg1"/>
                </a:solidFill>
              </a:rPr>
              <a:t>” overrides who is blind copied on the email</a:t>
            </a:r>
            <a:r>
              <a:rPr lang="en-US" sz="1400" baseline="30000" dirty="0" smtClean="0">
                <a:solidFill>
                  <a:schemeClr val="bg1"/>
                </a:solidFill>
              </a:rPr>
              <a:t>2</a:t>
            </a:r>
          </a:p>
          <a:p>
            <a:pPr marL="342900" indent="-342900">
              <a:buFontTx/>
              <a:buChar char="-"/>
            </a:pPr>
            <a:endParaRPr lang="en-US" sz="2000" dirty="0" smtClean="0">
              <a:solidFill>
                <a:schemeClr val="bg1"/>
              </a:solidFill>
            </a:endParaRPr>
          </a:p>
          <a:p>
            <a:pPr marL="342900" indent="-342900">
              <a:buFontTx/>
              <a:buChar char="-"/>
            </a:pPr>
            <a:endParaRPr lang="en-US" sz="2000" dirty="0" smtClean="0">
              <a:solidFill>
                <a:schemeClr val="bg1"/>
              </a:solidFill>
            </a:endParaRPr>
          </a:p>
        </p:txBody>
      </p:sp>
      <p:sp>
        <p:nvSpPr>
          <p:cNvPr id="12" name="TextBox 11"/>
          <p:cNvSpPr txBox="1"/>
          <p:nvPr/>
        </p:nvSpPr>
        <p:spPr>
          <a:xfrm>
            <a:off x="8275982" y="5919281"/>
            <a:ext cx="3368702" cy="769441"/>
          </a:xfrm>
          <a:prstGeom prst="rect">
            <a:avLst/>
          </a:prstGeom>
          <a:noFill/>
        </p:spPr>
        <p:txBody>
          <a:bodyPr wrap="square" rtlCol="0">
            <a:spAutoFit/>
          </a:bodyPr>
          <a:lstStyle/>
          <a:p>
            <a:r>
              <a:rPr lang="en-US" sz="1100" dirty="0" smtClean="0">
                <a:solidFill>
                  <a:schemeClr val="bg1"/>
                </a:solidFill>
              </a:rPr>
              <a:t>1. A class </a:t>
            </a:r>
            <a:r>
              <a:rPr lang="en-US" sz="1100" dirty="0" smtClean="0">
                <a:solidFill>
                  <a:schemeClr val="bg1"/>
                </a:solidFill>
              </a:rPr>
              <a:t>“</a:t>
            </a:r>
            <a:r>
              <a:rPr lang="en-US" sz="1100" dirty="0" err="1" smtClean="0">
                <a:solidFill>
                  <a:schemeClr val="bg1"/>
                </a:solidFill>
              </a:rPr>
              <a:t>EmailAttachment</a:t>
            </a:r>
            <a:r>
              <a:rPr lang="en-US" sz="1100" dirty="0" smtClean="0">
                <a:solidFill>
                  <a:schemeClr val="bg1"/>
                </a:solidFill>
              </a:rPr>
              <a:t>” </a:t>
            </a:r>
            <a:r>
              <a:rPr lang="en-US" sz="1100" dirty="0" smtClean="0">
                <a:solidFill>
                  <a:schemeClr val="bg1"/>
                </a:solidFill>
              </a:rPr>
              <a:t>is provided which allows for defining a byte array, or a file name for attaching</a:t>
            </a:r>
          </a:p>
          <a:p>
            <a:r>
              <a:rPr lang="en-US" sz="1100" dirty="0" smtClean="0">
                <a:solidFill>
                  <a:schemeClr val="bg1"/>
                </a:solidFill>
              </a:rPr>
              <a:t>2. A collection of string is expected for these</a:t>
            </a:r>
          </a:p>
          <a:p>
            <a:pPr marL="342900" indent="-342900">
              <a:buAutoNum type="arabicPeriod"/>
            </a:pPr>
            <a:endParaRPr lang="en-US" sz="1100" dirty="0">
              <a:solidFill>
                <a:schemeClr val="bg1"/>
              </a:solidFill>
            </a:endParaRPr>
          </a:p>
        </p:txBody>
      </p:sp>
      <p:grpSp>
        <p:nvGrpSpPr>
          <p:cNvPr id="9" name="Group 8"/>
          <p:cNvGrpSpPr/>
          <p:nvPr/>
        </p:nvGrpSpPr>
        <p:grpSpPr>
          <a:xfrm>
            <a:off x="1577829" y="178474"/>
            <a:ext cx="4365771" cy="6501053"/>
            <a:chOff x="1425429" y="228600"/>
            <a:chExt cx="4365771" cy="6501053"/>
          </a:xfrm>
        </p:grpSpPr>
        <p:grpSp>
          <p:nvGrpSpPr>
            <p:cNvPr id="15" name="Group 14"/>
            <p:cNvGrpSpPr/>
            <p:nvPr/>
          </p:nvGrpSpPr>
          <p:grpSpPr>
            <a:xfrm>
              <a:off x="2541514" y="228600"/>
              <a:ext cx="2133600" cy="1403684"/>
              <a:chOff x="2514600" y="457200"/>
              <a:chExt cx="2895600" cy="1905000"/>
            </a:xfrm>
          </p:grpSpPr>
          <p:grpSp>
            <p:nvGrpSpPr>
              <p:cNvPr id="8" name="Group 7"/>
              <p:cNvGrpSpPr/>
              <p:nvPr/>
            </p:nvGrpSpPr>
            <p:grpSpPr>
              <a:xfrm>
                <a:off x="2514600" y="457200"/>
                <a:ext cx="2895600" cy="1905000"/>
                <a:chOff x="2971800" y="685800"/>
                <a:chExt cx="3429000" cy="2057400"/>
              </a:xfrm>
            </p:grpSpPr>
            <p:sp>
              <p:nvSpPr>
                <p:cNvPr id="5" name="Rounded Rectangle 4"/>
                <p:cNvSpPr/>
                <p:nvPr/>
              </p:nvSpPr>
              <p:spPr>
                <a:xfrm>
                  <a:off x="2971800" y="685800"/>
                  <a:ext cx="3429000" cy="20574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Isosceles Triangle 5"/>
                <p:cNvSpPr/>
                <p:nvPr/>
              </p:nvSpPr>
              <p:spPr>
                <a:xfrm>
                  <a:off x="3124200" y="1143000"/>
                  <a:ext cx="3124200" cy="1600200"/>
                </a:xfrm>
                <a:prstGeom prst="triangle">
                  <a:avLst/>
                </a:prstGeom>
                <a:solidFill>
                  <a:schemeClr val="accent4"/>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3124200" y="704850"/>
                  <a:ext cx="3124200" cy="1600200"/>
                </a:xfrm>
                <a:prstGeom prst="triangle">
                  <a:avLst/>
                </a:prstGeom>
                <a:solidFill>
                  <a:schemeClr val="accent4"/>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14" name="Freeform 13"/>
              <p:cNvSpPr/>
              <p:nvPr/>
            </p:nvSpPr>
            <p:spPr>
              <a:xfrm>
                <a:off x="3616956" y="1583678"/>
                <a:ext cx="690886" cy="690887"/>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grpSp>
          <p:nvGrpSpPr>
            <p:cNvPr id="3" name="Group 2"/>
            <p:cNvGrpSpPr/>
            <p:nvPr/>
          </p:nvGrpSpPr>
          <p:grpSpPr>
            <a:xfrm>
              <a:off x="1425429" y="1828801"/>
              <a:ext cx="4365771" cy="4900852"/>
              <a:chOff x="1425429" y="1828801"/>
              <a:chExt cx="4365771" cy="4900852"/>
            </a:xfrm>
          </p:grpSpPr>
          <p:grpSp>
            <p:nvGrpSpPr>
              <p:cNvPr id="16" name="Group 15"/>
              <p:cNvGrpSpPr/>
              <p:nvPr/>
            </p:nvGrpSpPr>
            <p:grpSpPr>
              <a:xfrm>
                <a:off x="1425429" y="1828801"/>
                <a:ext cx="4365771" cy="623978"/>
                <a:chOff x="892029" y="3640069"/>
                <a:chExt cx="4687735" cy="703331"/>
              </a:xfrm>
            </p:grpSpPr>
            <p:grpSp>
              <p:nvGrpSpPr>
                <p:cNvPr id="17" name="Group 16"/>
                <p:cNvGrpSpPr/>
                <p:nvPr/>
              </p:nvGrpSpPr>
              <p:grpSpPr>
                <a:xfrm>
                  <a:off x="892029" y="3640069"/>
                  <a:ext cx="741010" cy="703331"/>
                  <a:chOff x="4278260" y="2731808"/>
                  <a:chExt cx="2105807" cy="1998731"/>
                </a:xfrm>
              </p:grpSpPr>
              <p:sp>
                <p:nvSpPr>
                  <p:cNvPr id="19" name="Cross 18"/>
                  <p:cNvSpPr/>
                  <p:nvPr/>
                </p:nvSpPr>
                <p:spPr>
                  <a:xfrm>
                    <a:off x="5081250" y="2731808"/>
                    <a:ext cx="1302817" cy="1391830"/>
                  </a:xfrm>
                  <a:prstGeom prst="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20" name="Trapezoid 19"/>
                  <p:cNvSpPr/>
                  <p:nvPr/>
                </p:nvSpPr>
                <p:spPr>
                  <a:xfrm>
                    <a:off x="4278260" y="2938218"/>
                    <a:ext cx="1221897" cy="952317"/>
                  </a:xfrm>
                  <a:prstGeom prst="trapezoid">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21" name="Hexagon 20"/>
                  <p:cNvSpPr/>
                  <p:nvPr/>
                </p:nvSpPr>
                <p:spPr>
                  <a:xfrm>
                    <a:off x="4721834" y="3451998"/>
                    <a:ext cx="1424198" cy="1278541"/>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grpSp>
            <p:sp>
              <p:nvSpPr>
                <p:cNvPr id="18" name="TextBox 17"/>
                <p:cNvSpPr txBox="1"/>
                <p:nvPr/>
              </p:nvSpPr>
              <p:spPr>
                <a:xfrm>
                  <a:off x="1799687" y="3679174"/>
                  <a:ext cx="3780077" cy="589759"/>
                </a:xfrm>
                <a:prstGeom prst="rect">
                  <a:avLst/>
                </a:prstGeom>
                <a:noFill/>
              </p:spPr>
              <p:txBody>
                <a:bodyPr wrap="square" rtlCol="0">
                  <a:spAutoFit/>
                </a:bodyPr>
                <a:lstStyle/>
                <a:p>
                  <a:r>
                    <a:rPr lang="en-US" sz="2800" dirty="0" smtClean="0">
                      <a:solidFill>
                        <a:schemeClr val="accent4">
                          <a:lumMod val="75000"/>
                        </a:schemeClr>
                      </a:solidFill>
                    </a:rPr>
                    <a:t>“</a:t>
                  </a:r>
                  <a:r>
                    <a:rPr lang="en-US" sz="2800" dirty="0" err="1" smtClean="0">
                      <a:solidFill>
                        <a:schemeClr val="accent4">
                          <a:lumMod val="75000"/>
                        </a:schemeClr>
                      </a:solidFill>
                    </a:rPr>
                    <a:t>EmailSubject</a:t>
                  </a:r>
                  <a:r>
                    <a:rPr lang="en-US" sz="2800" dirty="0" smtClean="0">
                      <a:solidFill>
                        <a:schemeClr val="accent4">
                          <a:lumMod val="75000"/>
                        </a:schemeClr>
                      </a:solidFill>
                    </a:rPr>
                    <a:t>”</a:t>
                  </a:r>
                  <a:endParaRPr lang="en-US" sz="2800" dirty="0">
                    <a:solidFill>
                      <a:schemeClr val="accent4">
                        <a:lumMod val="75000"/>
                      </a:schemeClr>
                    </a:solidFill>
                  </a:endParaRPr>
                </a:p>
              </p:txBody>
            </p:sp>
          </p:grpSp>
          <p:grpSp>
            <p:nvGrpSpPr>
              <p:cNvPr id="22" name="Group 21"/>
              <p:cNvGrpSpPr/>
              <p:nvPr/>
            </p:nvGrpSpPr>
            <p:grpSpPr>
              <a:xfrm>
                <a:off x="1425429" y="2684176"/>
                <a:ext cx="4365771" cy="623978"/>
                <a:chOff x="892029" y="3640069"/>
                <a:chExt cx="4687735" cy="703331"/>
              </a:xfrm>
            </p:grpSpPr>
            <p:grpSp>
              <p:nvGrpSpPr>
                <p:cNvPr id="23" name="Group 22"/>
                <p:cNvGrpSpPr/>
                <p:nvPr/>
              </p:nvGrpSpPr>
              <p:grpSpPr>
                <a:xfrm>
                  <a:off x="892029" y="3640069"/>
                  <a:ext cx="741010" cy="703331"/>
                  <a:chOff x="4278260" y="2731808"/>
                  <a:chExt cx="2105807" cy="1998731"/>
                </a:xfrm>
              </p:grpSpPr>
              <p:sp>
                <p:nvSpPr>
                  <p:cNvPr id="25" name="Cross 24"/>
                  <p:cNvSpPr/>
                  <p:nvPr/>
                </p:nvSpPr>
                <p:spPr>
                  <a:xfrm>
                    <a:off x="5081250" y="2731808"/>
                    <a:ext cx="1302817" cy="1391830"/>
                  </a:xfrm>
                  <a:prstGeom prst="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26" name="Trapezoid 25"/>
                  <p:cNvSpPr/>
                  <p:nvPr/>
                </p:nvSpPr>
                <p:spPr>
                  <a:xfrm>
                    <a:off x="4278260" y="2938218"/>
                    <a:ext cx="1221897" cy="952317"/>
                  </a:xfrm>
                  <a:prstGeom prst="trapezoid">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27" name="Hexagon 26"/>
                  <p:cNvSpPr/>
                  <p:nvPr/>
                </p:nvSpPr>
                <p:spPr>
                  <a:xfrm>
                    <a:off x="4721834" y="3451998"/>
                    <a:ext cx="1424198" cy="1278541"/>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grpSp>
            <p:sp>
              <p:nvSpPr>
                <p:cNvPr id="24" name="TextBox 23"/>
                <p:cNvSpPr txBox="1"/>
                <p:nvPr/>
              </p:nvSpPr>
              <p:spPr>
                <a:xfrm>
                  <a:off x="1799687" y="3679174"/>
                  <a:ext cx="3780077" cy="589759"/>
                </a:xfrm>
                <a:prstGeom prst="rect">
                  <a:avLst/>
                </a:prstGeom>
                <a:noFill/>
              </p:spPr>
              <p:txBody>
                <a:bodyPr wrap="square" rtlCol="0">
                  <a:spAutoFit/>
                </a:bodyPr>
                <a:lstStyle/>
                <a:p>
                  <a:r>
                    <a:rPr lang="en-US" sz="2800" dirty="0" smtClean="0">
                      <a:solidFill>
                        <a:schemeClr val="accent4">
                          <a:lumMod val="75000"/>
                        </a:schemeClr>
                      </a:solidFill>
                    </a:rPr>
                    <a:t>“</a:t>
                  </a:r>
                  <a:r>
                    <a:rPr lang="en-US" sz="2800" dirty="0" err="1" smtClean="0">
                      <a:solidFill>
                        <a:schemeClr val="accent4">
                          <a:lumMod val="75000"/>
                        </a:schemeClr>
                      </a:solidFill>
                    </a:rPr>
                    <a:t>EmailHeaders</a:t>
                  </a:r>
                  <a:r>
                    <a:rPr lang="en-US" sz="2800" dirty="0" smtClean="0">
                      <a:solidFill>
                        <a:schemeClr val="accent4">
                          <a:lumMod val="75000"/>
                        </a:schemeClr>
                      </a:solidFill>
                    </a:rPr>
                    <a:t>”</a:t>
                  </a:r>
                  <a:endParaRPr lang="en-US" sz="2800" dirty="0">
                    <a:solidFill>
                      <a:schemeClr val="accent4">
                        <a:lumMod val="75000"/>
                      </a:schemeClr>
                    </a:solidFill>
                  </a:endParaRPr>
                </a:p>
              </p:txBody>
            </p:sp>
          </p:grpSp>
          <p:grpSp>
            <p:nvGrpSpPr>
              <p:cNvPr id="28" name="Group 27"/>
              <p:cNvGrpSpPr/>
              <p:nvPr/>
            </p:nvGrpSpPr>
            <p:grpSpPr>
              <a:xfrm>
                <a:off x="1425429" y="3539551"/>
                <a:ext cx="4365771" cy="623978"/>
                <a:chOff x="892029" y="3640069"/>
                <a:chExt cx="4687735" cy="703331"/>
              </a:xfrm>
            </p:grpSpPr>
            <p:grpSp>
              <p:nvGrpSpPr>
                <p:cNvPr id="29" name="Group 28"/>
                <p:cNvGrpSpPr/>
                <p:nvPr/>
              </p:nvGrpSpPr>
              <p:grpSpPr>
                <a:xfrm>
                  <a:off x="892029" y="3640069"/>
                  <a:ext cx="741010" cy="703331"/>
                  <a:chOff x="4278260" y="2731808"/>
                  <a:chExt cx="2105807" cy="1998731"/>
                </a:xfrm>
              </p:grpSpPr>
              <p:sp>
                <p:nvSpPr>
                  <p:cNvPr id="31" name="Cross 30"/>
                  <p:cNvSpPr/>
                  <p:nvPr/>
                </p:nvSpPr>
                <p:spPr>
                  <a:xfrm>
                    <a:off x="5081250" y="2731808"/>
                    <a:ext cx="1302817" cy="1391830"/>
                  </a:xfrm>
                  <a:prstGeom prst="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32" name="Trapezoid 31"/>
                  <p:cNvSpPr/>
                  <p:nvPr/>
                </p:nvSpPr>
                <p:spPr>
                  <a:xfrm>
                    <a:off x="4278260" y="2938218"/>
                    <a:ext cx="1221897" cy="952317"/>
                  </a:xfrm>
                  <a:prstGeom prst="trapezoid">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33" name="Hexagon 32"/>
                  <p:cNvSpPr/>
                  <p:nvPr/>
                </p:nvSpPr>
                <p:spPr>
                  <a:xfrm>
                    <a:off x="4721834" y="3451998"/>
                    <a:ext cx="1424198" cy="1278541"/>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grpSp>
            <p:sp>
              <p:nvSpPr>
                <p:cNvPr id="30" name="TextBox 29"/>
                <p:cNvSpPr txBox="1"/>
                <p:nvPr/>
              </p:nvSpPr>
              <p:spPr>
                <a:xfrm>
                  <a:off x="1799687" y="3679174"/>
                  <a:ext cx="3780077" cy="589759"/>
                </a:xfrm>
                <a:prstGeom prst="rect">
                  <a:avLst/>
                </a:prstGeom>
                <a:noFill/>
              </p:spPr>
              <p:txBody>
                <a:bodyPr wrap="square" rtlCol="0">
                  <a:spAutoFit/>
                </a:bodyPr>
                <a:lstStyle/>
                <a:p>
                  <a:r>
                    <a:rPr lang="en-US" sz="2800" dirty="0" smtClean="0">
                      <a:solidFill>
                        <a:schemeClr val="accent4">
                          <a:lumMod val="75000"/>
                        </a:schemeClr>
                      </a:solidFill>
                    </a:rPr>
                    <a:t>“</a:t>
                  </a:r>
                  <a:r>
                    <a:rPr lang="en-US" sz="2800" dirty="0" err="1" smtClean="0">
                      <a:solidFill>
                        <a:schemeClr val="accent4">
                          <a:lumMod val="75000"/>
                        </a:schemeClr>
                      </a:solidFill>
                    </a:rPr>
                    <a:t>EmailAttachments</a:t>
                  </a:r>
                  <a:r>
                    <a:rPr lang="en-US" sz="2800" dirty="0" smtClean="0">
                      <a:solidFill>
                        <a:schemeClr val="accent4">
                          <a:lumMod val="75000"/>
                        </a:schemeClr>
                      </a:solidFill>
                    </a:rPr>
                    <a:t>”</a:t>
                  </a:r>
                  <a:endParaRPr lang="en-US" sz="2800" dirty="0">
                    <a:solidFill>
                      <a:schemeClr val="accent4">
                        <a:lumMod val="75000"/>
                      </a:schemeClr>
                    </a:solidFill>
                  </a:endParaRPr>
                </a:p>
              </p:txBody>
            </p:sp>
          </p:grpSp>
          <p:grpSp>
            <p:nvGrpSpPr>
              <p:cNvPr id="34" name="Group 33"/>
              <p:cNvGrpSpPr/>
              <p:nvPr/>
            </p:nvGrpSpPr>
            <p:grpSpPr>
              <a:xfrm>
                <a:off x="1425429" y="4394926"/>
                <a:ext cx="4365771" cy="623978"/>
                <a:chOff x="892029" y="3640069"/>
                <a:chExt cx="4687735" cy="703331"/>
              </a:xfrm>
            </p:grpSpPr>
            <p:grpSp>
              <p:nvGrpSpPr>
                <p:cNvPr id="35" name="Group 34"/>
                <p:cNvGrpSpPr/>
                <p:nvPr/>
              </p:nvGrpSpPr>
              <p:grpSpPr>
                <a:xfrm>
                  <a:off x="892029" y="3640069"/>
                  <a:ext cx="741010" cy="703331"/>
                  <a:chOff x="4278260" y="2731808"/>
                  <a:chExt cx="2105807" cy="1998731"/>
                </a:xfrm>
              </p:grpSpPr>
              <p:sp>
                <p:nvSpPr>
                  <p:cNvPr id="37" name="Cross 36"/>
                  <p:cNvSpPr/>
                  <p:nvPr/>
                </p:nvSpPr>
                <p:spPr>
                  <a:xfrm>
                    <a:off x="5081250" y="2731808"/>
                    <a:ext cx="1302817" cy="1391830"/>
                  </a:xfrm>
                  <a:prstGeom prst="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38" name="Trapezoid 37"/>
                  <p:cNvSpPr/>
                  <p:nvPr/>
                </p:nvSpPr>
                <p:spPr>
                  <a:xfrm>
                    <a:off x="4278260" y="2938218"/>
                    <a:ext cx="1221897" cy="952317"/>
                  </a:xfrm>
                  <a:prstGeom prst="trapezoid">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39" name="Hexagon 38"/>
                  <p:cNvSpPr/>
                  <p:nvPr/>
                </p:nvSpPr>
                <p:spPr>
                  <a:xfrm>
                    <a:off x="4721834" y="3451998"/>
                    <a:ext cx="1424198" cy="1278541"/>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grpSp>
            <p:sp>
              <p:nvSpPr>
                <p:cNvPr id="36" name="TextBox 35"/>
                <p:cNvSpPr txBox="1"/>
                <p:nvPr/>
              </p:nvSpPr>
              <p:spPr>
                <a:xfrm>
                  <a:off x="1799687" y="3679174"/>
                  <a:ext cx="3780077" cy="589759"/>
                </a:xfrm>
                <a:prstGeom prst="rect">
                  <a:avLst/>
                </a:prstGeom>
                <a:noFill/>
              </p:spPr>
              <p:txBody>
                <a:bodyPr wrap="square" rtlCol="0">
                  <a:spAutoFit/>
                </a:bodyPr>
                <a:lstStyle/>
                <a:p>
                  <a:r>
                    <a:rPr lang="en-US" sz="2800" dirty="0" smtClean="0">
                      <a:solidFill>
                        <a:schemeClr val="accent4">
                          <a:lumMod val="75000"/>
                        </a:schemeClr>
                      </a:solidFill>
                    </a:rPr>
                    <a:t>“</a:t>
                  </a:r>
                  <a:r>
                    <a:rPr lang="en-US" sz="2800" dirty="0" err="1" smtClean="0">
                      <a:solidFill>
                        <a:schemeClr val="accent4">
                          <a:lumMod val="75000"/>
                        </a:schemeClr>
                      </a:solidFill>
                    </a:rPr>
                    <a:t>EmailTo</a:t>
                  </a:r>
                  <a:r>
                    <a:rPr lang="en-US" sz="2800" dirty="0" smtClean="0">
                      <a:solidFill>
                        <a:schemeClr val="accent4">
                          <a:lumMod val="75000"/>
                        </a:schemeClr>
                      </a:solidFill>
                    </a:rPr>
                    <a:t>”</a:t>
                  </a:r>
                  <a:endParaRPr lang="en-US" sz="2800" dirty="0">
                    <a:solidFill>
                      <a:schemeClr val="accent4">
                        <a:lumMod val="75000"/>
                      </a:schemeClr>
                    </a:solidFill>
                  </a:endParaRPr>
                </a:p>
              </p:txBody>
            </p:sp>
          </p:grpSp>
          <p:grpSp>
            <p:nvGrpSpPr>
              <p:cNvPr id="40" name="Group 39"/>
              <p:cNvGrpSpPr/>
              <p:nvPr/>
            </p:nvGrpSpPr>
            <p:grpSpPr>
              <a:xfrm>
                <a:off x="1425429" y="5250301"/>
                <a:ext cx="4365771" cy="623978"/>
                <a:chOff x="892029" y="3640069"/>
                <a:chExt cx="4687735" cy="703331"/>
              </a:xfrm>
            </p:grpSpPr>
            <p:grpSp>
              <p:nvGrpSpPr>
                <p:cNvPr id="41" name="Group 40"/>
                <p:cNvGrpSpPr/>
                <p:nvPr/>
              </p:nvGrpSpPr>
              <p:grpSpPr>
                <a:xfrm>
                  <a:off x="892029" y="3640069"/>
                  <a:ext cx="741010" cy="703331"/>
                  <a:chOff x="4278260" y="2731808"/>
                  <a:chExt cx="2105807" cy="1998730"/>
                </a:xfrm>
              </p:grpSpPr>
              <p:sp>
                <p:nvSpPr>
                  <p:cNvPr id="43" name="Cross 42"/>
                  <p:cNvSpPr/>
                  <p:nvPr/>
                </p:nvSpPr>
                <p:spPr>
                  <a:xfrm>
                    <a:off x="5081250" y="2731808"/>
                    <a:ext cx="1302817" cy="1391830"/>
                  </a:xfrm>
                  <a:prstGeom prst="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44" name="Trapezoid 43"/>
                  <p:cNvSpPr/>
                  <p:nvPr/>
                </p:nvSpPr>
                <p:spPr>
                  <a:xfrm>
                    <a:off x="4278260" y="2938218"/>
                    <a:ext cx="1221897" cy="952317"/>
                  </a:xfrm>
                  <a:prstGeom prst="trapezoid">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45" name="Hexagon 44"/>
                  <p:cNvSpPr/>
                  <p:nvPr/>
                </p:nvSpPr>
                <p:spPr>
                  <a:xfrm>
                    <a:off x="4721833" y="3451998"/>
                    <a:ext cx="1424197" cy="127854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grpSp>
            <p:sp>
              <p:nvSpPr>
                <p:cNvPr id="42" name="TextBox 41"/>
                <p:cNvSpPr txBox="1"/>
                <p:nvPr/>
              </p:nvSpPr>
              <p:spPr>
                <a:xfrm>
                  <a:off x="1799687" y="3679174"/>
                  <a:ext cx="3780077" cy="589759"/>
                </a:xfrm>
                <a:prstGeom prst="rect">
                  <a:avLst/>
                </a:prstGeom>
                <a:noFill/>
              </p:spPr>
              <p:txBody>
                <a:bodyPr wrap="square" rtlCol="0">
                  <a:spAutoFit/>
                </a:bodyPr>
                <a:lstStyle/>
                <a:p>
                  <a:r>
                    <a:rPr lang="en-US" sz="2800" dirty="0" smtClean="0">
                      <a:solidFill>
                        <a:schemeClr val="accent4">
                          <a:lumMod val="75000"/>
                        </a:schemeClr>
                      </a:solidFill>
                    </a:rPr>
                    <a:t>“</a:t>
                  </a:r>
                  <a:r>
                    <a:rPr lang="en-US" sz="2800" dirty="0" err="1" smtClean="0">
                      <a:solidFill>
                        <a:schemeClr val="accent4">
                          <a:lumMod val="75000"/>
                        </a:schemeClr>
                      </a:solidFill>
                    </a:rPr>
                    <a:t>EmailCC</a:t>
                  </a:r>
                  <a:r>
                    <a:rPr lang="en-US" sz="2800" dirty="0" smtClean="0">
                      <a:solidFill>
                        <a:schemeClr val="accent4">
                          <a:lumMod val="75000"/>
                        </a:schemeClr>
                      </a:solidFill>
                    </a:rPr>
                    <a:t>”</a:t>
                  </a:r>
                  <a:endParaRPr lang="en-US" sz="2800" dirty="0">
                    <a:solidFill>
                      <a:schemeClr val="accent4">
                        <a:lumMod val="75000"/>
                      </a:schemeClr>
                    </a:solidFill>
                  </a:endParaRPr>
                </a:p>
              </p:txBody>
            </p:sp>
          </p:grpSp>
          <p:grpSp>
            <p:nvGrpSpPr>
              <p:cNvPr id="46" name="Group 45"/>
              <p:cNvGrpSpPr/>
              <p:nvPr/>
            </p:nvGrpSpPr>
            <p:grpSpPr>
              <a:xfrm>
                <a:off x="1425429" y="6105675"/>
                <a:ext cx="4365771" cy="623978"/>
                <a:chOff x="892029" y="3640069"/>
                <a:chExt cx="4687735" cy="703331"/>
              </a:xfrm>
            </p:grpSpPr>
            <p:grpSp>
              <p:nvGrpSpPr>
                <p:cNvPr id="47" name="Group 46"/>
                <p:cNvGrpSpPr/>
                <p:nvPr/>
              </p:nvGrpSpPr>
              <p:grpSpPr>
                <a:xfrm>
                  <a:off x="892029" y="3640069"/>
                  <a:ext cx="741010" cy="703331"/>
                  <a:chOff x="4278260" y="2731808"/>
                  <a:chExt cx="2105807" cy="1998731"/>
                </a:xfrm>
              </p:grpSpPr>
              <p:sp>
                <p:nvSpPr>
                  <p:cNvPr id="49" name="Cross 48"/>
                  <p:cNvSpPr/>
                  <p:nvPr/>
                </p:nvSpPr>
                <p:spPr>
                  <a:xfrm>
                    <a:off x="5081250" y="2731808"/>
                    <a:ext cx="1302817" cy="1391830"/>
                  </a:xfrm>
                  <a:prstGeom prst="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50" name="Trapezoid 49"/>
                  <p:cNvSpPr/>
                  <p:nvPr/>
                </p:nvSpPr>
                <p:spPr>
                  <a:xfrm>
                    <a:off x="4278260" y="2938218"/>
                    <a:ext cx="1221897" cy="952317"/>
                  </a:xfrm>
                  <a:prstGeom prst="trapezoid">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sp>
                <p:nvSpPr>
                  <p:cNvPr id="51" name="Hexagon 50"/>
                  <p:cNvSpPr/>
                  <p:nvPr/>
                </p:nvSpPr>
                <p:spPr>
                  <a:xfrm>
                    <a:off x="4721834" y="3451998"/>
                    <a:ext cx="1424198" cy="1278541"/>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600"/>
                  </a:p>
                </p:txBody>
              </p:sp>
            </p:grpSp>
            <p:sp>
              <p:nvSpPr>
                <p:cNvPr id="48" name="TextBox 47"/>
                <p:cNvSpPr txBox="1"/>
                <p:nvPr/>
              </p:nvSpPr>
              <p:spPr>
                <a:xfrm>
                  <a:off x="1799687" y="3679174"/>
                  <a:ext cx="3780077" cy="589759"/>
                </a:xfrm>
                <a:prstGeom prst="rect">
                  <a:avLst/>
                </a:prstGeom>
                <a:noFill/>
              </p:spPr>
              <p:txBody>
                <a:bodyPr wrap="square" rtlCol="0">
                  <a:spAutoFit/>
                </a:bodyPr>
                <a:lstStyle/>
                <a:p>
                  <a:r>
                    <a:rPr lang="en-US" sz="2800" dirty="0" smtClean="0">
                      <a:solidFill>
                        <a:schemeClr val="accent4">
                          <a:lumMod val="75000"/>
                        </a:schemeClr>
                      </a:solidFill>
                    </a:rPr>
                    <a:t>“</a:t>
                  </a:r>
                  <a:r>
                    <a:rPr lang="en-US" sz="2800" dirty="0" err="1" smtClean="0">
                      <a:solidFill>
                        <a:schemeClr val="accent4">
                          <a:lumMod val="75000"/>
                        </a:schemeClr>
                      </a:solidFill>
                    </a:rPr>
                    <a:t>EmailBCC</a:t>
                  </a:r>
                  <a:r>
                    <a:rPr lang="en-US" sz="2800" dirty="0" smtClean="0">
                      <a:solidFill>
                        <a:schemeClr val="accent4">
                          <a:lumMod val="75000"/>
                        </a:schemeClr>
                      </a:solidFill>
                    </a:rPr>
                    <a:t>”</a:t>
                  </a:r>
                  <a:endParaRPr lang="en-US" sz="2800" dirty="0">
                    <a:solidFill>
                      <a:schemeClr val="accent4">
                        <a:lumMod val="75000"/>
                      </a:schemeClr>
                    </a:solidFill>
                  </a:endParaRPr>
                </a:p>
              </p:txBody>
            </p:sp>
          </p:grpSp>
        </p:grpSp>
      </p:grpSp>
    </p:spTree>
    <p:extLst>
      <p:ext uri="{BB962C8B-B14F-4D97-AF65-F5344CB8AC3E}">
        <p14:creationId xmlns:p14="http://schemas.microsoft.com/office/powerpoint/2010/main" val="338841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Email Target </a:t>
            </a:r>
            <a:r>
              <a:rPr lang="en-US" dirty="0" smtClean="0">
                <a:solidFill>
                  <a:schemeClr val="bg2"/>
                </a:solidFill>
              </a:rPr>
              <a:t>Logger Extensions</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A helper class is provided that is called </a:t>
            </a:r>
            <a:r>
              <a:rPr lang="en-US" sz="2000" dirty="0" err="1" smtClean="0">
                <a:solidFill>
                  <a:schemeClr val="bg1"/>
                </a:solidFill>
              </a:rPr>
              <a:t>EmailLogEventBuilder</a:t>
            </a:r>
            <a:r>
              <a:rPr lang="en-US" sz="2000" dirty="0" smtClean="0">
                <a:solidFill>
                  <a:schemeClr val="bg1"/>
                </a:solidFill>
              </a:rPr>
              <a:t>, which provides for creating a custom log event with the meta data for an email, making sending “custom” emails </a:t>
            </a:r>
            <a:r>
              <a:rPr lang="en-US" sz="2000" dirty="0" smtClean="0">
                <a:solidFill>
                  <a:schemeClr val="bg1"/>
                </a:solidFill>
              </a:rPr>
              <a:t>in code simple</a:t>
            </a:r>
            <a:r>
              <a:rPr lang="en-US" sz="2000" baseline="30000" dirty="0" smtClean="0">
                <a:solidFill>
                  <a:schemeClr val="bg1"/>
                </a:solidFill>
              </a:rPr>
              <a:t>1</a:t>
            </a:r>
            <a:endParaRPr lang="en-US" sz="2000" dirty="0" smtClean="0">
              <a:solidFill>
                <a:schemeClr val="bg1"/>
              </a:solidFill>
            </a:endParaRPr>
          </a:p>
        </p:txBody>
      </p:sp>
      <p:sp>
        <p:nvSpPr>
          <p:cNvPr id="12" name="TextBox 11"/>
          <p:cNvSpPr txBox="1"/>
          <p:nvPr/>
        </p:nvSpPr>
        <p:spPr>
          <a:xfrm>
            <a:off x="8275982" y="5919281"/>
            <a:ext cx="3368702" cy="261610"/>
          </a:xfrm>
          <a:prstGeom prst="rect">
            <a:avLst/>
          </a:prstGeom>
          <a:noFill/>
        </p:spPr>
        <p:txBody>
          <a:bodyPr wrap="square" rtlCol="0">
            <a:spAutoFit/>
          </a:bodyPr>
          <a:lstStyle/>
          <a:p>
            <a:r>
              <a:rPr lang="en-US" sz="1100" dirty="0" smtClean="0">
                <a:solidFill>
                  <a:schemeClr val="bg1"/>
                </a:solidFill>
              </a:rPr>
              <a:t>1. </a:t>
            </a:r>
            <a:r>
              <a:rPr lang="en-US" sz="1100" dirty="0" smtClean="0">
                <a:solidFill>
                  <a:schemeClr val="bg1"/>
                </a:solidFill>
              </a:rPr>
              <a:t>“using” </a:t>
            </a:r>
            <a:r>
              <a:rPr lang="en-US" sz="1100" dirty="0" err="1" smtClean="0">
                <a:solidFill>
                  <a:schemeClr val="bg1"/>
                </a:solidFill>
              </a:rPr>
              <a:t>NuLog.Extensions</a:t>
            </a:r>
            <a:r>
              <a:rPr lang="en-US" sz="1100" dirty="0" err="1" smtClean="0">
                <a:solidFill>
                  <a:schemeClr val="bg1"/>
                </a:solidFill>
              </a:rPr>
              <a:t>.Email</a:t>
            </a:r>
            <a:endParaRPr lang="en-US" sz="1100" dirty="0">
              <a:solidFill>
                <a:schemeClr val="bg1"/>
              </a:solidFill>
            </a:endParaRPr>
          </a:p>
        </p:txBody>
      </p:sp>
      <p:grpSp>
        <p:nvGrpSpPr>
          <p:cNvPr id="9" name="Group 8"/>
          <p:cNvGrpSpPr/>
          <p:nvPr/>
        </p:nvGrpSpPr>
        <p:grpSpPr>
          <a:xfrm>
            <a:off x="1502807" y="1721329"/>
            <a:ext cx="4524375" cy="3415343"/>
            <a:chOff x="1502807" y="1888958"/>
            <a:chExt cx="4524375" cy="3415343"/>
          </a:xfrm>
        </p:grpSpPr>
        <p:grpSp>
          <p:nvGrpSpPr>
            <p:cNvPr id="15" name="Group 14"/>
            <p:cNvGrpSpPr/>
            <p:nvPr/>
          </p:nvGrpSpPr>
          <p:grpSpPr>
            <a:xfrm>
              <a:off x="2698196" y="1888958"/>
              <a:ext cx="2133600" cy="1403684"/>
              <a:chOff x="2514600" y="457200"/>
              <a:chExt cx="2895600" cy="1905000"/>
            </a:xfrm>
          </p:grpSpPr>
          <p:grpSp>
            <p:nvGrpSpPr>
              <p:cNvPr id="8" name="Group 7"/>
              <p:cNvGrpSpPr/>
              <p:nvPr/>
            </p:nvGrpSpPr>
            <p:grpSpPr>
              <a:xfrm>
                <a:off x="2514600" y="457200"/>
                <a:ext cx="2895600" cy="1905000"/>
                <a:chOff x="2971800" y="685800"/>
                <a:chExt cx="3429000" cy="2057400"/>
              </a:xfrm>
            </p:grpSpPr>
            <p:sp>
              <p:nvSpPr>
                <p:cNvPr id="5" name="Rounded Rectangle 4"/>
                <p:cNvSpPr/>
                <p:nvPr/>
              </p:nvSpPr>
              <p:spPr>
                <a:xfrm>
                  <a:off x="2971800" y="685800"/>
                  <a:ext cx="3429000" cy="2057400"/>
                </a:xfrm>
                <a:prstGeom prst="roundRec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Isosceles Triangle 5"/>
                <p:cNvSpPr/>
                <p:nvPr/>
              </p:nvSpPr>
              <p:spPr>
                <a:xfrm>
                  <a:off x="3124200" y="1143000"/>
                  <a:ext cx="3124200" cy="1600200"/>
                </a:xfrm>
                <a:prstGeom prst="triangle">
                  <a:avLst/>
                </a:prstGeom>
                <a:solidFill>
                  <a:schemeClr val="accent4"/>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3124200" y="704850"/>
                  <a:ext cx="3124200" cy="1600200"/>
                </a:xfrm>
                <a:prstGeom prst="triangle">
                  <a:avLst/>
                </a:prstGeom>
                <a:solidFill>
                  <a:schemeClr val="accent4"/>
                </a:solidFill>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14" name="Freeform 13"/>
              <p:cNvSpPr/>
              <p:nvPr/>
            </p:nvSpPr>
            <p:spPr>
              <a:xfrm>
                <a:off x="3616956" y="1583678"/>
                <a:ext cx="690886" cy="690887"/>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pic>
          <p:nvPicPr>
            <p:cNvPr id="3" name="Picture 2"/>
            <p:cNvPicPr>
              <a:picLocks noChangeAspect="1"/>
            </p:cNvPicPr>
            <p:nvPr/>
          </p:nvPicPr>
          <p:blipFill>
            <a:blip r:embed="rId2"/>
            <a:stretch>
              <a:fillRect/>
            </a:stretch>
          </p:blipFill>
          <p:spPr>
            <a:xfrm>
              <a:off x="1502807" y="3627901"/>
              <a:ext cx="4524375" cy="1676400"/>
            </a:xfrm>
            <a:prstGeom prst="rect">
              <a:avLst/>
            </a:prstGeom>
          </p:spPr>
        </p:pic>
      </p:grpSp>
    </p:spTree>
    <p:extLst>
      <p:ext uri="{BB962C8B-B14F-4D97-AF65-F5344CB8AC3E}">
        <p14:creationId xmlns:p14="http://schemas.microsoft.com/office/powerpoint/2010/main" val="170967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Data Providers</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If I went to work in a factory the first thing I'd do is join a </a:t>
            </a:r>
            <a:r>
              <a:rPr lang="en-US" dirty="0" smtClean="0">
                <a:solidFill>
                  <a:schemeClr val="bg1"/>
                </a:solidFill>
              </a:rPr>
              <a:t>union</a:t>
            </a:r>
            <a:endParaRPr lang="en-US" dirty="0">
              <a:solidFill>
                <a:schemeClr val="bg1"/>
              </a:solidFill>
            </a:endParaRPr>
          </a:p>
        </p:txBody>
      </p:sp>
      <p:grpSp>
        <p:nvGrpSpPr>
          <p:cNvPr id="5" name="Group 4"/>
          <p:cNvGrpSpPr/>
          <p:nvPr/>
        </p:nvGrpSpPr>
        <p:grpSpPr>
          <a:xfrm>
            <a:off x="3813679" y="556442"/>
            <a:ext cx="4564642" cy="4548958"/>
            <a:chOff x="1116680" y="458412"/>
            <a:chExt cx="4564642" cy="4548958"/>
          </a:xfrm>
        </p:grpSpPr>
        <p:sp>
          <p:nvSpPr>
            <p:cNvPr id="8" name="Freeform 7"/>
            <p:cNvSpPr/>
            <p:nvPr/>
          </p:nvSpPr>
          <p:spPr>
            <a:xfrm>
              <a:off x="1116680" y="458412"/>
              <a:ext cx="4564642" cy="4548958"/>
            </a:xfrm>
            <a:custGeom>
              <a:avLst/>
              <a:gdLst>
                <a:gd name="connsiteX0" fmla="*/ 504240 w 1312762"/>
                <a:gd name="connsiteY0" fmla="*/ 430011 h 1308251"/>
                <a:gd name="connsiteX1" fmla="*/ 601128 w 1312762"/>
                <a:gd name="connsiteY1" fmla="*/ 430011 h 1308251"/>
                <a:gd name="connsiteX2" fmla="*/ 625351 w 1312762"/>
                <a:gd name="connsiteY2" fmla="*/ 450056 h 1308251"/>
                <a:gd name="connsiteX3" fmla="*/ 625351 w 1312762"/>
                <a:gd name="connsiteY3" fmla="*/ 675579 h 1308251"/>
                <a:gd name="connsiteX4" fmla="*/ 1185338 w 1312762"/>
                <a:gd name="connsiteY4" fmla="*/ 675579 h 1308251"/>
                <a:gd name="connsiteX5" fmla="*/ 1312762 w 1312762"/>
                <a:gd name="connsiteY5" fmla="*/ 781027 h 1308251"/>
                <a:gd name="connsiteX6" fmla="*/ 1312762 w 1312762"/>
                <a:gd name="connsiteY6" fmla="*/ 1308251 h 1308251"/>
                <a:gd name="connsiteX7" fmla="*/ 0 w 1312762"/>
                <a:gd name="connsiteY7" fmla="*/ 1308251 h 1308251"/>
                <a:gd name="connsiteX8" fmla="*/ 0 w 1312762"/>
                <a:gd name="connsiteY8" fmla="*/ 675579 h 1308251"/>
                <a:gd name="connsiteX9" fmla="*/ 211323 w 1312762"/>
                <a:gd name="connsiteY9" fmla="*/ 675579 h 1308251"/>
                <a:gd name="connsiteX10" fmla="*/ 211323 w 1312762"/>
                <a:gd name="connsiteY10" fmla="*/ 531785 h 1308251"/>
                <a:gd name="connsiteX11" fmla="*/ 244769 w 1312762"/>
                <a:gd name="connsiteY11" fmla="*/ 504107 h 1308251"/>
                <a:gd name="connsiteX12" fmla="*/ 378546 w 1312762"/>
                <a:gd name="connsiteY12" fmla="*/ 504107 h 1308251"/>
                <a:gd name="connsiteX13" fmla="*/ 411991 w 1312762"/>
                <a:gd name="connsiteY13" fmla="*/ 531785 h 1308251"/>
                <a:gd name="connsiteX14" fmla="*/ 411991 w 1312762"/>
                <a:gd name="connsiteY14" fmla="*/ 675579 h 1308251"/>
                <a:gd name="connsiteX15" fmla="*/ 480017 w 1312762"/>
                <a:gd name="connsiteY15" fmla="*/ 675579 h 1308251"/>
                <a:gd name="connsiteX16" fmla="*/ 480017 w 1312762"/>
                <a:gd name="connsiteY16" fmla="*/ 450056 h 1308251"/>
                <a:gd name="connsiteX17" fmla="*/ 504240 w 1312762"/>
                <a:gd name="connsiteY17" fmla="*/ 430011 h 1308251"/>
                <a:gd name="connsiteX18" fmla="*/ 406699 w 1312762"/>
                <a:gd name="connsiteY18" fmla="*/ 589 h 1308251"/>
                <a:gd name="connsiteX19" fmla="*/ 427179 w 1312762"/>
                <a:gd name="connsiteY19" fmla="*/ 4440 h 1308251"/>
                <a:gd name="connsiteX20" fmla="*/ 443082 w 1312762"/>
                <a:gd name="connsiteY20" fmla="*/ 22820 h 1308251"/>
                <a:gd name="connsiteX21" fmla="*/ 443557 w 1312762"/>
                <a:gd name="connsiteY21" fmla="*/ 23369 h 1308251"/>
                <a:gd name="connsiteX22" fmla="*/ 494367 w 1312762"/>
                <a:gd name="connsiteY22" fmla="*/ 5483 h 1308251"/>
                <a:gd name="connsiteX23" fmla="*/ 520134 w 1312762"/>
                <a:gd name="connsiteY23" fmla="*/ 54277 h 1308251"/>
                <a:gd name="connsiteX24" fmla="*/ 520276 w 1312762"/>
                <a:gd name="connsiteY24" fmla="*/ 54398 h 1308251"/>
                <a:gd name="connsiteX25" fmla="*/ 540620 w 1312762"/>
                <a:gd name="connsiteY25" fmla="*/ 71671 h 1308251"/>
                <a:gd name="connsiteX26" fmla="*/ 553201 w 1312762"/>
                <a:gd name="connsiteY26" fmla="*/ 101633 h 1308251"/>
                <a:gd name="connsiteX27" fmla="*/ 551721 w 1312762"/>
                <a:gd name="connsiteY27" fmla="*/ 152984 h 1308251"/>
                <a:gd name="connsiteX28" fmla="*/ 562533 w 1312762"/>
                <a:gd name="connsiteY28" fmla="*/ 231498 h 1308251"/>
                <a:gd name="connsiteX29" fmla="*/ 511885 w 1312762"/>
                <a:gd name="connsiteY29" fmla="*/ 300226 h 1308251"/>
                <a:gd name="connsiteX30" fmla="*/ 493754 w 1312762"/>
                <a:gd name="connsiteY30" fmla="*/ 359116 h 1308251"/>
                <a:gd name="connsiteX31" fmla="*/ 432023 w 1312762"/>
                <a:gd name="connsiteY31" fmla="*/ 366247 h 1308251"/>
                <a:gd name="connsiteX32" fmla="*/ 387910 w 1312762"/>
                <a:gd name="connsiteY32" fmla="*/ 429072 h 1308251"/>
                <a:gd name="connsiteX33" fmla="*/ 323048 w 1312762"/>
                <a:gd name="connsiteY33" fmla="*/ 390724 h 1308251"/>
                <a:gd name="connsiteX34" fmla="*/ 226698 w 1312762"/>
                <a:gd name="connsiteY34" fmla="*/ 352835 h 1308251"/>
                <a:gd name="connsiteX35" fmla="*/ 184335 w 1312762"/>
                <a:gd name="connsiteY35" fmla="*/ 310672 h 1308251"/>
                <a:gd name="connsiteX36" fmla="*/ 193387 w 1312762"/>
                <a:gd name="connsiteY36" fmla="*/ 253758 h 1308251"/>
                <a:gd name="connsiteX37" fmla="*/ 174272 w 1312762"/>
                <a:gd name="connsiteY37" fmla="*/ 195367 h 1308251"/>
                <a:gd name="connsiteX38" fmla="*/ 209180 w 1312762"/>
                <a:gd name="connsiteY38" fmla="*/ 143467 h 1308251"/>
                <a:gd name="connsiteX39" fmla="*/ 209514 w 1312762"/>
                <a:gd name="connsiteY39" fmla="*/ 142099 h 1308251"/>
                <a:gd name="connsiteX40" fmla="*/ 225064 w 1312762"/>
                <a:gd name="connsiteY40" fmla="*/ 67569 h 1308251"/>
                <a:gd name="connsiteX41" fmla="*/ 300711 w 1312762"/>
                <a:gd name="connsiteY41" fmla="*/ 50542 h 1308251"/>
                <a:gd name="connsiteX42" fmla="*/ 300728 w 1312762"/>
                <a:gd name="connsiteY42" fmla="*/ 50513 h 1308251"/>
                <a:gd name="connsiteX43" fmla="*/ 315772 w 1312762"/>
                <a:gd name="connsiteY43" fmla="*/ 24905 h 1308251"/>
                <a:gd name="connsiteX44" fmla="*/ 376980 w 1312762"/>
                <a:gd name="connsiteY44" fmla="*/ 32866 h 1308251"/>
                <a:gd name="connsiteX45" fmla="*/ 377252 w 1312762"/>
                <a:gd name="connsiteY45" fmla="*/ 32384 h 1308251"/>
                <a:gd name="connsiteX46" fmla="*/ 389200 w 1312762"/>
                <a:gd name="connsiteY46" fmla="*/ 11204 h 1308251"/>
                <a:gd name="connsiteX47" fmla="*/ 406699 w 1312762"/>
                <a:gd name="connsiteY47" fmla="*/ 589 h 130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2762" h="1308251">
                  <a:moveTo>
                    <a:pt x="504240" y="430011"/>
                  </a:moveTo>
                  <a:lnTo>
                    <a:pt x="601128" y="430011"/>
                  </a:lnTo>
                  <a:cubicBezTo>
                    <a:pt x="614506" y="430011"/>
                    <a:pt x="625351" y="438985"/>
                    <a:pt x="625351" y="450056"/>
                  </a:cubicBezTo>
                  <a:lnTo>
                    <a:pt x="625351" y="675579"/>
                  </a:lnTo>
                  <a:lnTo>
                    <a:pt x="1185338" y="675579"/>
                  </a:lnTo>
                  <a:lnTo>
                    <a:pt x="1312762" y="781027"/>
                  </a:lnTo>
                  <a:lnTo>
                    <a:pt x="1312762" y="1308251"/>
                  </a:lnTo>
                  <a:lnTo>
                    <a:pt x="0" y="1308251"/>
                  </a:lnTo>
                  <a:lnTo>
                    <a:pt x="0" y="675579"/>
                  </a:lnTo>
                  <a:lnTo>
                    <a:pt x="211323" y="675579"/>
                  </a:lnTo>
                  <a:lnTo>
                    <a:pt x="211323" y="531785"/>
                  </a:lnTo>
                  <a:cubicBezTo>
                    <a:pt x="211323" y="516499"/>
                    <a:pt x="226298" y="504107"/>
                    <a:pt x="244769" y="504107"/>
                  </a:cubicBezTo>
                  <a:lnTo>
                    <a:pt x="378546" y="504107"/>
                  </a:lnTo>
                  <a:cubicBezTo>
                    <a:pt x="397017" y="504107"/>
                    <a:pt x="411991" y="516499"/>
                    <a:pt x="411991" y="531785"/>
                  </a:cubicBezTo>
                  <a:lnTo>
                    <a:pt x="411991" y="675579"/>
                  </a:lnTo>
                  <a:lnTo>
                    <a:pt x="480017" y="675579"/>
                  </a:lnTo>
                  <a:lnTo>
                    <a:pt x="480017" y="450056"/>
                  </a:lnTo>
                  <a:cubicBezTo>
                    <a:pt x="480017" y="438985"/>
                    <a:pt x="490862" y="430011"/>
                    <a:pt x="504240" y="430011"/>
                  </a:cubicBezTo>
                  <a:close/>
                  <a:moveTo>
                    <a:pt x="406699" y="589"/>
                  </a:moveTo>
                  <a:cubicBezTo>
                    <a:pt x="413757" y="-919"/>
                    <a:pt x="420810" y="504"/>
                    <a:pt x="427179" y="4440"/>
                  </a:cubicBezTo>
                  <a:lnTo>
                    <a:pt x="443082" y="22820"/>
                  </a:lnTo>
                  <a:lnTo>
                    <a:pt x="443557" y="23369"/>
                  </a:lnTo>
                  <a:cubicBezTo>
                    <a:pt x="456030" y="1258"/>
                    <a:pt x="476661" y="-6002"/>
                    <a:pt x="494367" y="5483"/>
                  </a:cubicBezTo>
                  <a:cubicBezTo>
                    <a:pt x="507860" y="14231"/>
                    <a:pt x="517534" y="32546"/>
                    <a:pt x="520134" y="54277"/>
                  </a:cubicBezTo>
                  <a:lnTo>
                    <a:pt x="520276" y="54398"/>
                  </a:lnTo>
                  <a:lnTo>
                    <a:pt x="540620" y="71671"/>
                  </a:lnTo>
                  <a:cubicBezTo>
                    <a:pt x="546306" y="79813"/>
                    <a:pt x="550674" y="90049"/>
                    <a:pt x="553201" y="101633"/>
                  </a:cubicBezTo>
                  <a:cubicBezTo>
                    <a:pt x="556874" y="118451"/>
                    <a:pt x="556350" y="136716"/>
                    <a:pt x="551721" y="152984"/>
                  </a:cubicBezTo>
                  <a:cubicBezTo>
                    <a:pt x="563101" y="175294"/>
                    <a:pt x="567081" y="204215"/>
                    <a:pt x="562533" y="231498"/>
                  </a:cubicBezTo>
                  <a:cubicBezTo>
                    <a:pt x="556486" y="267769"/>
                    <a:pt x="536469" y="294933"/>
                    <a:pt x="511885" y="300226"/>
                  </a:cubicBezTo>
                  <a:cubicBezTo>
                    <a:pt x="511767" y="322865"/>
                    <a:pt x="505152" y="344336"/>
                    <a:pt x="493754" y="359116"/>
                  </a:cubicBezTo>
                  <a:cubicBezTo>
                    <a:pt x="476435" y="381576"/>
                    <a:pt x="451418" y="384462"/>
                    <a:pt x="432023" y="366247"/>
                  </a:cubicBezTo>
                  <a:cubicBezTo>
                    <a:pt x="425751" y="397535"/>
                    <a:pt x="408956" y="421452"/>
                    <a:pt x="387910" y="429072"/>
                  </a:cubicBezTo>
                  <a:cubicBezTo>
                    <a:pt x="363109" y="438050"/>
                    <a:pt x="337226" y="422751"/>
                    <a:pt x="323048" y="390724"/>
                  </a:cubicBezTo>
                  <a:cubicBezTo>
                    <a:pt x="289583" y="421123"/>
                    <a:pt x="246119" y="404036"/>
                    <a:pt x="226698" y="352835"/>
                  </a:cubicBezTo>
                  <a:cubicBezTo>
                    <a:pt x="207619" y="356200"/>
                    <a:pt x="189705" y="338374"/>
                    <a:pt x="184335" y="310672"/>
                  </a:cubicBezTo>
                  <a:cubicBezTo>
                    <a:pt x="180445" y="290629"/>
                    <a:pt x="183884" y="268998"/>
                    <a:pt x="193387" y="253758"/>
                  </a:cubicBezTo>
                  <a:cubicBezTo>
                    <a:pt x="179904" y="241804"/>
                    <a:pt x="172395" y="218865"/>
                    <a:pt x="174272" y="195367"/>
                  </a:cubicBezTo>
                  <a:cubicBezTo>
                    <a:pt x="176474" y="167854"/>
                    <a:pt x="190968" y="146303"/>
                    <a:pt x="209180" y="143467"/>
                  </a:cubicBezTo>
                  <a:cubicBezTo>
                    <a:pt x="209289" y="143008"/>
                    <a:pt x="209406" y="142558"/>
                    <a:pt x="209514" y="142099"/>
                  </a:cubicBezTo>
                  <a:cubicBezTo>
                    <a:pt x="207069" y="115005"/>
                    <a:pt x="212772" y="87682"/>
                    <a:pt x="225064" y="67569"/>
                  </a:cubicBezTo>
                  <a:cubicBezTo>
                    <a:pt x="244486" y="35802"/>
                    <a:pt x="275974" y="28721"/>
                    <a:pt x="300711" y="50542"/>
                  </a:cubicBezTo>
                  <a:lnTo>
                    <a:pt x="300728" y="50513"/>
                  </a:lnTo>
                  <a:lnTo>
                    <a:pt x="315772" y="24905"/>
                  </a:lnTo>
                  <a:cubicBezTo>
                    <a:pt x="333969" y="5923"/>
                    <a:pt x="359774" y="7325"/>
                    <a:pt x="376980" y="32866"/>
                  </a:cubicBezTo>
                  <a:lnTo>
                    <a:pt x="377252" y="32384"/>
                  </a:lnTo>
                  <a:lnTo>
                    <a:pt x="389200" y="11204"/>
                  </a:lnTo>
                  <a:cubicBezTo>
                    <a:pt x="394304" y="5660"/>
                    <a:pt x="400287" y="1957"/>
                    <a:pt x="406699" y="589"/>
                  </a:cubicBezTo>
                  <a:close/>
                </a:path>
              </a:pathLst>
            </a:custGeom>
            <a:solidFill>
              <a:schemeClr val="accent1"/>
            </a:solidFill>
            <a:ln w="76200"/>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nvGrpSpPr>
            <p:cNvPr id="3" name="Group 2"/>
            <p:cNvGrpSpPr/>
            <p:nvPr/>
          </p:nvGrpSpPr>
          <p:grpSpPr>
            <a:xfrm>
              <a:off x="2514600" y="3124200"/>
              <a:ext cx="1685926" cy="1600200"/>
              <a:chOff x="4278260" y="2731808"/>
              <a:chExt cx="2105807" cy="1998731"/>
            </a:xfrm>
          </p:grpSpPr>
          <p:sp>
            <p:nvSpPr>
              <p:cNvPr id="14" name="Cross 13"/>
              <p:cNvSpPr/>
              <p:nvPr/>
            </p:nvSpPr>
            <p:spPr>
              <a:xfrm>
                <a:off x="5081250" y="2731808"/>
                <a:ext cx="1302817" cy="1391830"/>
              </a:xfrm>
              <a:prstGeom prst="plus">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Trapezoid 14"/>
              <p:cNvSpPr/>
              <p:nvPr/>
            </p:nvSpPr>
            <p:spPr>
              <a:xfrm>
                <a:off x="4278260" y="2938218"/>
                <a:ext cx="1221897" cy="952317"/>
              </a:xfrm>
              <a:prstGeom prst="trapezoid">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6" name="Hexagon 15"/>
              <p:cNvSpPr/>
              <p:nvPr/>
            </p:nvSpPr>
            <p:spPr>
              <a:xfrm>
                <a:off x="4721834" y="3451998"/>
                <a:ext cx="1424198" cy="1278541"/>
              </a:xfrm>
              <a:prstGeom prst="hexagon">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6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Meta Data Providers</a:t>
            </a:r>
            <a:endParaRPr lang="en-US" dirty="0">
              <a:solidFill>
                <a:schemeClr val="bg2"/>
              </a:solidFill>
            </a:endParaRPr>
          </a:p>
        </p:txBody>
      </p:sp>
      <p:sp>
        <p:nvSpPr>
          <p:cNvPr id="4" name="Text Placeholder 3"/>
          <p:cNvSpPr>
            <a:spLocks noGrp="1"/>
          </p:cNvSpPr>
          <p:nvPr>
            <p:ph type="body" sz="half" idx="2"/>
          </p:nvPr>
        </p:nvSpPr>
        <p:spPr/>
        <p:txBody>
          <a:bodyPr>
            <a:normAutofit fontScale="70000" lnSpcReduction="20000"/>
          </a:bodyPr>
          <a:lstStyle/>
          <a:p>
            <a:pPr marL="342900" indent="-342900">
              <a:buFontTx/>
              <a:buChar char="-"/>
            </a:pPr>
            <a:r>
              <a:rPr lang="en-US" sz="2000" dirty="0" smtClean="0">
                <a:solidFill>
                  <a:schemeClr val="bg1"/>
                </a:solidFill>
              </a:rPr>
              <a:t>Meta Data Providers supply meta data for log events</a:t>
            </a:r>
          </a:p>
          <a:p>
            <a:pPr marL="342900" indent="-342900">
              <a:buFontTx/>
              <a:buChar char="-"/>
            </a:pPr>
            <a:r>
              <a:rPr lang="en-US" sz="2000" dirty="0" smtClean="0">
                <a:solidFill>
                  <a:schemeClr val="bg1"/>
                </a:solidFill>
              </a:rPr>
              <a:t>Meta Data Providers allow for an abstraction of meta data away from the line by line logging, </a:t>
            </a:r>
            <a:r>
              <a:rPr lang="en-US" sz="2000" smtClean="0">
                <a:solidFill>
                  <a:schemeClr val="bg1"/>
                </a:solidFill>
              </a:rPr>
              <a:t>minimizing boilerplate code</a:t>
            </a:r>
            <a:endParaRPr lang="en-US" sz="2000" dirty="0" smtClean="0">
              <a:solidFill>
                <a:schemeClr val="bg1"/>
              </a:solidFill>
            </a:endParaRPr>
          </a:p>
          <a:p>
            <a:pPr marL="342900" indent="-342900">
              <a:buFontTx/>
              <a:buChar char="-"/>
            </a:pPr>
            <a:r>
              <a:rPr lang="en-US" sz="2000" dirty="0" smtClean="0">
                <a:solidFill>
                  <a:schemeClr val="bg1"/>
                </a:solidFill>
              </a:rPr>
              <a:t>Meta Data Providers are useful for providing additional information to targets such as “Requestor IP” and “Session ID” without the developer having to pass this information with each call to the logger</a:t>
            </a:r>
          </a:p>
          <a:p>
            <a:pPr marL="342900" indent="-342900">
              <a:buFontTx/>
              <a:buChar char="-"/>
            </a:pPr>
            <a:r>
              <a:rPr lang="en-US" sz="2000" dirty="0" smtClean="0">
                <a:solidFill>
                  <a:schemeClr val="bg1"/>
                </a:solidFill>
              </a:rPr>
              <a:t>Meta Data Providers can be loaded automatically, or manually at runtime</a:t>
            </a:r>
            <a:r>
              <a:rPr lang="en-US" sz="2000" baseline="30000" dirty="0" smtClean="0">
                <a:solidFill>
                  <a:schemeClr val="bg1"/>
                </a:solidFill>
              </a:rPr>
              <a:t>1</a:t>
            </a:r>
            <a:endParaRPr lang="en-US" sz="2000" dirty="0" smtClean="0">
              <a:solidFill>
                <a:schemeClr val="bg1"/>
              </a:solidFill>
            </a:endParaRPr>
          </a:p>
          <a:p>
            <a:pPr marL="342900" indent="-342900">
              <a:buFontTx/>
              <a:buChar char="-"/>
            </a:pPr>
            <a:endParaRPr lang="en-US" sz="1400" dirty="0" smtClean="0">
              <a:solidFill>
                <a:schemeClr val="bg1"/>
              </a:solidFill>
            </a:endParaRPr>
          </a:p>
          <a:p>
            <a:pPr marL="342900" indent="-342900">
              <a:buFontTx/>
              <a:buChar char="-"/>
            </a:pPr>
            <a:endParaRPr lang="en-US" sz="1400" dirty="0" smtClean="0">
              <a:solidFill>
                <a:schemeClr val="bg1"/>
              </a:solidFill>
            </a:endParaRPr>
          </a:p>
        </p:txBody>
      </p:sp>
      <p:sp>
        <p:nvSpPr>
          <p:cNvPr id="22" name="TextBox 21"/>
          <p:cNvSpPr txBox="1"/>
          <p:nvPr/>
        </p:nvSpPr>
        <p:spPr>
          <a:xfrm>
            <a:off x="2187514" y="810716"/>
            <a:ext cx="2591245" cy="461665"/>
          </a:xfrm>
          <a:prstGeom prst="rect">
            <a:avLst/>
          </a:prstGeom>
          <a:noFill/>
        </p:spPr>
        <p:txBody>
          <a:bodyPr wrap="square" rtlCol="0">
            <a:spAutoFit/>
          </a:bodyPr>
          <a:lstStyle/>
          <a:p>
            <a:r>
              <a:rPr lang="en-US" sz="2400" b="1" dirty="0" smtClean="0">
                <a:solidFill>
                  <a:schemeClr val="accent4">
                    <a:lumMod val="75000"/>
                  </a:schemeClr>
                </a:solidFill>
              </a:rPr>
              <a:t>Meta Data Provider</a:t>
            </a:r>
            <a:endParaRPr lang="en-US" sz="2400" b="1" dirty="0">
              <a:solidFill>
                <a:schemeClr val="accent4">
                  <a:lumMod val="75000"/>
                </a:schemeClr>
              </a:solidFill>
            </a:endParaRPr>
          </a:p>
        </p:txBody>
      </p:sp>
      <p:grpSp>
        <p:nvGrpSpPr>
          <p:cNvPr id="66" name="Group 65"/>
          <p:cNvGrpSpPr/>
          <p:nvPr/>
        </p:nvGrpSpPr>
        <p:grpSpPr>
          <a:xfrm>
            <a:off x="870064" y="458412"/>
            <a:ext cx="5683136" cy="5941177"/>
            <a:chOff x="1353584" y="281031"/>
            <a:chExt cx="5683136" cy="5941177"/>
          </a:xfrm>
        </p:grpSpPr>
        <p:grpSp>
          <p:nvGrpSpPr>
            <p:cNvPr id="52" name="Group 51"/>
            <p:cNvGrpSpPr/>
            <p:nvPr/>
          </p:nvGrpSpPr>
          <p:grpSpPr>
            <a:xfrm>
              <a:off x="1600200" y="281031"/>
              <a:ext cx="5436520" cy="3794275"/>
              <a:chOff x="1295400" y="1033525"/>
              <a:chExt cx="5436520" cy="3794275"/>
            </a:xfrm>
          </p:grpSpPr>
          <p:grpSp>
            <p:nvGrpSpPr>
              <p:cNvPr id="15" name="Group 14"/>
              <p:cNvGrpSpPr/>
              <p:nvPr/>
            </p:nvGrpSpPr>
            <p:grpSpPr>
              <a:xfrm>
                <a:off x="1295400" y="1033525"/>
                <a:ext cx="5436520" cy="3794275"/>
                <a:chOff x="1580500" y="0"/>
                <a:chExt cx="5436520" cy="3794275"/>
              </a:xfrm>
            </p:grpSpPr>
            <p:grpSp>
              <p:nvGrpSpPr>
                <p:cNvPr id="13" name="Group 12"/>
                <p:cNvGrpSpPr/>
                <p:nvPr/>
              </p:nvGrpSpPr>
              <p:grpSpPr>
                <a:xfrm>
                  <a:off x="1580500" y="0"/>
                  <a:ext cx="1752600" cy="1746578"/>
                  <a:chOff x="579504" y="1219200"/>
                  <a:chExt cx="4267200" cy="4252537"/>
                </a:xfrm>
                <a:solidFill>
                  <a:schemeClr val="accent1"/>
                </a:solidFill>
              </p:grpSpPr>
              <p:sp>
                <p:nvSpPr>
                  <p:cNvPr id="23" name="Freeform 22"/>
                  <p:cNvSpPr/>
                  <p:nvPr/>
                </p:nvSpPr>
                <p:spPr>
                  <a:xfrm>
                    <a:off x="579504" y="1219200"/>
                    <a:ext cx="4267200" cy="4252537"/>
                  </a:xfrm>
                  <a:custGeom>
                    <a:avLst/>
                    <a:gdLst>
                      <a:gd name="connsiteX0" fmla="*/ 504240 w 1312762"/>
                      <a:gd name="connsiteY0" fmla="*/ 430011 h 1308251"/>
                      <a:gd name="connsiteX1" fmla="*/ 601128 w 1312762"/>
                      <a:gd name="connsiteY1" fmla="*/ 430011 h 1308251"/>
                      <a:gd name="connsiteX2" fmla="*/ 625351 w 1312762"/>
                      <a:gd name="connsiteY2" fmla="*/ 450056 h 1308251"/>
                      <a:gd name="connsiteX3" fmla="*/ 625351 w 1312762"/>
                      <a:gd name="connsiteY3" fmla="*/ 675579 h 1308251"/>
                      <a:gd name="connsiteX4" fmla="*/ 1185338 w 1312762"/>
                      <a:gd name="connsiteY4" fmla="*/ 675579 h 1308251"/>
                      <a:gd name="connsiteX5" fmla="*/ 1312762 w 1312762"/>
                      <a:gd name="connsiteY5" fmla="*/ 781027 h 1308251"/>
                      <a:gd name="connsiteX6" fmla="*/ 1312762 w 1312762"/>
                      <a:gd name="connsiteY6" fmla="*/ 1308251 h 1308251"/>
                      <a:gd name="connsiteX7" fmla="*/ 0 w 1312762"/>
                      <a:gd name="connsiteY7" fmla="*/ 1308251 h 1308251"/>
                      <a:gd name="connsiteX8" fmla="*/ 0 w 1312762"/>
                      <a:gd name="connsiteY8" fmla="*/ 675579 h 1308251"/>
                      <a:gd name="connsiteX9" fmla="*/ 211323 w 1312762"/>
                      <a:gd name="connsiteY9" fmla="*/ 675579 h 1308251"/>
                      <a:gd name="connsiteX10" fmla="*/ 211323 w 1312762"/>
                      <a:gd name="connsiteY10" fmla="*/ 531785 h 1308251"/>
                      <a:gd name="connsiteX11" fmla="*/ 244769 w 1312762"/>
                      <a:gd name="connsiteY11" fmla="*/ 504107 h 1308251"/>
                      <a:gd name="connsiteX12" fmla="*/ 378546 w 1312762"/>
                      <a:gd name="connsiteY12" fmla="*/ 504107 h 1308251"/>
                      <a:gd name="connsiteX13" fmla="*/ 411991 w 1312762"/>
                      <a:gd name="connsiteY13" fmla="*/ 531785 h 1308251"/>
                      <a:gd name="connsiteX14" fmla="*/ 411991 w 1312762"/>
                      <a:gd name="connsiteY14" fmla="*/ 675579 h 1308251"/>
                      <a:gd name="connsiteX15" fmla="*/ 480017 w 1312762"/>
                      <a:gd name="connsiteY15" fmla="*/ 675579 h 1308251"/>
                      <a:gd name="connsiteX16" fmla="*/ 480017 w 1312762"/>
                      <a:gd name="connsiteY16" fmla="*/ 450056 h 1308251"/>
                      <a:gd name="connsiteX17" fmla="*/ 504240 w 1312762"/>
                      <a:gd name="connsiteY17" fmla="*/ 430011 h 1308251"/>
                      <a:gd name="connsiteX18" fmla="*/ 406699 w 1312762"/>
                      <a:gd name="connsiteY18" fmla="*/ 589 h 1308251"/>
                      <a:gd name="connsiteX19" fmla="*/ 427179 w 1312762"/>
                      <a:gd name="connsiteY19" fmla="*/ 4440 h 1308251"/>
                      <a:gd name="connsiteX20" fmla="*/ 443082 w 1312762"/>
                      <a:gd name="connsiteY20" fmla="*/ 22820 h 1308251"/>
                      <a:gd name="connsiteX21" fmla="*/ 443557 w 1312762"/>
                      <a:gd name="connsiteY21" fmla="*/ 23369 h 1308251"/>
                      <a:gd name="connsiteX22" fmla="*/ 494367 w 1312762"/>
                      <a:gd name="connsiteY22" fmla="*/ 5483 h 1308251"/>
                      <a:gd name="connsiteX23" fmla="*/ 520134 w 1312762"/>
                      <a:gd name="connsiteY23" fmla="*/ 54277 h 1308251"/>
                      <a:gd name="connsiteX24" fmla="*/ 520276 w 1312762"/>
                      <a:gd name="connsiteY24" fmla="*/ 54398 h 1308251"/>
                      <a:gd name="connsiteX25" fmla="*/ 540620 w 1312762"/>
                      <a:gd name="connsiteY25" fmla="*/ 71671 h 1308251"/>
                      <a:gd name="connsiteX26" fmla="*/ 553201 w 1312762"/>
                      <a:gd name="connsiteY26" fmla="*/ 101633 h 1308251"/>
                      <a:gd name="connsiteX27" fmla="*/ 551721 w 1312762"/>
                      <a:gd name="connsiteY27" fmla="*/ 152984 h 1308251"/>
                      <a:gd name="connsiteX28" fmla="*/ 562533 w 1312762"/>
                      <a:gd name="connsiteY28" fmla="*/ 231498 h 1308251"/>
                      <a:gd name="connsiteX29" fmla="*/ 511885 w 1312762"/>
                      <a:gd name="connsiteY29" fmla="*/ 300226 h 1308251"/>
                      <a:gd name="connsiteX30" fmla="*/ 493754 w 1312762"/>
                      <a:gd name="connsiteY30" fmla="*/ 359116 h 1308251"/>
                      <a:gd name="connsiteX31" fmla="*/ 432023 w 1312762"/>
                      <a:gd name="connsiteY31" fmla="*/ 366247 h 1308251"/>
                      <a:gd name="connsiteX32" fmla="*/ 387910 w 1312762"/>
                      <a:gd name="connsiteY32" fmla="*/ 429072 h 1308251"/>
                      <a:gd name="connsiteX33" fmla="*/ 323048 w 1312762"/>
                      <a:gd name="connsiteY33" fmla="*/ 390724 h 1308251"/>
                      <a:gd name="connsiteX34" fmla="*/ 226698 w 1312762"/>
                      <a:gd name="connsiteY34" fmla="*/ 352835 h 1308251"/>
                      <a:gd name="connsiteX35" fmla="*/ 184335 w 1312762"/>
                      <a:gd name="connsiteY35" fmla="*/ 310672 h 1308251"/>
                      <a:gd name="connsiteX36" fmla="*/ 193387 w 1312762"/>
                      <a:gd name="connsiteY36" fmla="*/ 253758 h 1308251"/>
                      <a:gd name="connsiteX37" fmla="*/ 174272 w 1312762"/>
                      <a:gd name="connsiteY37" fmla="*/ 195367 h 1308251"/>
                      <a:gd name="connsiteX38" fmla="*/ 209180 w 1312762"/>
                      <a:gd name="connsiteY38" fmla="*/ 143467 h 1308251"/>
                      <a:gd name="connsiteX39" fmla="*/ 209514 w 1312762"/>
                      <a:gd name="connsiteY39" fmla="*/ 142099 h 1308251"/>
                      <a:gd name="connsiteX40" fmla="*/ 225064 w 1312762"/>
                      <a:gd name="connsiteY40" fmla="*/ 67569 h 1308251"/>
                      <a:gd name="connsiteX41" fmla="*/ 300711 w 1312762"/>
                      <a:gd name="connsiteY41" fmla="*/ 50542 h 1308251"/>
                      <a:gd name="connsiteX42" fmla="*/ 300728 w 1312762"/>
                      <a:gd name="connsiteY42" fmla="*/ 50513 h 1308251"/>
                      <a:gd name="connsiteX43" fmla="*/ 315772 w 1312762"/>
                      <a:gd name="connsiteY43" fmla="*/ 24905 h 1308251"/>
                      <a:gd name="connsiteX44" fmla="*/ 376980 w 1312762"/>
                      <a:gd name="connsiteY44" fmla="*/ 32866 h 1308251"/>
                      <a:gd name="connsiteX45" fmla="*/ 377252 w 1312762"/>
                      <a:gd name="connsiteY45" fmla="*/ 32384 h 1308251"/>
                      <a:gd name="connsiteX46" fmla="*/ 389200 w 1312762"/>
                      <a:gd name="connsiteY46" fmla="*/ 11204 h 1308251"/>
                      <a:gd name="connsiteX47" fmla="*/ 406699 w 1312762"/>
                      <a:gd name="connsiteY47" fmla="*/ 589 h 130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2762" h="1308251">
                        <a:moveTo>
                          <a:pt x="504240" y="430011"/>
                        </a:moveTo>
                        <a:lnTo>
                          <a:pt x="601128" y="430011"/>
                        </a:lnTo>
                        <a:cubicBezTo>
                          <a:pt x="614506" y="430011"/>
                          <a:pt x="625351" y="438985"/>
                          <a:pt x="625351" y="450056"/>
                        </a:cubicBezTo>
                        <a:lnTo>
                          <a:pt x="625351" y="675579"/>
                        </a:lnTo>
                        <a:lnTo>
                          <a:pt x="1185338" y="675579"/>
                        </a:lnTo>
                        <a:lnTo>
                          <a:pt x="1312762" y="781027"/>
                        </a:lnTo>
                        <a:lnTo>
                          <a:pt x="1312762" y="1308251"/>
                        </a:lnTo>
                        <a:lnTo>
                          <a:pt x="0" y="1308251"/>
                        </a:lnTo>
                        <a:lnTo>
                          <a:pt x="0" y="675579"/>
                        </a:lnTo>
                        <a:lnTo>
                          <a:pt x="211323" y="675579"/>
                        </a:lnTo>
                        <a:lnTo>
                          <a:pt x="211323" y="531785"/>
                        </a:lnTo>
                        <a:cubicBezTo>
                          <a:pt x="211323" y="516499"/>
                          <a:pt x="226298" y="504107"/>
                          <a:pt x="244769" y="504107"/>
                        </a:cubicBezTo>
                        <a:lnTo>
                          <a:pt x="378546" y="504107"/>
                        </a:lnTo>
                        <a:cubicBezTo>
                          <a:pt x="397017" y="504107"/>
                          <a:pt x="411991" y="516499"/>
                          <a:pt x="411991" y="531785"/>
                        </a:cubicBezTo>
                        <a:lnTo>
                          <a:pt x="411991" y="675579"/>
                        </a:lnTo>
                        <a:lnTo>
                          <a:pt x="480017" y="675579"/>
                        </a:lnTo>
                        <a:lnTo>
                          <a:pt x="480017" y="450056"/>
                        </a:lnTo>
                        <a:cubicBezTo>
                          <a:pt x="480017" y="438985"/>
                          <a:pt x="490862" y="430011"/>
                          <a:pt x="504240" y="430011"/>
                        </a:cubicBezTo>
                        <a:close/>
                        <a:moveTo>
                          <a:pt x="406699" y="589"/>
                        </a:moveTo>
                        <a:cubicBezTo>
                          <a:pt x="413757" y="-919"/>
                          <a:pt x="420810" y="504"/>
                          <a:pt x="427179" y="4440"/>
                        </a:cubicBezTo>
                        <a:lnTo>
                          <a:pt x="443082" y="22820"/>
                        </a:lnTo>
                        <a:lnTo>
                          <a:pt x="443557" y="23369"/>
                        </a:lnTo>
                        <a:cubicBezTo>
                          <a:pt x="456030" y="1258"/>
                          <a:pt x="476661" y="-6002"/>
                          <a:pt x="494367" y="5483"/>
                        </a:cubicBezTo>
                        <a:cubicBezTo>
                          <a:pt x="507860" y="14231"/>
                          <a:pt x="517534" y="32546"/>
                          <a:pt x="520134" y="54277"/>
                        </a:cubicBezTo>
                        <a:lnTo>
                          <a:pt x="520276" y="54398"/>
                        </a:lnTo>
                        <a:lnTo>
                          <a:pt x="540620" y="71671"/>
                        </a:lnTo>
                        <a:cubicBezTo>
                          <a:pt x="546306" y="79813"/>
                          <a:pt x="550674" y="90049"/>
                          <a:pt x="553201" y="101633"/>
                        </a:cubicBezTo>
                        <a:cubicBezTo>
                          <a:pt x="556874" y="118451"/>
                          <a:pt x="556350" y="136716"/>
                          <a:pt x="551721" y="152984"/>
                        </a:cubicBezTo>
                        <a:cubicBezTo>
                          <a:pt x="563101" y="175294"/>
                          <a:pt x="567081" y="204215"/>
                          <a:pt x="562533" y="231498"/>
                        </a:cubicBezTo>
                        <a:cubicBezTo>
                          <a:pt x="556486" y="267769"/>
                          <a:pt x="536469" y="294933"/>
                          <a:pt x="511885" y="300226"/>
                        </a:cubicBezTo>
                        <a:cubicBezTo>
                          <a:pt x="511767" y="322865"/>
                          <a:pt x="505152" y="344336"/>
                          <a:pt x="493754" y="359116"/>
                        </a:cubicBezTo>
                        <a:cubicBezTo>
                          <a:pt x="476435" y="381576"/>
                          <a:pt x="451418" y="384462"/>
                          <a:pt x="432023" y="366247"/>
                        </a:cubicBezTo>
                        <a:cubicBezTo>
                          <a:pt x="425751" y="397535"/>
                          <a:pt x="408956" y="421452"/>
                          <a:pt x="387910" y="429072"/>
                        </a:cubicBezTo>
                        <a:cubicBezTo>
                          <a:pt x="363109" y="438050"/>
                          <a:pt x="337226" y="422751"/>
                          <a:pt x="323048" y="390724"/>
                        </a:cubicBezTo>
                        <a:cubicBezTo>
                          <a:pt x="289583" y="421123"/>
                          <a:pt x="246119" y="404036"/>
                          <a:pt x="226698" y="352835"/>
                        </a:cubicBezTo>
                        <a:cubicBezTo>
                          <a:pt x="207619" y="356200"/>
                          <a:pt x="189705" y="338374"/>
                          <a:pt x="184335" y="310672"/>
                        </a:cubicBezTo>
                        <a:cubicBezTo>
                          <a:pt x="180445" y="290629"/>
                          <a:pt x="183884" y="268998"/>
                          <a:pt x="193387" y="253758"/>
                        </a:cubicBezTo>
                        <a:cubicBezTo>
                          <a:pt x="179904" y="241804"/>
                          <a:pt x="172395" y="218865"/>
                          <a:pt x="174272" y="195367"/>
                        </a:cubicBezTo>
                        <a:cubicBezTo>
                          <a:pt x="176474" y="167854"/>
                          <a:pt x="190968" y="146303"/>
                          <a:pt x="209180" y="143467"/>
                        </a:cubicBezTo>
                        <a:cubicBezTo>
                          <a:pt x="209289" y="143008"/>
                          <a:pt x="209406" y="142558"/>
                          <a:pt x="209514" y="142099"/>
                        </a:cubicBezTo>
                        <a:cubicBezTo>
                          <a:pt x="207069" y="115005"/>
                          <a:pt x="212772" y="87682"/>
                          <a:pt x="225064" y="67569"/>
                        </a:cubicBezTo>
                        <a:cubicBezTo>
                          <a:pt x="244486" y="35802"/>
                          <a:pt x="275974" y="28721"/>
                          <a:pt x="300711" y="50542"/>
                        </a:cubicBezTo>
                        <a:lnTo>
                          <a:pt x="300728" y="50513"/>
                        </a:lnTo>
                        <a:lnTo>
                          <a:pt x="315772" y="24905"/>
                        </a:lnTo>
                        <a:cubicBezTo>
                          <a:pt x="333969" y="5923"/>
                          <a:pt x="359774" y="7325"/>
                          <a:pt x="376980" y="32866"/>
                        </a:cubicBezTo>
                        <a:lnTo>
                          <a:pt x="377252" y="32384"/>
                        </a:lnTo>
                        <a:lnTo>
                          <a:pt x="389200" y="11204"/>
                        </a:lnTo>
                        <a:cubicBezTo>
                          <a:pt x="394304" y="5660"/>
                          <a:pt x="400287" y="1957"/>
                          <a:pt x="406699" y="589"/>
                        </a:cubicBezTo>
                        <a:close/>
                      </a:path>
                    </a:pathLst>
                  </a:cu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nvGrpSpPr>
                  <p:cNvPr id="8" name="Group 7"/>
                  <p:cNvGrpSpPr/>
                  <p:nvPr/>
                </p:nvGrpSpPr>
                <p:grpSpPr>
                  <a:xfrm>
                    <a:off x="1828801" y="3733800"/>
                    <a:ext cx="1524000" cy="1425610"/>
                    <a:chOff x="1828800" y="3298790"/>
                    <a:chExt cx="2105807" cy="1998731"/>
                  </a:xfrm>
                  <a:grpFill/>
                </p:grpSpPr>
                <p:sp>
                  <p:nvSpPr>
                    <p:cNvPr id="19" name="Cross 18"/>
                    <p:cNvSpPr/>
                    <p:nvPr/>
                  </p:nvSpPr>
                  <p:spPr>
                    <a:xfrm>
                      <a:off x="2631790" y="3298790"/>
                      <a:ext cx="1302817" cy="1391830"/>
                    </a:xfrm>
                    <a:prstGeom prst="plus">
                      <a:avLst/>
                    </a:prstGeom>
                    <a:solidFill>
                      <a:schemeClr val="accent2"/>
                    </a:solidFill>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 name="Trapezoid 19"/>
                    <p:cNvSpPr/>
                    <p:nvPr/>
                  </p:nvSpPr>
                  <p:spPr>
                    <a:xfrm>
                      <a:off x="1828800" y="3505200"/>
                      <a:ext cx="1221897" cy="952317"/>
                    </a:xfrm>
                    <a:prstGeom prst="trapezoid">
                      <a:avLst/>
                    </a:prstGeom>
                    <a:solidFill>
                      <a:schemeClr val="accent2"/>
                    </a:solidFill>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 name="Hexagon 20"/>
                    <p:cNvSpPr/>
                    <p:nvPr/>
                  </p:nvSpPr>
                  <p:spPr>
                    <a:xfrm>
                      <a:off x="2272374" y="4018980"/>
                      <a:ext cx="1424198" cy="1278541"/>
                    </a:xfrm>
                    <a:prstGeom prst="hexagon">
                      <a:avLst/>
                    </a:prstGeom>
                    <a:solidFill>
                      <a:schemeClr val="accent2"/>
                    </a:solidFill>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grpSp>
              <p:nvGrpSpPr>
                <p:cNvPr id="14" name="Group 13"/>
                <p:cNvGrpSpPr/>
                <p:nvPr/>
              </p:nvGrpSpPr>
              <p:grpSpPr>
                <a:xfrm>
                  <a:off x="1676400" y="2209800"/>
                  <a:ext cx="5340620" cy="1584475"/>
                  <a:chOff x="1382568" y="4054325"/>
                  <a:chExt cx="5340620" cy="1584475"/>
                </a:xfrm>
              </p:grpSpPr>
              <p:sp>
                <p:nvSpPr>
                  <p:cNvPr id="35" name="Oval 34"/>
                  <p:cNvSpPr/>
                  <p:nvPr/>
                </p:nvSpPr>
                <p:spPr>
                  <a:xfrm>
                    <a:off x="3441711" y="4054325"/>
                    <a:ext cx="1584475" cy="158447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6" name="Freeform 35"/>
                  <p:cNvSpPr/>
                  <p:nvPr/>
                </p:nvSpPr>
                <p:spPr>
                  <a:xfrm>
                    <a:off x="3621194" y="4303848"/>
                    <a:ext cx="767845" cy="767845"/>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7" name="Freeform 36"/>
                  <p:cNvSpPr/>
                  <p:nvPr/>
                </p:nvSpPr>
                <p:spPr>
                  <a:xfrm>
                    <a:off x="4372126" y="4398240"/>
                    <a:ext cx="456647" cy="456647"/>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8" name="Freeform 37"/>
                  <p:cNvSpPr/>
                  <p:nvPr/>
                </p:nvSpPr>
                <p:spPr>
                  <a:xfrm>
                    <a:off x="4109977" y="4932367"/>
                    <a:ext cx="537829" cy="53782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9" name="Oval Callout 38"/>
                  <p:cNvSpPr/>
                  <p:nvPr/>
                </p:nvSpPr>
                <p:spPr>
                  <a:xfrm>
                    <a:off x="1382568" y="4343118"/>
                    <a:ext cx="1502820" cy="1006889"/>
                  </a:xfrm>
                  <a:prstGeom prst="wedgeEllipseCallout">
                    <a:avLst/>
                  </a:pr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0" name="Freeform 39"/>
                  <p:cNvSpPr/>
                  <p:nvPr/>
                </p:nvSpPr>
                <p:spPr>
                  <a:xfrm>
                    <a:off x="5526812" y="4191671"/>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41" name="Freeform 40"/>
                  <p:cNvSpPr/>
                  <p:nvPr/>
                </p:nvSpPr>
                <p:spPr>
                  <a:xfrm>
                    <a:off x="6074859" y="4717653"/>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42" name="Freeform 41"/>
                  <p:cNvSpPr/>
                  <p:nvPr/>
                </p:nvSpPr>
                <p:spPr>
                  <a:xfrm>
                    <a:off x="5625384" y="5109252"/>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solidFill>
                    <a:schemeClr val="accent4"/>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43" name="Chevron 42"/>
                  <p:cNvSpPr/>
                  <p:nvPr/>
                </p:nvSpPr>
                <p:spPr>
                  <a:xfrm>
                    <a:off x="2979745" y="4428181"/>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44" name="Chevron 43"/>
                  <p:cNvSpPr/>
                  <p:nvPr/>
                </p:nvSpPr>
                <p:spPr>
                  <a:xfrm>
                    <a:off x="5051181" y="4428181"/>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sp>
              <p:nvSpPr>
                <p:cNvPr id="45" name="Chevron 44"/>
                <p:cNvSpPr/>
                <p:nvPr/>
              </p:nvSpPr>
              <p:spPr>
                <a:xfrm rot="5400000">
                  <a:off x="2270683" y="1729479"/>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sp>
            <p:nvSpPr>
              <p:cNvPr id="46" name="Cross 45"/>
              <p:cNvSpPr/>
              <p:nvPr/>
            </p:nvSpPr>
            <p:spPr>
              <a:xfrm>
                <a:off x="2047184" y="3721270"/>
                <a:ext cx="387249" cy="407729"/>
              </a:xfrm>
              <a:prstGeom prst="plus">
                <a:avLst/>
              </a:prstGeom>
              <a:solidFill>
                <a:schemeClr val="accent2"/>
              </a:solidFill>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7" name="Trapezoid 46"/>
              <p:cNvSpPr/>
              <p:nvPr/>
            </p:nvSpPr>
            <p:spPr>
              <a:xfrm>
                <a:off x="1808504" y="3781737"/>
                <a:ext cx="363196" cy="278976"/>
              </a:xfrm>
              <a:prstGeom prst="trapezoid">
                <a:avLst/>
              </a:prstGeom>
              <a:solidFill>
                <a:schemeClr val="accent2"/>
              </a:solidFill>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8" name="Hexagon 47"/>
              <p:cNvSpPr/>
              <p:nvPr/>
            </p:nvSpPr>
            <p:spPr>
              <a:xfrm>
                <a:off x="1940352" y="3932246"/>
                <a:ext cx="423328" cy="374542"/>
              </a:xfrm>
              <a:prstGeom prst="hexagon">
                <a:avLst/>
              </a:prstGeom>
              <a:solidFill>
                <a:schemeClr val="accent2"/>
              </a:solidFill>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9" name="Cross 48"/>
              <p:cNvSpPr/>
              <p:nvPr/>
            </p:nvSpPr>
            <p:spPr>
              <a:xfrm>
                <a:off x="5625337" y="3094601"/>
                <a:ext cx="387249" cy="407729"/>
              </a:xfrm>
              <a:prstGeom prst="plus">
                <a:avLst/>
              </a:prstGeom>
              <a:solidFill>
                <a:schemeClr val="accent2"/>
              </a:solidFill>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0" name="Trapezoid 49"/>
              <p:cNvSpPr/>
              <p:nvPr/>
            </p:nvSpPr>
            <p:spPr>
              <a:xfrm>
                <a:off x="5386657" y="3155068"/>
                <a:ext cx="363196" cy="278976"/>
              </a:xfrm>
              <a:prstGeom prst="trapezoid">
                <a:avLst/>
              </a:prstGeom>
              <a:solidFill>
                <a:schemeClr val="accent2"/>
              </a:solidFill>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1" name="Hexagon 50"/>
              <p:cNvSpPr/>
              <p:nvPr/>
            </p:nvSpPr>
            <p:spPr>
              <a:xfrm>
                <a:off x="5518505" y="3305577"/>
                <a:ext cx="423328" cy="374542"/>
              </a:xfrm>
              <a:prstGeom prst="hexagon">
                <a:avLst/>
              </a:prstGeom>
              <a:solidFill>
                <a:schemeClr val="accent2"/>
              </a:solidFill>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1353584" y="4538527"/>
              <a:ext cx="2245829" cy="1683681"/>
              <a:chOff x="4973086" y="4402376"/>
              <a:chExt cx="2245829" cy="1683681"/>
            </a:xfrm>
          </p:grpSpPr>
          <p:grpSp>
            <p:nvGrpSpPr>
              <p:cNvPr id="54" name="Group 53"/>
              <p:cNvGrpSpPr/>
              <p:nvPr/>
            </p:nvGrpSpPr>
            <p:grpSpPr>
              <a:xfrm>
                <a:off x="4973086" y="4402376"/>
                <a:ext cx="2245829" cy="1683681"/>
                <a:chOff x="2209800" y="1143000"/>
                <a:chExt cx="3581400" cy="2209800"/>
              </a:xfrm>
            </p:grpSpPr>
            <p:sp>
              <p:nvSpPr>
                <p:cNvPr id="56" name="Rounded Rectangle 55"/>
                <p:cNvSpPr/>
                <p:nvPr/>
              </p:nvSpPr>
              <p:spPr>
                <a:xfrm>
                  <a:off x="2209800" y="1143000"/>
                  <a:ext cx="3581400" cy="2209800"/>
                </a:xfrm>
                <a:prstGeom prst="roundRect">
                  <a:avLst>
                    <a:gd name="adj" fmla="val 5460"/>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7" name="Rounded Rectangle 56"/>
                <p:cNvSpPr/>
                <p:nvPr/>
              </p:nvSpPr>
              <p:spPr>
                <a:xfrm>
                  <a:off x="2209800" y="1143000"/>
                  <a:ext cx="3581400" cy="304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8" name="Rounded Rectangle 57"/>
                <p:cNvSpPr/>
                <p:nvPr/>
              </p:nvSpPr>
              <p:spPr>
                <a:xfrm>
                  <a:off x="5397929" y="1143000"/>
                  <a:ext cx="393271" cy="304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9" name="Chevron 58"/>
                <p:cNvSpPr/>
                <p:nvPr/>
              </p:nvSpPr>
              <p:spPr>
                <a:xfrm>
                  <a:off x="2329582" y="1530977"/>
                  <a:ext cx="101599" cy="152400"/>
                </a:xfrm>
                <a:prstGeom prst="chevron">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3" name="Group 62"/>
              <p:cNvGrpSpPr/>
              <p:nvPr/>
            </p:nvGrpSpPr>
            <p:grpSpPr>
              <a:xfrm>
                <a:off x="5492211" y="4777999"/>
                <a:ext cx="1207579" cy="1166348"/>
                <a:chOff x="1729381" y="4860295"/>
                <a:chExt cx="1207579" cy="1166348"/>
              </a:xfrm>
            </p:grpSpPr>
            <p:sp>
              <p:nvSpPr>
                <p:cNvPr id="60" name="Freeform 59"/>
                <p:cNvSpPr/>
                <p:nvPr/>
              </p:nvSpPr>
              <p:spPr>
                <a:xfrm>
                  <a:off x="1729381" y="4860295"/>
                  <a:ext cx="767845" cy="767845"/>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solidFill>
                  <a:schemeClr val="bg1"/>
                </a:solidFill>
                <a:ln w="28575">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1" name="Freeform 60"/>
                <p:cNvSpPr/>
                <p:nvPr/>
              </p:nvSpPr>
              <p:spPr>
                <a:xfrm>
                  <a:off x="2480313" y="4954687"/>
                  <a:ext cx="456647" cy="456647"/>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solidFill>
                  <a:schemeClr val="bg1"/>
                </a:solidFill>
                <a:ln w="28575">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2" name="Freeform 61"/>
                <p:cNvSpPr/>
                <p:nvPr/>
              </p:nvSpPr>
              <p:spPr>
                <a:xfrm>
                  <a:off x="2218164" y="5488814"/>
                  <a:ext cx="537829" cy="537829"/>
                </a:xfrm>
                <a:custGeom>
                  <a:avLst/>
                  <a:gdLst>
                    <a:gd name="connsiteX0" fmla="*/ 1497026 w 2994053"/>
                    <a:gd name="connsiteY0" fmla="*/ 416740 h 2994053"/>
                    <a:gd name="connsiteX1" fmla="*/ 416740 w 2994053"/>
                    <a:gd name="connsiteY1" fmla="*/ 1497026 h 2994053"/>
                    <a:gd name="connsiteX2" fmla="*/ 1497026 w 2994053"/>
                    <a:gd name="connsiteY2" fmla="*/ 2577312 h 2994053"/>
                    <a:gd name="connsiteX3" fmla="*/ 2577312 w 2994053"/>
                    <a:gd name="connsiteY3" fmla="*/ 1497026 h 2994053"/>
                    <a:gd name="connsiteX4" fmla="*/ 1497026 w 2994053"/>
                    <a:gd name="connsiteY4" fmla="*/ 416740 h 2994053"/>
                    <a:gd name="connsiteX5" fmla="*/ 1410714 w 2994053"/>
                    <a:gd name="connsiteY5" fmla="*/ 0 h 2994053"/>
                    <a:gd name="connsiteX6" fmla="*/ 1583343 w 2994053"/>
                    <a:gd name="connsiteY6" fmla="*/ 0 h 2994053"/>
                    <a:gd name="connsiteX7" fmla="*/ 1626501 w 2994053"/>
                    <a:gd name="connsiteY7" fmla="*/ 43158 h 2994053"/>
                    <a:gd name="connsiteX8" fmla="*/ 1626501 w 2994053"/>
                    <a:gd name="connsiteY8" fmla="*/ 183988 h 2994053"/>
                    <a:gd name="connsiteX9" fmla="*/ 1631943 w 2994053"/>
                    <a:gd name="connsiteY9" fmla="*/ 184263 h 2994053"/>
                    <a:gd name="connsiteX10" fmla="*/ 2010662 w 2994053"/>
                    <a:gd name="connsiteY10" fmla="*/ 281149 h 2994053"/>
                    <a:gd name="connsiteX11" fmla="*/ 2041059 w 2994053"/>
                    <a:gd name="connsiteY11" fmla="*/ 295792 h 2994053"/>
                    <a:gd name="connsiteX12" fmla="*/ 2111836 w 2994053"/>
                    <a:gd name="connsiteY12" fmla="*/ 173202 h 2994053"/>
                    <a:gd name="connsiteX13" fmla="*/ 2170791 w 2994053"/>
                    <a:gd name="connsiteY13" fmla="*/ 157405 h 2994053"/>
                    <a:gd name="connsiteX14" fmla="*/ 2320293 w 2994053"/>
                    <a:gd name="connsiteY14" fmla="*/ 243720 h 2994053"/>
                    <a:gd name="connsiteX15" fmla="*/ 2336089 w 2994053"/>
                    <a:gd name="connsiteY15" fmla="*/ 302675 h 2994053"/>
                    <a:gd name="connsiteX16" fmla="*/ 2265168 w 2994053"/>
                    <a:gd name="connsiteY16" fmla="*/ 425514 h 2994053"/>
                    <a:gd name="connsiteX17" fmla="*/ 2336396 w 2994053"/>
                    <a:gd name="connsiteY17" fmla="*/ 478777 h 2994053"/>
                    <a:gd name="connsiteX18" fmla="*/ 2515272 w 2994053"/>
                    <a:gd name="connsiteY18" fmla="*/ 657653 h 2994053"/>
                    <a:gd name="connsiteX19" fmla="*/ 2568540 w 2994053"/>
                    <a:gd name="connsiteY19" fmla="*/ 728887 h 2994053"/>
                    <a:gd name="connsiteX20" fmla="*/ 2691379 w 2994053"/>
                    <a:gd name="connsiteY20" fmla="*/ 657966 h 2994053"/>
                    <a:gd name="connsiteX21" fmla="*/ 2750333 w 2994053"/>
                    <a:gd name="connsiteY21" fmla="*/ 673763 h 2994053"/>
                    <a:gd name="connsiteX22" fmla="*/ 2836648 w 2994053"/>
                    <a:gd name="connsiteY22" fmla="*/ 823264 h 2994053"/>
                    <a:gd name="connsiteX23" fmla="*/ 2820851 w 2994053"/>
                    <a:gd name="connsiteY23" fmla="*/ 882219 h 2994053"/>
                    <a:gd name="connsiteX24" fmla="*/ 2698261 w 2994053"/>
                    <a:gd name="connsiteY24" fmla="*/ 952997 h 2994053"/>
                    <a:gd name="connsiteX25" fmla="*/ 2712900 w 2994053"/>
                    <a:gd name="connsiteY25" fmla="*/ 983387 h 2994053"/>
                    <a:gd name="connsiteX26" fmla="*/ 2809786 w 2994053"/>
                    <a:gd name="connsiteY26" fmla="*/ 1362106 h 2994053"/>
                    <a:gd name="connsiteX27" fmla="*/ 2810161 w 2994053"/>
                    <a:gd name="connsiteY27" fmla="*/ 1369520 h 2994053"/>
                    <a:gd name="connsiteX28" fmla="*/ 2950895 w 2994053"/>
                    <a:gd name="connsiteY28" fmla="*/ 1369520 h 2994053"/>
                    <a:gd name="connsiteX29" fmla="*/ 2994053 w 2994053"/>
                    <a:gd name="connsiteY29" fmla="*/ 1412678 h 2994053"/>
                    <a:gd name="connsiteX30" fmla="*/ 2994053 w 2994053"/>
                    <a:gd name="connsiteY30" fmla="*/ 1585307 h 2994053"/>
                    <a:gd name="connsiteX31" fmla="*/ 2950895 w 2994053"/>
                    <a:gd name="connsiteY31" fmla="*/ 1628465 h 2994053"/>
                    <a:gd name="connsiteX32" fmla="*/ 2809962 w 2994053"/>
                    <a:gd name="connsiteY32" fmla="*/ 1628465 h 2994053"/>
                    <a:gd name="connsiteX33" fmla="*/ 2809786 w 2994053"/>
                    <a:gd name="connsiteY33" fmla="*/ 1631944 h 2994053"/>
                    <a:gd name="connsiteX34" fmla="*/ 2712900 w 2994053"/>
                    <a:gd name="connsiteY34" fmla="*/ 2010663 h 2994053"/>
                    <a:gd name="connsiteX35" fmla="*/ 2698259 w 2994053"/>
                    <a:gd name="connsiteY35" fmla="*/ 2041057 h 2994053"/>
                    <a:gd name="connsiteX36" fmla="*/ 2820849 w 2994053"/>
                    <a:gd name="connsiteY36" fmla="*/ 2111834 h 2994053"/>
                    <a:gd name="connsiteX37" fmla="*/ 2836646 w 2994053"/>
                    <a:gd name="connsiteY37" fmla="*/ 2170789 h 2994053"/>
                    <a:gd name="connsiteX38" fmla="*/ 2750331 w 2994053"/>
                    <a:gd name="connsiteY38" fmla="*/ 2320290 h 2994053"/>
                    <a:gd name="connsiteX39" fmla="*/ 2691377 w 2994053"/>
                    <a:gd name="connsiteY39" fmla="*/ 2336087 h 2994053"/>
                    <a:gd name="connsiteX40" fmla="*/ 2568538 w 2994053"/>
                    <a:gd name="connsiteY40" fmla="*/ 2265166 h 2994053"/>
                    <a:gd name="connsiteX41" fmla="*/ 2515272 w 2994053"/>
                    <a:gd name="connsiteY41" fmla="*/ 2336397 h 2994053"/>
                    <a:gd name="connsiteX42" fmla="*/ 2336396 w 2994053"/>
                    <a:gd name="connsiteY42" fmla="*/ 2515273 h 2994053"/>
                    <a:gd name="connsiteX43" fmla="*/ 2265165 w 2994053"/>
                    <a:gd name="connsiteY43" fmla="*/ 2568540 h 2994053"/>
                    <a:gd name="connsiteX44" fmla="*/ 2336085 w 2994053"/>
                    <a:gd name="connsiteY44" fmla="*/ 2691378 h 2994053"/>
                    <a:gd name="connsiteX45" fmla="*/ 2320289 w 2994053"/>
                    <a:gd name="connsiteY45" fmla="*/ 2750332 h 2994053"/>
                    <a:gd name="connsiteX46" fmla="*/ 2170787 w 2994053"/>
                    <a:gd name="connsiteY46" fmla="*/ 2836647 h 2994053"/>
                    <a:gd name="connsiteX47" fmla="*/ 2111832 w 2994053"/>
                    <a:gd name="connsiteY47" fmla="*/ 2820850 h 2994053"/>
                    <a:gd name="connsiteX48" fmla="*/ 2041055 w 2994053"/>
                    <a:gd name="connsiteY48" fmla="*/ 2698260 h 2994053"/>
                    <a:gd name="connsiteX49" fmla="*/ 2010662 w 2994053"/>
                    <a:gd name="connsiteY49" fmla="*/ 2712901 h 2994053"/>
                    <a:gd name="connsiteX50" fmla="*/ 1631943 w 2994053"/>
                    <a:gd name="connsiteY50" fmla="*/ 2809787 h 2994053"/>
                    <a:gd name="connsiteX51" fmla="*/ 1626501 w 2994053"/>
                    <a:gd name="connsiteY51" fmla="*/ 2810062 h 2994053"/>
                    <a:gd name="connsiteX52" fmla="*/ 1626501 w 2994053"/>
                    <a:gd name="connsiteY52" fmla="*/ 2950895 h 2994053"/>
                    <a:gd name="connsiteX53" fmla="*/ 1583343 w 2994053"/>
                    <a:gd name="connsiteY53" fmla="*/ 2994053 h 2994053"/>
                    <a:gd name="connsiteX54" fmla="*/ 1410714 w 2994053"/>
                    <a:gd name="connsiteY54" fmla="*/ 2994053 h 2994053"/>
                    <a:gd name="connsiteX55" fmla="*/ 1367556 w 2994053"/>
                    <a:gd name="connsiteY55" fmla="*/ 2950895 h 2994053"/>
                    <a:gd name="connsiteX56" fmla="*/ 1367556 w 2994053"/>
                    <a:gd name="connsiteY56" fmla="*/ 2810063 h 2994053"/>
                    <a:gd name="connsiteX57" fmla="*/ 1362105 w 2994053"/>
                    <a:gd name="connsiteY57" fmla="*/ 2809787 h 2994053"/>
                    <a:gd name="connsiteX58" fmla="*/ 983386 w 2994053"/>
                    <a:gd name="connsiteY58" fmla="*/ 2712901 h 2994053"/>
                    <a:gd name="connsiteX59" fmla="*/ 952996 w 2994053"/>
                    <a:gd name="connsiteY59" fmla="*/ 2698262 h 2994053"/>
                    <a:gd name="connsiteX60" fmla="*/ 882221 w 2994053"/>
                    <a:gd name="connsiteY60" fmla="*/ 2820849 h 2994053"/>
                    <a:gd name="connsiteX61" fmla="*/ 823266 w 2994053"/>
                    <a:gd name="connsiteY61" fmla="*/ 2836646 h 2994053"/>
                    <a:gd name="connsiteX62" fmla="*/ 673765 w 2994053"/>
                    <a:gd name="connsiteY62" fmla="*/ 2750331 h 2994053"/>
                    <a:gd name="connsiteX63" fmla="*/ 657968 w 2994053"/>
                    <a:gd name="connsiteY63" fmla="*/ 2691377 h 2994053"/>
                    <a:gd name="connsiteX64" fmla="*/ 728886 w 2994053"/>
                    <a:gd name="connsiteY64" fmla="*/ 2568542 h 2994053"/>
                    <a:gd name="connsiteX65" fmla="*/ 657652 w 2994053"/>
                    <a:gd name="connsiteY65" fmla="*/ 2515273 h 2994053"/>
                    <a:gd name="connsiteX66" fmla="*/ 478776 w 2994053"/>
                    <a:gd name="connsiteY66" fmla="*/ 2336397 h 2994053"/>
                    <a:gd name="connsiteX67" fmla="*/ 425512 w 2994053"/>
                    <a:gd name="connsiteY67" fmla="*/ 2265168 h 2994053"/>
                    <a:gd name="connsiteX68" fmla="*/ 302677 w 2994053"/>
                    <a:gd name="connsiteY68" fmla="*/ 2336087 h 2994053"/>
                    <a:gd name="connsiteX69" fmla="*/ 243722 w 2994053"/>
                    <a:gd name="connsiteY69" fmla="*/ 2320290 h 2994053"/>
                    <a:gd name="connsiteX70" fmla="*/ 157407 w 2994053"/>
                    <a:gd name="connsiteY70" fmla="*/ 2170789 h 2994053"/>
                    <a:gd name="connsiteX71" fmla="*/ 173204 w 2994053"/>
                    <a:gd name="connsiteY71" fmla="*/ 2111834 h 2994053"/>
                    <a:gd name="connsiteX72" fmla="*/ 295790 w 2994053"/>
                    <a:gd name="connsiteY72" fmla="*/ 2041059 h 2994053"/>
                    <a:gd name="connsiteX73" fmla="*/ 281148 w 2994053"/>
                    <a:gd name="connsiteY73" fmla="*/ 2010663 h 2994053"/>
                    <a:gd name="connsiteX74" fmla="*/ 184262 w 2994053"/>
                    <a:gd name="connsiteY74" fmla="*/ 1631944 h 2994053"/>
                    <a:gd name="connsiteX75" fmla="*/ 184086 w 2994053"/>
                    <a:gd name="connsiteY75" fmla="*/ 1628465 h 2994053"/>
                    <a:gd name="connsiteX76" fmla="*/ 43158 w 2994053"/>
                    <a:gd name="connsiteY76" fmla="*/ 1628465 h 2994053"/>
                    <a:gd name="connsiteX77" fmla="*/ 0 w 2994053"/>
                    <a:gd name="connsiteY77" fmla="*/ 1585307 h 2994053"/>
                    <a:gd name="connsiteX78" fmla="*/ 0 w 2994053"/>
                    <a:gd name="connsiteY78" fmla="*/ 1412678 h 2994053"/>
                    <a:gd name="connsiteX79" fmla="*/ 43158 w 2994053"/>
                    <a:gd name="connsiteY79" fmla="*/ 1369520 h 2994053"/>
                    <a:gd name="connsiteX80" fmla="*/ 183887 w 2994053"/>
                    <a:gd name="connsiteY80" fmla="*/ 1369520 h 2994053"/>
                    <a:gd name="connsiteX81" fmla="*/ 184262 w 2994053"/>
                    <a:gd name="connsiteY81" fmla="*/ 1362106 h 2994053"/>
                    <a:gd name="connsiteX82" fmla="*/ 281148 w 2994053"/>
                    <a:gd name="connsiteY82" fmla="*/ 983387 h 2994053"/>
                    <a:gd name="connsiteX83" fmla="*/ 295789 w 2994053"/>
                    <a:gd name="connsiteY83" fmla="*/ 952994 h 2994053"/>
                    <a:gd name="connsiteX84" fmla="*/ 173202 w 2994053"/>
                    <a:gd name="connsiteY84" fmla="*/ 882219 h 2994053"/>
                    <a:gd name="connsiteX85" fmla="*/ 157405 w 2994053"/>
                    <a:gd name="connsiteY85" fmla="*/ 823264 h 2994053"/>
                    <a:gd name="connsiteX86" fmla="*/ 243720 w 2994053"/>
                    <a:gd name="connsiteY86" fmla="*/ 673763 h 2994053"/>
                    <a:gd name="connsiteX87" fmla="*/ 302675 w 2994053"/>
                    <a:gd name="connsiteY87" fmla="*/ 657966 h 2994053"/>
                    <a:gd name="connsiteX88" fmla="*/ 425510 w 2994053"/>
                    <a:gd name="connsiteY88" fmla="*/ 728885 h 2994053"/>
                    <a:gd name="connsiteX89" fmla="*/ 478776 w 2994053"/>
                    <a:gd name="connsiteY89" fmla="*/ 657653 h 2994053"/>
                    <a:gd name="connsiteX90" fmla="*/ 657652 w 2994053"/>
                    <a:gd name="connsiteY90" fmla="*/ 478777 h 2994053"/>
                    <a:gd name="connsiteX91" fmla="*/ 728883 w 2994053"/>
                    <a:gd name="connsiteY91" fmla="*/ 425511 h 2994053"/>
                    <a:gd name="connsiteX92" fmla="*/ 657964 w 2994053"/>
                    <a:gd name="connsiteY92" fmla="*/ 302676 h 2994053"/>
                    <a:gd name="connsiteX93" fmla="*/ 673761 w 2994053"/>
                    <a:gd name="connsiteY93" fmla="*/ 243721 h 2994053"/>
                    <a:gd name="connsiteX94" fmla="*/ 823262 w 2994053"/>
                    <a:gd name="connsiteY94" fmla="*/ 157406 h 2994053"/>
                    <a:gd name="connsiteX95" fmla="*/ 882217 w 2994053"/>
                    <a:gd name="connsiteY95" fmla="*/ 173203 h 2994053"/>
                    <a:gd name="connsiteX96" fmla="*/ 952992 w 2994053"/>
                    <a:gd name="connsiteY96" fmla="*/ 295790 h 2994053"/>
                    <a:gd name="connsiteX97" fmla="*/ 983386 w 2994053"/>
                    <a:gd name="connsiteY97" fmla="*/ 281149 h 2994053"/>
                    <a:gd name="connsiteX98" fmla="*/ 1362105 w 2994053"/>
                    <a:gd name="connsiteY98" fmla="*/ 184263 h 2994053"/>
                    <a:gd name="connsiteX99" fmla="*/ 1367556 w 2994053"/>
                    <a:gd name="connsiteY99" fmla="*/ 183988 h 2994053"/>
                    <a:gd name="connsiteX100" fmla="*/ 1367556 w 2994053"/>
                    <a:gd name="connsiteY100" fmla="*/ 43158 h 2994053"/>
                    <a:gd name="connsiteX101" fmla="*/ 1410714 w 2994053"/>
                    <a:gd name="connsiteY101" fmla="*/ 0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94053" h="2994053">
                      <a:moveTo>
                        <a:pt x="1497026" y="416740"/>
                      </a:moveTo>
                      <a:cubicBezTo>
                        <a:pt x="900401" y="416740"/>
                        <a:pt x="416740" y="900401"/>
                        <a:pt x="416740" y="1497026"/>
                      </a:cubicBezTo>
                      <a:cubicBezTo>
                        <a:pt x="416740" y="2093651"/>
                        <a:pt x="900401" y="2577312"/>
                        <a:pt x="1497026" y="2577312"/>
                      </a:cubicBezTo>
                      <a:cubicBezTo>
                        <a:pt x="2093651" y="2577312"/>
                        <a:pt x="2577312" y="2093651"/>
                        <a:pt x="2577312" y="1497026"/>
                      </a:cubicBezTo>
                      <a:cubicBezTo>
                        <a:pt x="2577312" y="900401"/>
                        <a:pt x="2093651" y="416740"/>
                        <a:pt x="1497026" y="416740"/>
                      </a:cubicBezTo>
                      <a:close/>
                      <a:moveTo>
                        <a:pt x="1410714" y="0"/>
                      </a:moveTo>
                      <a:lnTo>
                        <a:pt x="1583343" y="0"/>
                      </a:lnTo>
                      <a:cubicBezTo>
                        <a:pt x="1607179" y="0"/>
                        <a:pt x="1626501" y="19322"/>
                        <a:pt x="1626501" y="43158"/>
                      </a:cubicBezTo>
                      <a:lnTo>
                        <a:pt x="1626501" y="183988"/>
                      </a:lnTo>
                      <a:lnTo>
                        <a:pt x="1631943" y="184263"/>
                      </a:lnTo>
                      <a:cubicBezTo>
                        <a:pt x="1765024" y="197778"/>
                        <a:pt x="1892258" y="231068"/>
                        <a:pt x="2010662" y="281149"/>
                      </a:cubicBezTo>
                      <a:lnTo>
                        <a:pt x="2041059" y="295792"/>
                      </a:lnTo>
                      <a:lnTo>
                        <a:pt x="2111836" y="173202"/>
                      </a:lnTo>
                      <a:cubicBezTo>
                        <a:pt x="2123754" y="152560"/>
                        <a:pt x="2150149" y="145487"/>
                        <a:pt x="2170791" y="157405"/>
                      </a:cubicBezTo>
                      <a:lnTo>
                        <a:pt x="2320293" y="243720"/>
                      </a:lnTo>
                      <a:cubicBezTo>
                        <a:pt x="2340935" y="255638"/>
                        <a:pt x="2348007" y="282032"/>
                        <a:pt x="2336089" y="302675"/>
                      </a:cubicBezTo>
                      <a:lnTo>
                        <a:pt x="2265168" y="425514"/>
                      </a:lnTo>
                      <a:lnTo>
                        <a:pt x="2336396" y="478777"/>
                      </a:lnTo>
                      <a:cubicBezTo>
                        <a:pt x="2401568" y="532561"/>
                        <a:pt x="2461488" y="592481"/>
                        <a:pt x="2515272" y="657653"/>
                      </a:cubicBezTo>
                      <a:lnTo>
                        <a:pt x="2568540" y="728887"/>
                      </a:lnTo>
                      <a:lnTo>
                        <a:pt x="2691379" y="657966"/>
                      </a:lnTo>
                      <a:cubicBezTo>
                        <a:pt x="2712021" y="646048"/>
                        <a:pt x="2738415" y="653120"/>
                        <a:pt x="2750333" y="673763"/>
                      </a:cubicBezTo>
                      <a:lnTo>
                        <a:pt x="2836648" y="823264"/>
                      </a:lnTo>
                      <a:cubicBezTo>
                        <a:pt x="2848566" y="843907"/>
                        <a:pt x="2841494" y="870301"/>
                        <a:pt x="2820851" y="882219"/>
                      </a:cubicBezTo>
                      <a:lnTo>
                        <a:pt x="2698261" y="952997"/>
                      </a:lnTo>
                      <a:lnTo>
                        <a:pt x="2712900" y="983387"/>
                      </a:lnTo>
                      <a:cubicBezTo>
                        <a:pt x="2762981" y="1101791"/>
                        <a:pt x="2796271" y="1229026"/>
                        <a:pt x="2809786" y="1362106"/>
                      </a:cubicBezTo>
                      <a:lnTo>
                        <a:pt x="2810161" y="1369520"/>
                      </a:lnTo>
                      <a:lnTo>
                        <a:pt x="2950895" y="1369520"/>
                      </a:lnTo>
                      <a:cubicBezTo>
                        <a:pt x="2974731" y="1369520"/>
                        <a:pt x="2994053" y="1388842"/>
                        <a:pt x="2994053" y="1412678"/>
                      </a:cubicBezTo>
                      <a:lnTo>
                        <a:pt x="2994053" y="1585307"/>
                      </a:lnTo>
                      <a:cubicBezTo>
                        <a:pt x="2994053" y="1609143"/>
                        <a:pt x="2974731" y="1628465"/>
                        <a:pt x="2950895" y="1628465"/>
                      </a:cubicBezTo>
                      <a:lnTo>
                        <a:pt x="2809962" y="1628465"/>
                      </a:lnTo>
                      <a:lnTo>
                        <a:pt x="2809786" y="1631944"/>
                      </a:lnTo>
                      <a:cubicBezTo>
                        <a:pt x="2796271" y="1765025"/>
                        <a:pt x="2762981" y="1892259"/>
                        <a:pt x="2712900" y="2010663"/>
                      </a:cubicBezTo>
                      <a:lnTo>
                        <a:pt x="2698259" y="2041057"/>
                      </a:lnTo>
                      <a:lnTo>
                        <a:pt x="2820849" y="2111834"/>
                      </a:lnTo>
                      <a:cubicBezTo>
                        <a:pt x="2841492" y="2123752"/>
                        <a:pt x="2848564" y="2150147"/>
                        <a:pt x="2836646" y="2170789"/>
                      </a:cubicBezTo>
                      <a:lnTo>
                        <a:pt x="2750331" y="2320290"/>
                      </a:lnTo>
                      <a:cubicBezTo>
                        <a:pt x="2738413" y="2340933"/>
                        <a:pt x="2712019" y="2348005"/>
                        <a:pt x="2691377" y="2336087"/>
                      </a:cubicBezTo>
                      <a:lnTo>
                        <a:pt x="2568538" y="2265166"/>
                      </a:lnTo>
                      <a:lnTo>
                        <a:pt x="2515272" y="2336397"/>
                      </a:lnTo>
                      <a:cubicBezTo>
                        <a:pt x="2461488" y="2401569"/>
                        <a:pt x="2401568" y="2461489"/>
                        <a:pt x="2336396" y="2515273"/>
                      </a:cubicBezTo>
                      <a:lnTo>
                        <a:pt x="2265165" y="2568540"/>
                      </a:lnTo>
                      <a:lnTo>
                        <a:pt x="2336085" y="2691378"/>
                      </a:lnTo>
                      <a:cubicBezTo>
                        <a:pt x="2348003" y="2712020"/>
                        <a:pt x="2340931" y="2738414"/>
                        <a:pt x="2320289" y="2750332"/>
                      </a:cubicBezTo>
                      <a:lnTo>
                        <a:pt x="2170787" y="2836647"/>
                      </a:lnTo>
                      <a:cubicBezTo>
                        <a:pt x="2150145" y="2848565"/>
                        <a:pt x="2123750" y="2841493"/>
                        <a:pt x="2111832" y="2820850"/>
                      </a:cubicBezTo>
                      <a:lnTo>
                        <a:pt x="2041055" y="2698260"/>
                      </a:lnTo>
                      <a:lnTo>
                        <a:pt x="2010662" y="2712901"/>
                      </a:lnTo>
                      <a:cubicBezTo>
                        <a:pt x="1892258" y="2762982"/>
                        <a:pt x="1765024" y="2796272"/>
                        <a:pt x="1631943" y="2809787"/>
                      </a:cubicBezTo>
                      <a:lnTo>
                        <a:pt x="1626501" y="2810062"/>
                      </a:lnTo>
                      <a:lnTo>
                        <a:pt x="1626501" y="2950895"/>
                      </a:lnTo>
                      <a:cubicBezTo>
                        <a:pt x="1626501" y="2974731"/>
                        <a:pt x="1607179" y="2994053"/>
                        <a:pt x="1583343" y="2994053"/>
                      </a:cubicBezTo>
                      <a:lnTo>
                        <a:pt x="1410714" y="2994053"/>
                      </a:lnTo>
                      <a:cubicBezTo>
                        <a:pt x="1386878" y="2994053"/>
                        <a:pt x="1367556" y="2974731"/>
                        <a:pt x="1367556" y="2950895"/>
                      </a:cubicBezTo>
                      <a:lnTo>
                        <a:pt x="1367556" y="2810063"/>
                      </a:lnTo>
                      <a:lnTo>
                        <a:pt x="1362105" y="2809787"/>
                      </a:lnTo>
                      <a:cubicBezTo>
                        <a:pt x="1229024" y="2796272"/>
                        <a:pt x="1101790" y="2762982"/>
                        <a:pt x="983386" y="2712901"/>
                      </a:cubicBezTo>
                      <a:lnTo>
                        <a:pt x="952996" y="2698262"/>
                      </a:lnTo>
                      <a:lnTo>
                        <a:pt x="882221" y="2820849"/>
                      </a:lnTo>
                      <a:cubicBezTo>
                        <a:pt x="870303" y="2841492"/>
                        <a:pt x="843908" y="2848564"/>
                        <a:pt x="823266" y="2836646"/>
                      </a:cubicBezTo>
                      <a:lnTo>
                        <a:pt x="673765" y="2750331"/>
                      </a:lnTo>
                      <a:cubicBezTo>
                        <a:pt x="653122" y="2738413"/>
                        <a:pt x="646050" y="2712019"/>
                        <a:pt x="657968" y="2691377"/>
                      </a:cubicBezTo>
                      <a:lnTo>
                        <a:pt x="728886" y="2568542"/>
                      </a:lnTo>
                      <a:lnTo>
                        <a:pt x="657652" y="2515273"/>
                      </a:lnTo>
                      <a:cubicBezTo>
                        <a:pt x="592480" y="2461489"/>
                        <a:pt x="532560" y="2401569"/>
                        <a:pt x="478776" y="2336397"/>
                      </a:cubicBezTo>
                      <a:lnTo>
                        <a:pt x="425512" y="2265168"/>
                      </a:lnTo>
                      <a:lnTo>
                        <a:pt x="302677" y="2336087"/>
                      </a:lnTo>
                      <a:cubicBezTo>
                        <a:pt x="282034" y="2348005"/>
                        <a:pt x="255640" y="2340933"/>
                        <a:pt x="243722" y="2320290"/>
                      </a:cubicBezTo>
                      <a:lnTo>
                        <a:pt x="157407" y="2170789"/>
                      </a:lnTo>
                      <a:cubicBezTo>
                        <a:pt x="145489" y="2150147"/>
                        <a:pt x="152561" y="2123752"/>
                        <a:pt x="173204" y="2111834"/>
                      </a:cubicBezTo>
                      <a:lnTo>
                        <a:pt x="295790" y="2041059"/>
                      </a:lnTo>
                      <a:lnTo>
                        <a:pt x="281148" y="2010663"/>
                      </a:lnTo>
                      <a:cubicBezTo>
                        <a:pt x="231067" y="1892259"/>
                        <a:pt x="197777" y="1765025"/>
                        <a:pt x="184262" y="1631944"/>
                      </a:cubicBezTo>
                      <a:lnTo>
                        <a:pt x="184086" y="1628465"/>
                      </a:lnTo>
                      <a:lnTo>
                        <a:pt x="43158" y="1628465"/>
                      </a:lnTo>
                      <a:cubicBezTo>
                        <a:pt x="19322" y="1628465"/>
                        <a:pt x="0" y="1609143"/>
                        <a:pt x="0" y="1585307"/>
                      </a:cubicBezTo>
                      <a:lnTo>
                        <a:pt x="0" y="1412678"/>
                      </a:lnTo>
                      <a:cubicBezTo>
                        <a:pt x="0" y="1388842"/>
                        <a:pt x="19322" y="1369520"/>
                        <a:pt x="43158" y="1369520"/>
                      </a:cubicBezTo>
                      <a:lnTo>
                        <a:pt x="183887" y="1369520"/>
                      </a:lnTo>
                      <a:lnTo>
                        <a:pt x="184262" y="1362106"/>
                      </a:lnTo>
                      <a:cubicBezTo>
                        <a:pt x="197777" y="1229026"/>
                        <a:pt x="231067" y="1101791"/>
                        <a:pt x="281148" y="983387"/>
                      </a:cubicBezTo>
                      <a:lnTo>
                        <a:pt x="295789" y="952994"/>
                      </a:lnTo>
                      <a:lnTo>
                        <a:pt x="173202" y="882219"/>
                      </a:lnTo>
                      <a:cubicBezTo>
                        <a:pt x="152559" y="870301"/>
                        <a:pt x="145487" y="843907"/>
                        <a:pt x="157405" y="823264"/>
                      </a:cubicBezTo>
                      <a:lnTo>
                        <a:pt x="243720" y="673763"/>
                      </a:lnTo>
                      <a:cubicBezTo>
                        <a:pt x="255638" y="653120"/>
                        <a:pt x="282032" y="646048"/>
                        <a:pt x="302675" y="657966"/>
                      </a:cubicBezTo>
                      <a:lnTo>
                        <a:pt x="425510" y="728885"/>
                      </a:lnTo>
                      <a:lnTo>
                        <a:pt x="478776" y="657653"/>
                      </a:lnTo>
                      <a:cubicBezTo>
                        <a:pt x="532560" y="592481"/>
                        <a:pt x="592480" y="532561"/>
                        <a:pt x="657652" y="478777"/>
                      </a:cubicBezTo>
                      <a:lnTo>
                        <a:pt x="728883" y="425511"/>
                      </a:lnTo>
                      <a:lnTo>
                        <a:pt x="657964" y="302676"/>
                      </a:lnTo>
                      <a:cubicBezTo>
                        <a:pt x="646046" y="282033"/>
                        <a:pt x="653118" y="255639"/>
                        <a:pt x="673761" y="243721"/>
                      </a:cubicBezTo>
                      <a:lnTo>
                        <a:pt x="823262" y="157406"/>
                      </a:lnTo>
                      <a:cubicBezTo>
                        <a:pt x="843904" y="145488"/>
                        <a:pt x="870299" y="152561"/>
                        <a:pt x="882217" y="173203"/>
                      </a:cubicBezTo>
                      <a:lnTo>
                        <a:pt x="952992" y="295790"/>
                      </a:lnTo>
                      <a:lnTo>
                        <a:pt x="983386" y="281149"/>
                      </a:lnTo>
                      <a:cubicBezTo>
                        <a:pt x="1101790" y="231068"/>
                        <a:pt x="1229024" y="197778"/>
                        <a:pt x="1362105" y="184263"/>
                      </a:cubicBezTo>
                      <a:lnTo>
                        <a:pt x="1367556" y="183988"/>
                      </a:lnTo>
                      <a:lnTo>
                        <a:pt x="1367556" y="43158"/>
                      </a:lnTo>
                      <a:cubicBezTo>
                        <a:pt x="1367556" y="19322"/>
                        <a:pt x="1386878" y="0"/>
                        <a:pt x="1410714" y="0"/>
                      </a:cubicBezTo>
                      <a:close/>
                    </a:path>
                  </a:pathLst>
                </a:custGeom>
                <a:solidFill>
                  <a:schemeClr val="bg1"/>
                </a:solidFill>
                <a:ln w="28575">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sp>
          <p:nvSpPr>
            <p:cNvPr id="65" name="Chevron 64"/>
            <p:cNvSpPr/>
            <p:nvPr/>
          </p:nvSpPr>
          <p:spPr>
            <a:xfrm rot="16200000">
              <a:off x="2290383" y="3815102"/>
              <a:ext cx="372234" cy="836762"/>
            </a:xfrm>
            <a:prstGeom prst="chevron">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sp>
        <p:nvSpPr>
          <p:cNvPr id="67" name="TextBox 66"/>
          <p:cNvSpPr txBox="1"/>
          <p:nvPr/>
        </p:nvSpPr>
        <p:spPr>
          <a:xfrm>
            <a:off x="3164006" y="5794286"/>
            <a:ext cx="2599107" cy="461665"/>
          </a:xfrm>
          <a:prstGeom prst="rect">
            <a:avLst/>
          </a:prstGeom>
          <a:noFill/>
        </p:spPr>
        <p:txBody>
          <a:bodyPr wrap="square" rtlCol="0">
            <a:spAutoFit/>
          </a:bodyPr>
          <a:lstStyle/>
          <a:p>
            <a:r>
              <a:rPr lang="en-US" sz="2400" b="1" dirty="0" smtClean="0">
                <a:solidFill>
                  <a:schemeClr val="accent4">
                    <a:lumMod val="75000"/>
                  </a:schemeClr>
                </a:solidFill>
              </a:rPr>
              <a:t>Logging Application</a:t>
            </a:r>
            <a:endParaRPr lang="en-US" sz="2400" b="1" dirty="0">
              <a:solidFill>
                <a:schemeClr val="accent4">
                  <a:lumMod val="75000"/>
                </a:schemeClr>
              </a:solidFill>
            </a:endParaRPr>
          </a:p>
        </p:txBody>
      </p:sp>
      <p:sp>
        <p:nvSpPr>
          <p:cNvPr id="68" name="TextBox 67"/>
          <p:cNvSpPr txBox="1"/>
          <p:nvPr/>
        </p:nvSpPr>
        <p:spPr>
          <a:xfrm>
            <a:off x="8275982" y="5919281"/>
            <a:ext cx="3368702" cy="938719"/>
          </a:xfrm>
          <a:prstGeom prst="rect">
            <a:avLst/>
          </a:prstGeom>
          <a:noFill/>
        </p:spPr>
        <p:txBody>
          <a:bodyPr wrap="square" rtlCol="0">
            <a:spAutoFit/>
          </a:bodyPr>
          <a:lstStyle/>
          <a:p>
            <a:r>
              <a:rPr lang="en-US" sz="1100" dirty="0" smtClean="0">
                <a:solidFill>
                  <a:schemeClr val="bg1"/>
                </a:solidFill>
              </a:rPr>
              <a:t>1. Meta Data Providers are loaded using the MEF framework in code; or at runtime when requesting the logger from the factory (such as is useful for MVC Controllers)</a:t>
            </a: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120984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Runtime</a:t>
            </a:r>
            <a:br>
              <a:rPr lang="en-US" dirty="0">
                <a:solidFill>
                  <a:schemeClr val="bg2"/>
                </a:solidFill>
              </a:rPr>
            </a:br>
            <a:r>
              <a:rPr lang="en-US" dirty="0">
                <a:solidFill>
                  <a:schemeClr val="bg2"/>
                </a:solidFill>
              </a:rPr>
              <a:t>Meta Data Provider</a:t>
            </a:r>
          </a:p>
        </p:txBody>
      </p:sp>
      <p:sp>
        <p:nvSpPr>
          <p:cNvPr id="4" name="Text Placeholder 3"/>
          <p:cNvSpPr>
            <a:spLocks noGrp="1"/>
          </p:cNvSpPr>
          <p:nvPr>
            <p:ph type="body" sz="half" idx="2"/>
          </p:nvPr>
        </p:nvSpPr>
        <p:spPr>
          <a:xfrm>
            <a:off x="8275982" y="2511813"/>
            <a:ext cx="3398520" cy="3986091"/>
          </a:xfrm>
        </p:spPr>
        <p:txBody>
          <a:bodyPr>
            <a:normAutofit fontScale="85000" lnSpcReduction="10000"/>
          </a:bodyPr>
          <a:lstStyle/>
          <a:p>
            <a:pPr marL="342900" indent="-342900">
              <a:buFontTx/>
              <a:buChar char="-"/>
            </a:pPr>
            <a:r>
              <a:rPr lang="en-US" sz="2000" dirty="0" smtClean="0">
                <a:solidFill>
                  <a:schemeClr val="bg1"/>
                </a:solidFill>
              </a:rPr>
              <a:t>A practical example of using a runtime Meta Data provider:</a:t>
            </a:r>
          </a:p>
          <a:p>
            <a:pPr marL="914400" lvl="1" indent="-457200">
              <a:buFont typeface="+mj-lt"/>
              <a:buAutoNum type="arabicPeriod"/>
            </a:pPr>
            <a:r>
              <a:rPr lang="en-US" sz="1400" dirty="0">
                <a:solidFill>
                  <a:schemeClr val="bg1"/>
                </a:solidFill>
              </a:rPr>
              <a:t>The Meta Data provider (the controller itself) is passed into the </a:t>
            </a:r>
            <a:r>
              <a:rPr lang="en-US" sz="1400" dirty="0" err="1">
                <a:solidFill>
                  <a:schemeClr val="bg1"/>
                </a:solidFill>
              </a:rPr>
              <a:t>LoggerFactory</a:t>
            </a:r>
            <a:r>
              <a:rPr lang="en-US" sz="1400" dirty="0">
                <a:solidFill>
                  <a:schemeClr val="bg1"/>
                </a:solidFill>
              </a:rPr>
              <a:t> when retrieving the logger</a:t>
            </a:r>
          </a:p>
          <a:p>
            <a:pPr marL="914400" lvl="1" indent="-457200">
              <a:buFont typeface="+mj-lt"/>
              <a:buAutoNum type="arabicPeriod"/>
            </a:pPr>
            <a:r>
              <a:rPr lang="en-US" sz="1400" dirty="0">
                <a:solidFill>
                  <a:schemeClr val="bg1"/>
                </a:solidFill>
              </a:rPr>
              <a:t>The Request IP and Session ID are automatically captured by the controller</a:t>
            </a:r>
          </a:p>
          <a:p>
            <a:pPr marL="914400" lvl="1" indent="-457200">
              <a:buFont typeface="+mj-lt"/>
              <a:buAutoNum type="arabicPeriod"/>
            </a:pPr>
            <a:r>
              <a:rPr lang="en-US" sz="1400" dirty="0">
                <a:solidFill>
                  <a:schemeClr val="bg1"/>
                </a:solidFill>
              </a:rPr>
              <a:t>The calls to the logger don’t have to have to pass the Request IP or the Session ID now</a:t>
            </a:r>
          </a:p>
          <a:p>
            <a:pPr marL="914400" lvl="1" indent="-457200">
              <a:buFont typeface="+mj-lt"/>
              <a:buAutoNum type="arabicPeriod"/>
            </a:pPr>
            <a:r>
              <a:rPr lang="en-US" sz="1400" dirty="0">
                <a:solidFill>
                  <a:schemeClr val="bg1"/>
                </a:solidFill>
              </a:rPr>
              <a:t>Using a layout target (</a:t>
            </a:r>
            <a:r>
              <a:rPr lang="en-US" sz="1400" dirty="0" err="1">
                <a:solidFill>
                  <a:schemeClr val="bg1"/>
                </a:solidFill>
              </a:rPr>
              <a:t>TraceTarget</a:t>
            </a:r>
            <a:r>
              <a:rPr lang="en-US" sz="1400" dirty="0">
                <a:solidFill>
                  <a:schemeClr val="bg1"/>
                </a:solidFill>
              </a:rPr>
              <a:t>), the Request IP and Session IP are made </a:t>
            </a:r>
            <a:r>
              <a:rPr lang="en-US" sz="1400" dirty="0" smtClean="0">
                <a:solidFill>
                  <a:schemeClr val="bg1"/>
                </a:solidFill>
              </a:rPr>
              <a:t>available</a:t>
            </a:r>
            <a:endParaRPr lang="en-US" sz="2000" dirty="0" smtClean="0">
              <a:solidFill>
                <a:schemeClr val="bg1"/>
              </a:solidFill>
            </a:endParaRPr>
          </a:p>
          <a:p>
            <a:pPr marL="342900" indent="-342900">
              <a:buFontTx/>
              <a:buChar char="-"/>
            </a:pPr>
            <a:r>
              <a:rPr lang="en-US" sz="2000" dirty="0" smtClean="0">
                <a:solidFill>
                  <a:schemeClr val="bg1"/>
                </a:solidFill>
              </a:rPr>
              <a:t>All of this is done using the standard components built into the framework, no additional extensions were included or written to achieve this</a:t>
            </a:r>
          </a:p>
          <a:p>
            <a:pPr marL="342900" indent="-342900">
              <a:buFontTx/>
              <a:buChar char="-"/>
            </a:pPr>
            <a:endParaRPr lang="en-US" sz="1400" dirty="0" smtClean="0">
              <a:solidFill>
                <a:schemeClr val="bg1"/>
              </a:solidFill>
            </a:endParaRPr>
          </a:p>
          <a:p>
            <a:pPr marL="342900" indent="-342900">
              <a:buFontTx/>
              <a:buChar char="-"/>
            </a:pPr>
            <a:endParaRPr lang="en-US" sz="1400" dirty="0" smtClean="0">
              <a:solidFill>
                <a:schemeClr val="bg1"/>
              </a:solidFill>
            </a:endParaRPr>
          </a:p>
        </p:txBody>
      </p:sp>
      <p:grpSp>
        <p:nvGrpSpPr>
          <p:cNvPr id="12" name="Group 11"/>
          <p:cNvGrpSpPr/>
          <p:nvPr/>
        </p:nvGrpSpPr>
        <p:grpSpPr>
          <a:xfrm>
            <a:off x="914400" y="861185"/>
            <a:ext cx="5619752" cy="5135630"/>
            <a:chOff x="1085848" y="861185"/>
            <a:chExt cx="5619752" cy="5135630"/>
          </a:xfrm>
        </p:grpSpPr>
        <p:grpSp>
          <p:nvGrpSpPr>
            <p:cNvPr id="10" name="Group 9"/>
            <p:cNvGrpSpPr/>
            <p:nvPr/>
          </p:nvGrpSpPr>
          <p:grpSpPr>
            <a:xfrm>
              <a:off x="1085848" y="861185"/>
              <a:ext cx="5162552" cy="5135630"/>
              <a:chOff x="228598" y="810947"/>
              <a:chExt cx="5162552" cy="5135630"/>
            </a:xfrm>
          </p:grpSpPr>
          <p:sp>
            <p:nvSpPr>
              <p:cNvPr id="55" name="TextBox 54"/>
              <p:cNvSpPr txBox="1"/>
              <p:nvPr/>
            </p:nvSpPr>
            <p:spPr>
              <a:xfrm>
                <a:off x="228600" y="810947"/>
                <a:ext cx="1463053" cy="307777"/>
              </a:xfrm>
              <a:prstGeom prst="rect">
                <a:avLst/>
              </a:prstGeom>
              <a:noFill/>
            </p:spPr>
            <p:txBody>
              <a:bodyPr wrap="square" rtlCol="0">
                <a:spAutoFit/>
              </a:bodyPr>
              <a:lstStyle/>
              <a:p>
                <a:pPr algn="r"/>
                <a:r>
                  <a:rPr lang="en-US" sz="1400" dirty="0" smtClean="0">
                    <a:solidFill>
                      <a:schemeClr val="accent4">
                        <a:lumMod val="75000"/>
                      </a:schemeClr>
                    </a:solidFill>
                  </a:rPr>
                  <a:t>Home Controller:</a:t>
                </a:r>
                <a:endParaRPr lang="en-US" sz="1400" dirty="0">
                  <a:solidFill>
                    <a:schemeClr val="accent4">
                      <a:lumMod val="75000"/>
                    </a:schemeClr>
                  </a:solidFill>
                </a:endParaRPr>
              </a:p>
            </p:txBody>
          </p:sp>
          <p:sp>
            <p:nvSpPr>
              <p:cNvPr id="69" name="TextBox 68"/>
              <p:cNvSpPr txBox="1"/>
              <p:nvPr/>
            </p:nvSpPr>
            <p:spPr>
              <a:xfrm>
                <a:off x="228598" y="5638800"/>
                <a:ext cx="1463053" cy="307777"/>
              </a:xfrm>
              <a:prstGeom prst="rect">
                <a:avLst/>
              </a:prstGeom>
              <a:noFill/>
            </p:spPr>
            <p:txBody>
              <a:bodyPr wrap="square" rtlCol="0">
                <a:spAutoFit/>
              </a:bodyPr>
              <a:lstStyle/>
              <a:p>
                <a:pPr algn="r"/>
                <a:r>
                  <a:rPr lang="en-US" sz="1400" dirty="0" smtClean="0">
                    <a:solidFill>
                      <a:schemeClr val="accent4">
                        <a:lumMod val="75000"/>
                      </a:schemeClr>
                    </a:solidFill>
                  </a:rPr>
                  <a:t>Trace Target:</a:t>
                </a:r>
                <a:endParaRPr lang="en-US" sz="1400" dirty="0">
                  <a:solidFill>
                    <a:schemeClr val="accent4">
                      <a:lumMod val="75000"/>
                    </a:schemeClr>
                  </a:solidFill>
                </a:endParaRPr>
              </a:p>
            </p:txBody>
          </p:sp>
          <p:grpSp>
            <p:nvGrpSpPr>
              <p:cNvPr id="6" name="Group 5"/>
              <p:cNvGrpSpPr/>
              <p:nvPr/>
            </p:nvGrpSpPr>
            <p:grpSpPr>
              <a:xfrm>
                <a:off x="2174060" y="878175"/>
                <a:ext cx="3217090" cy="5053601"/>
                <a:chOff x="2174060" y="1146749"/>
                <a:chExt cx="3217090" cy="5053601"/>
              </a:xfrm>
            </p:grpSpPr>
            <p:pic>
              <p:nvPicPr>
                <p:cNvPr id="53" name="Picture 52"/>
                <p:cNvPicPr>
                  <a:picLocks noChangeAspect="1"/>
                </p:cNvPicPr>
                <p:nvPr/>
              </p:nvPicPr>
              <p:blipFill>
                <a:blip r:embed="rId2"/>
                <a:stretch>
                  <a:fillRect/>
                </a:stretch>
              </p:blipFill>
              <p:spPr>
                <a:xfrm>
                  <a:off x="2174060" y="1146749"/>
                  <a:ext cx="2215931" cy="3160426"/>
                </a:xfrm>
                <a:prstGeom prst="rect">
                  <a:avLst/>
                </a:prstGeom>
              </p:spPr>
            </p:pic>
            <p:pic>
              <p:nvPicPr>
                <p:cNvPr id="5" name="Picture 4"/>
                <p:cNvPicPr>
                  <a:picLocks noChangeAspect="1"/>
                </p:cNvPicPr>
                <p:nvPr/>
              </p:nvPicPr>
              <p:blipFill>
                <a:blip r:embed="rId3"/>
                <a:stretch>
                  <a:fillRect/>
                </a:stretch>
              </p:blipFill>
              <p:spPr>
                <a:xfrm>
                  <a:off x="2174060" y="6012947"/>
                  <a:ext cx="3217090" cy="187403"/>
                </a:xfrm>
                <a:prstGeom prst="rect">
                  <a:avLst/>
                </a:prstGeom>
              </p:spPr>
            </p:pic>
          </p:grpSp>
          <p:sp>
            <p:nvSpPr>
              <p:cNvPr id="70" name="TextBox 69"/>
              <p:cNvSpPr txBox="1"/>
              <p:nvPr/>
            </p:nvSpPr>
            <p:spPr>
              <a:xfrm>
                <a:off x="228599" y="4300917"/>
                <a:ext cx="1463053" cy="307777"/>
              </a:xfrm>
              <a:prstGeom prst="rect">
                <a:avLst/>
              </a:prstGeom>
              <a:noFill/>
            </p:spPr>
            <p:txBody>
              <a:bodyPr wrap="square" rtlCol="0">
                <a:spAutoFit/>
              </a:bodyPr>
              <a:lstStyle/>
              <a:p>
                <a:pPr algn="r"/>
                <a:r>
                  <a:rPr lang="en-US" sz="1400" dirty="0" smtClean="0">
                    <a:solidFill>
                      <a:schemeClr val="accent4">
                        <a:lumMod val="75000"/>
                      </a:schemeClr>
                    </a:solidFill>
                  </a:rPr>
                  <a:t>JSON </a:t>
                </a:r>
                <a:r>
                  <a:rPr lang="en-US" sz="1400" dirty="0" err="1" smtClean="0">
                    <a:solidFill>
                      <a:schemeClr val="accent4">
                        <a:lumMod val="75000"/>
                      </a:schemeClr>
                    </a:solidFill>
                  </a:rPr>
                  <a:t>Config</a:t>
                </a:r>
                <a:r>
                  <a:rPr lang="en-US" sz="1400" dirty="0" smtClean="0">
                    <a:solidFill>
                      <a:schemeClr val="accent4">
                        <a:lumMod val="75000"/>
                      </a:schemeClr>
                    </a:solidFill>
                  </a:rPr>
                  <a:t>:</a:t>
                </a:r>
                <a:endParaRPr lang="en-US" sz="1400" dirty="0">
                  <a:solidFill>
                    <a:schemeClr val="accent4">
                      <a:lumMod val="75000"/>
                    </a:schemeClr>
                  </a:solidFill>
                </a:endParaRPr>
              </a:p>
            </p:txBody>
          </p:sp>
        </p:grpSp>
        <p:pic>
          <p:nvPicPr>
            <p:cNvPr id="11" name="Picture 10"/>
            <p:cNvPicPr>
              <a:picLocks noChangeAspect="1"/>
            </p:cNvPicPr>
            <p:nvPr/>
          </p:nvPicPr>
          <p:blipFill>
            <a:blip r:embed="rId4"/>
            <a:stretch>
              <a:fillRect/>
            </a:stretch>
          </p:blipFill>
          <p:spPr>
            <a:xfrm>
              <a:off x="3031310" y="4345760"/>
              <a:ext cx="3674290" cy="1178273"/>
            </a:xfrm>
            <a:prstGeom prst="rect">
              <a:avLst/>
            </a:prstGeom>
          </p:spPr>
        </p:pic>
      </p:grpSp>
      <p:sp>
        <p:nvSpPr>
          <p:cNvPr id="13" name="Oval 12"/>
          <p:cNvSpPr/>
          <p:nvPr/>
        </p:nvSpPr>
        <p:spPr>
          <a:xfrm>
            <a:off x="4697007" y="1390910"/>
            <a:ext cx="173556" cy="17355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C00000"/>
                </a:solidFill>
              </a:rPr>
              <a:t>1</a:t>
            </a:r>
            <a:endParaRPr lang="en-US" sz="1050" b="1" dirty="0">
              <a:solidFill>
                <a:srgbClr val="C00000"/>
              </a:solidFill>
            </a:endParaRPr>
          </a:p>
        </p:txBody>
      </p:sp>
      <p:sp>
        <p:nvSpPr>
          <p:cNvPr id="14" name="Oval 13"/>
          <p:cNvSpPr/>
          <p:nvPr/>
        </p:nvSpPr>
        <p:spPr>
          <a:xfrm>
            <a:off x="5104625" y="3496962"/>
            <a:ext cx="173556" cy="17355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C00000"/>
                </a:solidFill>
              </a:rPr>
              <a:t>2</a:t>
            </a:r>
            <a:endParaRPr lang="en-US" sz="1050" b="1" dirty="0">
              <a:solidFill>
                <a:srgbClr val="C00000"/>
              </a:solidFill>
            </a:endParaRPr>
          </a:p>
        </p:txBody>
      </p:sp>
      <p:sp>
        <p:nvSpPr>
          <p:cNvPr id="15" name="Oval 14"/>
          <p:cNvSpPr/>
          <p:nvPr/>
        </p:nvSpPr>
        <p:spPr>
          <a:xfrm>
            <a:off x="4280221" y="2133600"/>
            <a:ext cx="173556" cy="17355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rPr>
              <a:t>3</a:t>
            </a:r>
          </a:p>
        </p:txBody>
      </p:sp>
      <p:sp>
        <p:nvSpPr>
          <p:cNvPr id="16" name="Oval 15"/>
          <p:cNvSpPr/>
          <p:nvPr/>
        </p:nvSpPr>
        <p:spPr>
          <a:xfrm>
            <a:off x="4697007" y="5177469"/>
            <a:ext cx="173556" cy="17355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rPr>
              <a:t>4</a:t>
            </a:r>
          </a:p>
        </p:txBody>
      </p:sp>
    </p:spTree>
    <p:extLst>
      <p:ext uri="{BB962C8B-B14F-4D97-AF65-F5344CB8AC3E}">
        <p14:creationId xmlns:p14="http://schemas.microsoft.com/office/powerpoint/2010/main" val="272692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Runtime</a:t>
            </a:r>
            <a:br>
              <a:rPr lang="en-US" dirty="0" smtClean="0">
                <a:solidFill>
                  <a:schemeClr val="bg2"/>
                </a:solidFill>
              </a:rPr>
            </a:br>
            <a:r>
              <a:rPr lang="en-US" dirty="0" smtClean="0">
                <a:solidFill>
                  <a:schemeClr val="bg2"/>
                </a:solidFill>
              </a:rPr>
              <a:t>Meta Data Provider</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10000"/>
          </a:bodyPr>
          <a:lstStyle/>
          <a:p>
            <a:pPr marL="342900" indent="-342900">
              <a:buFontTx/>
              <a:buChar char="-"/>
            </a:pPr>
            <a:r>
              <a:rPr lang="en-US" sz="2000" dirty="0" smtClean="0">
                <a:solidFill>
                  <a:schemeClr val="bg1"/>
                </a:solidFill>
              </a:rPr>
              <a:t>The highlighted sections are simply and easily abstracted out to another class and reused</a:t>
            </a:r>
            <a:r>
              <a:rPr lang="en-US" sz="2000" baseline="30000" dirty="0" smtClean="0">
                <a:solidFill>
                  <a:schemeClr val="bg1"/>
                </a:solidFill>
              </a:rPr>
              <a:t>1</a:t>
            </a:r>
            <a:r>
              <a:rPr lang="en-US" sz="2000" dirty="0" smtClean="0">
                <a:solidFill>
                  <a:schemeClr val="bg1"/>
                </a:solidFill>
              </a:rPr>
              <a:t>:</a:t>
            </a:r>
          </a:p>
          <a:p>
            <a:pPr marL="800100" lvl="1" indent="-342900">
              <a:buFontTx/>
              <a:buChar char="-"/>
            </a:pPr>
            <a:r>
              <a:rPr lang="en-US" sz="1400" dirty="0" smtClean="0">
                <a:solidFill>
                  <a:schemeClr val="bg1"/>
                </a:solidFill>
              </a:rPr>
              <a:t>An abstract class, named perhaps </a:t>
            </a:r>
            <a:r>
              <a:rPr lang="en-US" sz="1400" dirty="0" err="1" smtClean="0">
                <a:solidFill>
                  <a:schemeClr val="bg1"/>
                </a:solidFill>
              </a:rPr>
              <a:t>LoggingControllerBase</a:t>
            </a:r>
            <a:r>
              <a:rPr lang="en-US" sz="1400" dirty="0" smtClean="0">
                <a:solidFill>
                  <a:schemeClr val="bg1"/>
                </a:solidFill>
              </a:rPr>
              <a:t> that implements/extends Controller and </a:t>
            </a:r>
            <a:r>
              <a:rPr lang="en-US" sz="1400" dirty="0" err="1" smtClean="0">
                <a:solidFill>
                  <a:schemeClr val="bg1"/>
                </a:solidFill>
              </a:rPr>
              <a:t>IMetaDataProvider</a:t>
            </a:r>
            <a:endParaRPr lang="en-US" sz="1400" dirty="0" smtClean="0">
              <a:solidFill>
                <a:schemeClr val="bg1"/>
              </a:solidFill>
            </a:endParaRPr>
          </a:p>
          <a:p>
            <a:pPr marL="800100" lvl="1" indent="-342900">
              <a:buFontTx/>
              <a:buChar char="-"/>
            </a:pPr>
            <a:r>
              <a:rPr lang="en-US" sz="1400" dirty="0" smtClean="0">
                <a:solidFill>
                  <a:schemeClr val="bg1"/>
                </a:solidFill>
              </a:rPr>
              <a:t>Change the scope of the Logger property to protected or higher</a:t>
            </a:r>
          </a:p>
          <a:p>
            <a:pPr marL="800100" lvl="1" indent="-342900">
              <a:buFontTx/>
              <a:buChar char="-"/>
            </a:pPr>
            <a:r>
              <a:rPr lang="en-US" sz="1400" dirty="0" smtClean="0">
                <a:solidFill>
                  <a:schemeClr val="bg1"/>
                </a:solidFill>
              </a:rPr>
              <a:t>The concrete controllers would then extend </a:t>
            </a:r>
            <a:r>
              <a:rPr lang="en-US" sz="1400" dirty="0" err="1" smtClean="0">
                <a:solidFill>
                  <a:schemeClr val="bg1"/>
                </a:solidFill>
              </a:rPr>
              <a:t>LoggingControllerBase</a:t>
            </a:r>
            <a:r>
              <a:rPr lang="en-US" sz="1400" dirty="0" smtClean="0">
                <a:solidFill>
                  <a:schemeClr val="bg1"/>
                </a:solidFill>
              </a:rPr>
              <a:t>, inheriting access to the Logger and the populated Meta Data for free!</a:t>
            </a:r>
          </a:p>
          <a:p>
            <a:endParaRPr lang="en-US" sz="2000" baseline="30000" dirty="0" smtClean="0">
              <a:solidFill>
                <a:schemeClr val="bg1"/>
              </a:solidFill>
            </a:endParaRPr>
          </a:p>
          <a:p>
            <a:pPr marL="342900" indent="-342900">
              <a:buFontTx/>
              <a:buChar char="-"/>
            </a:pPr>
            <a:endParaRPr lang="en-US" sz="2000" dirty="0" smtClean="0">
              <a:solidFill>
                <a:schemeClr val="bg1"/>
              </a:solidFill>
            </a:endParaRPr>
          </a:p>
          <a:p>
            <a:pPr marL="342900" indent="-342900">
              <a:buFontTx/>
              <a:buChar char="-"/>
            </a:pPr>
            <a:endParaRPr lang="en-US" sz="1400" dirty="0" smtClean="0">
              <a:solidFill>
                <a:schemeClr val="bg1"/>
              </a:solidFill>
            </a:endParaRPr>
          </a:p>
          <a:p>
            <a:pPr marL="342900" indent="-342900">
              <a:buFontTx/>
              <a:buChar char="-"/>
            </a:pPr>
            <a:endParaRPr lang="en-US" sz="1400" dirty="0" smtClean="0">
              <a:solidFill>
                <a:schemeClr val="bg1"/>
              </a:solidFill>
            </a:endParaRPr>
          </a:p>
        </p:txBody>
      </p:sp>
      <p:grpSp>
        <p:nvGrpSpPr>
          <p:cNvPr id="12" name="Group 11"/>
          <p:cNvGrpSpPr/>
          <p:nvPr/>
        </p:nvGrpSpPr>
        <p:grpSpPr>
          <a:xfrm>
            <a:off x="914400" y="861185"/>
            <a:ext cx="5619752" cy="5135630"/>
            <a:chOff x="1085848" y="861185"/>
            <a:chExt cx="5619752" cy="5135630"/>
          </a:xfrm>
        </p:grpSpPr>
        <p:grpSp>
          <p:nvGrpSpPr>
            <p:cNvPr id="10" name="Group 9"/>
            <p:cNvGrpSpPr/>
            <p:nvPr/>
          </p:nvGrpSpPr>
          <p:grpSpPr>
            <a:xfrm>
              <a:off x="1085848" y="861185"/>
              <a:ext cx="5162552" cy="5135630"/>
              <a:chOff x="228598" y="810947"/>
              <a:chExt cx="5162552" cy="5135630"/>
            </a:xfrm>
          </p:grpSpPr>
          <p:sp>
            <p:nvSpPr>
              <p:cNvPr id="55" name="TextBox 54"/>
              <p:cNvSpPr txBox="1"/>
              <p:nvPr/>
            </p:nvSpPr>
            <p:spPr>
              <a:xfrm>
                <a:off x="228600" y="810947"/>
                <a:ext cx="1463053" cy="307777"/>
              </a:xfrm>
              <a:prstGeom prst="rect">
                <a:avLst/>
              </a:prstGeom>
              <a:noFill/>
            </p:spPr>
            <p:txBody>
              <a:bodyPr wrap="square" rtlCol="0">
                <a:spAutoFit/>
              </a:bodyPr>
              <a:lstStyle/>
              <a:p>
                <a:pPr algn="r"/>
                <a:r>
                  <a:rPr lang="en-US" sz="1400" dirty="0" smtClean="0">
                    <a:solidFill>
                      <a:schemeClr val="accent4">
                        <a:lumMod val="75000"/>
                      </a:schemeClr>
                    </a:solidFill>
                  </a:rPr>
                  <a:t>Home Controller:</a:t>
                </a:r>
                <a:endParaRPr lang="en-US" sz="1400" dirty="0">
                  <a:solidFill>
                    <a:schemeClr val="accent4">
                      <a:lumMod val="75000"/>
                    </a:schemeClr>
                  </a:solidFill>
                </a:endParaRPr>
              </a:p>
            </p:txBody>
          </p:sp>
          <p:sp>
            <p:nvSpPr>
              <p:cNvPr id="69" name="TextBox 68"/>
              <p:cNvSpPr txBox="1"/>
              <p:nvPr/>
            </p:nvSpPr>
            <p:spPr>
              <a:xfrm>
                <a:off x="228598" y="5638800"/>
                <a:ext cx="1463053" cy="307777"/>
              </a:xfrm>
              <a:prstGeom prst="rect">
                <a:avLst/>
              </a:prstGeom>
              <a:noFill/>
            </p:spPr>
            <p:txBody>
              <a:bodyPr wrap="square" rtlCol="0">
                <a:spAutoFit/>
              </a:bodyPr>
              <a:lstStyle/>
              <a:p>
                <a:pPr algn="r"/>
                <a:r>
                  <a:rPr lang="en-US" sz="1400" dirty="0" smtClean="0">
                    <a:solidFill>
                      <a:schemeClr val="accent4">
                        <a:lumMod val="75000"/>
                      </a:schemeClr>
                    </a:solidFill>
                  </a:rPr>
                  <a:t>Trace Target:</a:t>
                </a:r>
                <a:endParaRPr lang="en-US" sz="1400" dirty="0">
                  <a:solidFill>
                    <a:schemeClr val="accent4">
                      <a:lumMod val="75000"/>
                    </a:schemeClr>
                  </a:solidFill>
                </a:endParaRPr>
              </a:p>
            </p:txBody>
          </p:sp>
          <p:grpSp>
            <p:nvGrpSpPr>
              <p:cNvPr id="6" name="Group 5"/>
              <p:cNvGrpSpPr/>
              <p:nvPr/>
            </p:nvGrpSpPr>
            <p:grpSpPr>
              <a:xfrm>
                <a:off x="2174060" y="878175"/>
                <a:ext cx="3217090" cy="5053601"/>
                <a:chOff x="2174060" y="1146749"/>
                <a:chExt cx="3217090" cy="5053601"/>
              </a:xfrm>
            </p:grpSpPr>
            <p:pic>
              <p:nvPicPr>
                <p:cNvPr id="53" name="Picture 52"/>
                <p:cNvPicPr>
                  <a:picLocks noChangeAspect="1"/>
                </p:cNvPicPr>
                <p:nvPr/>
              </p:nvPicPr>
              <p:blipFill>
                <a:blip r:embed="rId2"/>
                <a:stretch>
                  <a:fillRect/>
                </a:stretch>
              </p:blipFill>
              <p:spPr>
                <a:xfrm>
                  <a:off x="2174060" y="1146749"/>
                  <a:ext cx="2215931" cy="3160426"/>
                </a:xfrm>
                <a:prstGeom prst="rect">
                  <a:avLst/>
                </a:prstGeom>
              </p:spPr>
            </p:pic>
            <p:pic>
              <p:nvPicPr>
                <p:cNvPr id="5" name="Picture 4"/>
                <p:cNvPicPr>
                  <a:picLocks noChangeAspect="1"/>
                </p:cNvPicPr>
                <p:nvPr/>
              </p:nvPicPr>
              <p:blipFill>
                <a:blip r:embed="rId3"/>
                <a:stretch>
                  <a:fillRect/>
                </a:stretch>
              </p:blipFill>
              <p:spPr>
                <a:xfrm>
                  <a:off x="2174060" y="6012947"/>
                  <a:ext cx="3217090" cy="187403"/>
                </a:xfrm>
                <a:prstGeom prst="rect">
                  <a:avLst/>
                </a:prstGeom>
              </p:spPr>
            </p:pic>
          </p:grpSp>
          <p:sp>
            <p:nvSpPr>
              <p:cNvPr id="70" name="TextBox 69"/>
              <p:cNvSpPr txBox="1"/>
              <p:nvPr/>
            </p:nvSpPr>
            <p:spPr>
              <a:xfrm>
                <a:off x="228599" y="4300917"/>
                <a:ext cx="1463053" cy="307777"/>
              </a:xfrm>
              <a:prstGeom prst="rect">
                <a:avLst/>
              </a:prstGeom>
              <a:noFill/>
            </p:spPr>
            <p:txBody>
              <a:bodyPr wrap="square" rtlCol="0">
                <a:spAutoFit/>
              </a:bodyPr>
              <a:lstStyle/>
              <a:p>
                <a:pPr algn="r"/>
                <a:r>
                  <a:rPr lang="en-US" sz="1400" dirty="0" smtClean="0">
                    <a:solidFill>
                      <a:schemeClr val="accent4">
                        <a:lumMod val="75000"/>
                      </a:schemeClr>
                    </a:solidFill>
                  </a:rPr>
                  <a:t>JSON </a:t>
                </a:r>
                <a:r>
                  <a:rPr lang="en-US" sz="1400" dirty="0" err="1" smtClean="0">
                    <a:solidFill>
                      <a:schemeClr val="accent4">
                        <a:lumMod val="75000"/>
                      </a:schemeClr>
                    </a:solidFill>
                  </a:rPr>
                  <a:t>Config</a:t>
                </a:r>
                <a:r>
                  <a:rPr lang="en-US" sz="1400" dirty="0" smtClean="0">
                    <a:solidFill>
                      <a:schemeClr val="accent4">
                        <a:lumMod val="75000"/>
                      </a:schemeClr>
                    </a:solidFill>
                  </a:rPr>
                  <a:t>:</a:t>
                </a:r>
                <a:endParaRPr lang="en-US" sz="1400" dirty="0">
                  <a:solidFill>
                    <a:schemeClr val="accent4">
                      <a:lumMod val="75000"/>
                    </a:schemeClr>
                  </a:solidFill>
                </a:endParaRPr>
              </a:p>
            </p:txBody>
          </p:sp>
        </p:grpSp>
        <p:pic>
          <p:nvPicPr>
            <p:cNvPr id="11" name="Picture 10"/>
            <p:cNvPicPr>
              <a:picLocks noChangeAspect="1"/>
            </p:cNvPicPr>
            <p:nvPr/>
          </p:nvPicPr>
          <p:blipFill>
            <a:blip r:embed="rId4"/>
            <a:stretch>
              <a:fillRect/>
            </a:stretch>
          </p:blipFill>
          <p:spPr>
            <a:xfrm>
              <a:off x="3031310" y="4345760"/>
              <a:ext cx="3674290" cy="1178273"/>
            </a:xfrm>
            <a:prstGeom prst="rect">
              <a:avLst/>
            </a:prstGeom>
          </p:spPr>
        </p:pic>
      </p:grpSp>
      <p:sp>
        <p:nvSpPr>
          <p:cNvPr id="13" name="Rectangle 12"/>
          <p:cNvSpPr/>
          <p:nvPr/>
        </p:nvSpPr>
        <p:spPr>
          <a:xfrm>
            <a:off x="2848395" y="921824"/>
            <a:ext cx="1505119" cy="170601"/>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 name="Rectangle 14"/>
          <p:cNvSpPr/>
          <p:nvPr/>
        </p:nvSpPr>
        <p:spPr>
          <a:xfrm>
            <a:off x="2848394" y="1752600"/>
            <a:ext cx="2379061" cy="1209085"/>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 name="Rectangle 15"/>
          <p:cNvSpPr/>
          <p:nvPr/>
        </p:nvSpPr>
        <p:spPr>
          <a:xfrm>
            <a:off x="2848393" y="4330353"/>
            <a:ext cx="3685759" cy="1994247"/>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7" name="TextBox 16"/>
          <p:cNvSpPr txBox="1"/>
          <p:nvPr/>
        </p:nvSpPr>
        <p:spPr>
          <a:xfrm>
            <a:off x="8275982" y="5919281"/>
            <a:ext cx="3368702" cy="600164"/>
          </a:xfrm>
          <a:prstGeom prst="rect">
            <a:avLst/>
          </a:prstGeom>
          <a:noFill/>
        </p:spPr>
        <p:txBody>
          <a:bodyPr wrap="square" rtlCol="0">
            <a:spAutoFit/>
          </a:bodyPr>
          <a:lstStyle/>
          <a:p>
            <a:r>
              <a:rPr lang="en-US" sz="1100" dirty="0" smtClean="0">
                <a:solidFill>
                  <a:schemeClr val="bg1"/>
                </a:solidFill>
              </a:rPr>
              <a:t>1. This will be done in the simple wrapper, or in the application template</a:t>
            </a: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15892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Static</a:t>
            </a:r>
            <a:br>
              <a:rPr lang="en-US" dirty="0" smtClean="0">
                <a:solidFill>
                  <a:schemeClr val="bg2"/>
                </a:solidFill>
              </a:rPr>
            </a:br>
            <a:r>
              <a:rPr lang="en-US" dirty="0" smtClean="0">
                <a:solidFill>
                  <a:schemeClr val="bg2"/>
                </a:solidFill>
              </a:rPr>
              <a:t>Meta Data Provider</a:t>
            </a:r>
            <a:endParaRPr lang="en-US" dirty="0">
              <a:solidFill>
                <a:schemeClr val="bg2"/>
              </a:solidFill>
            </a:endParaRPr>
          </a:p>
        </p:txBody>
      </p:sp>
      <p:sp>
        <p:nvSpPr>
          <p:cNvPr id="4" name="Text Placeholder 3"/>
          <p:cNvSpPr>
            <a:spLocks noGrp="1"/>
          </p:cNvSpPr>
          <p:nvPr>
            <p:ph type="body" sz="half" idx="2"/>
          </p:nvPr>
        </p:nvSpPr>
        <p:spPr>
          <a:xfrm>
            <a:off x="8275982" y="2511813"/>
            <a:ext cx="3398520" cy="3203187"/>
          </a:xfrm>
        </p:spPr>
        <p:txBody>
          <a:bodyPr>
            <a:normAutofit fontScale="85000" lnSpcReduction="10000"/>
          </a:bodyPr>
          <a:lstStyle/>
          <a:p>
            <a:pPr marL="342900" indent="-342900">
              <a:buFontTx/>
              <a:buChar char="-"/>
            </a:pPr>
            <a:r>
              <a:rPr lang="en-US" sz="2000" dirty="0" smtClean="0">
                <a:solidFill>
                  <a:schemeClr val="bg1"/>
                </a:solidFill>
              </a:rPr>
              <a:t>Static meta data providers are useful for providing meta data at a global level; information that is not request specific, such as machine name, environment or even console color</a:t>
            </a:r>
            <a:r>
              <a:rPr lang="en-US" sz="2000" baseline="30000" dirty="0" smtClean="0">
                <a:solidFill>
                  <a:schemeClr val="bg1"/>
                </a:solidFill>
              </a:rPr>
              <a:t>1</a:t>
            </a:r>
          </a:p>
          <a:p>
            <a:pPr marL="342900" indent="-342900">
              <a:buFontTx/>
              <a:buChar char="-"/>
            </a:pPr>
            <a:r>
              <a:rPr lang="en-US" sz="2000" dirty="0" smtClean="0">
                <a:solidFill>
                  <a:schemeClr val="bg1"/>
                </a:solidFill>
              </a:rPr>
              <a:t>MEF is used to automatically wire up static meta data providers, no extra wiring (after the “Export” attribute) is required by the implementing developer</a:t>
            </a:r>
          </a:p>
          <a:p>
            <a:pPr marL="342900" indent="-342900">
              <a:buFontTx/>
              <a:buChar char="-"/>
            </a:pPr>
            <a:endParaRPr lang="en-US" sz="2000" dirty="0" smtClean="0">
              <a:solidFill>
                <a:schemeClr val="bg1"/>
              </a:solidFill>
            </a:endParaRPr>
          </a:p>
          <a:p>
            <a:pPr marL="342900" indent="-342900">
              <a:buFontTx/>
              <a:buChar char="-"/>
            </a:pPr>
            <a:endParaRPr lang="en-US" sz="2000" dirty="0">
              <a:solidFill>
                <a:schemeClr val="bg1"/>
              </a:solidFill>
            </a:endParaRPr>
          </a:p>
        </p:txBody>
      </p:sp>
      <p:pic>
        <p:nvPicPr>
          <p:cNvPr id="9" name="Picture 8"/>
          <p:cNvPicPr>
            <a:picLocks noChangeAspect="1"/>
          </p:cNvPicPr>
          <p:nvPr/>
        </p:nvPicPr>
        <p:blipFill>
          <a:blip r:embed="rId2"/>
          <a:stretch>
            <a:fillRect/>
          </a:stretch>
        </p:blipFill>
        <p:spPr>
          <a:xfrm>
            <a:off x="1676400" y="2449725"/>
            <a:ext cx="4619625" cy="1952625"/>
          </a:xfrm>
          <a:prstGeom prst="rect">
            <a:avLst/>
          </a:prstGeom>
        </p:spPr>
      </p:pic>
      <p:sp>
        <p:nvSpPr>
          <p:cNvPr id="22" name="TextBox 21"/>
          <p:cNvSpPr txBox="1"/>
          <p:nvPr/>
        </p:nvSpPr>
        <p:spPr>
          <a:xfrm>
            <a:off x="8275982" y="5919281"/>
            <a:ext cx="3368702" cy="769441"/>
          </a:xfrm>
          <a:prstGeom prst="rect">
            <a:avLst/>
          </a:prstGeom>
          <a:noFill/>
        </p:spPr>
        <p:txBody>
          <a:bodyPr wrap="square" rtlCol="0">
            <a:spAutoFit/>
          </a:bodyPr>
          <a:lstStyle/>
          <a:p>
            <a:r>
              <a:rPr lang="en-US" sz="1100" dirty="0" smtClean="0">
                <a:solidFill>
                  <a:schemeClr val="bg1"/>
                </a:solidFill>
              </a:rPr>
              <a:t>1. Practically, this will be helpful for providing information to a DB logger; information like machine name, environment logged-by etc.</a:t>
            </a: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63943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Tag-Based Logging</a:t>
            </a:r>
            <a:endParaRPr lang="en-US" dirty="0">
              <a:solidFill>
                <a:schemeClr val="bg2"/>
              </a:solidFill>
            </a:endParaRPr>
          </a:p>
        </p:txBody>
      </p:sp>
      <p:sp>
        <p:nvSpPr>
          <p:cNvPr id="4" name="Text Placeholder 3"/>
          <p:cNvSpPr>
            <a:spLocks noGrp="1"/>
          </p:cNvSpPr>
          <p:nvPr>
            <p:ph type="body" sz="half" idx="2"/>
          </p:nvPr>
        </p:nvSpPr>
        <p:spPr>
          <a:xfrm>
            <a:off x="8275982" y="2511813"/>
            <a:ext cx="3398520" cy="3936375"/>
          </a:xfrm>
        </p:spPr>
        <p:txBody>
          <a:bodyPr>
            <a:normAutofit/>
          </a:bodyPr>
          <a:lstStyle/>
          <a:p>
            <a:pPr marL="342900" indent="-342900">
              <a:buFontTx/>
              <a:buChar char="-"/>
            </a:pPr>
            <a:r>
              <a:rPr lang="en-US" sz="1600" dirty="0" smtClean="0">
                <a:solidFill>
                  <a:schemeClr val="bg1"/>
                </a:solidFill>
              </a:rPr>
              <a:t>There can be multiple log targets in a software system, and therefore: we need a way to define which log events go to which log targets.  </a:t>
            </a:r>
            <a:r>
              <a:rPr lang="en-US" sz="1600" dirty="0" err="1" smtClean="0">
                <a:solidFill>
                  <a:schemeClr val="bg1"/>
                </a:solidFill>
              </a:rPr>
              <a:t>NuLog</a:t>
            </a:r>
            <a:r>
              <a:rPr lang="en-US" sz="1600" dirty="0" smtClean="0">
                <a:solidFill>
                  <a:schemeClr val="bg1"/>
                </a:solidFill>
              </a:rPr>
              <a:t> uses a tag-based approach:</a:t>
            </a:r>
          </a:p>
          <a:p>
            <a:pPr marL="800100" lvl="1" indent="-342900">
              <a:buFontTx/>
              <a:buChar char="-"/>
            </a:pPr>
            <a:r>
              <a:rPr lang="en-US" sz="1400" dirty="0" smtClean="0">
                <a:solidFill>
                  <a:schemeClr val="bg1"/>
                </a:solidFill>
              </a:rPr>
              <a:t>Tags are assigned to log events</a:t>
            </a:r>
          </a:p>
          <a:p>
            <a:pPr marL="800100" lvl="1" indent="-342900">
              <a:buFontTx/>
              <a:buChar char="-"/>
            </a:pPr>
            <a:r>
              <a:rPr lang="en-US" sz="1400" dirty="0" smtClean="0">
                <a:solidFill>
                  <a:schemeClr val="bg1"/>
                </a:solidFill>
              </a:rPr>
              <a:t>Rules determine which log targets specific log events are dispatched to using the assigned tags, not all log events are dispatched to all log targets</a:t>
            </a:r>
          </a:p>
          <a:p>
            <a:pPr marL="800100" lvl="1" indent="-342900">
              <a:buFontTx/>
              <a:buChar char="-"/>
            </a:pPr>
            <a:r>
              <a:rPr lang="en-US" sz="1400" dirty="0" smtClean="0">
                <a:solidFill>
                  <a:schemeClr val="bg1"/>
                </a:solidFill>
              </a:rPr>
              <a:t>Targets are responsible for handling the </a:t>
            </a:r>
            <a:r>
              <a:rPr lang="en-US" sz="1400" dirty="0">
                <a:solidFill>
                  <a:schemeClr val="bg1"/>
                </a:solidFill>
              </a:rPr>
              <a:t>log events dispatched to </a:t>
            </a:r>
            <a:r>
              <a:rPr lang="en-US" sz="1400" dirty="0" smtClean="0">
                <a:solidFill>
                  <a:schemeClr val="bg1"/>
                </a:solidFill>
              </a:rPr>
              <a:t>them</a:t>
            </a:r>
            <a:endParaRPr lang="en-US" sz="1400" dirty="0">
              <a:solidFill>
                <a:schemeClr val="bg1"/>
              </a:solidFill>
            </a:endParaRPr>
          </a:p>
        </p:txBody>
      </p:sp>
      <p:grpSp>
        <p:nvGrpSpPr>
          <p:cNvPr id="8" name="Group 7"/>
          <p:cNvGrpSpPr/>
          <p:nvPr/>
        </p:nvGrpSpPr>
        <p:grpSpPr>
          <a:xfrm>
            <a:off x="559706" y="404563"/>
            <a:ext cx="2507175" cy="2554036"/>
            <a:chOff x="1530750" y="4586836"/>
            <a:chExt cx="992700" cy="1011254"/>
          </a:xfrm>
        </p:grpSpPr>
        <p:sp>
          <p:nvSpPr>
            <p:cNvPr id="19" name="Freeform 18"/>
            <p:cNvSpPr/>
            <p:nvPr/>
          </p:nvSpPr>
          <p:spPr>
            <a:xfrm rot="6155576">
              <a:off x="1530750" y="4586836"/>
              <a:ext cx="907263" cy="9072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Freeform 19"/>
            <p:cNvSpPr/>
            <p:nvPr/>
          </p:nvSpPr>
          <p:spPr>
            <a:xfrm rot="4569510">
              <a:off x="1592716" y="5088241"/>
              <a:ext cx="509849" cy="509849"/>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Freeform 20"/>
            <p:cNvSpPr/>
            <p:nvPr/>
          </p:nvSpPr>
          <p:spPr>
            <a:xfrm rot="6742437">
              <a:off x="2221586" y="4995212"/>
              <a:ext cx="301864" cy="301864"/>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grpSp>
        <p:nvGrpSpPr>
          <p:cNvPr id="9" name="Group 8"/>
          <p:cNvGrpSpPr/>
          <p:nvPr/>
        </p:nvGrpSpPr>
        <p:grpSpPr>
          <a:xfrm>
            <a:off x="4793374" y="3907598"/>
            <a:ext cx="2588327" cy="2833680"/>
            <a:chOff x="5172379" y="3700653"/>
            <a:chExt cx="1196376" cy="1309783"/>
          </a:xfrm>
        </p:grpSpPr>
        <p:sp>
          <p:nvSpPr>
            <p:cNvPr id="25" name="Freeform 24"/>
            <p:cNvSpPr/>
            <p:nvPr/>
          </p:nvSpPr>
          <p:spPr>
            <a:xfrm>
              <a:off x="5172379" y="3700653"/>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6" name="Freeform 25"/>
            <p:cNvSpPr/>
            <p:nvPr/>
          </p:nvSpPr>
          <p:spPr>
            <a:xfrm>
              <a:off x="5720426" y="4226635"/>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a:off x="5270951" y="4618234"/>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grpSp>
      <p:sp>
        <p:nvSpPr>
          <p:cNvPr id="29" name="TextBox 28"/>
          <p:cNvSpPr txBox="1"/>
          <p:nvPr/>
        </p:nvSpPr>
        <p:spPr>
          <a:xfrm>
            <a:off x="2167367" y="420192"/>
            <a:ext cx="2200812" cy="584775"/>
          </a:xfrm>
          <a:prstGeom prst="rect">
            <a:avLst/>
          </a:prstGeom>
          <a:noFill/>
        </p:spPr>
        <p:txBody>
          <a:bodyPr wrap="square" rtlCol="0">
            <a:spAutoFit/>
          </a:bodyPr>
          <a:lstStyle/>
          <a:p>
            <a:pPr algn="ctr"/>
            <a:r>
              <a:rPr lang="en-US" sz="3200" b="1" dirty="0" smtClean="0">
                <a:solidFill>
                  <a:schemeClr val="tx2"/>
                </a:solidFill>
              </a:rPr>
              <a:t>Tags</a:t>
            </a:r>
            <a:endParaRPr lang="en-US" sz="3200" b="1" dirty="0">
              <a:solidFill>
                <a:schemeClr val="tx2"/>
              </a:solidFill>
            </a:endParaRPr>
          </a:p>
        </p:txBody>
      </p:sp>
      <p:sp>
        <p:nvSpPr>
          <p:cNvPr id="30" name="TextBox 29"/>
          <p:cNvSpPr txBox="1"/>
          <p:nvPr/>
        </p:nvSpPr>
        <p:spPr>
          <a:xfrm>
            <a:off x="3128957" y="5974380"/>
            <a:ext cx="2200812" cy="584775"/>
          </a:xfrm>
          <a:prstGeom prst="rect">
            <a:avLst/>
          </a:prstGeom>
          <a:noFill/>
        </p:spPr>
        <p:txBody>
          <a:bodyPr wrap="square" rtlCol="0">
            <a:spAutoFit/>
          </a:bodyPr>
          <a:lstStyle/>
          <a:p>
            <a:pPr algn="ctr"/>
            <a:r>
              <a:rPr lang="en-US" sz="3200" b="1" dirty="0" smtClean="0">
                <a:solidFill>
                  <a:schemeClr val="tx2"/>
                </a:solidFill>
              </a:rPr>
              <a:t>Targets</a:t>
            </a:r>
            <a:endParaRPr lang="en-US" sz="3200" b="1" dirty="0">
              <a:solidFill>
                <a:schemeClr val="tx2"/>
              </a:solidFill>
            </a:endParaRPr>
          </a:p>
        </p:txBody>
      </p:sp>
      <p:sp>
        <p:nvSpPr>
          <p:cNvPr id="32" name="TextBox 31"/>
          <p:cNvSpPr txBox="1"/>
          <p:nvPr/>
        </p:nvSpPr>
        <p:spPr>
          <a:xfrm>
            <a:off x="1748645" y="3534272"/>
            <a:ext cx="2200812" cy="584775"/>
          </a:xfrm>
          <a:prstGeom prst="rect">
            <a:avLst/>
          </a:prstGeom>
          <a:noFill/>
        </p:spPr>
        <p:txBody>
          <a:bodyPr wrap="square" rtlCol="0">
            <a:spAutoFit/>
          </a:bodyPr>
          <a:lstStyle/>
          <a:p>
            <a:pPr algn="ctr"/>
            <a:r>
              <a:rPr lang="en-US" sz="3200" b="1" dirty="0" smtClean="0">
                <a:solidFill>
                  <a:schemeClr val="tx2"/>
                </a:solidFill>
              </a:rPr>
              <a:t>Rules</a:t>
            </a:r>
            <a:endParaRPr lang="en-US" sz="3200" b="1" dirty="0">
              <a:solidFill>
                <a:schemeClr val="tx2"/>
              </a:solidFill>
            </a:endParaRPr>
          </a:p>
        </p:txBody>
      </p:sp>
      <p:grpSp>
        <p:nvGrpSpPr>
          <p:cNvPr id="12" name="Group 11"/>
          <p:cNvGrpSpPr/>
          <p:nvPr/>
        </p:nvGrpSpPr>
        <p:grpSpPr>
          <a:xfrm rot="21304252">
            <a:off x="3025273" y="2542749"/>
            <a:ext cx="1945083" cy="1804049"/>
            <a:chOff x="2977258" y="2288753"/>
            <a:chExt cx="1945083" cy="1804049"/>
          </a:xfrm>
        </p:grpSpPr>
        <p:sp>
          <p:nvSpPr>
            <p:cNvPr id="10" name="Right Arrow 9"/>
            <p:cNvSpPr/>
            <p:nvPr/>
          </p:nvSpPr>
          <p:spPr>
            <a:xfrm rot="2700000">
              <a:off x="3220019" y="2212288"/>
              <a:ext cx="1432290" cy="191781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Right Arrow 32"/>
            <p:cNvSpPr/>
            <p:nvPr/>
          </p:nvSpPr>
          <p:spPr>
            <a:xfrm rot="2700000">
              <a:off x="3769228" y="2517878"/>
              <a:ext cx="1382238" cy="923988"/>
            </a:xfrm>
            <a:prstGeom prst="rightArrow">
              <a:avLst>
                <a:gd name="adj1" fmla="val 50000"/>
                <a:gd name="adj2" fmla="val 57431"/>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Right Arrow 33"/>
            <p:cNvSpPr/>
            <p:nvPr/>
          </p:nvSpPr>
          <p:spPr>
            <a:xfrm rot="2700000">
              <a:off x="3258113" y="3197219"/>
              <a:ext cx="959315" cy="8318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047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Tests</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An ounce of performance is worth pounds of </a:t>
            </a:r>
            <a:r>
              <a:rPr lang="en-US" dirty="0" smtClean="0">
                <a:solidFill>
                  <a:schemeClr val="bg1"/>
                </a:solidFill>
              </a:rPr>
              <a:t>promises</a:t>
            </a:r>
            <a:endParaRPr lang="en-US" dirty="0">
              <a:solidFill>
                <a:schemeClr val="bg1"/>
              </a:solidFill>
            </a:endParaRPr>
          </a:p>
        </p:txBody>
      </p:sp>
      <p:grpSp>
        <p:nvGrpSpPr>
          <p:cNvPr id="26" name="Group 25"/>
          <p:cNvGrpSpPr/>
          <p:nvPr/>
        </p:nvGrpSpPr>
        <p:grpSpPr>
          <a:xfrm>
            <a:off x="3888951" y="1752600"/>
            <a:ext cx="4414098" cy="3124200"/>
            <a:chOff x="2824902" y="1454813"/>
            <a:chExt cx="4414098" cy="3124200"/>
          </a:xfrm>
        </p:grpSpPr>
        <p:grpSp>
          <p:nvGrpSpPr>
            <p:cNvPr id="25" name="Group 24"/>
            <p:cNvGrpSpPr/>
            <p:nvPr/>
          </p:nvGrpSpPr>
          <p:grpSpPr>
            <a:xfrm>
              <a:off x="3093234" y="1712140"/>
              <a:ext cx="3885526" cy="2819400"/>
              <a:chOff x="3064858" y="1712140"/>
              <a:chExt cx="3885526" cy="2819400"/>
            </a:xfrm>
            <a:solidFill>
              <a:schemeClr val="bg1"/>
            </a:solidFill>
          </p:grpSpPr>
          <p:grpSp>
            <p:nvGrpSpPr>
              <p:cNvPr id="24" name="Group 23"/>
              <p:cNvGrpSpPr/>
              <p:nvPr/>
            </p:nvGrpSpPr>
            <p:grpSpPr>
              <a:xfrm>
                <a:off x="3064858" y="1712140"/>
                <a:ext cx="998018" cy="2819400"/>
                <a:chOff x="3064858" y="1712140"/>
                <a:chExt cx="998018" cy="2819400"/>
              </a:xfrm>
              <a:grpFill/>
            </p:grpSpPr>
            <p:sp>
              <p:nvSpPr>
                <p:cNvPr id="13" name="Rectangle 12"/>
                <p:cNvSpPr/>
                <p:nvPr/>
              </p:nvSpPr>
              <p:spPr>
                <a:xfrm>
                  <a:off x="3064858" y="2626540"/>
                  <a:ext cx="304800" cy="1905000"/>
                </a:xfrm>
                <a:prstGeom prst="rect">
                  <a:avLst/>
                </a:prstGeom>
                <a:grp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3407421" y="1712140"/>
                  <a:ext cx="304800" cy="2819400"/>
                </a:xfrm>
                <a:prstGeom prst="rect">
                  <a:avLst/>
                </a:prstGeom>
                <a:grp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p:cNvSpPr/>
                <p:nvPr/>
              </p:nvSpPr>
              <p:spPr>
                <a:xfrm>
                  <a:off x="3758076" y="3083740"/>
                  <a:ext cx="304800" cy="1447800"/>
                </a:xfrm>
                <a:prstGeom prst="rect">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23" name="Group 22"/>
              <p:cNvGrpSpPr/>
              <p:nvPr/>
            </p:nvGrpSpPr>
            <p:grpSpPr>
              <a:xfrm>
                <a:off x="4504566" y="2057400"/>
                <a:ext cx="998018" cy="2474140"/>
                <a:chOff x="4368944" y="2057400"/>
                <a:chExt cx="998018" cy="2474140"/>
              </a:xfrm>
              <a:grpFill/>
            </p:grpSpPr>
            <p:sp>
              <p:nvSpPr>
                <p:cNvPr id="16" name="Rectangle 15"/>
                <p:cNvSpPr/>
                <p:nvPr/>
              </p:nvSpPr>
              <p:spPr>
                <a:xfrm>
                  <a:off x="4368944" y="3505200"/>
                  <a:ext cx="304800" cy="1026340"/>
                </a:xfrm>
                <a:prstGeom prst="rect">
                  <a:avLst/>
                </a:prstGeom>
                <a:grp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p:nvPr/>
              </p:nvSpPr>
              <p:spPr>
                <a:xfrm>
                  <a:off x="4711507" y="2819400"/>
                  <a:ext cx="304800" cy="1712140"/>
                </a:xfrm>
                <a:prstGeom prst="rect">
                  <a:avLst/>
                </a:prstGeom>
                <a:grp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p:cNvSpPr/>
                <p:nvPr/>
              </p:nvSpPr>
              <p:spPr>
                <a:xfrm>
                  <a:off x="5062162" y="2057400"/>
                  <a:ext cx="304800" cy="2474140"/>
                </a:xfrm>
                <a:prstGeom prst="rect">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22" name="Group 21"/>
              <p:cNvGrpSpPr/>
              <p:nvPr/>
            </p:nvGrpSpPr>
            <p:grpSpPr>
              <a:xfrm>
                <a:off x="5936182" y="2626540"/>
                <a:ext cx="1014202" cy="1905000"/>
                <a:chOff x="5664938" y="2626540"/>
                <a:chExt cx="1014202" cy="1905000"/>
              </a:xfrm>
              <a:grpFill/>
            </p:grpSpPr>
            <p:sp>
              <p:nvSpPr>
                <p:cNvPr id="19" name="Rectangle 18"/>
                <p:cNvSpPr/>
                <p:nvPr/>
              </p:nvSpPr>
              <p:spPr>
                <a:xfrm>
                  <a:off x="5664938" y="2626540"/>
                  <a:ext cx="304800" cy="1905000"/>
                </a:xfrm>
                <a:prstGeom prst="rect">
                  <a:avLst/>
                </a:prstGeom>
                <a:grp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p:cNvSpPr/>
                <p:nvPr/>
              </p:nvSpPr>
              <p:spPr>
                <a:xfrm>
                  <a:off x="6015593" y="3048000"/>
                  <a:ext cx="304800" cy="1483540"/>
                </a:xfrm>
                <a:prstGeom prst="rect">
                  <a:avLst/>
                </a:prstGeom>
                <a:grp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ectangle 20"/>
                <p:cNvSpPr/>
                <p:nvPr/>
              </p:nvSpPr>
              <p:spPr>
                <a:xfrm>
                  <a:off x="6374340" y="2819400"/>
                  <a:ext cx="304800" cy="1712140"/>
                </a:xfrm>
                <a:prstGeom prst="rect">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2" name="Freeform 11"/>
            <p:cNvSpPr/>
            <p:nvPr/>
          </p:nvSpPr>
          <p:spPr>
            <a:xfrm>
              <a:off x="2824902" y="1454813"/>
              <a:ext cx="4414098" cy="3124200"/>
            </a:xfrm>
            <a:custGeom>
              <a:avLst/>
              <a:gdLst>
                <a:gd name="connsiteX0" fmla="*/ 0 w 4932852"/>
                <a:gd name="connsiteY0" fmla="*/ 0 h 3429000"/>
                <a:gd name="connsiteX1" fmla="*/ 76200 w 4932852"/>
                <a:gd name="connsiteY1" fmla="*/ 0 h 3429000"/>
                <a:gd name="connsiteX2" fmla="*/ 76200 w 4932852"/>
                <a:gd name="connsiteY2" fmla="*/ 3352800 h 3429000"/>
                <a:gd name="connsiteX3" fmla="*/ 4932852 w 4932852"/>
                <a:gd name="connsiteY3" fmla="*/ 3352800 h 3429000"/>
                <a:gd name="connsiteX4" fmla="*/ 4932852 w 4932852"/>
                <a:gd name="connsiteY4" fmla="*/ 3429000 h 3429000"/>
                <a:gd name="connsiteX5" fmla="*/ 76200 w 4932852"/>
                <a:gd name="connsiteY5" fmla="*/ 3429000 h 3429000"/>
                <a:gd name="connsiteX6" fmla="*/ 76200 w 4932852"/>
                <a:gd name="connsiteY6" fmla="*/ 3429000 h 3429000"/>
                <a:gd name="connsiteX7" fmla="*/ 0 w 4932852"/>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2852" h="3429000">
                  <a:moveTo>
                    <a:pt x="0" y="0"/>
                  </a:moveTo>
                  <a:lnTo>
                    <a:pt x="76200" y="0"/>
                  </a:lnTo>
                  <a:lnTo>
                    <a:pt x="76200" y="3352800"/>
                  </a:lnTo>
                  <a:lnTo>
                    <a:pt x="4932852" y="3352800"/>
                  </a:lnTo>
                  <a:lnTo>
                    <a:pt x="4932852" y="3429000"/>
                  </a:lnTo>
                  <a:lnTo>
                    <a:pt x="76200" y="3429000"/>
                  </a:lnTo>
                  <a:lnTo>
                    <a:pt x="76200" y="3429000"/>
                  </a:lnTo>
                  <a:lnTo>
                    <a:pt x="0" y="3429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792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Standard</a:t>
            </a:r>
            <a:br>
              <a:rPr lang="en-US" dirty="0" smtClean="0">
                <a:solidFill>
                  <a:schemeClr val="bg2"/>
                </a:solidFill>
              </a:rPr>
            </a:br>
            <a:r>
              <a:rPr lang="en-US" dirty="0" smtClean="0">
                <a:solidFill>
                  <a:schemeClr val="bg2"/>
                </a:solidFill>
              </a:rPr>
              <a:t>Performance</a:t>
            </a:r>
            <a:endParaRPr lang="en-US" dirty="0">
              <a:solidFill>
                <a:schemeClr val="bg2"/>
              </a:solidFill>
            </a:endParaRPr>
          </a:p>
        </p:txBody>
      </p:sp>
      <p:sp>
        <p:nvSpPr>
          <p:cNvPr id="4" name="Text Placeholder 3"/>
          <p:cNvSpPr>
            <a:spLocks noGrp="1"/>
          </p:cNvSpPr>
          <p:nvPr>
            <p:ph type="body" sz="half" idx="2"/>
          </p:nvPr>
        </p:nvSpPr>
        <p:spPr/>
        <p:txBody>
          <a:bodyPr>
            <a:normAutofit fontScale="92500" lnSpcReduction="10000"/>
          </a:bodyPr>
          <a:lstStyle/>
          <a:p>
            <a:pPr marL="342900" indent="-342900">
              <a:buFontTx/>
              <a:buChar char="-"/>
            </a:pPr>
            <a:r>
              <a:rPr lang="en-US" sz="2000" dirty="0" smtClean="0">
                <a:solidFill>
                  <a:schemeClr val="bg1"/>
                </a:solidFill>
              </a:rPr>
              <a:t>When comparing the default asynchronous performance of </a:t>
            </a:r>
            <a:r>
              <a:rPr lang="en-US" sz="2000" dirty="0" err="1" smtClean="0">
                <a:solidFill>
                  <a:schemeClr val="bg1"/>
                </a:solidFill>
              </a:rPr>
              <a:t>NuLog</a:t>
            </a:r>
            <a:r>
              <a:rPr lang="en-US" sz="2000" dirty="0" smtClean="0">
                <a:solidFill>
                  <a:schemeClr val="bg1"/>
                </a:solidFill>
              </a:rPr>
              <a:t> to the other major frameworks:</a:t>
            </a:r>
          </a:p>
          <a:p>
            <a:pPr marL="800100" lvl="1" indent="-342900">
              <a:buFontTx/>
              <a:buChar char="-"/>
            </a:pPr>
            <a:r>
              <a:rPr lang="en-US" sz="1400" dirty="0" err="1" smtClean="0">
                <a:solidFill>
                  <a:schemeClr val="bg1"/>
                </a:solidFill>
              </a:rPr>
              <a:t>NuLog</a:t>
            </a:r>
            <a:r>
              <a:rPr lang="en-US" sz="1400" dirty="0" smtClean="0">
                <a:solidFill>
                  <a:schemeClr val="bg1"/>
                </a:solidFill>
              </a:rPr>
              <a:t> is much faster at handling log events and returning control back to the logging application than the other two</a:t>
            </a:r>
          </a:p>
          <a:p>
            <a:pPr marL="800100" lvl="1" indent="-342900">
              <a:buFontTx/>
              <a:buChar char="-"/>
            </a:pPr>
            <a:r>
              <a:rPr lang="en-US" sz="1400" dirty="0" err="1" smtClean="0">
                <a:solidFill>
                  <a:schemeClr val="bg1"/>
                </a:solidFill>
              </a:rPr>
              <a:t>NuLog</a:t>
            </a:r>
            <a:r>
              <a:rPr lang="en-US" sz="1400" dirty="0" smtClean="0">
                <a:solidFill>
                  <a:schemeClr val="bg1"/>
                </a:solidFill>
              </a:rPr>
              <a:t> beats Log4Net and </a:t>
            </a:r>
            <a:r>
              <a:rPr lang="en-US" sz="1400" dirty="0" err="1" smtClean="0">
                <a:solidFill>
                  <a:schemeClr val="bg1"/>
                </a:solidFill>
              </a:rPr>
              <a:t>NLog</a:t>
            </a:r>
            <a:r>
              <a:rPr lang="en-US" sz="1400" dirty="0" smtClean="0">
                <a:solidFill>
                  <a:schemeClr val="bg1"/>
                </a:solidFill>
              </a:rPr>
              <a:t> in the console </a:t>
            </a:r>
            <a:r>
              <a:rPr lang="en-US" sz="1400" dirty="0" smtClean="0">
                <a:solidFill>
                  <a:schemeClr val="bg1"/>
                </a:solidFill>
              </a:rPr>
              <a:t>by over </a:t>
            </a:r>
            <a:r>
              <a:rPr lang="en-US" sz="1400" dirty="0" smtClean="0">
                <a:solidFill>
                  <a:schemeClr val="bg1"/>
                </a:solidFill>
              </a:rPr>
              <a:t>6/100 milliseconds per log event</a:t>
            </a:r>
          </a:p>
          <a:p>
            <a:pPr marL="800100" lvl="1" indent="-342900">
              <a:buFontTx/>
              <a:buChar char="-"/>
            </a:pPr>
            <a:r>
              <a:rPr lang="en-US" sz="1400" dirty="0" err="1" smtClean="0">
                <a:solidFill>
                  <a:schemeClr val="bg1"/>
                </a:solidFill>
              </a:rPr>
              <a:t>NuLog</a:t>
            </a:r>
            <a:r>
              <a:rPr lang="en-US" sz="1400" dirty="0" smtClean="0">
                <a:solidFill>
                  <a:schemeClr val="bg1"/>
                </a:solidFill>
              </a:rPr>
              <a:t> beats Log4Net by </a:t>
            </a:r>
            <a:r>
              <a:rPr lang="en-US" sz="1400" dirty="0" smtClean="0">
                <a:solidFill>
                  <a:schemeClr val="bg1"/>
                </a:solidFill>
              </a:rPr>
              <a:t>over 9/1000 </a:t>
            </a:r>
            <a:r>
              <a:rPr lang="en-US" sz="1400" dirty="0" smtClean="0">
                <a:solidFill>
                  <a:schemeClr val="bg1"/>
                </a:solidFill>
              </a:rPr>
              <a:t>milliseconds per log event, and </a:t>
            </a:r>
            <a:r>
              <a:rPr lang="en-US" sz="1400" dirty="0" err="1" smtClean="0">
                <a:solidFill>
                  <a:schemeClr val="bg1"/>
                </a:solidFill>
              </a:rPr>
              <a:t>NLog</a:t>
            </a:r>
            <a:r>
              <a:rPr lang="en-US" sz="1400" dirty="0" smtClean="0">
                <a:solidFill>
                  <a:schemeClr val="bg1"/>
                </a:solidFill>
              </a:rPr>
              <a:t> by a whopping 22/100 milliseconds per log event</a:t>
            </a:r>
            <a:endParaRPr lang="en-US" sz="2000" dirty="0" smtClean="0">
              <a:solidFill>
                <a:schemeClr val="bg1"/>
              </a:solidFill>
            </a:endParaRPr>
          </a:p>
        </p:txBody>
      </p:sp>
      <p:graphicFrame>
        <p:nvGraphicFramePr>
          <p:cNvPr id="11" name="Chart 10"/>
          <p:cNvGraphicFramePr/>
          <p:nvPr>
            <p:extLst>
              <p:ext uri="{D42A27DB-BD31-4B8C-83A1-F6EECF244321}">
                <p14:modId xmlns:p14="http://schemas.microsoft.com/office/powerpoint/2010/main" val="3519167944"/>
              </p:ext>
            </p:extLst>
          </p:nvPr>
        </p:nvGraphicFramePr>
        <p:xfrm>
          <a:off x="609600" y="1333500"/>
          <a:ext cx="6286500"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14"/>
          <p:cNvSpPr/>
          <p:nvPr/>
        </p:nvSpPr>
        <p:spPr>
          <a:xfrm>
            <a:off x="2674670" y="1645920"/>
            <a:ext cx="2228495" cy="261610"/>
          </a:xfrm>
          <a:prstGeom prst="rect">
            <a:avLst/>
          </a:prstGeom>
        </p:spPr>
        <p:txBody>
          <a:bodyPr wrap="none">
            <a:spAutoFit/>
          </a:bodyPr>
          <a:lstStyle/>
          <a:p>
            <a:r>
              <a:rPr lang="en-US" sz="1100" dirty="0" smtClean="0"/>
              <a:t>(Milliseconds Per Message Logged)</a:t>
            </a:r>
            <a:endParaRPr lang="en-US" sz="1100" dirty="0"/>
          </a:p>
        </p:txBody>
      </p:sp>
    </p:spTree>
    <p:extLst>
      <p:ext uri="{BB962C8B-B14F-4D97-AF65-F5344CB8AC3E}">
        <p14:creationId xmlns:p14="http://schemas.microsoft.com/office/powerpoint/2010/main" val="275588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 and Extension</a:t>
            </a:r>
            <a:endParaRPr lang="en-US" dirty="0"/>
          </a:p>
        </p:txBody>
      </p:sp>
      <p:sp>
        <p:nvSpPr>
          <p:cNvPr id="4" name="Text Placeholder 3"/>
          <p:cNvSpPr>
            <a:spLocks noGrp="1"/>
          </p:cNvSpPr>
          <p:nvPr>
            <p:ph type="body" sz="half" idx="2"/>
          </p:nvPr>
        </p:nvSpPr>
        <p:spPr/>
        <p:txBody>
          <a:bodyPr>
            <a:normAutofit/>
          </a:bodyPr>
          <a:lstStyle/>
          <a:p>
            <a:r>
              <a:rPr lang="en-US" dirty="0">
                <a:solidFill>
                  <a:schemeClr val="bg1"/>
                </a:solidFill>
              </a:rPr>
              <a:t>Like all magnificent things, it's very simple</a:t>
            </a:r>
          </a:p>
        </p:txBody>
      </p:sp>
      <p:grpSp>
        <p:nvGrpSpPr>
          <p:cNvPr id="27" name="Group 26"/>
          <p:cNvGrpSpPr/>
          <p:nvPr/>
        </p:nvGrpSpPr>
        <p:grpSpPr>
          <a:xfrm>
            <a:off x="3886200" y="1219200"/>
            <a:ext cx="4419600" cy="3206595"/>
            <a:chOff x="6864862" y="914400"/>
            <a:chExt cx="2126738" cy="1543033"/>
          </a:xfrm>
        </p:grpSpPr>
        <p:grpSp>
          <p:nvGrpSpPr>
            <p:cNvPr id="28" name="Group 27"/>
            <p:cNvGrpSpPr/>
            <p:nvPr/>
          </p:nvGrpSpPr>
          <p:grpSpPr>
            <a:xfrm>
              <a:off x="8001000" y="914400"/>
              <a:ext cx="990600" cy="1062208"/>
              <a:chOff x="7467600" y="2322714"/>
              <a:chExt cx="1258720" cy="1349710"/>
            </a:xfrm>
            <a:solidFill>
              <a:schemeClr val="accent1"/>
            </a:solidFill>
          </p:grpSpPr>
          <p:sp>
            <p:nvSpPr>
              <p:cNvPr id="30" name="Freeform 29"/>
              <p:cNvSpPr/>
              <p:nvPr/>
            </p:nvSpPr>
            <p:spPr>
              <a:xfrm>
                <a:off x="7467600" y="2322714"/>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1" name="Freeform 30"/>
              <p:cNvSpPr/>
              <p:nvPr/>
            </p:nvSpPr>
            <p:spPr>
              <a:xfrm>
                <a:off x="8077991" y="3024095"/>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2" name="Freeform 31"/>
              <p:cNvSpPr/>
              <p:nvPr/>
            </p:nvSpPr>
            <p:spPr>
              <a:xfrm>
                <a:off x="7621272" y="3239068"/>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grpSp>
        <p:sp>
          <p:nvSpPr>
            <p:cNvPr id="29" name="Freeform 28"/>
            <p:cNvSpPr/>
            <p:nvPr/>
          </p:nvSpPr>
          <p:spPr>
            <a:xfrm rot="19606445">
              <a:off x="6864862" y="1876446"/>
              <a:ext cx="1670096" cy="580987"/>
            </a:xfrm>
            <a:custGeom>
              <a:avLst/>
              <a:gdLst>
                <a:gd name="connsiteX0" fmla="*/ 5786543 w 6841931"/>
                <a:gd name="connsiteY0" fmla="*/ 0 h 2380148"/>
                <a:gd name="connsiteX1" fmla="*/ 6816644 w 6841931"/>
                <a:gd name="connsiteY1" fmla="*/ 524692 h 2380148"/>
                <a:gd name="connsiteX2" fmla="*/ 6841930 w 6841931"/>
                <a:gd name="connsiteY2" fmla="*/ 569322 h 2380148"/>
                <a:gd name="connsiteX3" fmla="*/ 5937842 w 6841931"/>
                <a:gd name="connsiteY3" fmla="*/ 569322 h 2380148"/>
                <a:gd name="connsiteX4" fmla="*/ 5574218 w 6841931"/>
                <a:gd name="connsiteY4" fmla="*/ 932946 h 2380148"/>
                <a:gd name="connsiteX5" fmla="*/ 5574218 w 6841931"/>
                <a:gd name="connsiteY5" fmla="*/ 1447201 h 2380148"/>
                <a:gd name="connsiteX6" fmla="*/ 5937842 w 6841931"/>
                <a:gd name="connsiteY6" fmla="*/ 1810825 h 2380148"/>
                <a:gd name="connsiteX7" fmla="*/ 6841931 w 6841931"/>
                <a:gd name="connsiteY7" fmla="*/ 1810825 h 2380148"/>
                <a:gd name="connsiteX8" fmla="*/ 6816644 w 6841931"/>
                <a:gd name="connsiteY8" fmla="*/ 1855456 h 2380148"/>
                <a:gd name="connsiteX9" fmla="*/ 5786543 w 6841931"/>
                <a:gd name="connsiteY9" fmla="*/ 2380148 h 2380148"/>
                <a:gd name="connsiteX10" fmla="*/ 4641907 w 6841931"/>
                <a:gd name="connsiteY10" fmla="*/ 1653305 h 2380148"/>
                <a:gd name="connsiteX11" fmla="*/ 4636974 w 6841931"/>
                <a:gd name="connsiteY11" fmla="*/ 1638080 h 2380148"/>
                <a:gd name="connsiteX12" fmla="*/ 149338 w 6841931"/>
                <a:gd name="connsiteY12" fmla="*/ 1638080 h 2380148"/>
                <a:gd name="connsiteX13" fmla="*/ 0 w 6841931"/>
                <a:gd name="connsiteY13" fmla="*/ 1488742 h 2380148"/>
                <a:gd name="connsiteX14" fmla="*/ 0 w 6841931"/>
                <a:gd name="connsiteY14" fmla="*/ 891407 h 2380148"/>
                <a:gd name="connsiteX15" fmla="*/ 149338 w 6841931"/>
                <a:gd name="connsiteY15" fmla="*/ 742069 h 2380148"/>
                <a:gd name="connsiteX16" fmla="*/ 4636974 w 6841931"/>
                <a:gd name="connsiteY16" fmla="*/ 742069 h 2380148"/>
                <a:gd name="connsiteX17" fmla="*/ 4641907 w 6841931"/>
                <a:gd name="connsiteY17" fmla="*/ 726843 h 2380148"/>
                <a:gd name="connsiteX18" fmla="*/ 5786543 w 6841931"/>
                <a:gd name="connsiteY18" fmla="*/ 0 h 238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41931" h="2380148">
                  <a:moveTo>
                    <a:pt x="5786543" y="0"/>
                  </a:moveTo>
                  <a:cubicBezTo>
                    <a:pt x="6215344" y="0"/>
                    <a:pt x="6593401" y="208131"/>
                    <a:pt x="6816644" y="524692"/>
                  </a:cubicBezTo>
                  <a:lnTo>
                    <a:pt x="6841930" y="569322"/>
                  </a:lnTo>
                  <a:lnTo>
                    <a:pt x="5937842" y="569322"/>
                  </a:lnTo>
                  <a:lnTo>
                    <a:pt x="5574218" y="932946"/>
                  </a:lnTo>
                  <a:lnTo>
                    <a:pt x="5574218" y="1447201"/>
                  </a:lnTo>
                  <a:lnTo>
                    <a:pt x="5937842" y="1810825"/>
                  </a:lnTo>
                  <a:lnTo>
                    <a:pt x="6841931" y="1810825"/>
                  </a:lnTo>
                  <a:lnTo>
                    <a:pt x="6816644" y="1855456"/>
                  </a:lnTo>
                  <a:cubicBezTo>
                    <a:pt x="6593401" y="2172018"/>
                    <a:pt x="6215344" y="2380148"/>
                    <a:pt x="5786543" y="2380148"/>
                  </a:cubicBezTo>
                  <a:cubicBezTo>
                    <a:pt x="5271983" y="2380148"/>
                    <a:pt x="4830492" y="2080440"/>
                    <a:pt x="4641907" y="1653305"/>
                  </a:cubicBezTo>
                  <a:lnTo>
                    <a:pt x="4636974" y="1638080"/>
                  </a:lnTo>
                  <a:lnTo>
                    <a:pt x="149338" y="1638080"/>
                  </a:lnTo>
                  <a:cubicBezTo>
                    <a:pt x="66861" y="1638080"/>
                    <a:pt x="0" y="1571219"/>
                    <a:pt x="0" y="1488742"/>
                  </a:cubicBezTo>
                  <a:lnTo>
                    <a:pt x="0" y="891407"/>
                  </a:lnTo>
                  <a:cubicBezTo>
                    <a:pt x="0" y="808930"/>
                    <a:pt x="66861" y="742069"/>
                    <a:pt x="149338" y="742069"/>
                  </a:cubicBezTo>
                  <a:lnTo>
                    <a:pt x="4636974" y="742069"/>
                  </a:lnTo>
                  <a:lnTo>
                    <a:pt x="4641907" y="726843"/>
                  </a:lnTo>
                  <a:cubicBezTo>
                    <a:pt x="4830492" y="299708"/>
                    <a:pt x="5271983" y="0"/>
                    <a:pt x="5786543" y="0"/>
                  </a:cubicBezTo>
                  <a:close/>
                </a:path>
              </a:pathLst>
            </a:custGeom>
            <a:ln w="571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38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Customization and Extension</a:t>
            </a:r>
            <a:endParaRPr lang="en-US" dirty="0">
              <a:solidFill>
                <a:schemeClr val="bg2"/>
              </a:solidFill>
            </a:endParaRPr>
          </a:p>
        </p:txBody>
      </p:sp>
      <p:sp>
        <p:nvSpPr>
          <p:cNvPr id="4" name="Text Placeholder 3"/>
          <p:cNvSpPr>
            <a:spLocks noGrp="1"/>
          </p:cNvSpPr>
          <p:nvPr>
            <p:ph type="body" sz="half" idx="2"/>
          </p:nvPr>
        </p:nvSpPr>
        <p:spPr/>
        <p:txBody>
          <a:bodyPr>
            <a:normAutofit fontScale="77500" lnSpcReduction="20000"/>
          </a:bodyPr>
          <a:lstStyle/>
          <a:p>
            <a:pPr marL="342900" indent="-342900">
              <a:buFontTx/>
              <a:buChar char="-"/>
            </a:pPr>
            <a:r>
              <a:rPr lang="en-US" sz="2000" dirty="0" err="1" smtClean="0">
                <a:solidFill>
                  <a:schemeClr val="bg1"/>
                </a:solidFill>
              </a:rPr>
              <a:t>NuLog</a:t>
            </a:r>
            <a:r>
              <a:rPr lang="en-US" sz="2000" dirty="0" smtClean="0">
                <a:solidFill>
                  <a:schemeClr val="bg1"/>
                </a:solidFill>
              </a:rPr>
              <a:t> is designed from the ground up with extension and customization in mind, and is therefore, very highly customizable and extensible</a:t>
            </a:r>
          </a:p>
          <a:p>
            <a:pPr marL="342900" indent="-342900">
              <a:buFontTx/>
              <a:buChar char="-"/>
            </a:pPr>
            <a:r>
              <a:rPr lang="en-US" sz="2000" dirty="0" smtClean="0">
                <a:solidFill>
                  <a:schemeClr val="bg1"/>
                </a:solidFill>
              </a:rPr>
              <a:t>The high performance of the framework is inherited by custom targets that are </a:t>
            </a:r>
            <a:r>
              <a:rPr lang="en-US" sz="2000" dirty="0" smtClean="0">
                <a:solidFill>
                  <a:schemeClr val="bg1"/>
                </a:solidFill>
              </a:rPr>
              <a:t>written</a:t>
            </a:r>
            <a:r>
              <a:rPr lang="en-US" sz="2000" baseline="30000" dirty="0" smtClean="0">
                <a:solidFill>
                  <a:schemeClr val="bg1"/>
                </a:solidFill>
              </a:rPr>
              <a:t>1</a:t>
            </a:r>
            <a:endParaRPr lang="en-US" sz="2000" baseline="30000" dirty="0" smtClean="0">
              <a:solidFill>
                <a:schemeClr val="bg1"/>
              </a:solidFill>
            </a:endParaRPr>
          </a:p>
          <a:p>
            <a:pPr marL="342900" indent="-342900">
              <a:buFontTx/>
              <a:buChar char="-"/>
            </a:pPr>
            <a:r>
              <a:rPr lang="en-US" sz="2000" dirty="0" smtClean="0">
                <a:solidFill>
                  <a:schemeClr val="bg1"/>
                </a:solidFill>
              </a:rPr>
              <a:t>Another presentation </a:t>
            </a:r>
            <a:r>
              <a:rPr lang="en-US" sz="2000" dirty="0" smtClean="0">
                <a:solidFill>
                  <a:schemeClr val="bg1"/>
                </a:solidFill>
              </a:rPr>
              <a:t>will be provided </a:t>
            </a:r>
            <a:r>
              <a:rPr lang="en-US" sz="2000" dirty="0" smtClean="0">
                <a:solidFill>
                  <a:schemeClr val="bg1"/>
                </a:solidFill>
              </a:rPr>
              <a:t>which details creating a custom target for the framework which explores much more the details of extending the framework</a:t>
            </a:r>
          </a:p>
        </p:txBody>
      </p:sp>
      <p:grpSp>
        <p:nvGrpSpPr>
          <p:cNvPr id="7" name="Group 6"/>
          <p:cNvGrpSpPr/>
          <p:nvPr/>
        </p:nvGrpSpPr>
        <p:grpSpPr>
          <a:xfrm>
            <a:off x="3657600" y="762000"/>
            <a:ext cx="2971800" cy="2156159"/>
            <a:chOff x="6864862" y="914400"/>
            <a:chExt cx="2126738" cy="1543033"/>
          </a:xfrm>
        </p:grpSpPr>
        <p:grpSp>
          <p:nvGrpSpPr>
            <p:cNvPr id="8" name="Group 7"/>
            <p:cNvGrpSpPr/>
            <p:nvPr/>
          </p:nvGrpSpPr>
          <p:grpSpPr>
            <a:xfrm>
              <a:off x="8001000" y="914400"/>
              <a:ext cx="990600" cy="1062208"/>
              <a:chOff x="7467600" y="2322714"/>
              <a:chExt cx="1258720" cy="1349710"/>
            </a:xfrm>
            <a:solidFill>
              <a:schemeClr val="accent1"/>
            </a:solidFill>
          </p:grpSpPr>
          <p:sp>
            <p:nvSpPr>
              <p:cNvPr id="10" name="Freeform 9"/>
              <p:cNvSpPr/>
              <p:nvPr/>
            </p:nvSpPr>
            <p:spPr>
              <a:xfrm>
                <a:off x="7467600" y="2322714"/>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381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2" name="Freeform 11"/>
              <p:cNvSpPr/>
              <p:nvPr/>
            </p:nvSpPr>
            <p:spPr>
              <a:xfrm>
                <a:off x="8077991" y="3024095"/>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381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3" name="Freeform 12"/>
              <p:cNvSpPr/>
              <p:nvPr/>
            </p:nvSpPr>
            <p:spPr>
              <a:xfrm>
                <a:off x="7621272" y="3239068"/>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a:ln w="381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
          <p:nvSpPr>
            <p:cNvPr id="9" name="Freeform 8"/>
            <p:cNvSpPr/>
            <p:nvPr/>
          </p:nvSpPr>
          <p:spPr>
            <a:xfrm rot="19606445">
              <a:off x="6864862" y="1876446"/>
              <a:ext cx="1670096" cy="580987"/>
            </a:xfrm>
            <a:custGeom>
              <a:avLst/>
              <a:gdLst>
                <a:gd name="connsiteX0" fmla="*/ 5786543 w 6841931"/>
                <a:gd name="connsiteY0" fmla="*/ 0 h 2380148"/>
                <a:gd name="connsiteX1" fmla="*/ 6816644 w 6841931"/>
                <a:gd name="connsiteY1" fmla="*/ 524692 h 2380148"/>
                <a:gd name="connsiteX2" fmla="*/ 6841930 w 6841931"/>
                <a:gd name="connsiteY2" fmla="*/ 569322 h 2380148"/>
                <a:gd name="connsiteX3" fmla="*/ 5937842 w 6841931"/>
                <a:gd name="connsiteY3" fmla="*/ 569322 h 2380148"/>
                <a:gd name="connsiteX4" fmla="*/ 5574218 w 6841931"/>
                <a:gd name="connsiteY4" fmla="*/ 932946 h 2380148"/>
                <a:gd name="connsiteX5" fmla="*/ 5574218 w 6841931"/>
                <a:gd name="connsiteY5" fmla="*/ 1447201 h 2380148"/>
                <a:gd name="connsiteX6" fmla="*/ 5937842 w 6841931"/>
                <a:gd name="connsiteY6" fmla="*/ 1810825 h 2380148"/>
                <a:gd name="connsiteX7" fmla="*/ 6841931 w 6841931"/>
                <a:gd name="connsiteY7" fmla="*/ 1810825 h 2380148"/>
                <a:gd name="connsiteX8" fmla="*/ 6816644 w 6841931"/>
                <a:gd name="connsiteY8" fmla="*/ 1855456 h 2380148"/>
                <a:gd name="connsiteX9" fmla="*/ 5786543 w 6841931"/>
                <a:gd name="connsiteY9" fmla="*/ 2380148 h 2380148"/>
                <a:gd name="connsiteX10" fmla="*/ 4641907 w 6841931"/>
                <a:gd name="connsiteY10" fmla="*/ 1653305 h 2380148"/>
                <a:gd name="connsiteX11" fmla="*/ 4636974 w 6841931"/>
                <a:gd name="connsiteY11" fmla="*/ 1638080 h 2380148"/>
                <a:gd name="connsiteX12" fmla="*/ 149338 w 6841931"/>
                <a:gd name="connsiteY12" fmla="*/ 1638080 h 2380148"/>
                <a:gd name="connsiteX13" fmla="*/ 0 w 6841931"/>
                <a:gd name="connsiteY13" fmla="*/ 1488742 h 2380148"/>
                <a:gd name="connsiteX14" fmla="*/ 0 w 6841931"/>
                <a:gd name="connsiteY14" fmla="*/ 891407 h 2380148"/>
                <a:gd name="connsiteX15" fmla="*/ 149338 w 6841931"/>
                <a:gd name="connsiteY15" fmla="*/ 742069 h 2380148"/>
                <a:gd name="connsiteX16" fmla="*/ 4636974 w 6841931"/>
                <a:gd name="connsiteY16" fmla="*/ 742069 h 2380148"/>
                <a:gd name="connsiteX17" fmla="*/ 4641907 w 6841931"/>
                <a:gd name="connsiteY17" fmla="*/ 726843 h 2380148"/>
                <a:gd name="connsiteX18" fmla="*/ 5786543 w 6841931"/>
                <a:gd name="connsiteY18" fmla="*/ 0 h 238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41931" h="2380148">
                  <a:moveTo>
                    <a:pt x="5786543" y="0"/>
                  </a:moveTo>
                  <a:cubicBezTo>
                    <a:pt x="6215344" y="0"/>
                    <a:pt x="6593401" y="208131"/>
                    <a:pt x="6816644" y="524692"/>
                  </a:cubicBezTo>
                  <a:lnTo>
                    <a:pt x="6841930" y="569322"/>
                  </a:lnTo>
                  <a:lnTo>
                    <a:pt x="5937842" y="569322"/>
                  </a:lnTo>
                  <a:lnTo>
                    <a:pt x="5574218" y="932946"/>
                  </a:lnTo>
                  <a:lnTo>
                    <a:pt x="5574218" y="1447201"/>
                  </a:lnTo>
                  <a:lnTo>
                    <a:pt x="5937842" y="1810825"/>
                  </a:lnTo>
                  <a:lnTo>
                    <a:pt x="6841931" y="1810825"/>
                  </a:lnTo>
                  <a:lnTo>
                    <a:pt x="6816644" y="1855456"/>
                  </a:lnTo>
                  <a:cubicBezTo>
                    <a:pt x="6593401" y="2172018"/>
                    <a:pt x="6215344" y="2380148"/>
                    <a:pt x="5786543" y="2380148"/>
                  </a:cubicBezTo>
                  <a:cubicBezTo>
                    <a:pt x="5271983" y="2380148"/>
                    <a:pt x="4830492" y="2080440"/>
                    <a:pt x="4641907" y="1653305"/>
                  </a:cubicBezTo>
                  <a:lnTo>
                    <a:pt x="4636974" y="1638080"/>
                  </a:lnTo>
                  <a:lnTo>
                    <a:pt x="149338" y="1638080"/>
                  </a:lnTo>
                  <a:cubicBezTo>
                    <a:pt x="66861" y="1638080"/>
                    <a:pt x="0" y="1571219"/>
                    <a:pt x="0" y="1488742"/>
                  </a:cubicBezTo>
                  <a:lnTo>
                    <a:pt x="0" y="891407"/>
                  </a:lnTo>
                  <a:cubicBezTo>
                    <a:pt x="0" y="808930"/>
                    <a:pt x="66861" y="742069"/>
                    <a:pt x="149338" y="742069"/>
                  </a:cubicBezTo>
                  <a:lnTo>
                    <a:pt x="4636974" y="742069"/>
                  </a:lnTo>
                  <a:lnTo>
                    <a:pt x="4641907" y="726843"/>
                  </a:lnTo>
                  <a:cubicBezTo>
                    <a:pt x="4830492" y="299708"/>
                    <a:pt x="5271983" y="0"/>
                    <a:pt x="5786543" y="0"/>
                  </a:cubicBezTo>
                  <a:close/>
                </a:path>
              </a:pathLst>
            </a:custGeom>
            <a:ln w="381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14" name="Group 13"/>
          <p:cNvGrpSpPr/>
          <p:nvPr/>
        </p:nvGrpSpPr>
        <p:grpSpPr>
          <a:xfrm>
            <a:off x="1166535" y="3491167"/>
            <a:ext cx="2459405" cy="2450955"/>
            <a:chOff x="1116680" y="458412"/>
            <a:chExt cx="4564642" cy="4548958"/>
          </a:xfrm>
          <a:solidFill>
            <a:schemeClr val="accent3">
              <a:lumMod val="75000"/>
            </a:schemeClr>
          </a:solidFill>
        </p:grpSpPr>
        <p:sp>
          <p:nvSpPr>
            <p:cNvPr id="16" name="Freeform 15"/>
            <p:cNvSpPr/>
            <p:nvPr/>
          </p:nvSpPr>
          <p:spPr>
            <a:xfrm>
              <a:off x="1116680" y="458412"/>
              <a:ext cx="4564642" cy="4548958"/>
            </a:xfrm>
            <a:custGeom>
              <a:avLst/>
              <a:gdLst>
                <a:gd name="connsiteX0" fmla="*/ 504240 w 1312762"/>
                <a:gd name="connsiteY0" fmla="*/ 430011 h 1308251"/>
                <a:gd name="connsiteX1" fmla="*/ 601128 w 1312762"/>
                <a:gd name="connsiteY1" fmla="*/ 430011 h 1308251"/>
                <a:gd name="connsiteX2" fmla="*/ 625351 w 1312762"/>
                <a:gd name="connsiteY2" fmla="*/ 450056 h 1308251"/>
                <a:gd name="connsiteX3" fmla="*/ 625351 w 1312762"/>
                <a:gd name="connsiteY3" fmla="*/ 675579 h 1308251"/>
                <a:gd name="connsiteX4" fmla="*/ 1185338 w 1312762"/>
                <a:gd name="connsiteY4" fmla="*/ 675579 h 1308251"/>
                <a:gd name="connsiteX5" fmla="*/ 1312762 w 1312762"/>
                <a:gd name="connsiteY5" fmla="*/ 781027 h 1308251"/>
                <a:gd name="connsiteX6" fmla="*/ 1312762 w 1312762"/>
                <a:gd name="connsiteY6" fmla="*/ 1308251 h 1308251"/>
                <a:gd name="connsiteX7" fmla="*/ 0 w 1312762"/>
                <a:gd name="connsiteY7" fmla="*/ 1308251 h 1308251"/>
                <a:gd name="connsiteX8" fmla="*/ 0 w 1312762"/>
                <a:gd name="connsiteY8" fmla="*/ 675579 h 1308251"/>
                <a:gd name="connsiteX9" fmla="*/ 211323 w 1312762"/>
                <a:gd name="connsiteY9" fmla="*/ 675579 h 1308251"/>
                <a:gd name="connsiteX10" fmla="*/ 211323 w 1312762"/>
                <a:gd name="connsiteY10" fmla="*/ 531785 h 1308251"/>
                <a:gd name="connsiteX11" fmla="*/ 244769 w 1312762"/>
                <a:gd name="connsiteY11" fmla="*/ 504107 h 1308251"/>
                <a:gd name="connsiteX12" fmla="*/ 378546 w 1312762"/>
                <a:gd name="connsiteY12" fmla="*/ 504107 h 1308251"/>
                <a:gd name="connsiteX13" fmla="*/ 411991 w 1312762"/>
                <a:gd name="connsiteY13" fmla="*/ 531785 h 1308251"/>
                <a:gd name="connsiteX14" fmla="*/ 411991 w 1312762"/>
                <a:gd name="connsiteY14" fmla="*/ 675579 h 1308251"/>
                <a:gd name="connsiteX15" fmla="*/ 480017 w 1312762"/>
                <a:gd name="connsiteY15" fmla="*/ 675579 h 1308251"/>
                <a:gd name="connsiteX16" fmla="*/ 480017 w 1312762"/>
                <a:gd name="connsiteY16" fmla="*/ 450056 h 1308251"/>
                <a:gd name="connsiteX17" fmla="*/ 504240 w 1312762"/>
                <a:gd name="connsiteY17" fmla="*/ 430011 h 1308251"/>
                <a:gd name="connsiteX18" fmla="*/ 406699 w 1312762"/>
                <a:gd name="connsiteY18" fmla="*/ 589 h 1308251"/>
                <a:gd name="connsiteX19" fmla="*/ 427179 w 1312762"/>
                <a:gd name="connsiteY19" fmla="*/ 4440 h 1308251"/>
                <a:gd name="connsiteX20" fmla="*/ 443082 w 1312762"/>
                <a:gd name="connsiteY20" fmla="*/ 22820 h 1308251"/>
                <a:gd name="connsiteX21" fmla="*/ 443557 w 1312762"/>
                <a:gd name="connsiteY21" fmla="*/ 23369 h 1308251"/>
                <a:gd name="connsiteX22" fmla="*/ 494367 w 1312762"/>
                <a:gd name="connsiteY22" fmla="*/ 5483 h 1308251"/>
                <a:gd name="connsiteX23" fmla="*/ 520134 w 1312762"/>
                <a:gd name="connsiteY23" fmla="*/ 54277 h 1308251"/>
                <a:gd name="connsiteX24" fmla="*/ 520276 w 1312762"/>
                <a:gd name="connsiteY24" fmla="*/ 54398 h 1308251"/>
                <a:gd name="connsiteX25" fmla="*/ 540620 w 1312762"/>
                <a:gd name="connsiteY25" fmla="*/ 71671 h 1308251"/>
                <a:gd name="connsiteX26" fmla="*/ 553201 w 1312762"/>
                <a:gd name="connsiteY26" fmla="*/ 101633 h 1308251"/>
                <a:gd name="connsiteX27" fmla="*/ 551721 w 1312762"/>
                <a:gd name="connsiteY27" fmla="*/ 152984 h 1308251"/>
                <a:gd name="connsiteX28" fmla="*/ 562533 w 1312762"/>
                <a:gd name="connsiteY28" fmla="*/ 231498 h 1308251"/>
                <a:gd name="connsiteX29" fmla="*/ 511885 w 1312762"/>
                <a:gd name="connsiteY29" fmla="*/ 300226 h 1308251"/>
                <a:gd name="connsiteX30" fmla="*/ 493754 w 1312762"/>
                <a:gd name="connsiteY30" fmla="*/ 359116 h 1308251"/>
                <a:gd name="connsiteX31" fmla="*/ 432023 w 1312762"/>
                <a:gd name="connsiteY31" fmla="*/ 366247 h 1308251"/>
                <a:gd name="connsiteX32" fmla="*/ 387910 w 1312762"/>
                <a:gd name="connsiteY32" fmla="*/ 429072 h 1308251"/>
                <a:gd name="connsiteX33" fmla="*/ 323048 w 1312762"/>
                <a:gd name="connsiteY33" fmla="*/ 390724 h 1308251"/>
                <a:gd name="connsiteX34" fmla="*/ 226698 w 1312762"/>
                <a:gd name="connsiteY34" fmla="*/ 352835 h 1308251"/>
                <a:gd name="connsiteX35" fmla="*/ 184335 w 1312762"/>
                <a:gd name="connsiteY35" fmla="*/ 310672 h 1308251"/>
                <a:gd name="connsiteX36" fmla="*/ 193387 w 1312762"/>
                <a:gd name="connsiteY36" fmla="*/ 253758 h 1308251"/>
                <a:gd name="connsiteX37" fmla="*/ 174272 w 1312762"/>
                <a:gd name="connsiteY37" fmla="*/ 195367 h 1308251"/>
                <a:gd name="connsiteX38" fmla="*/ 209180 w 1312762"/>
                <a:gd name="connsiteY38" fmla="*/ 143467 h 1308251"/>
                <a:gd name="connsiteX39" fmla="*/ 209514 w 1312762"/>
                <a:gd name="connsiteY39" fmla="*/ 142099 h 1308251"/>
                <a:gd name="connsiteX40" fmla="*/ 225064 w 1312762"/>
                <a:gd name="connsiteY40" fmla="*/ 67569 h 1308251"/>
                <a:gd name="connsiteX41" fmla="*/ 300711 w 1312762"/>
                <a:gd name="connsiteY41" fmla="*/ 50542 h 1308251"/>
                <a:gd name="connsiteX42" fmla="*/ 300728 w 1312762"/>
                <a:gd name="connsiteY42" fmla="*/ 50513 h 1308251"/>
                <a:gd name="connsiteX43" fmla="*/ 315772 w 1312762"/>
                <a:gd name="connsiteY43" fmla="*/ 24905 h 1308251"/>
                <a:gd name="connsiteX44" fmla="*/ 376980 w 1312762"/>
                <a:gd name="connsiteY44" fmla="*/ 32866 h 1308251"/>
                <a:gd name="connsiteX45" fmla="*/ 377252 w 1312762"/>
                <a:gd name="connsiteY45" fmla="*/ 32384 h 1308251"/>
                <a:gd name="connsiteX46" fmla="*/ 389200 w 1312762"/>
                <a:gd name="connsiteY46" fmla="*/ 11204 h 1308251"/>
                <a:gd name="connsiteX47" fmla="*/ 406699 w 1312762"/>
                <a:gd name="connsiteY47" fmla="*/ 589 h 130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2762" h="1308251">
                  <a:moveTo>
                    <a:pt x="504240" y="430011"/>
                  </a:moveTo>
                  <a:lnTo>
                    <a:pt x="601128" y="430011"/>
                  </a:lnTo>
                  <a:cubicBezTo>
                    <a:pt x="614506" y="430011"/>
                    <a:pt x="625351" y="438985"/>
                    <a:pt x="625351" y="450056"/>
                  </a:cubicBezTo>
                  <a:lnTo>
                    <a:pt x="625351" y="675579"/>
                  </a:lnTo>
                  <a:lnTo>
                    <a:pt x="1185338" y="675579"/>
                  </a:lnTo>
                  <a:lnTo>
                    <a:pt x="1312762" y="781027"/>
                  </a:lnTo>
                  <a:lnTo>
                    <a:pt x="1312762" y="1308251"/>
                  </a:lnTo>
                  <a:lnTo>
                    <a:pt x="0" y="1308251"/>
                  </a:lnTo>
                  <a:lnTo>
                    <a:pt x="0" y="675579"/>
                  </a:lnTo>
                  <a:lnTo>
                    <a:pt x="211323" y="675579"/>
                  </a:lnTo>
                  <a:lnTo>
                    <a:pt x="211323" y="531785"/>
                  </a:lnTo>
                  <a:cubicBezTo>
                    <a:pt x="211323" y="516499"/>
                    <a:pt x="226298" y="504107"/>
                    <a:pt x="244769" y="504107"/>
                  </a:cubicBezTo>
                  <a:lnTo>
                    <a:pt x="378546" y="504107"/>
                  </a:lnTo>
                  <a:cubicBezTo>
                    <a:pt x="397017" y="504107"/>
                    <a:pt x="411991" y="516499"/>
                    <a:pt x="411991" y="531785"/>
                  </a:cubicBezTo>
                  <a:lnTo>
                    <a:pt x="411991" y="675579"/>
                  </a:lnTo>
                  <a:lnTo>
                    <a:pt x="480017" y="675579"/>
                  </a:lnTo>
                  <a:lnTo>
                    <a:pt x="480017" y="450056"/>
                  </a:lnTo>
                  <a:cubicBezTo>
                    <a:pt x="480017" y="438985"/>
                    <a:pt x="490862" y="430011"/>
                    <a:pt x="504240" y="430011"/>
                  </a:cubicBezTo>
                  <a:close/>
                  <a:moveTo>
                    <a:pt x="406699" y="589"/>
                  </a:moveTo>
                  <a:cubicBezTo>
                    <a:pt x="413757" y="-919"/>
                    <a:pt x="420810" y="504"/>
                    <a:pt x="427179" y="4440"/>
                  </a:cubicBezTo>
                  <a:lnTo>
                    <a:pt x="443082" y="22820"/>
                  </a:lnTo>
                  <a:lnTo>
                    <a:pt x="443557" y="23369"/>
                  </a:lnTo>
                  <a:cubicBezTo>
                    <a:pt x="456030" y="1258"/>
                    <a:pt x="476661" y="-6002"/>
                    <a:pt x="494367" y="5483"/>
                  </a:cubicBezTo>
                  <a:cubicBezTo>
                    <a:pt x="507860" y="14231"/>
                    <a:pt x="517534" y="32546"/>
                    <a:pt x="520134" y="54277"/>
                  </a:cubicBezTo>
                  <a:lnTo>
                    <a:pt x="520276" y="54398"/>
                  </a:lnTo>
                  <a:lnTo>
                    <a:pt x="540620" y="71671"/>
                  </a:lnTo>
                  <a:cubicBezTo>
                    <a:pt x="546306" y="79813"/>
                    <a:pt x="550674" y="90049"/>
                    <a:pt x="553201" y="101633"/>
                  </a:cubicBezTo>
                  <a:cubicBezTo>
                    <a:pt x="556874" y="118451"/>
                    <a:pt x="556350" y="136716"/>
                    <a:pt x="551721" y="152984"/>
                  </a:cubicBezTo>
                  <a:cubicBezTo>
                    <a:pt x="563101" y="175294"/>
                    <a:pt x="567081" y="204215"/>
                    <a:pt x="562533" y="231498"/>
                  </a:cubicBezTo>
                  <a:cubicBezTo>
                    <a:pt x="556486" y="267769"/>
                    <a:pt x="536469" y="294933"/>
                    <a:pt x="511885" y="300226"/>
                  </a:cubicBezTo>
                  <a:cubicBezTo>
                    <a:pt x="511767" y="322865"/>
                    <a:pt x="505152" y="344336"/>
                    <a:pt x="493754" y="359116"/>
                  </a:cubicBezTo>
                  <a:cubicBezTo>
                    <a:pt x="476435" y="381576"/>
                    <a:pt x="451418" y="384462"/>
                    <a:pt x="432023" y="366247"/>
                  </a:cubicBezTo>
                  <a:cubicBezTo>
                    <a:pt x="425751" y="397535"/>
                    <a:pt x="408956" y="421452"/>
                    <a:pt x="387910" y="429072"/>
                  </a:cubicBezTo>
                  <a:cubicBezTo>
                    <a:pt x="363109" y="438050"/>
                    <a:pt x="337226" y="422751"/>
                    <a:pt x="323048" y="390724"/>
                  </a:cubicBezTo>
                  <a:cubicBezTo>
                    <a:pt x="289583" y="421123"/>
                    <a:pt x="246119" y="404036"/>
                    <a:pt x="226698" y="352835"/>
                  </a:cubicBezTo>
                  <a:cubicBezTo>
                    <a:pt x="207619" y="356200"/>
                    <a:pt x="189705" y="338374"/>
                    <a:pt x="184335" y="310672"/>
                  </a:cubicBezTo>
                  <a:cubicBezTo>
                    <a:pt x="180445" y="290629"/>
                    <a:pt x="183884" y="268998"/>
                    <a:pt x="193387" y="253758"/>
                  </a:cubicBezTo>
                  <a:cubicBezTo>
                    <a:pt x="179904" y="241804"/>
                    <a:pt x="172395" y="218865"/>
                    <a:pt x="174272" y="195367"/>
                  </a:cubicBezTo>
                  <a:cubicBezTo>
                    <a:pt x="176474" y="167854"/>
                    <a:pt x="190968" y="146303"/>
                    <a:pt x="209180" y="143467"/>
                  </a:cubicBezTo>
                  <a:cubicBezTo>
                    <a:pt x="209289" y="143008"/>
                    <a:pt x="209406" y="142558"/>
                    <a:pt x="209514" y="142099"/>
                  </a:cubicBezTo>
                  <a:cubicBezTo>
                    <a:pt x="207069" y="115005"/>
                    <a:pt x="212772" y="87682"/>
                    <a:pt x="225064" y="67569"/>
                  </a:cubicBezTo>
                  <a:cubicBezTo>
                    <a:pt x="244486" y="35802"/>
                    <a:pt x="275974" y="28721"/>
                    <a:pt x="300711" y="50542"/>
                  </a:cubicBezTo>
                  <a:lnTo>
                    <a:pt x="300728" y="50513"/>
                  </a:lnTo>
                  <a:lnTo>
                    <a:pt x="315772" y="24905"/>
                  </a:lnTo>
                  <a:cubicBezTo>
                    <a:pt x="333969" y="5923"/>
                    <a:pt x="359774" y="7325"/>
                    <a:pt x="376980" y="32866"/>
                  </a:cubicBezTo>
                  <a:lnTo>
                    <a:pt x="377252" y="32384"/>
                  </a:lnTo>
                  <a:lnTo>
                    <a:pt x="389200" y="11204"/>
                  </a:lnTo>
                  <a:cubicBezTo>
                    <a:pt x="394304" y="5660"/>
                    <a:pt x="400287" y="1957"/>
                    <a:pt x="406699" y="589"/>
                  </a:cubicBezTo>
                  <a:close/>
                </a:path>
              </a:pathLst>
            </a:custGeom>
            <a:grpFill/>
            <a:ln w="381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7" name="Group 16"/>
            <p:cNvGrpSpPr/>
            <p:nvPr/>
          </p:nvGrpSpPr>
          <p:grpSpPr>
            <a:xfrm>
              <a:off x="2514600" y="3124200"/>
              <a:ext cx="1685926" cy="1600200"/>
              <a:chOff x="4278260" y="2731808"/>
              <a:chExt cx="2105807" cy="1998731"/>
            </a:xfrm>
            <a:grpFill/>
          </p:grpSpPr>
          <p:sp>
            <p:nvSpPr>
              <p:cNvPr id="18" name="Cross 17"/>
              <p:cNvSpPr/>
              <p:nvPr/>
            </p:nvSpPr>
            <p:spPr>
              <a:xfrm>
                <a:off x="5081250" y="2731808"/>
                <a:ext cx="1302817" cy="1391830"/>
              </a:xfrm>
              <a:prstGeom prst="plus">
                <a:avLst/>
              </a:prstGeom>
              <a:grpFill/>
              <a:ln w="381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rapezoid 18"/>
              <p:cNvSpPr/>
              <p:nvPr/>
            </p:nvSpPr>
            <p:spPr>
              <a:xfrm>
                <a:off x="4278260" y="2938218"/>
                <a:ext cx="1221897" cy="952317"/>
              </a:xfrm>
              <a:prstGeom prst="trapezoid">
                <a:avLst/>
              </a:prstGeom>
              <a:grpFill/>
              <a:ln w="381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Hexagon 19"/>
              <p:cNvSpPr/>
              <p:nvPr/>
            </p:nvSpPr>
            <p:spPr>
              <a:xfrm>
                <a:off x="4721834" y="3451998"/>
                <a:ext cx="1424198" cy="1278541"/>
              </a:xfrm>
              <a:prstGeom prst="hexagon">
                <a:avLst/>
              </a:prstGeom>
              <a:grpFill/>
              <a:ln w="381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21" name="TextBox 20"/>
          <p:cNvSpPr txBox="1"/>
          <p:nvPr/>
        </p:nvSpPr>
        <p:spPr>
          <a:xfrm>
            <a:off x="8275982" y="5919281"/>
            <a:ext cx="3368702" cy="600164"/>
          </a:xfrm>
          <a:prstGeom prst="rect">
            <a:avLst/>
          </a:prstGeom>
          <a:noFill/>
        </p:spPr>
        <p:txBody>
          <a:bodyPr wrap="square" rtlCol="0">
            <a:spAutoFit/>
          </a:bodyPr>
          <a:lstStyle/>
          <a:p>
            <a:r>
              <a:rPr lang="en-US" sz="1100" dirty="0" smtClean="0">
                <a:solidFill>
                  <a:schemeClr val="bg1"/>
                </a:solidFill>
              </a:rPr>
              <a:t>1. </a:t>
            </a:r>
            <a:r>
              <a:rPr lang="en-US" sz="1100" dirty="0" smtClean="0">
                <a:solidFill>
                  <a:schemeClr val="bg1"/>
                </a:solidFill>
              </a:rPr>
              <a:t>Careful consideration still needs to be made in terms of synchronization when writing custom targets.</a:t>
            </a:r>
            <a:endParaRPr lang="en-US" sz="1100" dirty="0" smtClean="0">
              <a:solidFill>
                <a:schemeClr val="bg1"/>
              </a:solidFill>
            </a:endParaRPr>
          </a:p>
          <a:p>
            <a:pPr marL="342900" indent="-342900">
              <a:buAutoNum type="arabicPeriod"/>
            </a:pPr>
            <a:endParaRPr lang="en-US" sz="1100" dirty="0">
              <a:solidFill>
                <a:schemeClr val="bg1"/>
              </a:solidFill>
            </a:endParaRPr>
          </a:p>
        </p:txBody>
      </p:sp>
    </p:spTree>
    <p:extLst>
      <p:ext uri="{BB962C8B-B14F-4D97-AF65-F5344CB8AC3E}">
        <p14:creationId xmlns:p14="http://schemas.microsoft.com/office/powerpoint/2010/main" val="270239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Licensing and Credits</a:t>
            </a:r>
            <a:endParaRPr lang="en-US" dirty="0"/>
          </a:p>
        </p:txBody>
      </p:sp>
      <p:sp>
        <p:nvSpPr>
          <p:cNvPr id="3" name="Subtitle 2"/>
          <p:cNvSpPr>
            <a:spLocks noGrp="1"/>
          </p:cNvSpPr>
          <p:nvPr>
            <p:ph type="subTitle" idx="1"/>
          </p:nvPr>
        </p:nvSpPr>
        <p:spPr/>
        <p:txBody>
          <a:bodyPr>
            <a:normAutofit/>
          </a:bodyPr>
          <a:lstStyle/>
          <a:p>
            <a:r>
              <a:rPr lang="en-US" dirty="0"/>
              <a:t>It is amazing what you can accomplish if you do not care who gets the </a:t>
            </a:r>
            <a:r>
              <a:rPr lang="en-US" dirty="0" smtClean="0"/>
              <a:t>credit</a:t>
            </a:r>
            <a:endParaRPr lang="en-US" dirty="0"/>
          </a:p>
        </p:txBody>
      </p:sp>
    </p:spTree>
    <p:extLst>
      <p:ext uri="{BB962C8B-B14F-4D97-AF65-F5344CB8AC3E}">
        <p14:creationId xmlns:p14="http://schemas.microsoft.com/office/powerpoint/2010/main" val="122756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2"/>
                </a:solidFill>
              </a:rPr>
              <a:t>NuLog</a:t>
            </a:r>
            <a:r>
              <a:rPr lang="en-US" dirty="0" smtClean="0">
                <a:solidFill>
                  <a:schemeClr val="bg2"/>
                </a:solidFill>
              </a:rPr>
              <a:t> Licensing</a:t>
            </a:r>
            <a:endParaRPr lang="en-US" dirty="0">
              <a:solidFill>
                <a:schemeClr val="bg2"/>
              </a:solidFill>
            </a:endParaRPr>
          </a:p>
        </p:txBody>
      </p:sp>
      <p:sp>
        <p:nvSpPr>
          <p:cNvPr id="4" name="Text Placeholder 3"/>
          <p:cNvSpPr>
            <a:spLocks noGrp="1"/>
          </p:cNvSpPr>
          <p:nvPr>
            <p:ph type="body" sz="half" idx="2"/>
          </p:nvPr>
        </p:nvSpPr>
        <p:spPr>
          <a:xfrm>
            <a:off x="8275982" y="2511813"/>
            <a:ext cx="3398520" cy="3203187"/>
          </a:xfrm>
        </p:spPr>
        <p:txBody>
          <a:bodyPr>
            <a:normAutofit/>
          </a:bodyPr>
          <a:lstStyle/>
          <a:p>
            <a:pPr marL="342900" indent="-342900">
              <a:buFontTx/>
              <a:buChar char="-"/>
            </a:pPr>
            <a:endParaRPr lang="en-US" sz="2000" dirty="0" smtClean="0">
              <a:solidFill>
                <a:schemeClr val="bg1"/>
              </a:solidFill>
            </a:endParaRPr>
          </a:p>
          <a:p>
            <a:pPr marL="342900" indent="-342900">
              <a:buFontTx/>
              <a:buChar char="-"/>
            </a:pPr>
            <a:endParaRPr lang="en-US" sz="2000" dirty="0">
              <a:solidFill>
                <a:schemeClr val="bg1"/>
              </a:solidFill>
            </a:endParaRPr>
          </a:p>
        </p:txBody>
      </p:sp>
      <p:grpSp>
        <p:nvGrpSpPr>
          <p:cNvPr id="15" name="Group 14"/>
          <p:cNvGrpSpPr/>
          <p:nvPr/>
        </p:nvGrpSpPr>
        <p:grpSpPr>
          <a:xfrm>
            <a:off x="228600" y="1216968"/>
            <a:ext cx="7162800" cy="4424065"/>
            <a:chOff x="228600" y="1555522"/>
            <a:chExt cx="7162800" cy="4424065"/>
          </a:xfrm>
        </p:grpSpPr>
        <p:grpSp>
          <p:nvGrpSpPr>
            <p:cNvPr id="11" name="Group 10"/>
            <p:cNvGrpSpPr/>
            <p:nvPr/>
          </p:nvGrpSpPr>
          <p:grpSpPr>
            <a:xfrm>
              <a:off x="2188702" y="2764486"/>
              <a:ext cx="3297698" cy="1329028"/>
              <a:chOff x="152400" y="109336"/>
              <a:chExt cx="3297698" cy="1329028"/>
            </a:xfrm>
          </p:grpSpPr>
          <p:sp>
            <p:nvSpPr>
              <p:cNvPr id="12" name="Rectangle 11"/>
              <p:cNvSpPr/>
              <p:nvPr/>
            </p:nvSpPr>
            <p:spPr>
              <a:xfrm>
                <a:off x="152400" y="109336"/>
                <a:ext cx="2031325" cy="600164"/>
              </a:xfrm>
              <a:prstGeom prst="rect">
                <a:avLst/>
              </a:prstGeom>
            </p:spPr>
            <p:txBody>
              <a:bodyPr wrap="none">
                <a:spAutoFit/>
              </a:bodyPr>
              <a:lstStyle/>
              <a:p>
                <a:r>
                  <a:rPr lang="en-US" sz="1100" b="1" dirty="0" smtClean="0"/>
                  <a:t>Json.NET</a:t>
                </a:r>
              </a:p>
              <a:p>
                <a:r>
                  <a:rPr lang="en-US" sz="1100" i="1" dirty="0" smtClean="0"/>
                  <a:t>MIT License</a:t>
                </a:r>
              </a:p>
              <a:p>
                <a:r>
                  <a:rPr lang="en-US" sz="1100" i="1" dirty="0">
                    <a:hlinkClick r:id="rId2"/>
                  </a:rPr>
                  <a:t>http://</a:t>
                </a:r>
                <a:r>
                  <a:rPr lang="en-US" sz="1100" i="1" dirty="0" smtClean="0">
                    <a:hlinkClick r:id="rId2"/>
                  </a:rPr>
                  <a:t>json.codeplex.com/license</a:t>
                </a:r>
                <a:endParaRPr lang="en-US" sz="1100" i="1" dirty="0" smtClean="0"/>
              </a:p>
            </p:txBody>
          </p:sp>
          <p:sp>
            <p:nvSpPr>
              <p:cNvPr id="13" name="Rectangle 12"/>
              <p:cNvSpPr/>
              <p:nvPr/>
            </p:nvSpPr>
            <p:spPr>
              <a:xfrm>
                <a:off x="152400" y="838200"/>
                <a:ext cx="3297698" cy="600164"/>
              </a:xfrm>
              <a:prstGeom prst="rect">
                <a:avLst/>
              </a:prstGeom>
            </p:spPr>
            <p:txBody>
              <a:bodyPr wrap="none">
                <a:spAutoFit/>
              </a:bodyPr>
              <a:lstStyle/>
              <a:p>
                <a:r>
                  <a:rPr lang="en-US" sz="1100" b="1" dirty="0" err="1" smtClean="0"/>
                  <a:t>SharpZipLib</a:t>
                </a:r>
                <a:endParaRPr lang="en-US" sz="1100" b="1" dirty="0" smtClean="0"/>
              </a:p>
              <a:p>
                <a:r>
                  <a:rPr lang="en-US" sz="1100" i="1" dirty="0" smtClean="0"/>
                  <a:t>Modified GPL License (Allowing “terms of [our] choice”)</a:t>
                </a:r>
              </a:p>
              <a:p>
                <a:r>
                  <a:rPr lang="en-US" sz="1100" i="1" dirty="0">
                    <a:hlinkClick r:id="rId3"/>
                  </a:rPr>
                  <a:t>http://icsharpcode.github.io/SharpZipLib</a:t>
                </a:r>
                <a:r>
                  <a:rPr lang="en-US" sz="1100" i="1" dirty="0" smtClean="0">
                    <a:hlinkClick r:id="rId3"/>
                  </a:rPr>
                  <a:t>/</a:t>
                </a:r>
                <a:endParaRPr lang="en-US" sz="1100" i="1" dirty="0" smtClean="0"/>
              </a:p>
            </p:txBody>
          </p:sp>
        </p:grpSp>
        <p:grpSp>
          <p:nvGrpSpPr>
            <p:cNvPr id="8" name="Group 7"/>
            <p:cNvGrpSpPr/>
            <p:nvPr/>
          </p:nvGrpSpPr>
          <p:grpSpPr>
            <a:xfrm>
              <a:off x="228600" y="1555522"/>
              <a:ext cx="7162800" cy="4424065"/>
              <a:chOff x="228600" y="1447800"/>
              <a:chExt cx="7162800" cy="4424065"/>
            </a:xfrm>
          </p:grpSpPr>
          <p:sp>
            <p:nvSpPr>
              <p:cNvPr id="5" name="TextBox 4"/>
              <p:cNvSpPr txBox="1"/>
              <p:nvPr/>
            </p:nvSpPr>
            <p:spPr>
              <a:xfrm>
                <a:off x="228600" y="1447800"/>
                <a:ext cx="7162800" cy="430887"/>
              </a:xfrm>
              <a:prstGeom prst="rect">
                <a:avLst/>
              </a:prstGeom>
              <a:noFill/>
            </p:spPr>
            <p:txBody>
              <a:bodyPr wrap="square" rtlCol="0">
                <a:spAutoFit/>
              </a:bodyPr>
              <a:lstStyle/>
              <a:p>
                <a:r>
                  <a:rPr lang="en-US" sz="1100" i="1" dirty="0" err="1" smtClean="0"/>
                  <a:t>NuLog</a:t>
                </a:r>
                <a:r>
                  <a:rPr lang="en-US" sz="1100" i="1" dirty="0" smtClean="0"/>
                  <a:t> </a:t>
                </a:r>
                <a:r>
                  <a:rPr lang="en-US" sz="1100" i="1" dirty="0"/>
                  <a:t>is released under the MIT license (</a:t>
                </a:r>
                <a:r>
                  <a:rPr lang="en-US" sz="1100" i="1" dirty="0">
                    <a:hlinkClick r:id="rId4"/>
                  </a:rPr>
                  <a:t>http://opensource.org/licenses/MIT</a:t>
                </a:r>
                <a:r>
                  <a:rPr lang="en-US" sz="1100" i="1" dirty="0"/>
                  <a:t>) with the understanding </a:t>
                </a:r>
                <a:r>
                  <a:rPr lang="en-US" sz="1100" i="1" dirty="0" smtClean="0"/>
                  <a:t>that this software depends on other open source libraries that have their own, independent licensing:</a:t>
                </a:r>
                <a:endParaRPr lang="en-US" sz="1100" i="1" dirty="0"/>
              </a:p>
            </p:txBody>
          </p:sp>
          <p:sp>
            <p:nvSpPr>
              <p:cNvPr id="14" name="TextBox 13"/>
              <p:cNvSpPr txBox="1"/>
              <p:nvPr/>
            </p:nvSpPr>
            <p:spPr>
              <a:xfrm>
                <a:off x="228600" y="4763869"/>
                <a:ext cx="7162800" cy="1107996"/>
              </a:xfrm>
              <a:prstGeom prst="rect">
                <a:avLst/>
              </a:prstGeom>
              <a:noFill/>
            </p:spPr>
            <p:txBody>
              <a:bodyPr wrap="square" rtlCol="0">
                <a:spAutoFit/>
              </a:bodyPr>
              <a:lstStyle/>
              <a:p>
                <a:r>
                  <a:rPr lang="en-US" sz="1100" i="1" dirty="0" smtClean="0"/>
                  <a:t>The original author of this library (Ivan Andrew Pointer of Salem Oregon) reserves the right to change this license at any time for any future release of the software and retain full ownership of the software and source code.  Any copies you have obtained before any license change </a:t>
                </a:r>
                <a:r>
                  <a:rPr lang="en-US" sz="1100" i="1" dirty="0" smtClean="0"/>
                  <a:t>will still be governed </a:t>
                </a:r>
                <a:r>
                  <a:rPr lang="en-US" sz="1100" i="1" dirty="0" smtClean="0"/>
                  <a:t>the license they were released under</a:t>
                </a:r>
                <a:r>
                  <a:rPr lang="en-US" sz="1100" i="1" dirty="0" smtClean="0"/>
                  <a:t>.</a:t>
                </a:r>
              </a:p>
              <a:p>
                <a:endParaRPr lang="en-US" sz="1100" i="1" dirty="0"/>
              </a:p>
              <a:p>
                <a:r>
                  <a:rPr lang="en-US" sz="1100" i="1" dirty="0" smtClean="0"/>
                  <a:t>It is not my intent to ever stop providing this library as a free (as in free beer) solution.  I may provide enterprise support in the future.</a:t>
                </a:r>
                <a:endParaRPr lang="en-US" sz="1100" i="1" dirty="0"/>
              </a:p>
            </p:txBody>
          </p:sp>
        </p:grpSp>
      </p:grpSp>
    </p:spTree>
    <p:extLst>
      <p:ext uri="{BB962C8B-B14F-4D97-AF65-F5344CB8AC3E}">
        <p14:creationId xmlns:p14="http://schemas.microsoft.com/office/powerpoint/2010/main" val="354950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Quotes Attribution</a:t>
            </a:r>
            <a:endParaRPr lang="en-US" dirty="0">
              <a:solidFill>
                <a:schemeClr val="bg2"/>
              </a:solidFill>
            </a:endParaRPr>
          </a:p>
        </p:txBody>
      </p:sp>
      <p:sp>
        <p:nvSpPr>
          <p:cNvPr id="4" name="Text Placeholder 3"/>
          <p:cNvSpPr>
            <a:spLocks noGrp="1"/>
          </p:cNvSpPr>
          <p:nvPr>
            <p:ph type="body" sz="half" idx="2"/>
          </p:nvPr>
        </p:nvSpPr>
        <p:spPr>
          <a:xfrm>
            <a:off x="8275982" y="2511813"/>
            <a:ext cx="3398520" cy="3203187"/>
          </a:xfrm>
        </p:spPr>
        <p:txBody>
          <a:bodyPr>
            <a:normAutofit/>
          </a:bodyPr>
          <a:lstStyle/>
          <a:p>
            <a:pPr marL="342900" indent="-342900">
              <a:buFontTx/>
              <a:buChar char="-"/>
            </a:pPr>
            <a:r>
              <a:rPr lang="en-US" sz="2000" dirty="0" smtClean="0">
                <a:solidFill>
                  <a:schemeClr val="bg1"/>
                </a:solidFill>
              </a:rPr>
              <a:t>The quotes shown in this presentation are attributed to the left</a:t>
            </a:r>
          </a:p>
          <a:p>
            <a:pPr marL="342900" indent="-342900">
              <a:buFontTx/>
              <a:buChar char="-"/>
            </a:pPr>
            <a:endParaRPr lang="en-US" sz="2000" dirty="0" smtClean="0">
              <a:solidFill>
                <a:schemeClr val="bg1"/>
              </a:solidFill>
            </a:endParaRPr>
          </a:p>
          <a:p>
            <a:pPr marL="342900" indent="-342900">
              <a:buFontTx/>
              <a:buChar char="-"/>
            </a:pPr>
            <a:endParaRPr lang="en-US" sz="2000" dirty="0">
              <a:solidFill>
                <a:schemeClr val="bg1"/>
              </a:solidFill>
            </a:endParaRPr>
          </a:p>
        </p:txBody>
      </p:sp>
      <p:grpSp>
        <p:nvGrpSpPr>
          <p:cNvPr id="32" name="Group 31"/>
          <p:cNvGrpSpPr/>
          <p:nvPr/>
        </p:nvGrpSpPr>
        <p:grpSpPr>
          <a:xfrm>
            <a:off x="145218" y="186321"/>
            <a:ext cx="5798382" cy="6485358"/>
            <a:chOff x="129745" y="123752"/>
            <a:chExt cx="5798382" cy="6485358"/>
          </a:xfrm>
        </p:grpSpPr>
        <p:grpSp>
          <p:nvGrpSpPr>
            <p:cNvPr id="29" name="Group 28"/>
            <p:cNvGrpSpPr/>
            <p:nvPr/>
          </p:nvGrpSpPr>
          <p:grpSpPr>
            <a:xfrm>
              <a:off x="129745" y="123752"/>
              <a:ext cx="5798382" cy="5980816"/>
              <a:chOff x="129745" y="123752"/>
              <a:chExt cx="5798382" cy="5980816"/>
            </a:xfrm>
          </p:grpSpPr>
          <p:grpSp>
            <p:nvGrpSpPr>
              <p:cNvPr id="26" name="Group 25"/>
              <p:cNvGrpSpPr/>
              <p:nvPr/>
            </p:nvGrpSpPr>
            <p:grpSpPr>
              <a:xfrm>
                <a:off x="129745" y="123752"/>
                <a:ext cx="5798382" cy="5980816"/>
                <a:chOff x="53545" y="123752"/>
                <a:chExt cx="5798382" cy="5980816"/>
              </a:xfrm>
            </p:grpSpPr>
            <p:sp>
              <p:nvSpPr>
                <p:cNvPr id="3" name="Rectangle 2"/>
                <p:cNvSpPr/>
                <p:nvPr/>
              </p:nvSpPr>
              <p:spPr>
                <a:xfrm>
                  <a:off x="53545" y="628291"/>
                  <a:ext cx="2581156" cy="430887"/>
                </a:xfrm>
                <a:prstGeom prst="rect">
                  <a:avLst/>
                </a:prstGeom>
              </p:spPr>
              <p:txBody>
                <a:bodyPr wrap="none">
                  <a:spAutoFit/>
                </a:bodyPr>
                <a:lstStyle/>
                <a:p>
                  <a:r>
                    <a:rPr lang="en-US" sz="1100" i="1" dirty="0"/>
                    <a:t>Like all magnificent things, it's very </a:t>
                  </a:r>
                  <a:r>
                    <a:rPr lang="en-US" sz="1100" i="1" dirty="0" smtClean="0"/>
                    <a:t>simple</a:t>
                  </a:r>
                </a:p>
                <a:p>
                  <a:r>
                    <a:rPr lang="en-US" sz="1100" b="1" dirty="0" smtClean="0"/>
                    <a:t>Natalie Babbitt, Tuck Everlasting</a:t>
                  </a:r>
                  <a:endParaRPr lang="en-US" sz="1100" b="1" dirty="0"/>
                </a:p>
              </p:txBody>
            </p:sp>
            <p:sp>
              <p:nvSpPr>
                <p:cNvPr id="6" name="Rectangle 5"/>
                <p:cNvSpPr/>
                <p:nvPr/>
              </p:nvSpPr>
              <p:spPr>
                <a:xfrm>
                  <a:off x="53545" y="1132830"/>
                  <a:ext cx="2375971" cy="430887"/>
                </a:xfrm>
                <a:prstGeom prst="rect">
                  <a:avLst/>
                </a:prstGeom>
              </p:spPr>
              <p:txBody>
                <a:bodyPr wrap="none">
                  <a:spAutoFit/>
                </a:bodyPr>
                <a:lstStyle/>
                <a:p>
                  <a:r>
                    <a:rPr lang="en-US" sz="1100" i="1" dirty="0"/>
                    <a:t>Simplicity is the ultimate sophistication</a:t>
                  </a:r>
                </a:p>
                <a:p>
                  <a:r>
                    <a:rPr lang="en-US" sz="1100" b="1" dirty="0" smtClean="0"/>
                    <a:t>Leonardo da Vinci</a:t>
                  </a:r>
                  <a:endParaRPr lang="en-US" sz="1100" b="1" dirty="0"/>
                </a:p>
              </p:txBody>
            </p:sp>
            <p:sp>
              <p:nvSpPr>
                <p:cNvPr id="7" name="Rectangle 6"/>
                <p:cNvSpPr/>
                <p:nvPr/>
              </p:nvSpPr>
              <p:spPr>
                <a:xfrm>
                  <a:off x="53545" y="123752"/>
                  <a:ext cx="4488729" cy="430887"/>
                </a:xfrm>
                <a:prstGeom prst="rect">
                  <a:avLst/>
                </a:prstGeom>
              </p:spPr>
              <p:txBody>
                <a:bodyPr wrap="none">
                  <a:spAutoFit/>
                </a:bodyPr>
                <a:lstStyle/>
                <a:p>
                  <a:r>
                    <a:rPr lang="en-US" sz="1100" i="1" dirty="0"/>
                    <a:t>It is amazing what you can accomplish if you do not care who gets the credit</a:t>
                  </a:r>
                </a:p>
                <a:p>
                  <a:r>
                    <a:rPr lang="en-US" sz="1100" b="1" dirty="0" smtClean="0"/>
                    <a:t>Harry S. Truman</a:t>
                  </a:r>
                  <a:endParaRPr lang="en-US" sz="1100" b="1" dirty="0"/>
                </a:p>
              </p:txBody>
            </p:sp>
            <p:sp>
              <p:nvSpPr>
                <p:cNvPr id="10" name="Rectangle 9"/>
                <p:cNvSpPr/>
                <p:nvPr/>
              </p:nvSpPr>
              <p:spPr>
                <a:xfrm>
                  <a:off x="53545" y="1637369"/>
                  <a:ext cx="5230919" cy="430887"/>
                </a:xfrm>
                <a:prstGeom prst="rect">
                  <a:avLst/>
                </a:prstGeom>
              </p:spPr>
              <p:txBody>
                <a:bodyPr wrap="none">
                  <a:spAutoFit/>
                </a:bodyPr>
                <a:lstStyle/>
                <a:p>
                  <a:r>
                    <a:rPr lang="en-US" sz="1100" i="1" dirty="0"/>
                    <a:t>Coming together is a beginning; keeping together is progress; working together is success</a:t>
                  </a:r>
                </a:p>
                <a:p>
                  <a:r>
                    <a:rPr lang="en-US" sz="1100" b="1" dirty="0" smtClean="0"/>
                    <a:t>Henry Ford</a:t>
                  </a:r>
                  <a:endParaRPr lang="en-US" sz="1100" b="1" dirty="0"/>
                </a:p>
              </p:txBody>
            </p:sp>
            <p:sp>
              <p:nvSpPr>
                <p:cNvPr id="11" name="Rectangle 10"/>
                <p:cNvSpPr/>
                <p:nvPr/>
              </p:nvSpPr>
              <p:spPr>
                <a:xfrm>
                  <a:off x="53545" y="2141908"/>
                  <a:ext cx="4642618" cy="430887"/>
                </a:xfrm>
                <a:prstGeom prst="rect">
                  <a:avLst/>
                </a:prstGeom>
              </p:spPr>
              <p:txBody>
                <a:bodyPr wrap="none">
                  <a:spAutoFit/>
                </a:bodyPr>
                <a:lstStyle/>
                <a:p>
                  <a:r>
                    <a:rPr lang="en-US" sz="1100" i="1" dirty="0"/>
                    <a:t>Talent hits a target no one else can hit; Genius hits a target no one else can see</a:t>
                  </a:r>
                </a:p>
                <a:p>
                  <a:r>
                    <a:rPr lang="en-US" sz="1100" b="1" dirty="0" smtClean="0"/>
                    <a:t>Arthur Schopenhauer</a:t>
                  </a:r>
                  <a:endParaRPr lang="en-US" sz="1100" b="1" dirty="0"/>
                </a:p>
              </p:txBody>
            </p:sp>
            <p:sp>
              <p:nvSpPr>
                <p:cNvPr id="13" name="Rectangle 12"/>
                <p:cNvSpPr/>
                <p:nvPr/>
              </p:nvSpPr>
              <p:spPr>
                <a:xfrm>
                  <a:off x="53545" y="2646447"/>
                  <a:ext cx="3222357" cy="430887"/>
                </a:xfrm>
                <a:prstGeom prst="rect">
                  <a:avLst/>
                </a:prstGeom>
              </p:spPr>
              <p:txBody>
                <a:bodyPr wrap="none">
                  <a:spAutoFit/>
                </a:bodyPr>
                <a:lstStyle/>
                <a:p>
                  <a:r>
                    <a:rPr lang="en-US" sz="1100" i="1" dirty="0"/>
                    <a:t>Everything should be as simple as it is, but not simpler</a:t>
                  </a:r>
                </a:p>
                <a:p>
                  <a:r>
                    <a:rPr lang="en-US" sz="1100" b="1" dirty="0" smtClean="0"/>
                    <a:t>Albert Einstein</a:t>
                  </a:r>
                  <a:endParaRPr lang="en-US" sz="1100" b="1" dirty="0"/>
                </a:p>
              </p:txBody>
            </p:sp>
            <p:sp>
              <p:nvSpPr>
                <p:cNvPr id="15" name="Rectangle 14"/>
                <p:cNvSpPr/>
                <p:nvPr/>
              </p:nvSpPr>
              <p:spPr>
                <a:xfrm>
                  <a:off x="53545" y="3655525"/>
                  <a:ext cx="2973891" cy="430887"/>
                </a:xfrm>
                <a:prstGeom prst="rect">
                  <a:avLst/>
                </a:prstGeom>
              </p:spPr>
              <p:txBody>
                <a:bodyPr wrap="none">
                  <a:spAutoFit/>
                </a:bodyPr>
                <a:lstStyle/>
                <a:p>
                  <a:r>
                    <a:rPr lang="en-US" sz="1100" i="1" dirty="0"/>
                    <a:t>Style is a simple way of saying complicated things</a:t>
                  </a:r>
                </a:p>
                <a:p>
                  <a:r>
                    <a:rPr lang="en-US" sz="1100" b="1" dirty="0" smtClean="0"/>
                    <a:t>Jean Cocteau</a:t>
                  </a:r>
                  <a:endParaRPr lang="en-US" sz="1100" b="1" dirty="0"/>
                </a:p>
              </p:txBody>
            </p:sp>
            <p:sp>
              <p:nvSpPr>
                <p:cNvPr id="17" name="Rectangle 16"/>
                <p:cNvSpPr/>
                <p:nvPr/>
              </p:nvSpPr>
              <p:spPr>
                <a:xfrm>
                  <a:off x="53545" y="4160064"/>
                  <a:ext cx="2973891" cy="430887"/>
                </a:xfrm>
                <a:prstGeom prst="rect">
                  <a:avLst/>
                </a:prstGeom>
              </p:spPr>
              <p:txBody>
                <a:bodyPr wrap="none">
                  <a:spAutoFit/>
                </a:bodyPr>
                <a:lstStyle/>
                <a:p>
                  <a:r>
                    <a:rPr lang="en-US" sz="1100" i="1" dirty="0"/>
                    <a:t>The golden rule is that there are no golden rules</a:t>
                  </a:r>
                </a:p>
                <a:p>
                  <a:r>
                    <a:rPr lang="en-US" sz="1100" b="1" dirty="0" smtClean="0"/>
                    <a:t>George Bernard Shaw</a:t>
                  </a:r>
                  <a:endParaRPr lang="en-US" sz="1100" b="1" dirty="0"/>
                </a:p>
              </p:txBody>
            </p:sp>
            <p:sp>
              <p:nvSpPr>
                <p:cNvPr id="20" name="Rectangle 19"/>
                <p:cNvSpPr/>
                <p:nvPr/>
              </p:nvSpPr>
              <p:spPr>
                <a:xfrm>
                  <a:off x="53545" y="4664603"/>
                  <a:ext cx="5798382" cy="430887"/>
                </a:xfrm>
                <a:prstGeom prst="rect">
                  <a:avLst/>
                </a:prstGeom>
              </p:spPr>
              <p:txBody>
                <a:bodyPr wrap="none">
                  <a:spAutoFit/>
                </a:bodyPr>
                <a:lstStyle/>
                <a:p>
                  <a:r>
                    <a:rPr lang="en-US" sz="1100" i="1" dirty="0"/>
                    <a:t>A small group of thoughtful people could change the world. Indeed, it's the only thing that ever has.</a:t>
                  </a:r>
                </a:p>
                <a:p>
                  <a:r>
                    <a:rPr lang="en-US" sz="1100" b="1" dirty="0" smtClean="0"/>
                    <a:t>Margaret Mead</a:t>
                  </a:r>
                  <a:endParaRPr lang="en-US" sz="1100" b="1" dirty="0"/>
                </a:p>
              </p:txBody>
            </p:sp>
            <p:sp>
              <p:nvSpPr>
                <p:cNvPr id="22" name="Rectangle 21"/>
                <p:cNvSpPr/>
                <p:nvPr/>
              </p:nvSpPr>
              <p:spPr>
                <a:xfrm>
                  <a:off x="53545" y="5169142"/>
                  <a:ext cx="4347665" cy="430887"/>
                </a:xfrm>
                <a:prstGeom prst="rect">
                  <a:avLst/>
                </a:prstGeom>
              </p:spPr>
              <p:txBody>
                <a:bodyPr wrap="none">
                  <a:spAutoFit/>
                </a:bodyPr>
                <a:lstStyle/>
                <a:p>
                  <a:r>
                    <a:rPr lang="en-US" sz="1100" i="1" dirty="0"/>
                    <a:t>Growth is never by mere chance; it is the result of forces working together</a:t>
                  </a:r>
                </a:p>
                <a:p>
                  <a:r>
                    <a:rPr lang="en-US" sz="1100" b="1" dirty="0" smtClean="0"/>
                    <a:t>James Cash Penney</a:t>
                  </a:r>
                  <a:endParaRPr lang="en-US" sz="1100" b="1" dirty="0"/>
                </a:p>
              </p:txBody>
            </p:sp>
            <p:sp>
              <p:nvSpPr>
                <p:cNvPr id="25" name="Rectangle 24"/>
                <p:cNvSpPr/>
                <p:nvPr/>
              </p:nvSpPr>
              <p:spPr>
                <a:xfrm>
                  <a:off x="53545" y="5673681"/>
                  <a:ext cx="3725700" cy="430887"/>
                </a:xfrm>
                <a:prstGeom prst="rect">
                  <a:avLst/>
                </a:prstGeom>
              </p:spPr>
              <p:txBody>
                <a:bodyPr wrap="none">
                  <a:spAutoFit/>
                </a:bodyPr>
                <a:lstStyle/>
                <a:p>
                  <a:r>
                    <a:rPr lang="en-US" sz="1100" i="1" dirty="0"/>
                    <a:t>If I went to work in a factory the first thing I'd do is join a union</a:t>
                  </a:r>
                </a:p>
                <a:p>
                  <a:r>
                    <a:rPr lang="en-US" sz="1100" b="1" dirty="0" smtClean="0"/>
                    <a:t>Franklin D. Roosevelt</a:t>
                  </a:r>
                  <a:endParaRPr lang="en-US" sz="1100" b="1" dirty="0"/>
                </a:p>
              </p:txBody>
            </p:sp>
          </p:grpSp>
          <p:sp>
            <p:nvSpPr>
              <p:cNvPr id="28" name="Rectangle 27"/>
              <p:cNvSpPr/>
              <p:nvPr/>
            </p:nvSpPr>
            <p:spPr>
              <a:xfrm>
                <a:off x="129745" y="3150986"/>
                <a:ext cx="2537874" cy="430887"/>
              </a:xfrm>
              <a:prstGeom prst="rect">
                <a:avLst/>
              </a:prstGeom>
            </p:spPr>
            <p:txBody>
              <a:bodyPr wrap="none">
                <a:spAutoFit/>
              </a:bodyPr>
              <a:lstStyle/>
              <a:p>
                <a:r>
                  <a:rPr lang="en-US" sz="1100" i="1" dirty="0"/>
                  <a:t>Do three things well, not ten things </a:t>
                </a:r>
                <a:r>
                  <a:rPr lang="en-US" sz="1100" i="1" dirty="0" smtClean="0"/>
                  <a:t>badly</a:t>
                </a:r>
                <a:endParaRPr lang="en-US" sz="1100" i="1" dirty="0"/>
              </a:p>
              <a:p>
                <a:r>
                  <a:rPr lang="en-US" sz="1100" b="1" dirty="0" smtClean="0"/>
                  <a:t>David </a:t>
                </a:r>
                <a:r>
                  <a:rPr lang="en-US" sz="1100" b="1" dirty="0" err="1" smtClean="0"/>
                  <a:t>Segrove</a:t>
                </a:r>
                <a:endParaRPr lang="en-US" sz="1100" b="1" dirty="0"/>
              </a:p>
            </p:txBody>
          </p:sp>
        </p:grpSp>
        <p:sp>
          <p:nvSpPr>
            <p:cNvPr id="31" name="Rectangle 30"/>
            <p:cNvSpPr/>
            <p:nvPr/>
          </p:nvSpPr>
          <p:spPr>
            <a:xfrm>
              <a:off x="129745" y="6178223"/>
              <a:ext cx="3235181" cy="430887"/>
            </a:xfrm>
            <a:prstGeom prst="rect">
              <a:avLst/>
            </a:prstGeom>
          </p:spPr>
          <p:txBody>
            <a:bodyPr wrap="none">
              <a:spAutoFit/>
            </a:bodyPr>
            <a:lstStyle/>
            <a:p>
              <a:r>
                <a:rPr lang="en-US" sz="1100" i="1" dirty="0"/>
                <a:t>An ounce of performance is worth pounds of promises</a:t>
              </a:r>
            </a:p>
            <a:p>
              <a:r>
                <a:rPr lang="en-US" sz="1100" b="1" dirty="0" smtClean="0"/>
                <a:t>Mae West</a:t>
              </a:r>
              <a:endParaRPr lang="en-US" sz="1100" b="1" dirty="0"/>
            </a:p>
          </p:txBody>
        </p:sp>
      </p:grpSp>
    </p:spTree>
    <p:extLst>
      <p:ext uri="{BB962C8B-B14F-4D97-AF65-F5344CB8AC3E}">
        <p14:creationId xmlns:p14="http://schemas.microsoft.com/office/powerpoint/2010/main" val="302883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Tags</a:t>
            </a:r>
            <a:endParaRPr lang="en-US" dirty="0">
              <a:solidFill>
                <a:schemeClr val="bg2"/>
              </a:solidFill>
            </a:endParaRPr>
          </a:p>
        </p:txBody>
      </p:sp>
      <p:sp>
        <p:nvSpPr>
          <p:cNvPr id="4" name="Text Placeholder 3"/>
          <p:cNvSpPr>
            <a:spLocks noGrp="1"/>
          </p:cNvSpPr>
          <p:nvPr>
            <p:ph type="body" sz="half" idx="2"/>
          </p:nvPr>
        </p:nvSpPr>
        <p:spPr/>
        <p:txBody>
          <a:bodyPr>
            <a:normAutofit/>
          </a:bodyPr>
          <a:lstStyle/>
          <a:p>
            <a:pPr marL="342900" indent="-342900">
              <a:buFontTx/>
              <a:buChar char="-"/>
            </a:pPr>
            <a:r>
              <a:rPr lang="en-US" sz="2000" dirty="0" smtClean="0">
                <a:solidFill>
                  <a:schemeClr val="bg1"/>
                </a:solidFill>
              </a:rPr>
              <a:t>Tags can represent practically anything pertaining to a log event:</a:t>
            </a:r>
          </a:p>
          <a:p>
            <a:pPr marL="800100" lvl="1" indent="-342900">
              <a:buFontTx/>
              <a:buChar char="-"/>
            </a:pPr>
            <a:r>
              <a:rPr lang="en-US" sz="1400" dirty="0" smtClean="0">
                <a:solidFill>
                  <a:schemeClr val="bg1"/>
                </a:solidFill>
              </a:rPr>
              <a:t>A particular target, such as “database” or “file”</a:t>
            </a:r>
          </a:p>
          <a:p>
            <a:pPr marL="800100" lvl="1" indent="-342900">
              <a:buFontTx/>
              <a:buChar char="-"/>
            </a:pPr>
            <a:r>
              <a:rPr lang="en-US" sz="1400" dirty="0" smtClean="0">
                <a:solidFill>
                  <a:schemeClr val="bg1"/>
                </a:solidFill>
              </a:rPr>
              <a:t>A particular status or event, such as “exception” or “authenticated”</a:t>
            </a:r>
          </a:p>
          <a:p>
            <a:pPr marL="800100" lvl="1" indent="-342900">
              <a:buFontTx/>
              <a:buChar char="-"/>
            </a:pPr>
            <a:r>
              <a:rPr lang="en-US" sz="1400" dirty="0" smtClean="0">
                <a:solidFill>
                  <a:schemeClr val="bg1"/>
                </a:solidFill>
              </a:rPr>
              <a:t>A particular source of log events/messages, such as</a:t>
            </a:r>
            <a:r>
              <a:rPr lang="en-US" sz="1400" baseline="30000" dirty="0">
                <a:solidFill>
                  <a:schemeClr val="bg1"/>
                </a:solidFill>
              </a:rPr>
              <a:t> 1 </a:t>
            </a:r>
            <a:r>
              <a:rPr lang="en-US" sz="1400" dirty="0" smtClean="0">
                <a:solidFill>
                  <a:schemeClr val="bg1"/>
                </a:solidFill>
              </a:rPr>
              <a:t>:</a:t>
            </a:r>
            <a:br>
              <a:rPr lang="en-US" sz="1400" dirty="0" smtClean="0">
                <a:solidFill>
                  <a:schemeClr val="bg1"/>
                </a:solidFill>
              </a:rPr>
            </a:br>
            <a:r>
              <a:rPr lang="en-US" sz="1400" dirty="0" smtClean="0">
                <a:solidFill>
                  <a:schemeClr val="bg1"/>
                </a:solidFill>
              </a:rPr>
              <a:t/>
            </a:r>
            <a:br>
              <a:rPr lang="en-US" sz="1400" dirty="0" smtClean="0">
                <a:solidFill>
                  <a:schemeClr val="bg1"/>
                </a:solidFill>
              </a:rPr>
            </a:br>
            <a:r>
              <a:rPr lang="en-US" sz="900" dirty="0" err="1" smtClean="0">
                <a:solidFill>
                  <a:schemeClr val="bg1"/>
                </a:solidFill>
                <a:latin typeface="Consolas" panose="020B0609020204030204" pitchFamily="49" charset="0"/>
                <a:cs typeface="Consolas" panose="020B0609020204030204" pitchFamily="49" charset="0"/>
              </a:rPr>
              <a:t>SomeMVCApp.SomeController</a:t>
            </a:r>
            <a:r>
              <a:rPr lang="en-US" sz="900" dirty="0" smtClean="0">
                <a:solidFill>
                  <a:schemeClr val="bg1"/>
                </a:solidFill>
                <a:latin typeface="Consolas" panose="020B0609020204030204" pitchFamily="49" charset="0"/>
                <a:cs typeface="Consolas" panose="020B0609020204030204" pitchFamily="49" charset="0"/>
              </a:rPr>
              <a:t/>
            </a:r>
            <a:br>
              <a:rPr lang="en-US" sz="900" dirty="0" smtClean="0">
                <a:solidFill>
                  <a:schemeClr val="bg1"/>
                </a:solidFill>
                <a:latin typeface="Consolas" panose="020B0609020204030204" pitchFamily="49" charset="0"/>
                <a:cs typeface="Consolas" panose="020B0609020204030204" pitchFamily="49" charset="0"/>
              </a:rPr>
            </a:br>
            <a:endParaRPr lang="en-US" sz="1400" baseline="30000" dirty="0" smtClean="0">
              <a:solidFill>
                <a:schemeClr val="bg1"/>
              </a:solidFill>
            </a:endParaRPr>
          </a:p>
          <a:p>
            <a:pPr marL="800100" lvl="1" indent="-342900">
              <a:buFontTx/>
              <a:buChar char="-"/>
            </a:pPr>
            <a:r>
              <a:rPr lang="en-US" sz="1400" dirty="0" smtClean="0">
                <a:solidFill>
                  <a:schemeClr val="bg1"/>
                </a:solidFill>
              </a:rPr>
              <a:t>Any other helpful grouping!</a:t>
            </a:r>
          </a:p>
        </p:txBody>
      </p:sp>
      <p:grpSp>
        <p:nvGrpSpPr>
          <p:cNvPr id="8" name="Group 7"/>
          <p:cNvGrpSpPr/>
          <p:nvPr/>
        </p:nvGrpSpPr>
        <p:grpSpPr>
          <a:xfrm>
            <a:off x="559706" y="404563"/>
            <a:ext cx="2507175" cy="2554036"/>
            <a:chOff x="1530750" y="4586836"/>
            <a:chExt cx="992700" cy="1011254"/>
          </a:xfrm>
        </p:grpSpPr>
        <p:sp>
          <p:nvSpPr>
            <p:cNvPr id="19" name="Freeform 18"/>
            <p:cNvSpPr/>
            <p:nvPr/>
          </p:nvSpPr>
          <p:spPr>
            <a:xfrm rot="6155576">
              <a:off x="1530750" y="4586836"/>
              <a:ext cx="907263" cy="907263"/>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Freeform 19"/>
            <p:cNvSpPr/>
            <p:nvPr/>
          </p:nvSpPr>
          <p:spPr>
            <a:xfrm rot="4569510">
              <a:off x="1592716" y="5088241"/>
              <a:ext cx="509849" cy="509849"/>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Freeform 20"/>
            <p:cNvSpPr/>
            <p:nvPr/>
          </p:nvSpPr>
          <p:spPr>
            <a:xfrm rot="6742437">
              <a:off x="2221586" y="4995212"/>
              <a:ext cx="301864" cy="301864"/>
            </a:xfrm>
            <a:custGeom>
              <a:avLst/>
              <a:gdLst>
                <a:gd name="connsiteX0" fmla="*/ 660927 w 1735743"/>
                <a:gd name="connsiteY0" fmla="*/ 1051387 h 1735742"/>
                <a:gd name="connsiteX1" fmla="*/ 1051389 w 1735743"/>
                <a:gd name="connsiteY1" fmla="*/ 1074815 h 1735742"/>
                <a:gd name="connsiteX2" fmla="*/ 1074817 w 1735743"/>
                <a:gd name="connsiteY2" fmla="*/ 684353 h 1735742"/>
                <a:gd name="connsiteX3" fmla="*/ 684355 w 1735743"/>
                <a:gd name="connsiteY3" fmla="*/ 660925 h 1735742"/>
                <a:gd name="connsiteX4" fmla="*/ 0 w 1735743"/>
                <a:gd name="connsiteY4" fmla="*/ 619864 h 1735742"/>
                <a:gd name="connsiteX5" fmla="*/ 0 w 1735743"/>
                <a:gd name="connsiteY5" fmla="*/ 310344 h 1735742"/>
                <a:gd name="connsiteX6" fmla="*/ 394449 w 1735743"/>
                <a:gd name="connsiteY6" fmla="*/ 334011 h 1735742"/>
                <a:gd name="connsiteX7" fmla="*/ 413519 w 1735743"/>
                <a:gd name="connsiteY7" fmla="*/ 16185 h 1735742"/>
                <a:gd name="connsiteX8" fmla="*/ 723039 w 1735743"/>
                <a:gd name="connsiteY8" fmla="*/ 16185 h 1735742"/>
                <a:gd name="connsiteX9" fmla="*/ 702859 w 1735743"/>
                <a:gd name="connsiteY9" fmla="*/ 352515 h 1735742"/>
                <a:gd name="connsiteX10" fmla="*/ 1093321 w 1735743"/>
                <a:gd name="connsiteY10" fmla="*/ 375943 h 1735742"/>
                <a:gd name="connsiteX11" fmla="*/ 1115878 w 1735743"/>
                <a:gd name="connsiteY11" fmla="*/ 0 h 1735742"/>
                <a:gd name="connsiteX12" fmla="*/ 1425398 w 1735743"/>
                <a:gd name="connsiteY12" fmla="*/ 0 h 1735742"/>
                <a:gd name="connsiteX13" fmla="*/ 1401731 w 1735743"/>
                <a:gd name="connsiteY13" fmla="*/ 394447 h 1735742"/>
                <a:gd name="connsiteX14" fmla="*/ 1719558 w 1735743"/>
                <a:gd name="connsiteY14" fmla="*/ 413517 h 1735742"/>
                <a:gd name="connsiteX15" fmla="*/ 1719558 w 1735743"/>
                <a:gd name="connsiteY15" fmla="*/ 723038 h 1735742"/>
                <a:gd name="connsiteX16" fmla="*/ 1383227 w 1735743"/>
                <a:gd name="connsiteY16" fmla="*/ 702858 h 1735742"/>
                <a:gd name="connsiteX17" fmla="*/ 1359799 w 1735743"/>
                <a:gd name="connsiteY17" fmla="*/ 1093319 h 1735742"/>
                <a:gd name="connsiteX18" fmla="*/ 1735743 w 1735743"/>
                <a:gd name="connsiteY18" fmla="*/ 1115876 h 1735742"/>
                <a:gd name="connsiteX19" fmla="*/ 1735743 w 1735743"/>
                <a:gd name="connsiteY19" fmla="*/ 1425397 h 1735742"/>
                <a:gd name="connsiteX20" fmla="*/ 1341295 w 1735743"/>
                <a:gd name="connsiteY20" fmla="*/ 1401730 h 1735742"/>
                <a:gd name="connsiteX21" fmla="*/ 1322225 w 1735743"/>
                <a:gd name="connsiteY21" fmla="*/ 1719557 h 1735742"/>
                <a:gd name="connsiteX22" fmla="*/ 1012704 w 1735743"/>
                <a:gd name="connsiteY22" fmla="*/ 1719557 h 1735742"/>
                <a:gd name="connsiteX23" fmla="*/ 1032884 w 1735743"/>
                <a:gd name="connsiteY23" fmla="*/ 1383225 h 1735742"/>
                <a:gd name="connsiteX24" fmla="*/ 642423 w 1735743"/>
                <a:gd name="connsiteY24" fmla="*/ 1359797 h 1735742"/>
                <a:gd name="connsiteX25" fmla="*/ 619866 w 1735743"/>
                <a:gd name="connsiteY25" fmla="*/ 1735742 h 1735742"/>
                <a:gd name="connsiteX26" fmla="*/ 310345 w 1735743"/>
                <a:gd name="connsiteY26" fmla="*/ 1735742 h 1735742"/>
                <a:gd name="connsiteX27" fmla="*/ 334012 w 1735743"/>
                <a:gd name="connsiteY27" fmla="*/ 1341292 h 1735742"/>
                <a:gd name="connsiteX28" fmla="*/ 16185 w 1735743"/>
                <a:gd name="connsiteY28" fmla="*/ 1322223 h 1735742"/>
                <a:gd name="connsiteX29" fmla="*/ 16185 w 1735743"/>
                <a:gd name="connsiteY29" fmla="*/ 1012703 h 1735742"/>
                <a:gd name="connsiteX30" fmla="*/ 352517 w 1735743"/>
                <a:gd name="connsiteY30" fmla="*/ 1032883 h 1735742"/>
                <a:gd name="connsiteX31" fmla="*/ 375945 w 1735743"/>
                <a:gd name="connsiteY31" fmla="*/ 642421 h 17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5743" h="1735742">
                  <a:moveTo>
                    <a:pt x="660927" y="1051387"/>
                  </a:moveTo>
                  <a:lnTo>
                    <a:pt x="1051389" y="1074815"/>
                  </a:lnTo>
                  <a:lnTo>
                    <a:pt x="1074817" y="684353"/>
                  </a:lnTo>
                  <a:lnTo>
                    <a:pt x="684355" y="660925"/>
                  </a:lnTo>
                  <a:close/>
                  <a:moveTo>
                    <a:pt x="0" y="619864"/>
                  </a:moveTo>
                  <a:lnTo>
                    <a:pt x="0" y="310344"/>
                  </a:lnTo>
                  <a:lnTo>
                    <a:pt x="394449" y="334011"/>
                  </a:lnTo>
                  <a:lnTo>
                    <a:pt x="413519" y="16185"/>
                  </a:lnTo>
                  <a:lnTo>
                    <a:pt x="723039" y="16185"/>
                  </a:lnTo>
                  <a:lnTo>
                    <a:pt x="702859" y="352515"/>
                  </a:lnTo>
                  <a:lnTo>
                    <a:pt x="1093321" y="375943"/>
                  </a:lnTo>
                  <a:lnTo>
                    <a:pt x="1115878" y="0"/>
                  </a:lnTo>
                  <a:lnTo>
                    <a:pt x="1425398" y="0"/>
                  </a:lnTo>
                  <a:lnTo>
                    <a:pt x="1401731" y="394447"/>
                  </a:lnTo>
                  <a:lnTo>
                    <a:pt x="1719558" y="413517"/>
                  </a:lnTo>
                  <a:lnTo>
                    <a:pt x="1719558" y="723038"/>
                  </a:lnTo>
                  <a:lnTo>
                    <a:pt x="1383227" y="702858"/>
                  </a:lnTo>
                  <a:lnTo>
                    <a:pt x="1359799" y="1093319"/>
                  </a:lnTo>
                  <a:lnTo>
                    <a:pt x="1735743" y="1115876"/>
                  </a:lnTo>
                  <a:lnTo>
                    <a:pt x="1735743" y="1425397"/>
                  </a:lnTo>
                  <a:lnTo>
                    <a:pt x="1341295" y="1401730"/>
                  </a:lnTo>
                  <a:lnTo>
                    <a:pt x="1322225" y="1719557"/>
                  </a:lnTo>
                  <a:lnTo>
                    <a:pt x="1012704" y="1719557"/>
                  </a:lnTo>
                  <a:lnTo>
                    <a:pt x="1032884" y="1383225"/>
                  </a:lnTo>
                  <a:lnTo>
                    <a:pt x="642423" y="1359797"/>
                  </a:lnTo>
                  <a:lnTo>
                    <a:pt x="619866" y="1735742"/>
                  </a:lnTo>
                  <a:lnTo>
                    <a:pt x="310345" y="1735742"/>
                  </a:lnTo>
                  <a:lnTo>
                    <a:pt x="334012" y="1341292"/>
                  </a:lnTo>
                  <a:lnTo>
                    <a:pt x="16185" y="1322223"/>
                  </a:lnTo>
                  <a:lnTo>
                    <a:pt x="16185" y="1012703"/>
                  </a:lnTo>
                  <a:lnTo>
                    <a:pt x="352517" y="1032883"/>
                  </a:lnTo>
                  <a:lnTo>
                    <a:pt x="375945" y="642421"/>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grpSp>
        <p:nvGrpSpPr>
          <p:cNvPr id="9" name="Group 8"/>
          <p:cNvGrpSpPr/>
          <p:nvPr/>
        </p:nvGrpSpPr>
        <p:grpSpPr>
          <a:xfrm>
            <a:off x="4793374" y="3907598"/>
            <a:ext cx="2588327" cy="2833680"/>
            <a:chOff x="5172379" y="3700653"/>
            <a:chExt cx="1196376" cy="1309783"/>
          </a:xfrm>
        </p:grpSpPr>
        <p:sp>
          <p:nvSpPr>
            <p:cNvPr id="25" name="Freeform 24"/>
            <p:cNvSpPr/>
            <p:nvPr/>
          </p:nvSpPr>
          <p:spPr>
            <a:xfrm>
              <a:off x="5172379" y="3700653"/>
              <a:ext cx="1174311" cy="1174311"/>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6" name="Freeform 25"/>
            <p:cNvSpPr/>
            <p:nvPr/>
          </p:nvSpPr>
          <p:spPr>
            <a:xfrm>
              <a:off x="5720426" y="4226635"/>
              <a:ext cx="648329" cy="648329"/>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a:off x="5270951" y="4618234"/>
              <a:ext cx="392202" cy="392202"/>
            </a:xfrm>
            <a:custGeom>
              <a:avLst/>
              <a:gdLst>
                <a:gd name="connsiteX0" fmla="*/ 657096 w 1314192"/>
                <a:gd name="connsiteY0" fmla="*/ 497420 h 1314192"/>
                <a:gd name="connsiteX1" fmla="*/ 816772 w 1314192"/>
                <a:gd name="connsiteY1" fmla="*/ 657096 h 1314192"/>
                <a:gd name="connsiteX2" fmla="*/ 657096 w 1314192"/>
                <a:gd name="connsiteY2" fmla="*/ 816772 h 1314192"/>
                <a:gd name="connsiteX3" fmla="*/ 497420 w 1314192"/>
                <a:gd name="connsiteY3" fmla="*/ 657096 h 1314192"/>
                <a:gd name="connsiteX4" fmla="*/ 657096 w 1314192"/>
                <a:gd name="connsiteY4" fmla="*/ 497420 h 1314192"/>
                <a:gd name="connsiteX5" fmla="*/ 657096 w 1314192"/>
                <a:gd name="connsiteY5" fmla="*/ 328548 h 1314192"/>
                <a:gd name="connsiteX6" fmla="*/ 328548 w 1314192"/>
                <a:gd name="connsiteY6" fmla="*/ 657096 h 1314192"/>
                <a:gd name="connsiteX7" fmla="*/ 657096 w 1314192"/>
                <a:gd name="connsiteY7" fmla="*/ 985644 h 1314192"/>
                <a:gd name="connsiteX8" fmla="*/ 985644 w 1314192"/>
                <a:gd name="connsiteY8" fmla="*/ 657096 h 1314192"/>
                <a:gd name="connsiteX9" fmla="*/ 657096 w 1314192"/>
                <a:gd name="connsiteY9" fmla="*/ 328548 h 1314192"/>
                <a:gd name="connsiteX10" fmla="*/ 657096 w 1314192"/>
                <a:gd name="connsiteY10" fmla="*/ 0 h 1314192"/>
                <a:gd name="connsiteX11" fmla="*/ 1314192 w 1314192"/>
                <a:gd name="connsiteY11" fmla="*/ 657096 h 1314192"/>
                <a:gd name="connsiteX12" fmla="*/ 657096 w 1314192"/>
                <a:gd name="connsiteY12" fmla="*/ 1314192 h 1314192"/>
                <a:gd name="connsiteX13" fmla="*/ 0 w 1314192"/>
                <a:gd name="connsiteY13" fmla="*/ 657096 h 1314192"/>
                <a:gd name="connsiteX14" fmla="*/ 657096 w 1314192"/>
                <a:gd name="connsiteY14" fmla="*/ 0 h 13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192" h="1314192">
                  <a:moveTo>
                    <a:pt x="657096" y="497420"/>
                  </a:moveTo>
                  <a:cubicBezTo>
                    <a:pt x="745283" y="497420"/>
                    <a:pt x="816772" y="568909"/>
                    <a:pt x="816772" y="657096"/>
                  </a:cubicBezTo>
                  <a:cubicBezTo>
                    <a:pt x="816772" y="745283"/>
                    <a:pt x="745283" y="816772"/>
                    <a:pt x="657096" y="816772"/>
                  </a:cubicBezTo>
                  <a:cubicBezTo>
                    <a:pt x="568909" y="816772"/>
                    <a:pt x="497420" y="745283"/>
                    <a:pt x="497420" y="657096"/>
                  </a:cubicBezTo>
                  <a:cubicBezTo>
                    <a:pt x="497420" y="568909"/>
                    <a:pt x="568909" y="497420"/>
                    <a:pt x="657096" y="497420"/>
                  </a:cubicBezTo>
                  <a:close/>
                  <a:moveTo>
                    <a:pt x="657096" y="328548"/>
                  </a:moveTo>
                  <a:cubicBezTo>
                    <a:pt x="475644" y="328548"/>
                    <a:pt x="328548" y="475644"/>
                    <a:pt x="328548" y="657096"/>
                  </a:cubicBezTo>
                  <a:cubicBezTo>
                    <a:pt x="328548" y="838548"/>
                    <a:pt x="475644" y="985644"/>
                    <a:pt x="657096" y="985644"/>
                  </a:cubicBezTo>
                  <a:cubicBezTo>
                    <a:pt x="838548" y="985644"/>
                    <a:pt x="985644" y="838548"/>
                    <a:pt x="985644" y="657096"/>
                  </a:cubicBezTo>
                  <a:cubicBezTo>
                    <a:pt x="985644" y="475644"/>
                    <a:pt x="838548" y="328548"/>
                    <a:pt x="657096" y="328548"/>
                  </a:cubicBezTo>
                  <a:close/>
                  <a:moveTo>
                    <a:pt x="657096" y="0"/>
                  </a:moveTo>
                  <a:cubicBezTo>
                    <a:pt x="1020000" y="0"/>
                    <a:pt x="1314192" y="294192"/>
                    <a:pt x="1314192" y="657096"/>
                  </a:cubicBezTo>
                  <a:cubicBezTo>
                    <a:pt x="1314192" y="1020000"/>
                    <a:pt x="1020000" y="1314192"/>
                    <a:pt x="657096" y="1314192"/>
                  </a:cubicBezTo>
                  <a:cubicBezTo>
                    <a:pt x="294192" y="1314192"/>
                    <a:pt x="0" y="1020000"/>
                    <a:pt x="0" y="657096"/>
                  </a:cubicBezTo>
                  <a:cubicBezTo>
                    <a:pt x="0" y="294192"/>
                    <a:pt x="294192" y="0"/>
                    <a:pt x="657096" y="0"/>
                  </a:cubicBezTo>
                  <a:close/>
                </a:path>
              </a:pathLst>
            </a:cu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grpSp>
      <p:sp>
        <p:nvSpPr>
          <p:cNvPr id="29" name="TextBox 28"/>
          <p:cNvSpPr txBox="1"/>
          <p:nvPr/>
        </p:nvSpPr>
        <p:spPr>
          <a:xfrm>
            <a:off x="2167367" y="420192"/>
            <a:ext cx="2200812" cy="584775"/>
          </a:xfrm>
          <a:prstGeom prst="rect">
            <a:avLst/>
          </a:prstGeom>
          <a:noFill/>
        </p:spPr>
        <p:txBody>
          <a:bodyPr wrap="square" rtlCol="0">
            <a:spAutoFit/>
          </a:bodyPr>
          <a:lstStyle/>
          <a:p>
            <a:pPr algn="ctr"/>
            <a:r>
              <a:rPr lang="en-US" sz="3200" b="1" dirty="0" smtClean="0">
                <a:solidFill>
                  <a:schemeClr val="tx2"/>
                </a:solidFill>
              </a:rPr>
              <a:t>Tags</a:t>
            </a:r>
            <a:endParaRPr lang="en-US" sz="3200" b="1" dirty="0">
              <a:solidFill>
                <a:schemeClr val="tx2"/>
              </a:solidFill>
            </a:endParaRPr>
          </a:p>
        </p:txBody>
      </p:sp>
      <p:sp>
        <p:nvSpPr>
          <p:cNvPr id="30" name="TextBox 29"/>
          <p:cNvSpPr txBox="1"/>
          <p:nvPr/>
        </p:nvSpPr>
        <p:spPr>
          <a:xfrm>
            <a:off x="3128957" y="5974380"/>
            <a:ext cx="2200812" cy="584775"/>
          </a:xfrm>
          <a:prstGeom prst="rect">
            <a:avLst/>
          </a:prstGeom>
          <a:noFill/>
        </p:spPr>
        <p:txBody>
          <a:bodyPr wrap="square" rtlCol="0">
            <a:spAutoFit/>
          </a:bodyPr>
          <a:lstStyle/>
          <a:p>
            <a:pPr algn="ctr"/>
            <a:r>
              <a:rPr lang="en-US" sz="3200" b="1" dirty="0" smtClean="0">
                <a:solidFill>
                  <a:schemeClr val="tx2"/>
                </a:solidFill>
              </a:rPr>
              <a:t>Targets</a:t>
            </a:r>
            <a:endParaRPr lang="en-US" sz="3200" b="1" dirty="0">
              <a:solidFill>
                <a:schemeClr val="tx2"/>
              </a:solidFill>
            </a:endParaRPr>
          </a:p>
        </p:txBody>
      </p:sp>
      <p:sp>
        <p:nvSpPr>
          <p:cNvPr id="32" name="TextBox 31"/>
          <p:cNvSpPr txBox="1"/>
          <p:nvPr/>
        </p:nvSpPr>
        <p:spPr>
          <a:xfrm>
            <a:off x="1748645" y="3534272"/>
            <a:ext cx="2200812" cy="584775"/>
          </a:xfrm>
          <a:prstGeom prst="rect">
            <a:avLst/>
          </a:prstGeom>
          <a:noFill/>
        </p:spPr>
        <p:txBody>
          <a:bodyPr wrap="square" rtlCol="0">
            <a:spAutoFit/>
          </a:bodyPr>
          <a:lstStyle/>
          <a:p>
            <a:pPr algn="ctr"/>
            <a:r>
              <a:rPr lang="en-US" sz="3200" b="1" dirty="0" smtClean="0">
                <a:solidFill>
                  <a:schemeClr val="tx2"/>
                </a:solidFill>
              </a:rPr>
              <a:t>Rules</a:t>
            </a:r>
            <a:endParaRPr lang="en-US" sz="3200" b="1" dirty="0">
              <a:solidFill>
                <a:schemeClr val="tx2"/>
              </a:solidFill>
            </a:endParaRPr>
          </a:p>
        </p:txBody>
      </p:sp>
      <p:grpSp>
        <p:nvGrpSpPr>
          <p:cNvPr id="12" name="Group 11"/>
          <p:cNvGrpSpPr/>
          <p:nvPr/>
        </p:nvGrpSpPr>
        <p:grpSpPr>
          <a:xfrm rot="21304252">
            <a:off x="3025273" y="2542749"/>
            <a:ext cx="1945083" cy="1804049"/>
            <a:chOff x="2977258" y="2288753"/>
            <a:chExt cx="1945083" cy="1804049"/>
          </a:xfrm>
        </p:grpSpPr>
        <p:sp>
          <p:nvSpPr>
            <p:cNvPr id="10" name="Right Arrow 9"/>
            <p:cNvSpPr/>
            <p:nvPr/>
          </p:nvSpPr>
          <p:spPr>
            <a:xfrm rot="2700000">
              <a:off x="3220019" y="2212288"/>
              <a:ext cx="1432290" cy="191781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Right Arrow 32"/>
            <p:cNvSpPr/>
            <p:nvPr/>
          </p:nvSpPr>
          <p:spPr>
            <a:xfrm rot="2700000">
              <a:off x="3769228" y="2517878"/>
              <a:ext cx="1382238" cy="923988"/>
            </a:xfrm>
            <a:prstGeom prst="rightArrow">
              <a:avLst>
                <a:gd name="adj1" fmla="val 50000"/>
                <a:gd name="adj2" fmla="val 57431"/>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Right Arrow 33"/>
            <p:cNvSpPr/>
            <p:nvPr/>
          </p:nvSpPr>
          <p:spPr>
            <a:xfrm rot="2700000">
              <a:off x="3258113" y="3197219"/>
              <a:ext cx="959315" cy="8318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22" name="Rectangle 21"/>
          <p:cNvSpPr/>
          <p:nvPr/>
        </p:nvSpPr>
        <p:spPr>
          <a:xfrm>
            <a:off x="2411427" y="2565175"/>
            <a:ext cx="5084237" cy="4199767"/>
          </a:xfrm>
          <a:prstGeom prst="rect">
            <a:avLst/>
          </a:prstGeom>
          <a:solidFill>
            <a:srgbClr val="FFFFFF">
              <a:alpha val="80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3" name="TextBox 22"/>
          <p:cNvSpPr txBox="1"/>
          <p:nvPr/>
        </p:nvSpPr>
        <p:spPr>
          <a:xfrm>
            <a:off x="8275982" y="5800636"/>
            <a:ext cx="3368702" cy="430887"/>
          </a:xfrm>
          <a:prstGeom prst="rect">
            <a:avLst/>
          </a:prstGeom>
          <a:noFill/>
        </p:spPr>
        <p:txBody>
          <a:bodyPr wrap="square" rtlCol="0">
            <a:spAutoFit/>
          </a:bodyPr>
          <a:lstStyle/>
          <a:p>
            <a:r>
              <a:rPr lang="en-US" sz="1100" dirty="0" smtClean="0">
                <a:solidFill>
                  <a:schemeClr val="bg1"/>
                </a:solidFill>
              </a:rPr>
              <a:t>1. </a:t>
            </a:r>
            <a:r>
              <a:rPr lang="en-US" sz="1100" dirty="0" err="1" smtClean="0">
                <a:solidFill>
                  <a:schemeClr val="bg1"/>
                </a:solidFill>
              </a:rPr>
              <a:t>NuLog</a:t>
            </a:r>
            <a:r>
              <a:rPr lang="en-US" sz="1100" dirty="0" smtClean="0">
                <a:solidFill>
                  <a:schemeClr val="bg1"/>
                </a:solidFill>
              </a:rPr>
              <a:t> automatically includes the full class name of the calling object as a tag on the log event.</a:t>
            </a:r>
            <a:endParaRPr lang="en-US" sz="1100" dirty="0">
              <a:solidFill>
                <a:schemeClr val="bg1"/>
              </a:solidFill>
            </a:endParaRPr>
          </a:p>
        </p:txBody>
      </p:sp>
    </p:spTree>
    <p:extLst>
      <p:ext uri="{BB962C8B-B14F-4D97-AF65-F5344CB8AC3E}">
        <p14:creationId xmlns:p14="http://schemas.microsoft.com/office/powerpoint/2010/main" val="328297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TC103457491[[fn=Metropolitan]]</Template>
  <TotalTime>4493</TotalTime>
  <Words>5351</Words>
  <Application>Microsoft Office PowerPoint</Application>
  <PresentationFormat>Widescreen</PresentationFormat>
  <Paragraphs>580</Paragraphs>
  <Slides>86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Calibri Light</vt:lpstr>
      <vt:lpstr>Consolas</vt:lpstr>
      <vt:lpstr>Metropolitan</vt:lpstr>
      <vt:lpstr>NuLog</vt:lpstr>
      <vt:lpstr>Log Events and Log Targets</vt:lpstr>
      <vt:lpstr>What is NuLog?</vt:lpstr>
      <vt:lpstr>The Basics</vt:lpstr>
      <vt:lpstr>Log Events</vt:lpstr>
      <vt:lpstr>Log Targets</vt:lpstr>
      <vt:lpstr>Tag-Based Logging</vt:lpstr>
      <vt:lpstr>Tag-Based Logging</vt:lpstr>
      <vt:lpstr>Tags</vt:lpstr>
      <vt:lpstr>Targets</vt:lpstr>
      <vt:lpstr>Rules</vt:lpstr>
      <vt:lpstr>Basic Architecture</vt:lpstr>
      <vt:lpstr>Modular Architecture</vt:lpstr>
      <vt:lpstr>Factory</vt:lpstr>
      <vt:lpstr>Logger</vt:lpstr>
      <vt:lpstr>Dispatcher</vt:lpstr>
      <vt:lpstr>Targets</vt:lpstr>
      <vt:lpstr>Implementing NuLog</vt:lpstr>
      <vt:lpstr>Project Setup</vt:lpstr>
      <vt:lpstr>Asynchronous Vs. Synchronous Logging</vt:lpstr>
      <vt:lpstr>Asynchronous Vs. Synchronous Logging</vt:lpstr>
      <vt:lpstr>Concurrent Logging in the Logger</vt:lpstr>
      <vt:lpstr>Concurrent Logging in the Target</vt:lpstr>
      <vt:lpstr>Disabling Concurrent Logging</vt:lpstr>
      <vt:lpstr>Configuration</vt:lpstr>
      <vt:lpstr>Configuration</vt:lpstr>
      <vt:lpstr>File Configuration</vt:lpstr>
      <vt:lpstr>Runtime Configuration</vt:lpstr>
      <vt:lpstr>JSON Configuration</vt:lpstr>
      <vt:lpstr>Configuration Anatomy</vt:lpstr>
      <vt:lpstr>Targets</vt:lpstr>
      <vt:lpstr>Rules</vt:lpstr>
      <vt:lpstr>Tag Groups</vt:lpstr>
      <vt:lpstr>Debug</vt:lpstr>
      <vt:lpstr>Watch</vt:lpstr>
      <vt:lpstr>Synchronous</vt:lpstr>
      <vt:lpstr>Runtime Configuration</vt:lpstr>
      <vt:lpstr>Runtime Configuration</vt:lpstr>
      <vt:lpstr>Runtime Configuration</vt:lpstr>
      <vt:lpstr>Runtime Configuration</vt:lpstr>
      <vt:lpstr>Standard Targets</vt:lpstr>
      <vt:lpstr>Basic Target (Abstract)</vt:lpstr>
      <vt:lpstr>Layout Target (Abstract)</vt:lpstr>
      <vt:lpstr>Trace Target</vt:lpstr>
      <vt:lpstr>Simple Console Target</vt:lpstr>
      <vt:lpstr>Console Target</vt:lpstr>
      <vt:lpstr>Text File Target</vt:lpstr>
      <vt:lpstr>Email Target</vt:lpstr>
      <vt:lpstr>Layouts</vt:lpstr>
      <vt:lpstr>Layouts</vt:lpstr>
      <vt:lpstr>Static Text</vt:lpstr>
      <vt:lpstr>Parameter</vt:lpstr>
      <vt:lpstr>Conditional Flag</vt:lpstr>
      <vt:lpstr>Property Name</vt:lpstr>
      <vt:lpstr>Property Format</vt:lpstr>
      <vt:lpstr>Example</vt:lpstr>
      <vt:lpstr>Layout in the Standard Targets</vt:lpstr>
      <vt:lpstr>Rules</vt:lpstr>
      <vt:lpstr>Rules</vt:lpstr>
      <vt:lpstr>Rules: Include</vt:lpstr>
      <vt:lpstr>Rules: Strict Include</vt:lpstr>
      <vt:lpstr>Rules: Exclude</vt:lpstr>
      <vt:lpstr>Rules: Write To</vt:lpstr>
      <vt:lpstr>Rules: Final</vt:lpstr>
      <vt:lpstr>Tag Groups</vt:lpstr>
      <vt:lpstr>Tag Groups</vt:lpstr>
      <vt:lpstr>Tag Groups</vt:lpstr>
      <vt:lpstr>Meta Data</vt:lpstr>
      <vt:lpstr>Meta Data</vt:lpstr>
      <vt:lpstr>Meta Data</vt:lpstr>
      <vt:lpstr>Meta Data</vt:lpstr>
      <vt:lpstr>Console Target Meta Data</vt:lpstr>
      <vt:lpstr>Email Target Meta Data</vt:lpstr>
      <vt:lpstr>Email Target Logger Extensions</vt:lpstr>
      <vt:lpstr>Meta Data Providers</vt:lpstr>
      <vt:lpstr>Meta Data Providers</vt:lpstr>
      <vt:lpstr>Runtime Meta Data Provider</vt:lpstr>
      <vt:lpstr>Runtime Meta Data Provider</vt:lpstr>
      <vt:lpstr>Static Meta Data Provider</vt:lpstr>
      <vt:lpstr>Performance Tests</vt:lpstr>
      <vt:lpstr>Standard Performance</vt:lpstr>
      <vt:lpstr>Customization and Extension</vt:lpstr>
      <vt:lpstr>Customization and Extension</vt:lpstr>
      <vt:lpstr>Licensing and Credits</vt:lpstr>
      <vt:lpstr>NuLog Licensing</vt:lpstr>
      <vt:lpstr>Quotes Attribution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OID NuLogging</dc:title>
  <dc:creator>Ivan Pointer</dc:creator>
  <cp:lastModifiedBy>Ivan Pointer</cp:lastModifiedBy>
  <cp:revision>724</cp:revision>
  <dcterms:created xsi:type="dcterms:W3CDTF">2014-09-10T02:56:19Z</dcterms:created>
  <dcterms:modified xsi:type="dcterms:W3CDTF">2014-10-23T07:18:53Z</dcterms:modified>
</cp:coreProperties>
</file>