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73" r:id="rId8"/>
    <p:sldId id="261" r:id="rId9"/>
    <p:sldId id="265" r:id="rId10"/>
    <p:sldId id="271" r:id="rId11"/>
    <p:sldId id="272" r:id="rId12"/>
    <p:sldId id="274" r:id="rId13"/>
    <p:sldId id="27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5169"/>
    <a:srgbClr val="418AB3"/>
    <a:srgbClr val="346AB9"/>
    <a:srgbClr val="2C3E50"/>
    <a:srgbClr val="1ABC9C"/>
    <a:srgbClr val="279CD0"/>
    <a:srgbClr val="28AE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1/14/2021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1/14/2021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1/14/2021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1/14/2021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1/14/2021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1/14/2021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1/14/2021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67503" cy="320040"/>
          </a:xfrm>
        </p:spPr>
        <p:txBody>
          <a:bodyPr/>
          <a:lstStyle>
            <a:lvl1pPr>
              <a:defRPr>
                <a:solidFill>
                  <a:srgbClr val="FFFFFF">
                    <a:alpha val="69804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90000"/>
                  </a:srgb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1160EA64-D806-43AC-9DF2-F8C432F32B4C}" type="datetimeFigureOut">
              <a:rPr lang="en-US" dirty="0"/>
              <a:pPr/>
              <a:t>1/14/2021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8523" y="6236208"/>
            <a:ext cx="5103729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E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0E103D-5D40-4BEB-8227-BCF4991E79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noFill/>
          <a:ln>
            <a:solidFill>
              <a:srgbClr val="279CD0"/>
            </a:solidFill>
          </a:ln>
        </p:spPr>
        <p:txBody>
          <a:bodyPr>
            <a:normAutofit/>
          </a:bodyPr>
          <a:lstStyle/>
          <a:p>
            <a:r>
              <a:rPr lang="ru-RU" b="1" dirty="0">
                <a:solidFill>
                  <a:schemeClr val="tx1"/>
                </a:solidFill>
              </a:rPr>
              <a:t>Проект «Ну, погоди!»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C96AD15-2ECB-479A-93B5-2836235617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0200" y="4352543"/>
            <a:ext cx="7896606" cy="2033969"/>
          </a:xfrm>
        </p:spPr>
        <p:txBody>
          <a:bodyPr>
            <a:normAutofit/>
          </a:bodyPr>
          <a:lstStyle/>
          <a:p>
            <a:pPr algn="l"/>
            <a:endParaRPr lang="en-US" dirty="0"/>
          </a:p>
          <a:p>
            <a:pPr algn="l"/>
            <a:r>
              <a:rPr lang="ru-RU" dirty="0"/>
              <a:t>УЧЕНИКА 2 КУРСА ЯНДЕКС.ЛИЦЕЯ</a:t>
            </a:r>
          </a:p>
          <a:p>
            <a:pPr algn="l"/>
            <a:r>
              <a:rPr lang="ru-RU" dirty="0"/>
              <a:t> ПРОКОФЬЕВА ИВАНА</a:t>
            </a:r>
          </a:p>
          <a:p>
            <a:pPr algn="l"/>
            <a:r>
              <a:rPr lang="ru-RU" dirty="0"/>
              <a:t>Преподаватели</a:t>
            </a:r>
            <a:r>
              <a:rPr lang="en-US" dirty="0"/>
              <a:t>:  </a:t>
            </a:r>
            <a:r>
              <a:rPr lang="ru-RU" dirty="0"/>
              <a:t>ГРИГОРЬЕВА ИННА ИВАНОВНА, ГРИГОРЬЕВ МИХАИЛ ВИКТОРОВИЧ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50DA60CA-16FE-4274-89D6-2029E98296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2000" r="98417">
                        <a14:foregroundMark x1="5500" y1="62111" x2="5500" y2="62111"/>
                        <a14:foregroundMark x1="2083" y1="68889" x2="2083" y2="68889"/>
                        <a14:foregroundMark x1="11417" y1="62111" x2="11417" y2="62111"/>
                        <a14:foregroundMark x1="14333" y1="63111" x2="12583" y2="63111"/>
                        <a14:foregroundMark x1="21417" y1="61444" x2="20417" y2="62444"/>
                        <a14:foregroundMark x1="20310" y1="62778" x2="20667" y2="64444"/>
                        <a14:foregroundMark x1="28250" y1="62111" x2="29456" y2="68543"/>
                        <a14:foregroundMark x1="38250" y1="62111" x2="38917" y2="65000"/>
                        <a14:foregroundMark x1="45000" y1="61778" x2="45750" y2="66000"/>
                        <a14:foregroundMark x1="58564" y1="63680" x2="58417" y2="63111"/>
                        <a14:foregroundMark x1="57500" y1="59556" x2="57922" y2="61193"/>
                        <a14:foregroundMark x1="67000" y1="62111" x2="66251" y2="65526"/>
                        <a14:foregroundMark x1="76000" y1="64444" x2="76250" y2="67333"/>
                        <a14:foregroundMark x1="85000" y1="63111" x2="88250" y2="63111"/>
                        <a14:foregroundMark x1="93333" y1="58556" x2="93833" y2="64111"/>
                        <a14:foregroundMark x1="98090" y1="59844" x2="98417" y2="59222"/>
                        <a14:foregroundMark x1="55000" y1="31556" x2="52583" y2="31556"/>
                        <a14:foregroundMark x1="3083" y1="65333" x2="3833" y2="65333"/>
                        <a14:foregroundMark x1="7750" y1="64667" x2="7750" y2="64667"/>
                        <a14:foregroundMark x1="49417" y1="41000" x2="47000" y2="41000"/>
                        <a14:foregroundMark x1="69417" y1="42000" x2="70667" y2="42000"/>
                        <a14:foregroundMark x1="64833" y1="36444" x2="67750" y2="37111"/>
                        <a14:foregroundMark x1="66750" y1="36111" x2="68250" y2="36111"/>
                        <a14:foregroundMark x1="95083" y1="52000" x2="95083" y2="52000"/>
                        <a14:backgroundMark x1="19917" y1="62778" x2="19917" y2="62778"/>
                        <a14:backgroundMark x1="19417" y1="62444" x2="20167" y2="62444"/>
                        <a14:backgroundMark x1="28000" y1="62778" x2="28000" y2="62444"/>
                        <a14:backgroundMark x1="58417" y1="64111" x2="58250" y2="60778"/>
                        <a14:backgroundMark x1="59167" y1="65000" x2="59167" y2="72556"/>
                        <a14:backgroundMark x1="58917" y1="63444" x2="59417" y2="64667"/>
                        <a14:backgroundMark x1="64833" y1="66000" x2="66000" y2="68889"/>
                        <a14:backgroundMark x1="66000" y1="68889" x2="66000" y2="68889"/>
                        <a14:backgroundMark x1="98250" y1="59889" x2="98000" y2="61444"/>
                        <a14:backgroundMark x1="65750" y1="42000" x2="65750" y2="42000"/>
                        <a14:backgroundMark x1="44833" y1="39667" x2="44583" y2="40333"/>
                        <a14:backgroundMark x1="44833" y1="38000" x2="44333" y2="40000"/>
                        <a14:backgroundMark x1="65500" y1="42000" x2="67138" y2="37705"/>
                        <a14:backgroundMark x1="68000" y1="37111" x2="68000" y2="37111"/>
                        <a14:backgroundMark x1="67750" y1="37111" x2="67750" y2="371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819467"/>
            <a:ext cx="1392381" cy="1044285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tx1"/>
          </a:solidFill>
          <a:ln w="88900" cap="sq">
            <a:solidFill>
              <a:schemeClr val="accent2">
                <a:lumMod val="75000"/>
              </a:schemeClr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848173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E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Заголовок 1">
            <a:extLst>
              <a:ext uri="{FF2B5EF4-FFF2-40B4-BE49-F238E27FC236}">
                <a16:creationId xmlns:a16="http://schemas.microsoft.com/office/drawing/2014/main" id="{1ABC5BC0-AF00-4DC4-AB9F-5CC950138108}"/>
              </a:ext>
            </a:extLst>
          </p:cNvPr>
          <p:cNvSpPr txBox="1">
            <a:spLocks/>
          </p:cNvSpPr>
          <p:nvPr/>
        </p:nvSpPr>
        <p:spPr>
          <a:xfrm>
            <a:off x="1600200" y="449660"/>
            <a:ext cx="8991600" cy="693340"/>
          </a:xfrm>
          <a:prstGeom prst="rect">
            <a:avLst/>
          </a:prstGeom>
          <a:noFill/>
          <a:ln w="31750" cap="sq">
            <a:solidFill>
              <a:srgbClr val="279CD0"/>
            </a:solidFill>
            <a:miter lim="800000"/>
          </a:ln>
        </p:spPr>
        <p:txBody>
          <a:bodyPr vert="horz" lIns="182880" tIns="182880" rIns="182880" bIns="182880" rtlCol="0" anchor="ctr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>
                <a:solidFill>
                  <a:schemeClr val="tx1"/>
                </a:solidFill>
              </a:rPr>
              <a:t>ИНТЕРФЕЙС ПРИЛОЖЕНИЯ</a:t>
            </a:r>
          </a:p>
        </p:txBody>
      </p:sp>
      <p:sp>
        <p:nvSpPr>
          <p:cNvPr id="19" name="Заголовок 1">
            <a:extLst>
              <a:ext uri="{FF2B5EF4-FFF2-40B4-BE49-F238E27FC236}">
                <a16:creationId xmlns:a16="http://schemas.microsoft.com/office/drawing/2014/main" id="{373BD8E0-8F17-4A55-86FB-CE6809BC1B0F}"/>
              </a:ext>
            </a:extLst>
          </p:cNvPr>
          <p:cNvSpPr txBox="1">
            <a:spLocks/>
          </p:cNvSpPr>
          <p:nvPr/>
        </p:nvSpPr>
        <p:spPr>
          <a:xfrm>
            <a:off x="272698" y="2759688"/>
            <a:ext cx="4864608" cy="3156403"/>
          </a:xfrm>
          <a:prstGeom prst="rect">
            <a:avLst/>
          </a:prstGeom>
          <a:noFill/>
          <a:ln w="31750" cap="sq">
            <a:noFill/>
            <a:miter lim="800000"/>
          </a:ln>
        </p:spPr>
        <p:txBody>
          <a:bodyPr vert="horz" lIns="182880" tIns="182880" rIns="182880" bIns="18288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70000"/>
              </a:lnSpc>
            </a:pPr>
            <a:endParaRPr lang="en-US" sz="1100" cap="none" dirty="0">
              <a:solidFill>
                <a:schemeClr val="tx1"/>
              </a:solidFill>
            </a:endParaRPr>
          </a:p>
        </p:txBody>
      </p:sp>
      <p:pic>
        <p:nvPicPr>
          <p:cNvPr id="3" name="Рисунок 2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A898FE95-1C48-49E2-8EA0-15C97B146A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8253" y="1641836"/>
            <a:ext cx="6351049" cy="3574327"/>
          </a:xfrm>
          <a:prstGeom prst="rect">
            <a:avLst/>
          </a:prstGeom>
        </p:spPr>
      </p:pic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AA77E33A-90F2-477C-B636-06A8566D0658}"/>
              </a:ext>
            </a:extLst>
          </p:cNvPr>
          <p:cNvSpPr txBox="1">
            <a:spLocks/>
          </p:cNvSpPr>
          <p:nvPr/>
        </p:nvSpPr>
        <p:spPr>
          <a:xfrm>
            <a:off x="661273" y="1864610"/>
            <a:ext cx="2826644" cy="1034951"/>
          </a:xfrm>
          <a:prstGeom prst="rect">
            <a:avLst/>
          </a:prstGeom>
          <a:noFill/>
          <a:ln w="31750" cap="sq">
            <a:noFill/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10000"/>
              </a:lnSpc>
            </a:pPr>
            <a:r>
              <a:rPr lang="en-US" cap="none" dirty="0">
                <a:solidFill>
                  <a:schemeClr val="tx1"/>
                </a:solidFill>
              </a:rPr>
              <a:t>Class Miss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737CF10-376A-473E-8298-097453C3651A}"/>
              </a:ext>
            </a:extLst>
          </p:cNvPr>
          <p:cNvSpPr txBox="1"/>
          <p:nvPr/>
        </p:nvSpPr>
        <p:spPr>
          <a:xfrm>
            <a:off x="661273" y="2882507"/>
            <a:ext cx="35539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Данный класс реализован для управления изображениями промаха</a:t>
            </a:r>
          </a:p>
        </p:txBody>
      </p:sp>
    </p:spTree>
    <p:extLst>
      <p:ext uri="{BB962C8B-B14F-4D97-AF65-F5344CB8AC3E}">
        <p14:creationId xmlns:p14="http://schemas.microsoft.com/office/powerpoint/2010/main" val="23569095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E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Заголовок 1">
            <a:extLst>
              <a:ext uri="{FF2B5EF4-FFF2-40B4-BE49-F238E27FC236}">
                <a16:creationId xmlns:a16="http://schemas.microsoft.com/office/drawing/2014/main" id="{1ABC5BC0-AF00-4DC4-AB9F-5CC950138108}"/>
              </a:ext>
            </a:extLst>
          </p:cNvPr>
          <p:cNvSpPr txBox="1">
            <a:spLocks/>
          </p:cNvSpPr>
          <p:nvPr/>
        </p:nvSpPr>
        <p:spPr>
          <a:xfrm>
            <a:off x="1600200" y="449660"/>
            <a:ext cx="8991600" cy="693340"/>
          </a:xfrm>
          <a:prstGeom prst="rect">
            <a:avLst/>
          </a:prstGeom>
          <a:noFill/>
          <a:ln w="31750" cap="sq">
            <a:solidFill>
              <a:srgbClr val="279CD0"/>
            </a:solidFill>
            <a:miter lim="800000"/>
          </a:ln>
        </p:spPr>
        <p:txBody>
          <a:bodyPr vert="horz" lIns="182880" tIns="182880" rIns="182880" bIns="182880" rtlCol="0" anchor="ctr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>
                <a:solidFill>
                  <a:schemeClr val="tx1"/>
                </a:solidFill>
              </a:rPr>
              <a:t>ИНТЕРФЕЙС ПРИЛОЖЕНИЯ</a:t>
            </a:r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1A7FDD3F-4007-469D-8EE1-922D8897A512}"/>
              </a:ext>
            </a:extLst>
          </p:cNvPr>
          <p:cNvSpPr txBox="1">
            <a:spLocks/>
          </p:cNvSpPr>
          <p:nvPr/>
        </p:nvSpPr>
        <p:spPr>
          <a:xfrm>
            <a:off x="661273" y="1864610"/>
            <a:ext cx="2826644" cy="1034951"/>
          </a:xfrm>
          <a:prstGeom prst="rect">
            <a:avLst/>
          </a:prstGeom>
          <a:noFill/>
          <a:ln w="31750" cap="sq">
            <a:noFill/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10000"/>
              </a:lnSpc>
            </a:pPr>
            <a:r>
              <a:rPr lang="en-US" cap="none" dirty="0">
                <a:solidFill>
                  <a:schemeClr val="tx1"/>
                </a:solidFill>
              </a:rPr>
              <a:t>Main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593AB1C-99D2-433B-BBB4-E8C55D91C0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326" y="1297146"/>
            <a:ext cx="7575976" cy="426370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2501AC7-AE7C-46FE-96B4-4722BF10EF61}"/>
              </a:ext>
            </a:extLst>
          </p:cNvPr>
          <p:cNvSpPr txBox="1"/>
          <p:nvPr/>
        </p:nvSpPr>
        <p:spPr>
          <a:xfrm>
            <a:off x="661273" y="2882507"/>
            <a:ext cx="35539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Данный класс реализован для управления всей игрой в целом</a:t>
            </a:r>
          </a:p>
        </p:txBody>
      </p:sp>
    </p:spTree>
    <p:extLst>
      <p:ext uri="{BB962C8B-B14F-4D97-AF65-F5344CB8AC3E}">
        <p14:creationId xmlns:p14="http://schemas.microsoft.com/office/powerpoint/2010/main" val="15575454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E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Заголовок 1">
            <a:extLst>
              <a:ext uri="{FF2B5EF4-FFF2-40B4-BE49-F238E27FC236}">
                <a16:creationId xmlns:a16="http://schemas.microsoft.com/office/drawing/2014/main" id="{1ABC5BC0-AF00-4DC4-AB9F-5CC950138108}"/>
              </a:ext>
            </a:extLst>
          </p:cNvPr>
          <p:cNvSpPr txBox="1">
            <a:spLocks/>
          </p:cNvSpPr>
          <p:nvPr/>
        </p:nvSpPr>
        <p:spPr>
          <a:xfrm>
            <a:off x="1600200" y="449660"/>
            <a:ext cx="8991600" cy="693340"/>
          </a:xfrm>
          <a:prstGeom prst="rect">
            <a:avLst/>
          </a:prstGeom>
          <a:noFill/>
          <a:ln w="31750" cap="sq">
            <a:solidFill>
              <a:srgbClr val="279CD0"/>
            </a:solidFill>
            <a:miter lim="800000"/>
          </a:ln>
        </p:spPr>
        <p:txBody>
          <a:bodyPr vert="horz" lIns="182880" tIns="182880" rIns="182880" bIns="182880" rtlCol="0" anchor="ctr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>
                <a:solidFill>
                  <a:schemeClr val="tx1"/>
                </a:solidFill>
              </a:rPr>
              <a:t>Дальнейшее развитие</a:t>
            </a:r>
          </a:p>
        </p:txBody>
      </p:sp>
      <p:sp>
        <p:nvSpPr>
          <p:cNvPr id="25" name="Заголовок 1">
            <a:extLst>
              <a:ext uri="{FF2B5EF4-FFF2-40B4-BE49-F238E27FC236}">
                <a16:creationId xmlns:a16="http://schemas.microsoft.com/office/drawing/2014/main" id="{179C3A14-43BC-4277-BE28-9A3C1C111613}"/>
              </a:ext>
            </a:extLst>
          </p:cNvPr>
          <p:cNvSpPr txBox="1">
            <a:spLocks/>
          </p:cNvSpPr>
          <p:nvPr/>
        </p:nvSpPr>
        <p:spPr>
          <a:xfrm>
            <a:off x="1641716" y="2523424"/>
            <a:ext cx="8908568" cy="1811151"/>
          </a:xfrm>
          <a:prstGeom prst="rect">
            <a:avLst/>
          </a:prstGeom>
          <a:noFill/>
          <a:ln w="31750" cap="sq">
            <a:noFill/>
            <a:miter lim="800000"/>
          </a:ln>
        </p:spPr>
        <p:txBody>
          <a:bodyPr vert="horz" lIns="182880" tIns="182880" rIns="182880" bIns="182880" rtlCol="0" anchor="ctr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</a:pPr>
            <a:endParaRPr lang="en-US" sz="1100" b="1" cap="none" dirty="0">
              <a:solidFill>
                <a:schemeClr val="tx1"/>
              </a:solidFill>
            </a:endParaRPr>
          </a:p>
          <a:p>
            <a:pPr>
              <a:lnSpc>
                <a:spcPct val="110000"/>
              </a:lnSpc>
            </a:pPr>
            <a:r>
              <a:rPr lang="ru-RU" sz="2400" b="1" cap="none" dirty="0">
                <a:solidFill>
                  <a:schemeClr val="tx1"/>
                </a:solidFill>
              </a:rPr>
              <a:t>Продолжая работу над этим проектом в перспективе, возможно добавление базы данных </a:t>
            </a:r>
            <a:r>
              <a:rPr lang="en-US" sz="2400" b="1" cap="none" dirty="0" err="1">
                <a:solidFill>
                  <a:schemeClr val="tx1"/>
                </a:solidFill>
              </a:rPr>
              <a:t>sql</a:t>
            </a:r>
            <a:r>
              <a:rPr lang="en-US" sz="2400" b="1" cap="none" dirty="0">
                <a:solidFill>
                  <a:schemeClr val="tx1"/>
                </a:solidFill>
              </a:rPr>
              <a:t> </a:t>
            </a:r>
            <a:r>
              <a:rPr lang="ru-RU" sz="2400" b="1" cap="none" dirty="0">
                <a:solidFill>
                  <a:schemeClr val="tx1"/>
                </a:solidFill>
              </a:rPr>
              <a:t>и персонализации для запоминания рекордов, добавление новых уровней и улучшение дизайна</a:t>
            </a:r>
            <a:endParaRPr lang="ru-RU" sz="1100" b="1" cap="non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11274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E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Заголовок 1">
            <a:extLst>
              <a:ext uri="{FF2B5EF4-FFF2-40B4-BE49-F238E27FC236}">
                <a16:creationId xmlns:a16="http://schemas.microsoft.com/office/drawing/2014/main" id="{1ABC5BC0-AF00-4DC4-AB9F-5CC950138108}"/>
              </a:ext>
            </a:extLst>
          </p:cNvPr>
          <p:cNvSpPr txBox="1">
            <a:spLocks/>
          </p:cNvSpPr>
          <p:nvPr/>
        </p:nvSpPr>
        <p:spPr>
          <a:xfrm>
            <a:off x="3028160" y="228600"/>
            <a:ext cx="5996940" cy="5539940"/>
          </a:xfrm>
          <a:prstGeom prst="rect">
            <a:avLst/>
          </a:prstGeom>
          <a:solidFill>
            <a:srgbClr val="295169"/>
          </a:solidFill>
          <a:ln w="31750" cap="sq">
            <a:solidFill>
              <a:srgbClr val="279CD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>
                <a:solidFill>
                  <a:schemeClr val="tx1"/>
                </a:solidFill>
              </a:rPr>
              <a:t>СПАСИБО ЗА ВНИМАНИЕ</a:t>
            </a:r>
            <a:endParaRPr lang="en-US" b="1" dirty="0">
              <a:solidFill>
                <a:schemeClr val="tx1"/>
              </a:solidFill>
            </a:endParaRPr>
          </a:p>
          <a:p>
            <a:endParaRPr lang="en-US" b="1" dirty="0">
              <a:solidFill>
                <a:schemeClr val="tx1"/>
              </a:solidFill>
            </a:endParaRPr>
          </a:p>
          <a:p>
            <a:endParaRPr lang="en-US" b="1" dirty="0">
              <a:solidFill>
                <a:schemeClr val="tx1"/>
              </a:solidFill>
            </a:endParaRPr>
          </a:p>
          <a:p>
            <a:endParaRPr lang="en-US" b="1" dirty="0">
              <a:solidFill>
                <a:schemeClr val="tx1"/>
              </a:solidFill>
            </a:endParaRPr>
          </a:p>
          <a:p>
            <a:endParaRPr lang="en-US" b="1" dirty="0">
              <a:solidFill>
                <a:schemeClr val="tx1"/>
              </a:solidFill>
            </a:endParaRPr>
          </a:p>
          <a:p>
            <a:endParaRPr lang="en-US" b="1" dirty="0">
              <a:solidFill>
                <a:schemeClr val="tx1"/>
              </a:solidFill>
            </a:endParaRPr>
          </a:p>
          <a:p>
            <a:endParaRPr lang="en-US" b="1" dirty="0">
              <a:solidFill>
                <a:schemeClr val="tx1"/>
              </a:solidFill>
            </a:endParaRPr>
          </a:p>
          <a:p>
            <a:endParaRPr lang="en-US" b="1" dirty="0">
              <a:solidFill>
                <a:schemeClr val="tx1"/>
              </a:solidFill>
            </a:endParaRPr>
          </a:p>
          <a:p>
            <a:endParaRPr lang="en-US" b="1" dirty="0">
              <a:solidFill>
                <a:schemeClr val="tx1"/>
              </a:solidFill>
            </a:endParaRPr>
          </a:p>
          <a:p>
            <a:endParaRPr lang="en-US" b="1" dirty="0">
              <a:solidFill>
                <a:schemeClr val="tx1"/>
              </a:solidFill>
            </a:endParaRPr>
          </a:p>
          <a:p>
            <a:endParaRPr lang="en-US" b="1" dirty="0">
              <a:solidFill>
                <a:schemeClr val="tx1"/>
              </a:solidFill>
            </a:endParaRPr>
          </a:p>
          <a:p>
            <a:endParaRPr lang="ru-RU" sz="1600" b="1" dirty="0">
              <a:solidFill>
                <a:schemeClr val="tx1"/>
              </a:solidFill>
            </a:endParaRPr>
          </a:p>
          <a:p>
            <a:endParaRPr lang="ru-RU" sz="1600" b="1" dirty="0">
              <a:solidFill>
                <a:schemeClr val="tx1"/>
              </a:solidFill>
            </a:endParaRPr>
          </a:p>
          <a:p>
            <a:pPr algn="l"/>
            <a:r>
              <a:rPr lang="ru-RU" sz="2400" b="1" dirty="0">
                <a:solidFill>
                  <a:schemeClr val="tx1"/>
                </a:solidFill>
              </a:rPr>
              <a:t>   </a:t>
            </a:r>
          </a:p>
        </p:txBody>
      </p:sp>
      <p:sp>
        <p:nvSpPr>
          <p:cNvPr id="19" name="Заголовок 1">
            <a:extLst>
              <a:ext uri="{FF2B5EF4-FFF2-40B4-BE49-F238E27FC236}">
                <a16:creationId xmlns:a16="http://schemas.microsoft.com/office/drawing/2014/main" id="{373BD8E0-8F17-4A55-86FB-CE6809BC1B0F}"/>
              </a:ext>
            </a:extLst>
          </p:cNvPr>
          <p:cNvSpPr txBox="1">
            <a:spLocks/>
          </p:cNvSpPr>
          <p:nvPr/>
        </p:nvSpPr>
        <p:spPr>
          <a:xfrm>
            <a:off x="3884238" y="1445837"/>
            <a:ext cx="3223260" cy="2918460"/>
          </a:xfrm>
          <a:prstGeom prst="rect">
            <a:avLst/>
          </a:prstGeom>
          <a:noFill/>
          <a:ln w="31750" cap="sq">
            <a:noFill/>
            <a:miter lim="800000"/>
          </a:ln>
        </p:spPr>
        <p:txBody>
          <a:bodyPr vert="horz" lIns="182880" tIns="182880" rIns="182880" bIns="18288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70000"/>
              </a:lnSpc>
            </a:pPr>
            <a:r>
              <a:rPr lang="ru-RU" sz="1800" cap="none" dirty="0">
                <a:solidFill>
                  <a:schemeClr val="tx1"/>
                </a:solidFill>
              </a:rPr>
              <a:t>ПРОКОФЬЕВ </a:t>
            </a:r>
          </a:p>
          <a:p>
            <a:pPr algn="l">
              <a:lnSpc>
                <a:spcPct val="170000"/>
              </a:lnSpc>
            </a:pPr>
            <a:r>
              <a:rPr lang="ru-RU" sz="1800" cap="none" dirty="0">
                <a:solidFill>
                  <a:schemeClr val="tx1"/>
                </a:solidFill>
              </a:rPr>
              <a:t>ИВАН</a:t>
            </a:r>
          </a:p>
          <a:p>
            <a:pPr algn="l">
              <a:lnSpc>
                <a:spcPct val="170000"/>
              </a:lnSpc>
            </a:pPr>
            <a:r>
              <a:rPr lang="ru-RU" sz="1800" cap="none" dirty="0">
                <a:solidFill>
                  <a:schemeClr val="tx1"/>
                </a:solidFill>
              </a:rPr>
              <a:t>г. Тюмень</a:t>
            </a:r>
          </a:p>
          <a:p>
            <a:pPr algn="l">
              <a:lnSpc>
                <a:spcPct val="170000"/>
              </a:lnSpc>
            </a:pPr>
            <a:r>
              <a:rPr lang="ru-RU" sz="1800" cap="none" dirty="0">
                <a:solidFill>
                  <a:schemeClr val="tx1"/>
                </a:solidFill>
              </a:rPr>
              <a:t> </a:t>
            </a:r>
            <a:r>
              <a:rPr lang="en-US" sz="1800" cap="none" dirty="0">
                <a:solidFill>
                  <a:schemeClr val="tx1"/>
                </a:solidFill>
              </a:rPr>
              <a:t> </a:t>
            </a:r>
            <a:endParaRPr lang="ru-RU" sz="1800" cap="none" dirty="0">
              <a:solidFill>
                <a:schemeClr val="tx1"/>
              </a:solidFill>
            </a:endParaRPr>
          </a:p>
          <a:p>
            <a:pPr algn="l">
              <a:lnSpc>
                <a:spcPct val="170000"/>
              </a:lnSpc>
            </a:pPr>
            <a:endParaRPr lang="ru-RU" sz="1400" cap="none" dirty="0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5E00D72-0039-4F37-9830-380F9A894B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4238" y="3722202"/>
            <a:ext cx="1712255" cy="1284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786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E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Заголовок 1">
            <a:extLst>
              <a:ext uri="{FF2B5EF4-FFF2-40B4-BE49-F238E27FC236}">
                <a16:creationId xmlns:a16="http://schemas.microsoft.com/office/drawing/2014/main" id="{1ABC5BC0-AF00-4DC4-AB9F-5CC950138108}"/>
              </a:ext>
            </a:extLst>
          </p:cNvPr>
          <p:cNvSpPr txBox="1">
            <a:spLocks/>
          </p:cNvSpPr>
          <p:nvPr/>
        </p:nvSpPr>
        <p:spPr>
          <a:xfrm>
            <a:off x="1600200" y="449660"/>
            <a:ext cx="8991600" cy="693340"/>
          </a:xfrm>
          <a:prstGeom prst="rect">
            <a:avLst/>
          </a:prstGeom>
          <a:noFill/>
          <a:ln w="31750" cap="sq">
            <a:solidFill>
              <a:srgbClr val="279CD0"/>
            </a:solidFill>
            <a:miter lim="800000"/>
          </a:ln>
        </p:spPr>
        <p:txBody>
          <a:bodyPr vert="horz" lIns="182880" tIns="182880" rIns="182880" bIns="182880" rtlCol="0" anchor="ctr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>
                <a:solidFill>
                  <a:schemeClr val="tx1"/>
                </a:solidFill>
              </a:rPr>
              <a:t>ТЕМА ПРОЕКТА</a:t>
            </a:r>
          </a:p>
        </p:txBody>
      </p:sp>
      <p:sp>
        <p:nvSpPr>
          <p:cNvPr id="25" name="Заголовок 1">
            <a:extLst>
              <a:ext uri="{FF2B5EF4-FFF2-40B4-BE49-F238E27FC236}">
                <a16:creationId xmlns:a16="http://schemas.microsoft.com/office/drawing/2014/main" id="{179C3A14-43BC-4277-BE28-9A3C1C111613}"/>
              </a:ext>
            </a:extLst>
          </p:cNvPr>
          <p:cNvSpPr txBox="1">
            <a:spLocks/>
          </p:cNvSpPr>
          <p:nvPr/>
        </p:nvSpPr>
        <p:spPr>
          <a:xfrm>
            <a:off x="1479883" y="2130214"/>
            <a:ext cx="8991600" cy="2658977"/>
          </a:xfrm>
          <a:prstGeom prst="rect">
            <a:avLst/>
          </a:prstGeom>
          <a:noFill/>
          <a:ln w="31750" cap="sq">
            <a:noFill/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cap="none" dirty="0">
                <a:solidFill>
                  <a:schemeClr val="tx1"/>
                </a:solidFill>
              </a:rPr>
              <a:t>Разработка компьютерной версии всем известной игры «Ну, погоди!», где волк из одноименного мультфильма ловит падающие куриные яйца</a:t>
            </a:r>
            <a:endParaRPr lang="ru-RU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00430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E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Заголовок 1">
            <a:extLst>
              <a:ext uri="{FF2B5EF4-FFF2-40B4-BE49-F238E27FC236}">
                <a16:creationId xmlns:a16="http://schemas.microsoft.com/office/drawing/2014/main" id="{1ABC5BC0-AF00-4DC4-AB9F-5CC950138108}"/>
              </a:ext>
            </a:extLst>
          </p:cNvPr>
          <p:cNvSpPr txBox="1">
            <a:spLocks/>
          </p:cNvSpPr>
          <p:nvPr/>
        </p:nvSpPr>
        <p:spPr>
          <a:xfrm>
            <a:off x="1600200" y="449660"/>
            <a:ext cx="8991600" cy="693340"/>
          </a:xfrm>
          <a:prstGeom prst="rect">
            <a:avLst/>
          </a:prstGeom>
          <a:noFill/>
          <a:ln w="31750" cap="sq">
            <a:solidFill>
              <a:srgbClr val="279CD0"/>
            </a:solidFill>
            <a:miter lim="800000"/>
          </a:ln>
        </p:spPr>
        <p:txBody>
          <a:bodyPr vert="horz" lIns="182880" tIns="182880" rIns="182880" bIns="182880" rtlCol="0" anchor="ctr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>
                <a:solidFill>
                  <a:schemeClr val="tx1"/>
                </a:solidFill>
              </a:rPr>
              <a:t>ЦЕЛЬ ПРОЕКТА</a:t>
            </a:r>
          </a:p>
        </p:txBody>
      </p:sp>
      <p:sp>
        <p:nvSpPr>
          <p:cNvPr id="25" name="Заголовок 1">
            <a:extLst>
              <a:ext uri="{FF2B5EF4-FFF2-40B4-BE49-F238E27FC236}">
                <a16:creationId xmlns:a16="http://schemas.microsoft.com/office/drawing/2014/main" id="{179C3A14-43BC-4277-BE28-9A3C1C111613}"/>
              </a:ext>
            </a:extLst>
          </p:cNvPr>
          <p:cNvSpPr txBox="1">
            <a:spLocks/>
          </p:cNvSpPr>
          <p:nvPr/>
        </p:nvSpPr>
        <p:spPr>
          <a:xfrm>
            <a:off x="1479883" y="2130214"/>
            <a:ext cx="8991600" cy="2658977"/>
          </a:xfrm>
          <a:prstGeom prst="rect">
            <a:avLst/>
          </a:prstGeom>
          <a:noFill/>
          <a:ln w="31750" cap="sq">
            <a:noFill/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cap="none" dirty="0">
                <a:solidFill>
                  <a:schemeClr val="tx1"/>
                </a:solidFill>
              </a:rPr>
              <a:t>Разработать игру по заданной теме с использованием библиотеки </a:t>
            </a:r>
            <a:r>
              <a:rPr lang="en-US" b="1" cap="none" dirty="0" err="1">
                <a:solidFill>
                  <a:schemeClr val="tx1"/>
                </a:solidFill>
              </a:rPr>
              <a:t>Pygame</a:t>
            </a:r>
            <a:endParaRPr lang="ru-RU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45493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E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Заголовок 1">
            <a:extLst>
              <a:ext uri="{FF2B5EF4-FFF2-40B4-BE49-F238E27FC236}">
                <a16:creationId xmlns:a16="http://schemas.microsoft.com/office/drawing/2014/main" id="{1ABC5BC0-AF00-4DC4-AB9F-5CC950138108}"/>
              </a:ext>
            </a:extLst>
          </p:cNvPr>
          <p:cNvSpPr txBox="1">
            <a:spLocks/>
          </p:cNvSpPr>
          <p:nvPr/>
        </p:nvSpPr>
        <p:spPr>
          <a:xfrm>
            <a:off x="1600200" y="449660"/>
            <a:ext cx="8991600" cy="693340"/>
          </a:xfrm>
          <a:prstGeom prst="rect">
            <a:avLst/>
          </a:prstGeom>
          <a:noFill/>
          <a:ln w="31750" cap="sq">
            <a:solidFill>
              <a:srgbClr val="279CD0"/>
            </a:solidFill>
            <a:miter lim="800000"/>
          </a:ln>
        </p:spPr>
        <p:txBody>
          <a:bodyPr vert="horz" lIns="182880" tIns="182880" rIns="182880" bIns="182880" rtlCol="0" anchor="ctr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>
                <a:solidFill>
                  <a:schemeClr val="tx1"/>
                </a:solidFill>
              </a:rPr>
              <a:t>СТЭК технологий проекта</a:t>
            </a:r>
          </a:p>
        </p:txBody>
      </p:sp>
      <p:sp>
        <p:nvSpPr>
          <p:cNvPr id="25" name="Заголовок 1">
            <a:extLst>
              <a:ext uri="{FF2B5EF4-FFF2-40B4-BE49-F238E27FC236}">
                <a16:creationId xmlns:a16="http://schemas.microsoft.com/office/drawing/2014/main" id="{179C3A14-43BC-4277-BE28-9A3C1C111613}"/>
              </a:ext>
            </a:extLst>
          </p:cNvPr>
          <p:cNvSpPr txBox="1">
            <a:spLocks/>
          </p:cNvSpPr>
          <p:nvPr/>
        </p:nvSpPr>
        <p:spPr>
          <a:xfrm>
            <a:off x="1380823" y="2510348"/>
            <a:ext cx="6079157" cy="2658977"/>
          </a:xfrm>
          <a:prstGeom prst="rect">
            <a:avLst/>
          </a:prstGeom>
          <a:noFill/>
          <a:ln w="31750" cap="sq">
            <a:noFill/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ru-RU" b="1" cap="none" dirty="0">
                <a:solidFill>
                  <a:schemeClr val="tx1"/>
                </a:solidFill>
              </a:rPr>
              <a:t>Библиотека </a:t>
            </a:r>
            <a:r>
              <a:rPr lang="en-US" b="1" cap="none" dirty="0" err="1">
                <a:solidFill>
                  <a:schemeClr val="tx1"/>
                </a:solidFill>
              </a:rPr>
              <a:t>Pygame</a:t>
            </a:r>
            <a:endParaRPr lang="en-US" b="1" cap="none" dirty="0">
              <a:solidFill>
                <a:schemeClr val="tx1"/>
              </a:solidFill>
            </a:endParaRPr>
          </a:p>
          <a:p>
            <a:pPr marL="457200" indent="-4572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ru-RU" b="1" cap="none" dirty="0">
                <a:solidFill>
                  <a:schemeClr val="tx1"/>
                </a:solidFill>
              </a:rPr>
              <a:t>Технология </a:t>
            </a:r>
            <a:r>
              <a:rPr lang="en-US" b="1" cap="none" dirty="0">
                <a:solidFill>
                  <a:schemeClr val="tx1"/>
                </a:solidFill>
              </a:rPr>
              <a:t>Git </a:t>
            </a:r>
            <a:r>
              <a:rPr lang="ru-RU" b="1" cap="none" dirty="0">
                <a:solidFill>
                  <a:schemeClr val="tx1"/>
                </a:solidFill>
              </a:rPr>
              <a:t>и сервис</a:t>
            </a:r>
            <a:r>
              <a:rPr lang="en-US" b="1" cap="none" dirty="0">
                <a:solidFill>
                  <a:schemeClr val="tx1"/>
                </a:solidFill>
              </a:rPr>
              <a:t> </a:t>
            </a:r>
            <a:r>
              <a:rPr lang="en-US" b="1" cap="none" dirty="0" err="1">
                <a:solidFill>
                  <a:schemeClr val="tx1"/>
                </a:solidFill>
              </a:rPr>
              <a:t>Github</a:t>
            </a:r>
            <a:endParaRPr lang="en-US" b="1" cap="none" dirty="0">
              <a:solidFill>
                <a:schemeClr val="tx1"/>
              </a:solidFill>
            </a:endParaRPr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FA988FBC-89D4-4AC5-8CFA-B93D006ADD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2670" y="2516034"/>
            <a:ext cx="1323802" cy="1323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AF238C4D-5351-47BA-BFEC-D3B8883C26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4321" y="4054900"/>
            <a:ext cx="4000500" cy="111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75243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E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Заголовок 1">
            <a:extLst>
              <a:ext uri="{FF2B5EF4-FFF2-40B4-BE49-F238E27FC236}">
                <a16:creationId xmlns:a16="http://schemas.microsoft.com/office/drawing/2014/main" id="{1ABC5BC0-AF00-4DC4-AB9F-5CC950138108}"/>
              </a:ext>
            </a:extLst>
          </p:cNvPr>
          <p:cNvSpPr txBox="1">
            <a:spLocks/>
          </p:cNvSpPr>
          <p:nvPr/>
        </p:nvSpPr>
        <p:spPr>
          <a:xfrm>
            <a:off x="1600200" y="449660"/>
            <a:ext cx="8991600" cy="693340"/>
          </a:xfrm>
          <a:prstGeom prst="rect">
            <a:avLst/>
          </a:prstGeom>
          <a:noFill/>
          <a:ln w="31750" cap="sq">
            <a:solidFill>
              <a:srgbClr val="279CD0"/>
            </a:solidFill>
            <a:miter lim="800000"/>
          </a:ln>
        </p:spPr>
        <p:txBody>
          <a:bodyPr vert="horz" lIns="182880" tIns="182880" rIns="182880" bIns="182880" rtlCol="0" anchor="ctr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>
                <a:solidFill>
                  <a:schemeClr val="tx1"/>
                </a:solidFill>
              </a:rPr>
              <a:t>ОПИСАНИЕ проекта</a:t>
            </a:r>
          </a:p>
        </p:txBody>
      </p:sp>
      <p:sp>
        <p:nvSpPr>
          <p:cNvPr id="25" name="Заголовок 1">
            <a:extLst>
              <a:ext uri="{FF2B5EF4-FFF2-40B4-BE49-F238E27FC236}">
                <a16:creationId xmlns:a16="http://schemas.microsoft.com/office/drawing/2014/main" id="{179C3A14-43BC-4277-BE28-9A3C1C111613}"/>
              </a:ext>
            </a:extLst>
          </p:cNvPr>
          <p:cNvSpPr txBox="1">
            <a:spLocks/>
          </p:cNvSpPr>
          <p:nvPr/>
        </p:nvSpPr>
        <p:spPr>
          <a:xfrm>
            <a:off x="310251" y="1214182"/>
            <a:ext cx="11372286" cy="4686501"/>
          </a:xfrm>
          <a:prstGeom prst="rect">
            <a:avLst/>
          </a:prstGeom>
          <a:noFill/>
          <a:ln w="31750" cap="sq">
            <a:noFill/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70000"/>
              </a:lnSpc>
            </a:pPr>
            <a:r>
              <a:rPr lang="ru-RU" sz="1400" b="1" cap="none" dirty="0">
                <a:solidFill>
                  <a:schemeClr val="tx1"/>
                </a:solidFill>
              </a:rPr>
              <a:t>Проект представляет версию игры «Ну, погоди!» и включает в себя 3 самых главных класса, разработанных на </a:t>
            </a:r>
            <a:r>
              <a:rPr lang="en-US" sz="1400" b="1" cap="none" dirty="0">
                <a:solidFill>
                  <a:schemeClr val="tx1"/>
                </a:solidFill>
              </a:rPr>
              <a:t>Python</a:t>
            </a:r>
            <a:r>
              <a:rPr lang="ru-RU" sz="1400" b="1" cap="none" dirty="0">
                <a:solidFill>
                  <a:schemeClr val="tx1"/>
                </a:solidFill>
              </a:rPr>
              <a:t>:</a:t>
            </a:r>
          </a:p>
          <a:p>
            <a:pPr marL="228600" indent="-228600" algn="l">
              <a:lnSpc>
                <a:spcPct val="170000"/>
              </a:lnSpc>
              <a:buAutoNum type="arabicPeriod"/>
            </a:pPr>
            <a:r>
              <a:rPr lang="ru-RU" sz="1400" b="1" cap="none" dirty="0">
                <a:solidFill>
                  <a:schemeClr val="tx1"/>
                </a:solidFill>
              </a:rPr>
              <a:t>Волка</a:t>
            </a:r>
          </a:p>
          <a:p>
            <a:pPr algn="l">
              <a:lnSpc>
                <a:spcPct val="170000"/>
              </a:lnSpc>
            </a:pPr>
            <a:r>
              <a:rPr lang="ru-RU" sz="1400" b="1" cap="none" dirty="0">
                <a:solidFill>
                  <a:schemeClr val="tx1"/>
                </a:solidFill>
              </a:rPr>
              <a:t>2. Корзины с руками</a:t>
            </a:r>
          </a:p>
          <a:p>
            <a:pPr algn="l">
              <a:lnSpc>
                <a:spcPct val="170000"/>
              </a:lnSpc>
            </a:pPr>
            <a:r>
              <a:rPr lang="ru-RU" sz="1400" b="1" cap="none" dirty="0">
                <a:solidFill>
                  <a:schemeClr val="tx1"/>
                </a:solidFill>
              </a:rPr>
              <a:t>3. Фон и курицы – для создания сцены игры</a:t>
            </a:r>
          </a:p>
          <a:p>
            <a:pPr algn="l">
              <a:lnSpc>
                <a:spcPct val="170000"/>
              </a:lnSpc>
            </a:pPr>
            <a:r>
              <a:rPr lang="ru-RU" sz="1400" b="1" cap="none" dirty="0">
                <a:solidFill>
                  <a:schemeClr val="tx1"/>
                </a:solidFill>
              </a:rPr>
              <a:t>4. Безусловно, игровой цикл, в котором обрабатываются все события и происходит большинство изменений</a:t>
            </a:r>
          </a:p>
        </p:txBody>
      </p:sp>
    </p:spTree>
    <p:extLst>
      <p:ext uri="{BB962C8B-B14F-4D97-AF65-F5344CB8AC3E}">
        <p14:creationId xmlns:p14="http://schemas.microsoft.com/office/powerpoint/2010/main" val="13991394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E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Заголовок 1">
            <a:extLst>
              <a:ext uri="{FF2B5EF4-FFF2-40B4-BE49-F238E27FC236}">
                <a16:creationId xmlns:a16="http://schemas.microsoft.com/office/drawing/2014/main" id="{1ABC5BC0-AF00-4DC4-AB9F-5CC950138108}"/>
              </a:ext>
            </a:extLst>
          </p:cNvPr>
          <p:cNvSpPr txBox="1">
            <a:spLocks/>
          </p:cNvSpPr>
          <p:nvPr/>
        </p:nvSpPr>
        <p:spPr>
          <a:xfrm>
            <a:off x="1600200" y="449660"/>
            <a:ext cx="8991600" cy="693340"/>
          </a:xfrm>
          <a:prstGeom prst="rect">
            <a:avLst/>
          </a:prstGeom>
          <a:noFill/>
          <a:ln w="31750" cap="sq">
            <a:solidFill>
              <a:srgbClr val="279CD0"/>
            </a:solidFill>
            <a:miter lim="800000"/>
          </a:ln>
        </p:spPr>
        <p:txBody>
          <a:bodyPr vert="horz" lIns="182880" tIns="182880" rIns="182880" bIns="182880" rtlCol="0" anchor="ctr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>
                <a:solidFill>
                  <a:schemeClr val="tx1"/>
                </a:solidFill>
              </a:rPr>
              <a:t>ОПИСАНИЕ проекта</a:t>
            </a:r>
          </a:p>
        </p:txBody>
      </p:sp>
      <p:sp>
        <p:nvSpPr>
          <p:cNvPr id="25" name="Заголовок 1">
            <a:extLst>
              <a:ext uri="{FF2B5EF4-FFF2-40B4-BE49-F238E27FC236}">
                <a16:creationId xmlns:a16="http://schemas.microsoft.com/office/drawing/2014/main" id="{179C3A14-43BC-4277-BE28-9A3C1C111613}"/>
              </a:ext>
            </a:extLst>
          </p:cNvPr>
          <p:cNvSpPr txBox="1">
            <a:spLocks/>
          </p:cNvSpPr>
          <p:nvPr/>
        </p:nvSpPr>
        <p:spPr>
          <a:xfrm>
            <a:off x="257457" y="1238149"/>
            <a:ext cx="5422991" cy="4686501"/>
          </a:xfrm>
          <a:prstGeom prst="rect">
            <a:avLst/>
          </a:prstGeom>
          <a:noFill/>
          <a:ln w="31750" cap="sq">
            <a:noFill/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70000"/>
              </a:lnSpc>
            </a:pPr>
            <a:r>
              <a:rPr lang="en-US" sz="2600" b="1" cap="none" dirty="0">
                <a:solidFill>
                  <a:schemeClr val="tx1"/>
                </a:solidFill>
              </a:rPr>
              <a:t>Class Wolf.</a:t>
            </a:r>
            <a:endParaRPr lang="ru-RU" sz="2600" b="1" cap="none" dirty="0">
              <a:solidFill>
                <a:schemeClr val="tx1"/>
              </a:solidFill>
            </a:endParaRPr>
          </a:p>
          <a:p>
            <a:pPr algn="l">
              <a:lnSpc>
                <a:spcPct val="170000"/>
              </a:lnSpc>
            </a:pPr>
            <a:r>
              <a:rPr lang="ru-RU" sz="1800" b="1" cap="none" dirty="0">
                <a:solidFill>
                  <a:schemeClr val="tx1"/>
                </a:solidFill>
              </a:rPr>
              <a:t>Данный класс является классом волка. Так же, реализовано обновление положения тела волка – влево или вправо</a:t>
            </a:r>
            <a:endParaRPr lang="en-US" sz="1800" b="1" cap="none" dirty="0">
              <a:solidFill>
                <a:schemeClr val="tx1"/>
              </a:solidFill>
            </a:endParaRPr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5A0A91FA-FE67-4FDE-BCDC-C1E90FE4C5B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ACDD3EF-0F65-43B9-8291-85A2B48868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0448" y="1669119"/>
            <a:ext cx="6254095" cy="3519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9236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E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Заголовок 1">
            <a:extLst>
              <a:ext uri="{FF2B5EF4-FFF2-40B4-BE49-F238E27FC236}">
                <a16:creationId xmlns:a16="http://schemas.microsoft.com/office/drawing/2014/main" id="{1ABC5BC0-AF00-4DC4-AB9F-5CC950138108}"/>
              </a:ext>
            </a:extLst>
          </p:cNvPr>
          <p:cNvSpPr txBox="1">
            <a:spLocks/>
          </p:cNvSpPr>
          <p:nvPr/>
        </p:nvSpPr>
        <p:spPr>
          <a:xfrm>
            <a:off x="1600200" y="449660"/>
            <a:ext cx="8991600" cy="693340"/>
          </a:xfrm>
          <a:prstGeom prst="rect">
            <a:avLst/>
          </a:prstGeom>
          <a:noFill/>
          <a:ln w="31750" cap="sq">
            <a:solidFill>
              <a:srgbClr val="279CD0"/>
            </a:solidFill>
            <a:miter lim="800000"/>
          </a:ln>
        </p:spPr>
        <p:txBody>
          <a:bodyPr vert="horz" lIns="182880" tIns="182880" rIns="182880" bIns="182880" rtlCol="0" anchor="ctr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>
                <a:solidFill>
                  <a:schemeClr val="tx1"/>
                </a:solidFill>
              </a:rPr>
              <a:t>ОПИСАНИЕ проекта</a:t>
            </a:r>
          </a:p>
        </p:txBody>
      </p:sp>
      <p:sp>
        <p:nvSpPr>
          <p:cNvPr id="25" name="Заголовок 1">
            <a:extLst>
              <a:ext uri="{FF2B5EF4-FFF2-40B4-BE49-F238E27FC236}">
                <a16:creationId xmlns:a16="http://schemas.microsoft.com/office/drawing/2014/main" id="{179C3A14-43BC-4277-BE28-9A3C1C111613}"/>
              </a:ext>
            </a:extLst>
          </p:cNvPr>
          <p:cNvSpPr txBox="1">
            <a:spLocks/>
          </p:cNvSpPr>
          <p:nvPr/>
        </p:nvSpPr>
        <p:spPr>
          <a:xfrm>
            <a:off x="257457" y="1225294"/>
            <a:ext cx="5313455" cy="4686501"/>
          </a:xfrm>
          <a:prstGeom prst="rect">
            <a:avLst/>
          </a:prstGeom>
          <a:noFill/>
          <a:ln w="31750" cap="sq">
            <a:noFill/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70000"/>
              </a:lnSpc>
            </a:pPr>
            <a:r>
              <a:rPr lang="en-US" sz="2600" b="1" cap="none" dirty="0">
                <a:solidFill>
                  <a:schemeClr val="tx1"/>
                </a:solidFill>
              </a:rPr>
              <a:t>Class Arms.</a:t>
            </a:r>
            <a:endParaRPr lang="ru-RU" sz="2600" b="1" cap="none" dirty="0">
              <a:solidFill>
                <a:schemeClr val="tx1"/>
              </a:solidFill>
            </a:endParaRPr>
          </a:p>
          <a:p>
            <a:pPr algn="l">
              <a:lnSpc>
                <a:spcPct val="170000"/>
              </a:lnSpc>
            </a:pPr>
            <a:r>
              <a:rPr lang="ru-RU" sz="1800" b="1" cap="none" dirty="0">
                <a:solidFill>
                  <a:schemeClr val="tx1"/>
                </a:solidFill>
              </a:rPr>
              <a:t>Данный класс является классом рук волка с корзиной.</a:t>
            </a:r>
          </a:p>
          <a:p>
            <a:pPr algn="l">
              <a:lnSpc>
                <a:spcPct val="170000"/>
              </a:lnSpc>
            </a:pPr>
            <a:r>
              <a:rPr lang="ru-RU" sz="1800" b="1" cap="none" dirty="0">
                <a:solidFill>
                  <a:schemeClr val="tx1"/>
                </a:solidFill>
              </a:rPr>
              <a:t>Реализовано обновление положения рук на игровом </a:t>
            </a:r>
          </a:p>
          <a:p>
            <a:pPr algn="l">
              <a:lnSpc>
                <a:spcPct val="170000"/>
              </a:lnSpc>
            </a:pPr>
            <a:r>
              <a:rPr lang="ru-RU" sz="1800" b="1" cap="none" dirty="0">
                <a:solidFill>
                  <a:schemeClr val="tx1"/>
                </a:solidFill>
              </a:rPr>
              <a:t>Поле.</a:t>
            </a:r>
            <a:endParaRPr lang="en-US" sz="1800" b="1" cap="none" dirty="0">
              <a:solidFill>
                <a:schemeClr val="tx1"/>
              </a:solidFill>
            </a:endParaRPr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5A0A91FA-FE67-4FDE-BCDC-C1E90FE4C5B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5CED5F5-17BD-47E2-BD87-701BDCDC1A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0912" y="1599486"/>
            <a:ext cx="6501549" cy="3659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1373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E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Заголовок 1">
            <a:extLst>
              <a:ext uri="{FF2B5EF4-FFF2-40B4-BE49-F238E27FC236}">
                <a16:creationId xmlns:a16="http://schemas.microsoft.com/office/drawing/2014/main" id="{1ABC5BC0-AF00-4DC4-AB9F-5CC950138108}"/>
              </a:ext>
            </a:extLst>
          </p:cNvPr>
          <p:cNvSpPr txBox="1">
            <a:spLocks/>
          </p:cNvSpPr>
          <p:nvPr/>
        </p:nvSpPr>
        <p:spPr>
          <a:xfrm>
            <a:off x="1600200" y="449660"/>
            <a:ext cx="8991600" cy="693340"/>
          </a:xfrm>
          <a:prstGeom prst="rect">
            <a:avLst/>
          </a:prstGeom>
          <a:noFill/>
          <a:ln w="31750" cap="sq">
            <a:solidFill>
              <a:srgbClr val="279CD0"/>
            </a:solidFill>
            <a:miter lim="800000"/>
          </a:ln>
        </p:spPr>
        <p:txBody>
          <a:bodyPr vert="horz" lIns="182880" tIns="182880" rIns="182880" bIns="182880" rtlCol="0" anchor="ctr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>
                <a:solidFill>
                  <a:schemeClr val="tx1"/>
                </a:solidFill>
              </a:rPr>
              <a:t>ИНТЕРФЕЙС ПРИЛОЖЕНИЯ</a:t>
            </a:r>
          </a:p>
        </p:txBody>
      </p:sp>
      <p:sp>
        <p:nvSpPr>
          <p:cNvPr id="25" name="Заголовок 1">
            <a:extLst>
              <a:ext uri="{FF2B5EF4-FFF2-40B4-BE49-F238E27FC236}">
                <a16:creationId xmlns:a16="http://schemas.microsoft.com/office/drawing/2014/main" id="{179C3A14-43BC-4277-BE28-9A3C1C111613}"/>
              </a:ext>
            </a:extLst>
          </p:cNvPr>
          <p:cNvSpPr txBox="1">
            <a:spLocks/>
          </p:cNvSpPr>
          <p:nvPr/>
        </p:nvSpPr>
        <p:spPr>
          <a:xfrm>
            <a:off x="661273" y="1864610"/>
            <a:ext cx="2826644" cy="1034951"/>
          </a:xfrm>
          <a:prstGeom prst="rect">
            <a:avLst/>
          </a:prstGeom>
          <a:noFill/>
          <a:ln w="31750" cap="sq">
            <a:noFill/>
            <a:miter lim="800000"/>
          </a:ln>
        </p:spPr>
        <p:txBody>
          <a:bodyPr vert="horz" lIns="182880" tIns="182880" rIns="182880" bIns="182880" rtlCol="0" anchor="ctr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10000"/>
              </a:lnSpc>
            </a:pPr>
            <a:r>
              <a:rPr lang="en-US" cap="none" dirty="0">
                <a:solidFill>
                  <a:schemeClr val="tx1"/>
                </a:solidFill>
              </a:rPr>
              <a:t>Class Chickens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275569E-5257-4DF5-A7BB-403DB3104668}"/>
              </a:ext>
            </a:extLst>
          </p:cNvPr>
          <p:cNvSpPr txBox="1"/>
          <p:nvPr/>
        </p:nvSpPr>
        <p:spPr>
          <a:xfrm>
            <a:off x="661273" y="2899561"/>
            <a:ext cx="355390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Класс для куриц. На данный момент времени не имеет дополнительных функций, в будущем будет рассмотрена возможность движения куриц</a:t>
            </a:r>
          </a:p>
        </p:txBody>
      </p:sp>
    </p:spTree>
    <p:extLst>
      <p:ext uri="{BB962C8B-B14F-4D97-AF65-F5344CB8AC3E}">
        <p14:creationId xmlns:p14="http://schemas.microsoft.com/office/powerpoint/2010/main" val="39305698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E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Заголовок 1">
            <a:extLst>
              <a:ext uri="{FF2B5EF4-FFF2-40B4-BE49-F238E27FC236}">
                <a16:creationId xmlns:a16="http://schemas.microsoft.com/office/drawing/2014/main" id="{1ABC5BC0-AF00-4DC4-AB9F-5CC950138108}"/>
              </a:ext>
            </a:extLst>
          </p:cNvPr>
          <p:cNvSpPr txBox="1">
            <a:spLocks/>
          </p:cNvSpPr>
          <p:nvPr/>
        </p:nvSpPr>
        <p:spPr>
          <a:xfrm>
            <a:off x="1600200" y="449660"/>
            <a:ext cx="8991600" cy="693340"/>
          </a:xfrm>
          <a:prstGeom prst="rect">
            <a:avLst/>
          </a:prstGeom>
          <a:noFill/>
          <a:ln w="31750" cap="sq">
            <a:solidFill>
              <a:srgbClr val="279CD0"/>
            </a:solidFill>
            <a:miter lim="800000"/>
          </a:ln>
        </p:spPr>
        <p:txBody>
          <a:bodyPr vert="horz" lIns="182880" tIns="182880" rIns="182880" bIns="182880" rtlCol="0" anchor="ctr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>
                <a:solidFill>
                  <a:schemeClr val="tx1"/>
                </a:solidFill>
              </a:rPr>
              <a:t>ИНТЕРФЕЙС ПРИЛОЖЕНИЯ</a:t>
            </a:r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51F680BE-7FE9-4414-A52C-80A0F98668D7}"/>
              </a:ext>
            </a:extLst>
          </p:cNvPr>
          <p:cNvSpPr txBox="1">
            <a:spLocks/>
          </p:cNvSpPr>
          <p:nvPr/>
        </p:nvSpPr>
        <p:spPr>
          <a:xfrm>
            <a:off x="661273" y="1864610"/>
            <a:ext cx="2826644" cy="1034951"/>
          </a:xfrm>
          <a:prstGeom prst="rect">
            <a:avLst/>
          </a:prstGeom>
          <a:noFill/>
          <a:ln w="31750" cap="sq">
            <a:noFill/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10000"/>
              </a:lnSpc>
            </a:pPr>
            <a:r>
              <a:rPr lang="en-US" cap="none" dirty="0">
                <a:solidFill>
                  <a:schemeClr val="tx1"/>
                </a:solidFill>
              </a:rPr>
              <a:t>Class Egg</a:t>
            </a:r>
          </a:p>
        </p:txBody>
      </p:sp>
      <p:pic>
        <p:nvPicPr>
          <p:cNvPr id="4" name="Рисунок 3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3DD56FB7-CC10-4994-9017-140EFEA245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4436" y="1449780"/>
            <a:ext cx="7033560" cy="395843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559216E-CA56-445B-882D-8A8EA4977635}"/>
              </a:ext>
            </a:extLst>
          </p:cNvPr>
          <p:cNvSpPr txBox="1"/>
          <p:nvPr/>
        </p:nvSpPr>
        <p:spPr>
          <a:xfrm>
            <a:off x="661273" y="2882507"/>
            <a:ext cx="35539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Данный класс реализован для управления яйцом</a:t>
            </a:r>
          </a:p>
        </p:txBody>
      </p:sp>
    </p:spTree>
    <p:extLst>
      <p:ext uri="{BB962C8B-B14F-4D97-AF65-F5344CB8AC3E}">
        <p14:creationId xmlns:p14="http://schemas.microsoft.com/office/powerpoint/2010/main" val="2774384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Посылка">
  <a:themeElements>
    <a:clrScheme name="Parcel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A6B727"/>
      </a:accent1>
      <a:accent2>
        <a:srgbClr val="418AB3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A425FB89-E954-4A2A-81DC-D90804A94DB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1007</TotalTime>
  <Words>262</Words>
  <Application>Microsoft Office PowerPoint</Application>
  <PresentationFormat>Широкоэкранный</PresentationFormat>
  <Paragraphs>59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7" baseType="lpstr">
      <vt:lpstr>Arial</vt:lpstr>
      <vt:lpstr>Corbel</vt:lpstr>
      <vt:lpstr>Gill Sans MT</vt:lpstr>
      <vt:lpstr>Посылка</vt:lpstr>
      <vt:lpstr>Проект «Ну, погоди!»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ДИПЛОМНЫЙ ПРОЕКТ</dc:title>
  <dc:creator>Irina Prokofeva</dc:creator>
  <cp:lastModifiedBy>Иван Прокофьев</cp:lastModifiedBy>
  <cp:revision>56</cp:revision>
  <dcterms:created xsi:type="dcterms:W3CDTF">2020-06-08T05:27:17Z</dcterms:created>
  <dcterms:modified xsi:type="dcterms:W3CDTF">2021-01-14T15:30:18Z</dcterms:modified>
</cp:coreProperties>
</file>