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73" r:id="rId9"/>
    <p:sldId id="261" r:id="rId10"/>
    <p:sldId id="265" r:id="rId11"/>
    <p:sldId id="271" r:id="rId12"/>
    <p:sldId id="272" r:id="rId13"/>
    <p:sldId id="274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5169"/>
    <a:srgbClr val="418AB3"/>
    <a:srgbClr val="346AB9"/>
    <a:srgbClr val="2C3E50"/>
    <a:srgbClr val="1ABC9C"/>
    <a:srgbClr val="279CD0"/>
    <a:srgbClr val="28AE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E103D-5D40-4BEB-8227-BCF4991E7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solidFill>
              <a:srgbClr val="279CD0"/>
            </a:solidFill>
          </a:ln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Проект «Морской бой»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C96AD15-2ECB-479A-93B5-283623561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352543"/>
            <a:ext cx="7896606" cy="2033969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r>
              <a:rPr lang="ru-RU" dirty="0"/>
              <a:t>УЧЕНИКА 2 КУРСА ЯНДЕКС.ЛИЦЕЯ</a:t>
            </a:r>
          </a:p>
          <a:p>
            <a:pPr algn="l"/>
            <a:r>
              <a:rPr lang="ru-RU" dirty="0"/>
              <a:t> ПРОКОФЬЕВА ИВАНА</a:t>
            </a:r>
          </a:p>
          <a:p>
            <a:pPr algn="l"/>
            <a:r>
              <a:rPr lang="ru-RU" dirty="0"/>
              <a:t>Преподаватели</a:t>
            </a:r>
            <a:r>
              <a:rPr lang="en-US" dirty="0"/>
              <a:t>:  </a:t>
            </a:r>
            <a:r>
              <a:rPr lang="ru-RU" dirty="0"/>
              <a:t>ГРИГОРЬЕВА ИННА ИВАНОВНА, ГРИГОРЬЕВ МИХАИЛ ВИКТОРОВИЧ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0DA60CA-16FE-4274-89D6-2029E9829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000" r="98417">
                        <a14:foregroundMark x1="5500" y1="62111" x2="5500" y2="62111"/>
                        <a14:foregroundMark x1="2083" y1="68889" x2="2083" y2="68889"/>
                        <a14:foregroundMark x1="11417" y1="62111" x2="11417" y2="62111"/>
                        <a14:foregroundMark x1="14333" y1="63111" x2="12583" y2="63111"/>
                        <a14:foregroundMark x1="21417" y1="61444" x2="20417" y2="62444"/>
                        <a14:foregroundMark x1="20310" y1="62778" x2="20667" y2="64444"/>
                        <a14:foregroundMark x1="28250" y1="62111" x2="29456" y2="68543"/>
                        <a14:foregroundMark x1="38250" y1="62111" x2="38917" y2="65000"/>
                        <a14:foregroundMark x1="45000" y1="61778" x2="45750" y2="66000"/>
                        <a14:foregroundMark x1="58564" y1="63680" x2="58417" y2="63111"/>
                        <a14:foregroundMark x1="57500" y1="59556" x2="57922" y2="61193"/>
                        <a14:foregroundMark x1="67000" y1="62111" x2="66251" y2="65526"/>
                        <a14:foregroundMark x1="76000" y1="64444" x2="76250" y2="67333"/>
                        <a14:foregroundMark x1="85000" y1="63111" x2="88250" y2="63111"/>
                        <a14:foregroundMark x1="93333" y1="58556" x2="93833" y2="64111"/>
                        <a14:foregroundMark x1="98090" y1="59844" x2="98417" y2="59222"/>
                        <a14:foregroundMark x1="55000" y1="31556" x2="52583" y2="31556"/>
                        <a14:foregroundMark x1="3083" y1="65333" x2="3833" y2="65333"/>
                        <a14:foregroundMark x1="7750" y1="64667" x2="7750" y2="64667"/>
                        <a14:foregroundMark x1="49417" y1="41000" x2="47000" y2="41000"/>
                        <a14:foregroundMark x1="69417" y1="42000" x2="70667" y2="42000"/>
                        <a14:foregroundMark x1="64833" y1="36444" x2="67750" y2="37111"/>
                        <a14:foregroundMark x1="66750" y1="36111" x2="68250" y2="36111"/>
                        <a14:foregroundMark x1="95083" y1="52000" x2="95083" y2="52000"/>
                        <a14:backgroundMark x1="19917" y1="62778" x2="19917" y2="62778"/>
                        <a14:backgroundMark x1="19417" y1="62444" x2="20167" y2="62444"/>
                        <a14:backgroundMark x1="28000" y1="62778" x2="28000" y2="62444"/>
                        <a14:backgroundMark x1="58417" y1="64111" x2="58250" y2="60778"/>
                        <a14:backgroundMark x1="59167" y1="65000" x2="59167" y2="72556"/>
                        <a14:backgroundMark x1="58917" y1="63444" x2="59417" y2="64667"/>
                        <a14:backgroundMark x1="64833" y1="66000" x2="66000" y2="68889"/>
                        <a14:backgroundMark x1="66000" y1="68889" x2="66000" y2="68889"/>
                        <a14:backgroundMark x1="98250" y1="59889" x2="98000" y2="61444"/>
                        <a14:backgroundMark x1="65750" y1="42000" x2="65750" y2="42000"/>
                        <a14:backgroundMark x1="44833" y1="39667" x2="44583" y2="40333"/>
                        <a14:backgroundMark x1="44833" y1="38000" x2="44333" y2="40000"/>
                        <a14:backgroundMark x1="65500" y1="42000" x2="67138" y2="37705"/>
                        <a14:backgroundMark x1="68000" y1="37111" x2="68000" y2="37111"/>
                        <a14:backgroundMark x1="67750" y1="37111" x2="67750" y2="37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819467"/>
            <a:ext cx="1392381" cy="1044285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tx1"/>
          </a:solidFill>
          <a:ln w="88900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4817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51EBA771-45AB-48E8-891C-2E135934F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710" y="1407118"/>
            <a:ext cx="6528035" cy="3535818"/>
          </a:xfrm>
          <a:prstGeom prst="rect">
            <a:avLst/>
          </a:prstGeom>
        </p:spPr>
      </p:pic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1ABC5BC0-AF00-4DC4-AB9F-5CC950138108}"/>
              </a:ext>
            </a:extLst>
          </p:cNvPr>
          <p:cNvSpPr txBox="1">
            <a:spLocks/>
          </p:cNvSpPr>
          <p:nvPr/>
        </p:nvSpPr>
        <p:spPr>
          <a:xfrm>
            <a:off x="1600200" y="449660"/>
            <a:ext cx="8991600" cy="693340"/>
          </a:xfrm>
          <a:prstGeom prst="rect">
            <a:avLst/>
          </a:prstGeom>
          <a:noFill/>
          <a:ln w="31750" cap="sq">
            <a:solidFill>
              <a:srgbClr val="279CD0"/>
            </a:solidFill>
            <a:miter lim="800000"/>
          </a:ln>
        </p:spPr>
        <p:txBody>
          <a:bodyPr vert="horz" lIns="182880" tIns="182880" rIns="182880" bIns="18288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tx1"/>
                </a:solidFill>
              </a:rPr>
              <a:t>ИНТЕРФЕЙС ПРИЛОЖЕНИЯ</a:t>
            </a:r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179C3A14-43BC-4277-BE28-9A3C1C111613}"/>
              </a:ext>
            </a:extLst>
          </p:cNvPr>
          <p:cNvSpPr txBox="1">
            <a:spLocks/>
          </p:cNvSpPr>
          <p:nvPr/>
        </p:nvSpPr>
        <p:spPr>
          <a:xfrm>
            <a:off x="433840" y="1708426"/>
            <a:ext cx="2126060" cy="1114507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endParaRPr lang="en-US" sz="1100" b="1" cap="none" dirty="0">
              <a:solidFill>
                <a:schemeClr val="tx1"/>
              </a:solidFill>
            </a:endParaRPr>
          </a:p>
          <a:p>
            <a:pPr algn="l">
              <a:lnSpc>
                <a:spcPct val="110000"/>
              </a:lnSpc>
            </a:pPr>
            <a:r>
              <a:rPr lang="ru-RU" sz="1100" b="1" cap="none" dirty="0">
                <a:solidFill>
                  <a:schemeClr val="tx1"/>
                </a:solidFill>
              </a:rPr>
              <a:t>Окно новой игры</a:t>
            </a:r>
          </a:p>
          <a:p>
            <a:pPr algn="l">
              <a:lnSpc>
                <a:spcPct val="110000"/>
              </a:lnSpc>
            </a:pPr>
            <a:endParaRPr lang="ru-RU" sz="1100" b="1" cap="none" dirty="0">
              <a:solidFill>
                <a:schemeClr val="tx1"/>
              </a:solidFill>
            </a:endParaRPr>
          </a:p>
        </p:txBody>
      </p:sp>
      <p:sp>
        <p:nvSpPr>
          <p:cNvPr id="15" name="Стрелка: пятиугольник 14">
            <a:extLst>
              <a:ext uri="{FF2B5EF4-FFF2-40B4-BE49-F238E27FC236}">
                <a16:creationId xmlns:a16="http://schemas.microsoft.com/office/drawing/2014/main" id="{A93F5582-22DA-477E-AAAE-3F1BB26EEA91}"/>
              </a:ext>
            </a:extLst>
          </p:cNvPr>
          <p:cNvSpPr/>
          <p:nvPr/>
        </p:nvSpPr>
        <p:spPr>
          <a:xfrm>
            <a:off x="2331934" y="2616837"/>
            <a:ext cx="1786129" cy="165395"/>
          </a:xfrm>
          <a:prstGeom prst="homePlate">
            <a:avLst/>
          </a:prstGeom>
          <a:solidFill>
            <a:srgbClr val="418AB3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Корабль</a:t>
            </a:r>
          </a:p>
        </p:txBody>
      </p:sp>
      <p:sp>
        <p:nvSpPr>
          <p:cNvPr id="17" name="Стрелка: пятиугольник 16">
            <a:extLst>
              <a:ext uri="{FF2B5EF4-FFF2-40B4-BE49-F238E27FC236}">
                <a16:creationId xmlns:a16="http://schemas.microsoft.com/office/drawing/2014/main" id="{C98C4135-B932-47EE-9871-5230FD5FEFFE}"/>
              </a:ext>
            </a:extLst>
          </p:cNvPr>
          <p:cNvSpPr/>
          <p:nvPr/>
        </p:nvSpPr>
        <p:spPr>
          <a:xfrm flipH="1">
            <a:off x="10039762" y="3084790"/>
            <a:ext cx="1718398" cy="165395"/>
          </a:xfrm>
          <a:prstGeom prst="homePlate">
            <a:avLst/>
          </a:prstGeom>
          <a:solidFill>
            <a:srgbClr val="418AB3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Поле соперника</a:t>
            </a: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373BD8E0-8F17-4A55-86FB-CE6809BC1B0F}"/>
              </a:ext>
            </a:extLst>
          </p:cNvPr>
          <p:cNvSpPr txBox="1">
            <a:spLocks/>
          </p:cNvSpPr>
          <p:nvPr/>
        </p:nvSpPr>
        <p:spPr>
          <a:xfrm>
            <a:off x="272698" y="2759688"/>
            <a:ext cx="4864608" cy="3156403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endParaRPr lang="en-US" sz="1100" cap="none" dirty="0">
              <a:solidFill>
                <a:schemeClr val="tx1"/>
              </a:solidFill>
            </a:endParaRPr>
          </a:p>
        </p:txBody>
      </p:sp>
      <p:sp>
        <p:nvSpPr>
          <p:cNvPr id="20" name="Стрелка: пятиугольник 19">
            <a:extLst>
              <a:ext uri="{FF2B5EF4-FFF2-40B4-BE49-F238E27FC236}">
                <a16:creationId xmlns:a16="http://schemas.microsoft.com/office/drawing/2014/main" id="{E20ADEEF-8F2B-410C-B941-69B1C1F4152E}"/>
              </a:ext>
            </a:extLst>
          </p:cNvPr>
          <p:cNvSpPr/>
          <p:nvPr/>
        </p:nvSpPr>
        <p:spPr>
          <a:xfrm>
            <a:off x="2217120" y="3329251"/>
            <a:ext cx="1786130" cy="165395"/>
          </a:xfrm>
          <a:prstGeom prst="homePlate">
            <a:avLst/>
          </a:prstGeom>
          <a:solidFill>
            <a:srgbClr val="418AB3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Ваше поле</a:t>
            </a:r>
          </a:p>
        </p:txBody>
      </p:sp>
      <p:sp>
        <p:nvSpPr>
          <p:cNvPr id="29" name="Стрелка: пятиугольник 28">
            <a:extLst>
              <a:ext uri="{FF2B5EF4-FFF2-40B4-BE49-F238E27FC236}">
                <a16:creationId xmlns:a16="http://schemas.microsoft.com/office/drawing/2014/main" id="{2BBC236A-8497-4A7A-9B59-9FCD6C2FB04D}"/>
              </a:ext>
            </a:extLst>
          </p:cNvPr>
          <p:cNvSpPr/>
          <p:nvPr/>
        </p:nvSpPr>
        <p:spPr>
          <a:xfrm rot="5400000" flipH="1">
            <a:off x="6009547" y="4850531"/>
            <a:ext cx="895096" cy="305605"/>
          </a:xfrm>
          <a:prstGeom prst="homePlate">
            <a:avLst/>
          </a:prstGeom>
          <a:solidFill>
            <a:srgbClr val="418AB3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 Начало игры</a:t>
            </a:r>
          </a:p>
        </p:txBody>
      </p:sp>
    </p:spTree>
    <p:extLst>
      <p:ext uri="{BB962C8B-B14F-4D97-AF65-F5344CB8AC3E}">
        <p14:creationId xmlns:p14="http://schemas.microsoft.com/office/powerpoint/2010/main" val="277438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1ABC5BC0-AF00-4DC4-AB9F-5CC950138108}"/>
              </a:ext>
            </a:extLst>
          </p:cNvPr>
          <p:cNvSpPr txBox="1">
            <a:spLocks/>
          </p:cNvSpPr>
          <p:nvPr/>
        </p:nvSpPr>
        <p:spPr>
          <a:xfrm>
            <a:off x="1600200" y="449660"/>
            <a:ext cx="8991600" cy="693340"/>
          </a:xfrm>
          <a:prstGeom prst="rect">
            <a:avLst/>
          </a:prstGeom>
          <a:noFill/>
          <a:ln w="31750" cap="sq">
            <a:solidFill>
              <a:srgbClr val="279CD0"/>
            </a:solidFill>
            <a:miter lim="800000"/>
          </a:ln>
        </p:spPr>
        <p:txBody>
          <a:bodyPr vert="horz" lIns="182880" tIns="182880" rIns="182880" bIns="18288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tx1"/>
                </a:solidFill>
              </a:rPr>
              <a:t>ИНТЕРФЕЙС ПРИЛОЖЕНИЯ</a:t>
            </a:r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179C3A14-43BC-4277-BE28-9A3C1C111613}"/>
              </a:ext>
            </a:extLst>
          </p:cNvPr>
          <p:cNvSpPr txBox="1">
            <a:spLocks/>
          </p:cNvSpPr>
          <p:nvPr/>
        </p:nvSpPr>
        <p:spPr>
          <a:xfrm>
            <a:off x="433840" y="1708426"/>
            <a:ext cx="2126060" cy="1114507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endParaRPr lang="en-US" sz="1100" b="1" cap="none" dirty="0">
              <a:solidFill>
                <a:schemeClr val="tx1"/>
              </a:solidFill>
            </a:endParaRPr>
          </a:p>
          <a:p>
            <a:pPr algn="l">
              <a:lnSpc>
                <a:spcPct val="110000"/>
              </a:lnSpc>
            </a:pPr>
            <a:r>
              <a:rPr lang="ru-RU" sz="1100" b="1" cap="none" dirty="0">
                <a:solidFill>
                  <a:schemeClr val="tx1"/>
                </a:solidFill>
              </a:rPr>
              <a:t>Окно настроек</a:t>
            </a:r>
          </a:p>
          <a:p>
            <a:pPr algn="l">
              <a:lnSpc>
                <a:spcPct val="110000"/>
              </a:lnSpc>
            </a:pPr>
            <a:endParaRPr lang="ru-RU" sz="1100" b="1" cap="none" dirty="0">
              <a:solidFill>
                <a:schemeClr val="tx1"/>
              </a:solidFill>
            </a:endParaRP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373BD8E0-8F17-4A55-86FB-CE6809BC1B0F}"/>
              </a:ext>
            </a:extLst>
          </p:cNvPr>
          <p:cNvSpPr txBox="1">
            <a:spLocks/>
          </p:cNvSpPr>
          <p:nvPr/>
        </p:nvSpPr>
        <p:spPr>
          <a:xfrm>
            <a:off x="272698" y="2759688"/>
            <a:ext cx="4864608" cy="3156403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endParaRPr lang="en-US" sz="1100" cap="none" dirty="0">
              <a:solidFill>
                <a:schemeClr val="tx1"/>
              </a:solidFill>
            </a:endParaRPr>
          </a:p>
        </p:txBody>
      </p:sp>
      <p:sp>
        <p:nvSpPr>
          <p:cNvPr id="29" name="Стрелка: пятиугольник 28">
            <a:extLst>
              <a:ext uri="{FF2B5EF4-FFF2-40B4-BE49-F238E27FC236}">
                <a16:creationId xmlns:a16="http://schemas.microsoft.com/office/drawing/2014/main" id="{2BBC236A-8497-4A7A-9B59-9FCD6C2FB04D}"/>
              </a:ext>
            </a:extLst>
          </p:cNvPr>
          <p:cNvSpPr/>
          <p:nvPr/>
        </p:nvSpPr>
        <p:spPr>
          <a:xfrm rot="5400000" flipH="1">
            <a:off x="6009547" y="4850531"/>
            <a:ext cx="895096" cy="305605"/>
          </a:xfrm>
          <a:prstGeom prst="homePlate">
            <a:avLst/>
          </a:prstGeom>
          <a:solidFill>
            <a:srgbClr val="418AB3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 Начало игры</a:t>
            </a: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6F8D30A-2CCE-4D90-9715-077805A7D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383" y="1407118"/>
            <a:ext cx="5000625" cy="5124450"/>
          </a:xfrm>
          <a:prstGeom prst="rect">
            <a:avLst/>
          </a:prstGeom>
        </p:spPr>
      </p:pic>
      <p:sp>
        <p:nvSpPr>
          <p:cNvPr id="17" name="Стрелка: пятиугольник 16">
            <a:extLst>
              <a:ext uri="{FF2B5EF4-FFF2-40B4-BE49-F238E27FC236}">
                <a16:creationId xmlns:a16="http://schemas.microsoft.com/office/drawing/2014/main" id="{C98C4135-B932-47EE-9871-5230FD5FEFFE}"/>
              </a:ext>
            </a:extLst>
          </p:cNvPr>
          <p:cNvSpPr/>
          <p:nvPr/>
        </p:nvSpPr>
        <p:spPr>
          <a:xfrm flipH="1">
            <a:off x="9228880" y="2360172"/>
            <a:ext cx="1718398" cy="165395"/>
          </a:xfrm>
          <a:prstGeom prst="homePlate">
            <a:avLst/>
          </a:prstGeom>
          <a:solidFill>
            <a:srgbClr val="418AB3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Регулировка громкости музыки</a:t>
            </a:r>
          </a:p>
          <a:p>
            <a:pPr algn="ctr"/>
            <a:endParaRPr lang="ru-RU" sz="1200" dirty="0"/>
          </a:p>
        </p:txBody>
      </p:sp>
      <p:sp>
        <p:nvSpPr>
          <p:cNvPr id="5" name="Стрелка: пятиугольник 4">
            <a:extLst>
              <a:ext uri="{FF2B5EF4-FFF2-40B4-BE49-F238E27FC236}">
                <a16:creationId xmlns:a16="http://schemas.microsoft.com/office/drawing/2014/main" id="{ED99AA47-AEBA-4892-8AC5-5A276C446B9B}"/>
              </a:ext>
            </a:extLst>
          </p:cNvPr>
          <p:cNvSpPr/>
          <p:nvPr/>
        </p:nvSpPr>
        <p:spPr>
          <a:xfrm flipH="1">
            <a:off x="8882386" y="4473087"/>
            <a:ext cx="1718398" cy="165395"/>
          </a:xfrm>
          <a:prstGeom prst="homePlate">
            <a:avLst/>
          </a:prstGeom>
          <a:solidFill>
            <a:srgbClr val="418AB3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Правила</a:t>
            </a:r>
          </a:p>
        </p:txBody>
      </p:sp>
    </p:spTree>
    <p:extLst>
      <p:ext uri="{BB962C8B-B14F-4D97-AF65-F5344CB8AC3E}">
        <p14:creationId xmlns:p14="http://schemas.microsoft.com/office/powerpoint/2010/main" val="2356909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1ABC5BC0-AF00-4DC4-AB9F-5CC950138108}"/>
              </a:ext>
            </a:extLst>
          </p:cNvPr>
          <p:cNvSpPr txBox="1">
            <a:spLocks/>
          </p:cNvSpPr>
          <p:nvPr/>
        </p:nvSpPr>
        <p:spPr>
          <a:xfrm>
            <a:off x="1600200" y="449660"/>
            <a:ext cx="8991600" cy="693340"/>
          </a:xfrm>
          <a:prstGeom prst="rect">
            <a:avLst/>
          </a:prstGeom>
          <a:noFill/>
          <a:ln w="31750" cap="sq">
            <a:solidFill>
              <a:srgbClr val="279CD0"/>
            </a:solidFill>
            <a:miter lim="800000"/>
          </a:ln>
        </p:spPr>
        <p:txBody>
          <a:bodyPr vert="horz" lIns="182880" tIns="182880" rIns="182880" bIns="18288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tx1"/>
                </a:solidFill>
              </a:rPr>
              <a:t>ИНТЕРФЕЙС ПРИЛОЖЕНИЯ</a:t>
            </a:r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179C3A14-43BC-4277-BE28-9A3C1C111613}"/>
              </a:ext>
            </a:extLst>
          </p:cNvPr>
          <p:cNvSpPr txBox="1">
            <a:spLocks/>
          </p:cNvSpPr>
          <p:nvPr/>
        </p:nvSpPr>
        <p:spPr>
          <a:xfrm>
            <a:off x="433840" y="1708426"/>
            <a:ext cx="2126060" cy="1114507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endParaRPr lang="en-US" sz="1100" b="1" cap="none" dirty="0">
              <a:solidFill>
                <a:schemeClr val="tx1"/>
              </a:solidFill>
            </a:endParaRPr>
          </a:p>
          <a:p>
            <a:pPr algn="l">
              <a:lnSpc>
                <a:spcPct val="110000"/>
              </a:lnSpc>
            </a:pPr>
            <a:r>
              <a:rPr lang="ru-RU" sz="1100" b="1" cap="none" dirty="0">
                <a:solidFill>
                  <a:schemeClr val="tx1"/>
                </a:solidFill>
              </a:rPr>
              <a:t>Окно рекордов</a:t>
            </a:r>
          </a:p>
          <a:p>
            <a:pPr algn="l">
              <a:lnSpc>
                <a:spcPct val="110000"/>
              </a:lnSpc>
            </a:pPr>
            <a:endParaRPr lang="ru-RU" sz="1100" b="1" cap="none" dirty="0">
              <a:solidFill>
                <a:schemeClr val="tx1"/>
              </a:solidFill>
            </a:endParaRP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373BD8E0-8F17-4A55-86FB-CE6809BC1B0F}"/>
              </a:ext>
            </a:extLst>
          </p:cNvPr>
          <p:cNvSpPr txBox="1">
            <a:spLocks/>
          </p:cNvSpPr>
          <p:nvPr/>
        </p:nvSpPr>
        <p:spPr>
          <a:xfrm>
            <a:off x="272698" y="2759688"/>
            <a:ext cx="4864608" cy="3156403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endParaRPr lang="en-US" sz="1100" cap="none" dirty="0">
              <a:solidFill>
                <a:schemeClr val="tx1"/>
              </a:solidFill>
            </a:endParaRPr>
          </a:p>
        </p:txBody>
      </p:sp>
      <p:sp>
        <p:nvSpPr>
          <p:cNvPr id="29" name="Стрелка: пятиугольник 28">
            <a:extLst>
              <a:ext uri="{FF2B5EF4-FFF2-40B4-BE49-F238E27FC236}">
                <a16:creationId xmlns:a16="http://schemas.microsoft.com/office/drawing/2014/main" id="{2BBC236A-8497-4A7A-9B59-9FCD6C2FB04D}"/>
              </a:ext>
            </a:extLst>
          </p:cNvPr>
          <p:cNvSpPr/>
          <p:nvPr/>
        </p:nvSpPr>
        <p:spPr>
          <a:xfrm rot="5400000" flipH="1">
            <a:off x="6009547" y="4850531"/>
            <a:ext cx="895096" cy="305605"/>
          </a:xfrm>
          <a:prstGeom prst="homePlate">
            <a:avLst/>
          </a:prstGeom>
          <a:solidFill>
            <a:srgbClr val="418AB3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 Начало игры</a:t>
            </a:r>
          </a:p>
        </p:txBody>
      </p:sp>
      <p:pic>
        <p:nvPicPr>
          <p:cNvPr id="3" name="Рисунок 2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8F8690BA-F9F0-48A3-9968-E6C940634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269" y="1407118"/>
            <a:ext cx="3067050" cy="4610100"/>
          </a:xfrm>
          <a:prstGeom prst="rect">
            <a:avLst/>
          </a:prstGeom>
        </p:spPr>
      </p:pic>
      <p:sp>
        <p:nvSpPr>
          <p:cNvPr id="5" name="Стрелка: пятиугольник 4">
            <a:extLst>
              <a:ext uri="{FF2B5EF4-FFF2-40B4-BE49-F238E27FC236}">
                <a16:creationId xmlns:a16="http://schemas.microsoft.com/office/drawing/2014/main" id="{ED99AA47-AEBA-4892-8AC5-5A276C446B9B}"/>
              </a:ext>
            </a:extLst>
          </p:cNvPr>
          <p:cNvSpPr/>
          <p:nvPr/>
        </p:nvSpPr>
        <p:spPr>
          <a:xfrm flipH="1">
            <a:off x="8084120" y="3346302"/>
            <a:ext cx="1718398" cy="165395"/>
          </a:xfrm>
          <a:prstGeom prst="homePlate">
            <a:avLst/>
          </a:prstGeom>
          <a:solidFill>
            <a:srgbClr val="418AB3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Таблица рекордов</a:t>
            </a:r>
          </a:p>
        </p:txBody>
      </p:sp>
    </p:spTree>
    <p:extLst>
      <p:ext uri="{BB962C8B-B14F-4D97-AF65-F5344CB8AC3E}">
        <p14:creationId xmlns:p14="http://schemas.microsoft.com/office/powerpoint/2010/main" val="1557545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1ABC5BC0-AF00-4DC4-AB9F-5CC950138108}"/>
              </a:ext>
            </a:extLst>
          </p:cNvPr>
          <p:cNvSpPr txBox="1">
            <a:spLocks/>
          </p:cNvSpPr>
          <p:nvPr/>
        </p:nvSpPr>
        <p:spPr>
          <a:xfrm>
            <a:off x="1600200" y="449660"/>
            <a:ext cx="8991600" cy="693340"/>
          </a:xfrm>
          <a:prstGeom prst="rect">
            <a:avLst/>
          </a:prstGeom>
          <a:noFill/>
          <a:ln w="31750" cap="sq">
            <a:solidFill>
              <a:srgbClr val="279CD0"/>
            </a:solidFill>
            <a:miter lim="800000"/>
          </a:ln>
        </p:spPr>
        <p:txBody>
          <a:bodyPr vert="horz" lIns="182880" tIns="182880" rIns="182880" bIns="18288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tx1"/>
                </a:solidFill>
              </a:rPr>
              <a:t>Дальнейшее развитие</a:t>
            </a:r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179C3A14-43BC-4277-BE28-9A3C1C111613}"/>
              </a:ext>
            </a:extLst>
          </p:cNvPr>
          <p:cNvSpPr txBox="1">
            <a:spLocks/>
          </p:cNvSpPr>
          <p:nvPr/>
        </p:nvSpPr>
        <p:spPr>
          <a:xfrm>
            <a:off x="1641716" y="2523424"/>
            <a:ext cx="8908568" cy="1811151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endParaRPr lang="en-US" sz="1100" b="1" cap="none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ru-RU" sz="2400" b="1" cap="none" dirty="0">
                <a:solidFill>
                  <a:schemeClr val="tx1"/>
                </a:solidFill>
              </a:rPr>
              <a:t>Продолжая работу над этим проектом в перспективе, возможно добавление «интеллекта» игроку-боту, более расширенные возможности расстановки кораблей для игрока, а так же улучшение возможностей персонализации и дизайна и расширение статуса этой игры до многопользовательской.</a:t>
            </a:r>
          </a:p>
          <a:p>
            <a:pPr>
              <a:lnSpc>
                <a:spcPct val="110000"/>
              </a:lnSpc>
            </a:pPr>
            <a:endParaRPr lang="ru-RU" sz="1100" b="1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27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1ABC5BC0-AF00-4DC4-AB9F-5CC950138108}"/>
              </a:ext>
            </a:extLst>
          </p:cNvPr>
          <p:cNvSpPr txBox="1">
            <a:spLocks/>
          </p:cNvSpPr>
          <p:nvPr/>
        </p:nvSpPr>
        <p:spPr>
          <a:xfrm>
            <a:off x="3028160" y="228600"/>
            <a:ext cx="5996940" cy="5539940"/>
          </a:xfrm>
          <a:prstGeom prst="rect">
            <a:avLst/>
          </a:prstGeom>
          <a:solidFill>
            <a:srgbClr val="295169"/>
          </a:solidFill>
          <a:ln w="31750" cap="sq">
            <a:solidFill>
              <a:srgbClr val="279CD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tx1"/>
                </a:solidFill>
              </a:rPr>
              <a:t>СПАСИБО ЗА ВНИМАНИЕ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ru-RU" sz="1600" b="1" dirty="0">
              <a:solidFill>
                <a:schemeClr val="tx1"/>
              </a:solidFill>
            </a:endParaRPr>
          </a:p>
          <a:p>
            <a:endParaRPr lang="ru-RU" sz="1600" b="1" dirty="0">
              <a:solidFill>
                <a:schemeClr val="tx1"/>
              </a:solidFill>
            </a:endParaRPr>
          </a:p>
          <a:p>
            <a:pPr algn="l"/>
            <a:r>
              <a:rPr lang="ru-RU" sz="2400" b="1" dirty="0">
                <a:solidFill>
                  <a:schemeClr val="tx1"/>
                </a:solidFill>
              </a:rPr>
              <a:t>   </a:t>
            </a: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373BD8E0-8F17-4A55-86FB-CE6809BC1B0F}"/>
              </a:ext>
            </a:extLst>
          </p:cNvPr>
          <p:cNvSpPr txBox="1">
            <a:spLocks/>
          </p:cNvSpPr>
          <p:nvPr/>
        </p:nvSpPr>
        <p:spPr>
          <a:xfrm>
            <a:off x="3884238" y="1445837"/>
            <a:ext cx="3223260" cy="2918460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ru-RU" sz="1800" cap="none" dirty="0">
                <a:solidFill>
                  <a:schemeClr val="tx1"/>
                </a:solidFill>
              </a:rPr>
              <a:t>ПРОКОФЬЕВ </a:t>
            </a:r>
          </a:p>
          <a:p>
            <a:pPr algn="l">
              <a:lnSpc>
                <a:spcPct val="170000"/>
              </a:lnSpc>
            </a:pPr>
            <a:r>
              <a:rPr lang="ru-RU" sz="1800" cap="none" dirty="0">
                <a:solidFill>
                  <a:schemeClr val="tx1"/>
                </a:solidFill>
              </a:rPr>
              <a:t>ИВАН</a:t>
            </a:r>
          </a:p>
          <a:p>
            <a:pPr algn="l">
              <a:lnSpc>
                <a:spcPct val="170000"/>
              </a:lnSpc>
            </a:pPr>
            <a:r>
              <a:rPr lang="ru-RU" sz="1800" cap="none" dirty="0">
                <a:solidFill>
                  <a:schemeClr val="tx1"/>
                </a:solidFill>
              </a:rPr>
              <a:t>г. Тюмень</a:t>
            </a:r>
          </a:p>
          <a:p>
            <a:pPr algn="l">
              <a:lnSpc>
                <a:spcPct val="170000"/>
              </a:lnSpc>
            </a:pPr>
            <a:r>
              <a:rPr lang="ru-RU" sz="1800" cap="none" dirty="0">
                <a:solidFill>
                  <a:schemeClr val="tx1"/>
                </a:solidFill>
              </a:rPr>
              <a:t> </a:t>
            </a:r>
            <a:r>
              <a:rPr lang="en-US" sz="1800" cap="none" dirty="0">
                <a:solidFill>
                  <a:schemeClr val="tx1"/>
                </a:solidFill>
              </a:rPr>
              <a:t> </a:t>
            </a:r>
            <a:endParaRPr lang="ru-RU" sz="1800" cap="none" dirty="0">
              <a:solidFill>
                <a:schemeClr val="tx1"/>
              </a:solidFill>
            </a:endParaRPr>
          </a:p>
          <a:p>
            <a:pPr algn="l">
              <a:lnSpc>
                <a:spcPct val="170000"/>
              </a:lnSpc>
            </a:pPr>
            <a:endParaRPr lang="ru-RU" sz="1400" cap="none" dirty="0">
              <a:solidFill>
                <a:schemeClr val="tx1"/>
              </a:solidFill>
            </a:endParaRPr>
          </a:p>
        </p:txBody>
      </p:sp>
      <p:pic>
        <p:nvPicPr>
          <p:cNvPr id="15362" name="DefaultOcx">
            <a:extLst>
              <a:ext uri="{FF2B5EF4-FFF2-40B4-BE49-F238E27FC236}">
                <a16:creationId xmlns:a16="http://schemas.microsoft.com/office/drawing/2014/main" id="{09414C7D-44D3-4153-ACB0-A8E131112615}"/>
              </a:ext>
            </a:extLst>
          </p:cNvPr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2286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E5E5E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E00D72-0039-4F37-9830-380F9A894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238" y="3722202"/>
            <a:ext cx="1712255" cy="128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78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1ABC5BC0-AF00-4DC4-AB9F-5CC950138108}"/>
              </a:ext>
            </a:extLst>
          </p:cNvPr>
          <p:cNvSpPr txBox="1">
            <a:spLocks/>
          </p:cNvSpPr>
          <p:nvPr/>
        </p:nvSpPr>
        <p:spPr>
          <a:xfrm>
            <a:off x="1600200" y="449660"/>
            <a:ext cx="8991600" cy="693340"/>
          </a:xfrm>
          <a:prstGeom prst="rect">
            <a:avLst/>
          </a:prstGeom>
          <a:noFill/>
          <a:ln w="31750" cap="sq">
            <a:solidFill>
              <a:srgbClr val="279CD0"/>
            </a:solidFill>
            <a:miter lim="800000"/>
          </a:ln>
        </p:spPr>
        <p:txBody>
          <a:bodyPr vert="horz" lIns="182880" tIns="182880" rIns="182880" bIns="18288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tx1"/>
                </a:solidFill>
              </a:rPr>
              <a:t>ТЕМА ПРОЕКТА</a:t>
            </a:r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179C3A14-43BC-4277-BE28-9A3C1C111613}"/>
              </a:ext>
            </a:extLst>
          </p:cNvPr>
          <p:cNvSpPr txBox="1">
            <a:spLocks/>
          </p:cNvSpPr>
          <p:nvPr/>
        </p:nvSpPr>
        <p:spPr>
          <a:xfrm>
            <a:off x="1479883" y="2130214"/>
            <a:ext cx="8991600" cy="2658977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cap="none" dirty="0">
                <a:solidFill>
                  <a:schemeClr val="tx1"/>
                </a:solidFill>
              </a:rPr>
              <a:t>Разработка компьютерной версии всем известной игры «морской бой»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043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1ABC5BC0-AF00-4DC4-AB9F-5CC950138108}"/>
              </a:ext>
            </a:extLst>
          </p:cNvPr>
          <p:cNvSpPr txBox="1">
            <a:spLocks/>
          </p:cNvSpPr>
          <p:nvPr/>
        </p:nvSpPr>
        <p:spPr>
          <a:xfrm>
            <a:off x="1600200" y="449660"/>
            <a:ext cx="8991600" cy="693340"/>
          </a:xfrm>
          <a:prstGeom prst="rect">
            <a:avLst/>
          </a:prstGeom>
          <a:noFill/>
          <a:ln w="31750" cap="sq">
            <a:solidFill>
              <a:srgbClr val="279CD0"/>
            </a:solidFill>
            <a:miter lim="800000"/>
          </a:ln>
        </p:spPr>
        <p:txBody>
          <a:bodyPr vert="horz" lIns="182880" tIns="182880" rIns="182880" bIns="18288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tx1"/>
                </a:solidFill>
              </a:rPr>
              <a:t>ЦЕЛЬ ПРОЕКТА</a:t>
            </a:r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179C3A14-43BC-4277-BE28-9A3C1C111613}"/>
              </a:ext>
            </a:extLst>
          </p:cNvPr>
          <p:cNvSpPr txBox="1">
            <a:spLocks/>
          </p:cNvSpPr>
          <p:nvPr/>
        </p:nvSpPr>
        <p:spPr>
          <a:xfrm>
            <a:off x="1479883" y="2130214"/>
            <a:ext cx="8991600" cy="2658977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cap="none" dirty="0">
                <a:solidFill>
                  <a:schemeClr val="tx1"/>
                </a:solidFill>
              </a:rPr>
              <a:t>Разработать простую игру с использованием </a:t>
            </a:r>
            <a:r>
              <a:rPr lang="en-US" b="1" cap="none" dirty="0" err="1">
                <a:solidFill>
                  <a:schemeClr val="tx1"/>
                </a:solidFill>
              </a:rPr>
              <a:t>PyQT</a:t>
            </a:r>
            <a:r>
              <a:rPr lang="ru-RU" b="1" cap="none" dirty="0">
                <a:solidFill>
                  <a:schemeClr val="tx1"/>
                </a:solidFill>
              </a:rPr>
              <a:t>, несколькими многофункциональными окнами и базовыми возможностями персонализации </a:t>
            </a:r>
          </a:p>
          <a:p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549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1ABC5BC0-AF00-4DC4-AB9F-5CC950138108}"/>
              </a:ext>
            </a:extLst>
          </p:cNvPr>
          <p:cNvSpPr txBox="1">
            <a:spLocks/>
          </p:cNvSpPr>
          <p:nvPr/>
        </p:nvSpPr>
        <p:spPr>
          <a:xfrm>
            <a:off x="1600200" y="449660"/>
            <a:ext cx="8991600" cy="693340"/>
          </a:xfrm>
          <a:prstGeom prst="rect">
            <a:avLst/>
          </a:prstGeom>
          <a:noFill/>
          <a:ln w="31750" cap="sq">
            <a:solidFill>
              <a:srgbClr val="279CD0"/>
            </a:solidFill>
            <a:miter lim="800000"/>
          </a:ln>
        </p:spPr>
        <p:txBody>
          <a:bodyPr vert="horz" lIns="182880" tIns="182880" rIns="182880" bIns="18288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tx1"/>
                </a:solidFill>
              </a:rPr>
              <a:t>СТЭК технологий проекта</a:t>
            </a:r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179C3A14-43BC-4277-BE28-9A3C1C111613}"/>
              </a:ext>
            </a:extLst>
          </p:cNvPr>
          <p:cNvSpPr txBox="1">
            <a:spLocks/>
          </p:cNvSpPr>
          <p:nvPr/>
        </p:nvSpPr>
        <p:spPr>
          <a:xfrm>
            <a:off x="1380823" y="2510348"/>
            <a:ext cx="6079157" cy="2658977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b="1" cap="none" dirty="0">
                <a:solidFill>
                  <a:schemeClr val="tx1"/>
                </a:solidFill>
              </a:rPr>
              <a:t>Библиотека </a:t>
            </a:r>
            <a:r>
              <a:rPr lang="en-US" b="1" cap="none" dirty="0">
                <a:solidFill>
                  <a:schemeClr val="tx1"/>
                </a:solidFill>
              </a:rPr>
              <a:t>PyQt5</a:t>
            </a: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b="1" cap="none" dirty="0">
                <a:solidFill>
                  <a:schemeClr val="tx1"/>
                </a:solidFill>
              </a:rPr>
              <a:t>Технология </a:t>
            </a:r>
            <a:r>
              <a:rPr lang="en-US" b="1" cap="none" dirty="0" err="1">
                <a:solidFill>
                  <a:schemeClr val="tx1"/>
                </a:solidFill>
              </a:rPr>
              <a:t>QtDesigner</a:t>
            </a:r>
            <a:endParaRPr lang="en-US" b="1" cap="none" dirty="0">
              <a:solidFill>
                <a:schemeClr val="tx1"/>
              </a:solidFill>
            </a:endParaRP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b="1" cap="none" dirty="0">
                <a:solidFill>
                  <a:schemeClr val="tx1"/>
                </a:solidFill>
              </a:rPr>
              <a:t>База данных</a:t>
            </a:r>
            <a:r>
              <a:rPr lang="en-US" b="1" cap="none" dirty="0">
                <a:solidFill>
                  <a:schemeClr val="tx1"/>
                </a:solidFill>
              </a:rPr>
              <a:t> </a:t>
            </a:r>
            <a:r>
              <a:rPr lang="ru-RU" b="1" cap="none" dirty="0">
                <a:solidFill>
                  <a:schemeClr val="tx1"/>
                </a:solidFill>
              </a:rPr>
              <a:t>и библиотека </a:t>
            </a:r>
            <a:r>
              <a:rPr lang="en-US" b="1" cap="none" dirty="0">
                <a:solidFill>
                  <a:schemeClr val="tx1"/>
                </a:solidFill>
              </a:rPr>
              <a:t>SQLITE</a:t>
            </a: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b="1" cap="none" dirty="0">
                <a:solidFill>
                  <a:schemeClr val="tx1"/>
                </a:solidFill>
              </a:rPr>
              <a:t>Технология </a:t>
            </a:r>
            <a:r>
              <a:rPr lang="en-US" b="1" cap="none" dirty="0">
                <a:solidFill>
                  <a:schemeClr val="tx1"/>
                </a:solidFill>
              </a:rPr>
              <a:t>Git </a:t>
            </a:r>
            <a:r>
              <a:rPr lang="ru-RU" b="1" cap="none" dirty="0">
                <a:solidFill>
                  <a:schemeClr val="tx1"/>
                </a:solidFill>
              </a:rPr>
              <a:t>и сервис</a:t>
            </a:r>
            <a:r>
              <a:rPr lang="en-US" b="1" cap="none" dirty="0">
                <a:solidFill>
                  <a:schemeClr val="tx1"/>
                </a:solidFill>
              </a:rPr>
              <a:t> </a:t>
            </a:r>
            <a:r>
              <a:rPr lang="en-US" b="1" cap="none" dirty="0" err="1">
                <a:solidFill>
                  <a:schemeClr val="tx1"/>
                </a:solidFill>
              </a:rPr>
              <a:t>Github</a:t>
            </a:r>
            <a:endParaRPr lang="en-US" b="1" cap="none" dirty="0">
              <a:solidFill>
                <a:schemeClr val="tx1"/>
              </a:solidFill>
            </a:endParaRP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cap="none" dirty="0">
                <a:solidFill>
                  <a:schemeClr val="tx1"/>
                </a:solidFill>
              </a:rPr>
              <a:t>Python Standalone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ACF084DF-3C29-4109-B584-103C45CEB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163" y="2510348"/>
            <a:ext cx="1805273" cy="1329488"/>
          </a:xfrm>
          <a:prstGeom prst="rect">
            <a:avLst/>
          </a:prstGeom>
          <a:noFill/>
          <a:ln w="254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FA988FBC-89D4-4AC5-8CFA-B93D006AD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670" y="2516034"/>
            <a:ext cx="1323802" cy="132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3AF3CB9-64F7-40CC-8254-55B18ABC1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670" y="3839836"/>
            <a:ext cx="1323802" cy="138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FF733AC-C88A-4C64-91AB-ADA570018F1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89161" y="4306174"/>
            <a:ext cx="1805273" cy="82474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4237524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1ABC5BC0-AF00-4DC4-AB9F-5CC950138108}"/>
              </a:ext>
            </a:extLst>
          </p:cNvPr>
          <p:cNvSpPr txBox="1">
            <a:spLocks/>
          </p:cNvSpPr>
          <p:nvPr/>
        </p:nvSpPr>
        <p:spPr>
          <a:xfrm>
            <a:off x="1600200" y="449660"/>
            <a:ext cx="8991600" cy="693340"/>
          </a:xfrm>
          <a:prstGeom prst="rect">
            <a:avLst/>
          </a:prstGeom>
          <a:noFill/>
          <a:ln w="31750" cap="sq">
            <a:solidFill>
              <a:srgbClr val="279CD0"/>
            </a:solidFill>
            <a:miter lim="800000"/>
          </a:ln>
        </p:spPr>
        <p:txBody>
          <a:bodyPr vert="horz" lIns="182880" tIns="182880" rIns="182880" bIns="18288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tx1"/>
                </a:solidFill>
              </a:rPr>
              <a:t>ОПИСАНИЕ проекта</a:t>
            </a:r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179C3A14-43BC-4277-BE28-9A3C1C111613}"/>
              </a:ext>
            </a:extLst>
          </p:cNvPr>
          <p:cNvSpPr txBox="1">
            <a:spLocks/>
          </p:cNvSpPr>
          <p:nvPr/>
        </p:nvSpPr>
        <p:spPr>
          <a:xfrm>
            <a:off x="310251" y="1214182"/>
            <a:ext cx="11372286" cy="4686501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ru-RU" sz="1400" b="1" cap="none" dirty="0">
                <a:solidFill>
                  <a:schemeClr val="tx1"/>
                </a:solidFill>
              </a:rPr>
              <a:t>Проект включает в себя 3 крупные части:</a:t>
            </a:r>
          </a:p>
          <a:p>
            <a:pPr marL="228600" indent="-228600" algn="l">
              <a:lnSpc>
                <a:spcPct val="170000"/>
              </a:lnSpc>
              <a:buAutoNum type="arabicPeriod"/>
            </a:pPr>
            <a:r>
              <a:rPr lang="ru-RU" sz="1400" b="1" cap="none" dirty="0" err="1">
                <a:solidFill>
                  <a:schemeClr val="tx1"/>
                </a:solidFill>
              </a:rPr>
              <a:t>Main</a:t>
            </a:r>
            <a:r>
              <a:rPr lang="ru-RU" sz="1400" b="1" cap="none" dirty="0">
                <a:solidFill>
                  <a:schemeClr val="tx1"/>
                </a:solidFill>
              </a:rPr>
              <a:t> </a:t>
            </a:r>
            <a:r>
              <a:rPr lang="ru-RU" sz="1400" b="1" cap="none" dirty="0" err="1">
                <a:solidFill>
                  <a:schemeClr val="tx1"/>
                </a:solidFill>
              </a:rPr>
              <a:t>window</a:t>
            </a:r>
            <a:r>
              <a:rPr lang="ru-RU" sz="1400" b="1" cap="none" dirty="0">
                <a:solidFill>
                  <a:schemeClr val="tx1"/>
                </a:solidFill>
              </a:rPr>
              <a:t> - главное окно, появляется сразу после запуска программы, содержит заголовок и три кнопки для перехода в разные разделы</a:t>
            </a:r>
            <a:r>
              <a:rPr lang="en-US" sz="1400" b="1" cap="none" dirty="0">
                <a:solidFill>
                  <a:schemeClr val="tx1"/>
                </a:solidFill>
              </a:rPr>
              <a:t>, </a:t>
            </a:r>
            <a:r>
              <a:rPr lang="ru-RU" sz="1400" b="1" cap="none" dirty="0">
                <a:solidFill>
                  <a:schemeClr val="tx1"/>
                </a:solidFill>
              </a:rPr>
              <a:t>а так же кнопку выхода</a:t>
            </a:r>
          </a:p>
          <a:p>
            <a:pPr algn="l">
              <a:lnSpc>
                <a:spcPct val="170000"/>
              </a:lnSpc>
            </a:pPr>
            <a:r>
              <a:rPr lang="ru-RU" sz="1400" b="1" cap="none" dirty="0">
                <a:solidFill>
                  <a:schemeClr val="tx1"/>
                </a:solidFill>
              </a:rPr>
              <a:t>2. </a:t>
            </a:r>
            <a:r>
              <a:rPr lang="ru-RU" sz="1400" b="1" cap="none" dirty="0" err="1">
                <a:solidFill>
                  <a:schemeClr val="tx1"/>
                </a:solidFill>
              </a:rPr>
              <a:t>New</a:t>
            </a:r>
            <a:r>
              <a:rPr lang="ru-RU" sz="1400" b="1" cap="none" dirty="0">
                <a:solidFill>
                  <a:schemeClr val="tx1"/>
                </a:solidFill>
              </a:rPr>
              <a:t> </a:t>
            </a:r>
            <a:r>
              <a:rPr lang="ru-RU" sz="1400" b="1" cap="none" dirty="0" err="1">
                <a:solidFill>
                  <a:schemeClr val="tx1"/>
                </a:solidFill>
              </a:rPr>
              <a:t>game</a:t>
            </a:r>
            <a:r>
              <a:rPr lang="ru-RU" sz="1400" b="1" cap="none" dirty="0">
                <a:solidFill>
                  <a:schemeClr val="tx1"/>
                </a:solidFill>
              </a:rPr>
              <a:t> - новая игра. При нажатии соответствующей кнопки в </a:t>
            </a:r>
            <a:r>
              <a:rPr lang="ru-RU" sz="1400" b="1" cap="none" dirty="0" err="1">
                <a:solidFill>
                  <a:schemeClr val="tx1"/>
                </a:solidFill>
              </a:rPr>
              <a:t>Main</a:t>
            </a:r>
            <a:r>
              <a:rPr lang="ru-RU" sz="1400" b="1" cap="none" dirty="0">
                <a:solidFill>
                  <a:schemeClr val="tx1"/>
                </a:solidFill>
              </a:rPr>
              <a:t> </a:t>
            </a:r>
            <a:r>
              <a:rPr lang="ru-RU" sz="1400" b="1" cap="none" dirty="0" err="1">
                <a:solidFill>
                  <a:schemeClr val="tx1"/>
                </a:solidFill>
              </a:rPr>
              <a:t>Window</a:t>
            </a:r>
            <a:r>
              <a:rPr lang="ru-RU" sz="1400" b="1" cap="none" dirty="0">
                <a:solidFill>
                  <a:schemeClr val="tx1"/>
                </a:solidFill>
              </a:rPr>
              <a:t> открывается данное окно, которое содержит 2 игровых поля 10 х 10 (твое и соперника), кнопки запуска игры, паузы и выхода </a:t>
            </a:r>
          </a:p>
          <a:p>
            <a:pPr algn="l">
              <a:lnSpc>
                <a:spcPct val="170000"/>
              </a:lnSpc>
            </a:pPr>
            <a:r>
              <a:rPr lang="ru-RU" sz="1400" b="1" cap="none" dirty="0">
                <a:solidFill>
                  <a:schemeClr val="tx1"/>
                </a:solidFill>
              </a:rPr>
              <a:t>3. </a:t>
            </a:r>
            <a:r>
              <a:rPr lang="ru-RU" sz="1400" b="1" cap="none" dirty="0" err="1">
                <a:solidFill>
                  <a:schemeClr val="tx1"/>
                </a:solidFill>
              </a:rPr>
              <a:t>Records</a:t>
            </a:r>
            <a:r>
              <a:rPr lang="ru-RU" sz="1400" b="1" cap="none" dirty="0">
                <a:solidFill>
                  <a:schemeClr val="tx1"/>
                </a:solidFill>
              </a:rPr>
              <a:t> - окно рекордов. Содержит в себе </a:t>
            </a:r>
            <a:r>
              <a:rPr lang="ru-RU" sz="1400" b="1" cap="none" dirty="0" err="1">
                <a:solidFill>
                  <a:schemeClr val="tx1"/>
                </a:solidFill>
              </a:rPr>
              <a:t>Table</a:t>
            </a:r>
            <a:r>
              <a:rPr lang="ru-RU" sz="1400" b="1" cap="none" dirty="0">
                <a:solidFill>
                  <a:schemeClr val="tx1"/>
                </a:solidFill>
              </a:rPr>
              <a:t> </a:t>
            </a:r>
            <a:r>
              <a:rPr lang="ru-RU" sz="1400" b="1" cap="none" dirty="0" err="1">
                <a:solidFill>
                  <a:schemeClr val="tx1"/>
                </a:solidFill>
              </a:rPr>
              <a:t>widget</a:t>
            </a:r>
            <a:r>
              <a:rPr lang="ru-RU" sz="1400" b="1" cap="none" dirty="0">
                <a:solidFill>
                  <a:schemeClr val="tx1"/>
                </a:solidFill>
              </a:rPr>
              <a:t>, который связан с </a:t>
            </a:r>
            <a:r>
              <a:rPr lang="ru-RU" sz="1400" b="1" cap="none" dirty="0" err="1">
                <a:solidFill>
                  <a:schemeClr val="tx1"/>
                </a:solidFill>
              </a:rPr>
              <a:t>sql</a:t>
            </a:r>
            <a:r>
              <a:rPr lang="ru-RU" sz="1400" b="1" cap="none" dirty="0">
                <a:solidFill>
                  <a:schemeClr val="tx1"/>
                </a:solidFill>
              </a:rPr>
              <a:t> базой данных и отображает самых быстрых победителей</a:t>
            </a:r>
          </a:p>
          <a:p>
            <a:pPr algn="l">
              <a:lnSpc>
                <a:spcPct val="170000"/>
              </a:lnSpc>
            </a:pPr>
            <a:r>
              <a:rPr lang="ru-RU" sz="1400" b="1" cap="none" dirty="0">
                <a:solidFill>
                  <a:schemeClr val="tx1"/>
                </a:solidFill>
              </a:rPr>
              <a:t>Кроме того, перед переходом в </a:t>
            </a:r>
            <a:r>
              <a:rPr lang="en-US" sz="1400" b="1" cap="none" dirty="0">
                <a:solidFill>
                  <a:schemeClr val="tx1"/>
                </a:solidFill>
              </a:rPr>
              <a:t>Main Window </a:t>
            </a:r>
            <a:r>
              <a:rPr lang="ru-RU" sz="1400" b="1" cap="none" dirty="0">
                <a:solidFill>
                  <a:schemeClr val="tx1"/>
                </a:solidFill>
              </a:rPr>
              <a:t>и </a:t>
            </a:r>
            <a:r>
              <a:rPr lang="en-US" sz="1400" b="1" cap="none" dirty="0">
                <a:solidFill>
                  <a:schemeClr val="tx1"/>
                </a:solidFill>
              </a:rPr>
              <a:t>New Game </a:t>
            </a:r>
            <a:r>
              <a:rPr lang="ru-RU" sz="1400" b="1" cap="none" dirty="0">
                <a:solidFill>
                  <a:schemeClr val="tx1"/>
                </a:solidFill>
              </a:rPr>
              <a:t>используются диалоговые окна для получения различной информации</a:t>
            </a:r>
          </a:p>
          <a:p>
            <a:pPr algn="l">
              <a:lnSpc>
                <a:spcPct val="170000"/>
              </a:lnSpc>
            </a:pPr>
            <a:r>
              <a:rPr lang="ru-RU" sz="1400" b="1" cap="none" dirty="0">
                <a:solidFill>
                  <a:schemeClr val="tx1"/>
                </a:solidFill>
              </a:rPr>
              <a:t>4. База данных </a:t>
            </a:r>
            <a:r>
              <a:rPr lang="en-US" sz="1400" b="1" cap="none" dirty="0" err="1">
                <a:solidFill>
                  <a:schemeClr val="tx1"/>
                </a:solidFill>
              </a:rPr>
              <a:t>sqlite</a:t>
            </a:r>
            <a:endParaRPr lang="en-US" sz="1400" b="1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139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1ABC5BC0-AF00-4DC4-AB9F-5CC950138108}"/>
              </a:ext>
            </a:extLst>
          </p:cNvPr>
          <p:cNvSpPr txBox="1">
            <a:spLocks/>
          </p:cNvSpPr>
          <p:nvPr/>
        </p:nvSpPr>
        <p:spPr>
          <a:xfrm>
            <a:off x="1600200" y="449660"/>
            <a:ext cx="8991600" cy="693340"/>
          </a:xfrm>
          <a:prstGeom prst="rect">
            <a:avLst/>
          </a:prstGeom>
          <a:noFill/>
          <a:ln w="31750" cap="sq">
            <a:solidFill>
              <a:srgbClr val="279CD0"/>
            </a:solidFill>
            <a:miter lim="800000"/>
          </a:ln>
        </p:spPr>
        <p:txBody>
          <a:bodyPr vert="horz" lIns="182880" tIns="182880" rIns="182880" bIns="18288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tx1"/>
                </a:solidFill>
              </a:rPr>
              <a:t>ОПИСАНИЕ проекта</a:t>
            </a:r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179C3A14-43BC-4277-BE28-9A3C1C111613}"/>
              </a:ext>
            </a:extLst>
          </p:cNvPr>
          <p:cNvSpPr txBox="1">
            <a:spLocks/>
          </p:cNvSpPr>
          <p:nvPr/>
        </p:nvSpPr>
        <p:spPr>
          <a:xfrm>
            <a:off x="257457" y="1225294"/>
            <a:ext cx="7136991" cy="4686501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ru-RU" sz="1600" b="1" cap="none" dirty="0">
                <a:solidFill>
                  <a:schemeClr val="tx1"/>
                </a:solidFill>
              </a:rPr>
              <a:t>Для корректной работы проекта был реализован набор классов на языке </a:t>
            </a:r>
            <a:r>
              <a:rPr lang="en-US" sz="1600" b="1" cap="none" dirty="0">
                <a:solidFill>
                  <a:schemeClr val="tx1"/>
                </a:solidFill>
              </a:rPr>
              <a:t>Python</a:t>
            </a:r>
            <a:r>
              <a:rPr lang="ru-RU" sz="1600" b="1" cap="none" dirty="0">
                <a:solidFill>
                  <a:schemeClr val="tx1"/>
                </a:solidFill>
              </a:rPr>
              <a:t>:</a:t>
            </a:r>
            <a:endParaRPr lang="en-US" sz="1600" b="1" cap="none" dirty="0">
              <a:solidFill>
                <a:schemeClr val="tx1"/>
              </a:solidFill>
            </a:endParaRPr>
          </a:p>
          <a:p>
            <a:pPr marL="228600" indent="-228600" algn="l">
              <a:lnSpc>
                <a:spcPct val="170000"/>
              </a:lnSpc>
              <a:buAutoNum type="arabicPeriod"/>
            </a:pPr>
            <a:r>
              <a:rPr lang="en-US" sz="1600" b="1" cap="none" dirty="0">
                <a:solidFill>
                  <a:schemeClr val="tx1"/>
                </a:solidFill>
              </a:rPr>
              <a:t>Class </a:t>
            </a:r>
            <a:r>
              <a:rPr lang="en-US" sz="1600" b="1" cap="none" dirty="0" err="1">
                <a:solidFill>
                  <a:schemeClr val="tx1"/>
                </a:solidFill>
              </a:rPr>
              <a:t>ActivePlayer</a:t>
            </a:r>
            <a:r>
              <a:rPr lang="en-US" sz="1600" b="1" cap="none" dirty="0">
                <a:solidFill>
                  <a:schemeClr val="tx1"/>
                </a:solidFill>
              </a:rPr>
              <a:t>, Class</a:t>
            </a:r>
            <a:r>
              <a:rPr lang="ru-RU" sz="1600" b="1" cap="none" dirty="0">
                <a:solidFill>
                  <a:schemeClr val="tx1"/>
                </a:solidFill>
              </a:rPr>
              <a:t> </a:t>
            </a:r>
            <a:r>
              <a:rPr lang="en-US" sz="1600" b="1" cap="none" dirty="0">
                <a:solidFill>
                  <a:schemeClr val="tx1"/>
                </a:solidFill>
              </a:rPr>
              <a:t>Bot Player</a:t>
            </a:r>
          </a:p>
          <a:p>
            <a:pPr marL="228600" indent="-228600" algn="l">
              <a:lnSpc>
                <a:spcPct val="170000"/>
              </a:lnSpc>
              <a:buAutoNum type="arabicPeriod"/>
            </a:pPr>
            <a:r>
              <a:rPr lang="en-US" sz="1600" b="1" cap="none" dirty="0">
                <a:solidFill>
                  <a:schemeClr val="tx1"/>
                </a:solidFill>
              </a:rPr>
              <a:t>Class </a:t>
            </a:r>
            <a:r>
              <a:rPr lang="en-US" sz="1600" b="1" cap="none" dirty="0" err="1">
                <a:solidFill>
                  <a:schemeClr val="tx1"/>
                </a:solidFill>
              </a:rPr>
              <a:t>BattleField</a:t>
            </a:r>
            <a:endParaRPr lang="en-US" sz="1600" b="1" cap="none" dirty="0">
              <a:solidFill>
                <a:schemeClr val="tx1"/>
              </a:solidFill>
            </a:endParaRPr>
          </a:p>
          <a:p>
            <a:pPr marL="228600" indent="-228600" algn="l">
              <a:lnSpc>
                <a:spcPct val="170000"/>
              </a:lnSpc>
              <a:buAutoNum type="arabicPeriod"/>
            </a:pPr>
            <a:r>
              <a:rPr lang="ru-RU" sz="1600" b="1" cap="none" dirty="0">
                <a:solidFill>
                  <a:schemeClr val="tx1"/>
                </a:solidFill>
              </a:rPr>
              <a:t>Набор классов окон интерфейса</a:t>
            </a:r>
            <a:endParaRPr lang="en-US" sz="1600" b="1" cap="none" dirty="0">
              <a:solidFill>
                <a:schemeClr val="tx1"/>
              </a:solidFill>
            </a:endParaRPr>
          </a:p>
          <a:p>
            <a:pPr algn="l">
              <a:lnSpc>
                <a:spcPct val="170000"/>
              </a:lnSpc>
            </a:pPr>
            <a:r>
              <a:rPr lang="ru-RU" sz="1600" b="1" cap="none" dirty="0">
                <a:solidFill>
                  <a:schemeClr val="tx1"/>
                </a:solidFill>
              </a:rPr>
              <a:t>Предлагаю перейти в программу для дальнейшего знакомства.</a:t>
            </a:r>
            <a:endParaRPr lang="en-US" sz="1600" b="1" cap="none" dirty="0">
              <a:solidFill>
                <a:schemeClr val="tx1"/>
              </a:solidFill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5A0A91FA-FE67-4FDE-BCDC-C1E90FE4C5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555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1ABC5BC0-AF00-4DC4-AB9F-5CC950138108}"/>
              </a:ext>
            </a:extLst>
          </p:cNvPr>
          <p:cNvSpPr txBox="1">
            <a:spLocks/>
          </p:cNvSpPr>
          <p:nvPr/>
        </p:nvSpPr>
        <p:spPr>
          <a:xfrm>
            <a:off x="1600200" y="449660"/>
            <a:ext cx="8991600" cy="693340"/>
          </a:xfrm>
          <a:prstGeom prst="rect">
            <a:avLst/>
          </a:prstGeom>
          <a:noFill/>
          <a:ln w="31750" cap="sq">
            <a:solidFill>
              <a:srgbClr val="279CD0"/>
            </a:solidFill>
            <a:miter lim="800000"/>
          </a:ln>
        </p:spPr>
        <p:txBody>
          <a:bodyPr vert="horz" lIns="182880" tIns="182880" rIns="182880" bIns="18288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tx1"/>
                </a:solidFill>
              </a:rPr>
              <a:t>ОПИСАНИЕ проекта</a:t>
            </a:r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179C3A14-43BC-4277-BE28-9A3C1C111613}"/>
              </a:ext>
            </a:extLst>
          </p:cNvPr>
          <p:cNvSpPr txBox="1">
            <a:spLocks/>
          </p:cNvSpPr>
          <p:nvPr/>
        </p:nvSpPr>
        <p:spPr>
          <a:xfrm>
            <a:off x="257457" y="1225294"/>
            <a:ext cx="5686143" cy="4686501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en-US" sz="1200" b="1" cap="none" dirty="0">
                <a:solidFill>
                  <a:schemeClr val="tx1"/>
                </a:solidFill>
              </a:rPr>
              <a:t>Class Battle Field.</a:t>
            </a:r>
            <a:endParaRPr lang="ru-RU" sz="1200" b="1" cap="none" dirty="0">
              <a:solidFill>
                <a:schemeClr val="tx1"/>
              </a:solidFill>
            </a:endParaRPr>
          </a:p>
          <a:p>
            <a:pPr algn="l">
              <a:lnSpc>
                <a:spcPct val="170000"/>
              </a:lnSpc>
            </a:pPr>
            <a:r>
              <a:rPr lang="ru-RU" sz="1200" b="1" cap="none" dirty="0">
                <a:solidFill>
                  <a:schemeClr val="tx1"/>
                </a:solidFill>
              </a:rPr>
              <a:t>Данный класс является классом игрового поля. Включает в себя инициализацию самой таблицы – поля и несколько функций его проверки или обновления, а так же функцию расстановки кораблей.</a:t>
            </a:r>
            <a:endParaRPr lang="en-US" sz="1200" b="1" cap="none" dirty="0">
              <a:solidFill>
                <a:schemeClr val="tx1"/>
              </a:solidFill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5A0A91FA-FE67-4FDE-BCDC-C1E90FE4C5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B7E8F8B-8203-43C8-89C8-197EC7EF1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887" y="1677372"/>
            <a:ext cx="5686143" cy="319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23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1ABC5BC0-AF00-4DC4-AB9F-5CC950138108}"/>
              </a:ext>
            </a:extLst>
          </p:cNvPr>
          <p:cNvSpPr txBox="1">
            <a:spLocks/>
          </p:cNvSpPr>
          <p:nvPr/>
        </p:nvSpPr>
        <p:spPr>
          <a:xfrm>
            <a:off x="1600200" y="449660"/>
            <a:ext cx="8991600" cy="693340"/>
          </a:xfrm>
          <a:prstGeom prst="rect">
            <a:avLst/>
          </a:prstGeom>
          <a:noFill/>
          <a:ln w="31750" cap="sq">
            <a:solidFill>
              <a:srgbClr val="279CD0"/>
            </a:solidFill>
            <a:miter lim="800000"/>
          </a:ln>
        </p:spPr>
        <p:txBody>
          <a:bodyPr vert="horz" lIns="182880" tIns="182880" rIns="182880" bIns="18288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tx1"/>
                </a:solidFill>
              </a:rPr>
              <a:t>ОПИСАНИЕ проекта</a:t>
            </a:r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179C3A14-43BC-4277-BE28-9A3C1C111613}"/>
              </a:ext>
            </a:extLst>
          </p:cNvPr>
          <p:cNvSpPr txBox="1">
            <a:spLocks/>
          </p:cNvSpPr>
          <p:nvPr/>
        </p:nvSpPr>
        <p:spPr>
          <a:xfrm>
            <a:off x="257457" y="1225294"/>
            <a:ext cx="5686143" cy="4686501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en-US" sz="1200" b="1" cap="none" dirty="0">
                <a:solidFill>
                  <a:schemeClr val="tx1"/>
                </a:solidFill>
              </a:rPr>
              <a:t>Class Active Player, Bot Player.</a:t>
            </a:r>
            <a:endParaRPr lang="ru-RU" sz="1200" b="1" cap="none" dirty="0">
              <a:solidFill>
                <a:schemeClr val="tx1"/>
              </a:solidFill>
            </a:endParaRPr>
          </a:p>
          <a:p>
            <a:pPr algn="l">
              <a:lnSpc>
                <a:spcPct val="170000"/>
              </a:lnSpc>
            </a:pPr>
            <a:r>
              <a:rPr lang="ru-RU" sz="1200" b="1" cap="none" dirty="0">
                <a:solidFill>
                  <a:schemeClr val="tx1"/>
                </a:solidFill>
              </a:rPr>
              <a:t>Данный класс является классом игроков с набором атрибутов и функцией стрельбы бота.</a:t>
            </a:r>
            <a:endParaRPr lang="en-US" sz="1200" b="1" cap="none" dirty="0">
              <a:solidFill>
                <a:schemeClr val="tx1"/>
              </a:solidFill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5A0A91FA-FE67-4FDE-BCDC-C1E90FE4C5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F029FF-6749-4D55-953A-F6FCFA4A8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59788"/>
            <a:ext cx="5934974" cy="33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137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294A261-0B58-4D1A-A33E-D939B9E4F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580" y="1552575"/>
            <a:ext cx="3733800" cy="3752850"/>
          </a:xfrm>
          <a:prstGeom prst="rect">
            <a:avLst/>
          </a:prstGeom>
        </p:spPr>
      </p:pic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1ABC5BC0-AF00-4DC4-AB9F-5CC950138108}"/>
              </a:ext>
            </a:extLst>
          </p:cNvPr>
          <p:cNvSpPr txBox="1">
            <a:spLocks/>
          </p:cNvSpPr>
          <p:nvPr/>
        </p:nvSpPr>
        <p:spPr>
          <a:xfrm>
            <a:off x="1600200" y="449660"/>
            <a:ext cx="8991600" cy="693340"/>
          </a:xfrm>
          <a:prstGeom prst="rect">
            <a:avLst/>
          </a:prstGeom>
          <a:noFill/>
          <a:ln w="31750" cap="sq">
            <a:solidFill>
              <a:srgbClr val="279CD0"/>
            </a:solidFill>
            <a:miter lim="800000"/>
          </a:ln>
        </p:spPr>
        <p:txBody>
          <a:bodyPr vert="horz" lIns="182880" tIns="182880" rIns="182880" bIns="18288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tx1"/>
                </a:solidFill>
              </a:rPr>
              <a:t>ИНТЕРФЕЙС ПРИЛОЖЕНИЯ</a:t>
            </a:r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179C3A14-43BC-4277-BE28-9A3C1C111613}"/>
              </a:ext>
            </a:extLst>
          </p:cNvPr>
          <p:cNvSpPr txBox="1">
            <a:spLocks/>
          </p:cNvSpPr>
          <p:nvPr/>
        </p:nvSpPr>
        <p:spPr>
          <a:xfrm>
            <a:off x="764968" y="1468684"/>
            <a:ext cx="2126060" cy="1034951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ru-RU" b="1" cap="none" dirty="0">
                <a:solidFill>
                  <a:schemeClr val="tx1"/>
                </a:solidFill>
              </a:rPr>
              <a:t>главная </a:t>
            </a:r>
          </a:p>
          <a:p>
            <a:pPr algn="l">
              <a:lnSpc>
                <a:spcPct val="110000"/>
              </a:lnSpc>
            </a:pPr>
            <a:r>
              <a:rPr lang="ru-RU" b="1" cap="none" dirty="0">
                <a:solidFill>
                  <a:schemeClr val="tx1"/>
                </a:solidFill>
              </a:rPr>
              <a:t>страница</a:t>
            </a:r>
            <a:endParaRPr lang="en-US" b="1" cap="none" dirty="0">
              <a:solidFill>
                <a:schemeClr val="tx1"/>
              </a:solidFill>
            </a:endParaRPr>
          </a:p>
        </p:txBody>
      </p:sp>
      <p:sp>
        <p:nvSpPr>
          <p:cNvPr id="27" name="Стрелка: пятиугольник 26">
            <a:extLst>
              <a:ext uri="{FF2B5EF4-FFF2-40B4-BE49-F238E27FC236}">
                <a16:creationId xmlns:a16="http://schemas.microsoft.com/office/drawing/2014/main" id="{3E423A96-7920-4B7F-A7F3-F61E86C9CCE4}"/>
              </a:ext>
            </a:extLst>
          </p:cNvPr>
          <p:cNvSpPr/>
          <p:nvPr/>
        </p:nvSpPr>
        <p:spPr>
          <a:xfrm>
            <a:off x="4616196" y="4034760"/>
            <a:ext cx="2959608" cy="181440"/>
          </a:xfrm>
          <a:prstGeom prst="homePlate">
            <a:avLst/>
          </a:prstGeom>
          <a:solidFill>
            <a:srgbClr val="418AB3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Настройки</a:t>
            </a:r>
          </a:p>
        </p:txBody>
      </p:sp>
      <p:sp>
        <p:nvSpPr>
          <p:cNvPr id="12" name="Стрелка: пятиугольник 11">
            <a:extLst>
              <a:ext uri="{FF2B5EF4-FFF2-40B4-BE49-F238E27FC236}">
                <a16:creationId xmlns:a16="http://schemas.microsoft.com/office/drawing/2014/main" id="{89136DD1-1522-487C-90EE-679266A3847E}"/>
              </a:ext>
            </a:extLst>
          </p:cNvPr>
          <p:cNvSpPr/>
          <p:nvPr/>
        </p:nvSpPr>
        <p:spPr>
          <a:xfrm>
            <a:off x="4616196" y="3501360"/>
            <a:ext cx="2959608" cy="181440"/>
          </a:xfrm>
          <a:prstGeom prst="homePlate">
            <a:avLst/>
          </a:prstGeom>
          <a:solidFill>
            <a:srgbClr val="418AB3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Кнопка начала игры</a:t>
            </a:r>
          </a:p>
        </p:txBody>
      </p:sp>
      <p:sp>
        <p:nvSpPr>
          <p:cNvPr id="26" name="Стрелка: пятиугольник 25">
            <a:extLst>
              <a:ext uri="{FF2B5EF4-FFF2-40B4-BE49-F238E27FC236}">
                <a16:creationId xmlns:a16="http://schemas.microsoft.com/office/drawing/2014/main" id="{09480481-B3D9-4B51-9C4E-35E9BF5E224D}"/>
              </a:ext>
            </a:extLst>
          </p:cNvPr>
          <p:cNvSpPr/>
          <p:nvPr/>
        </p:nvSpPr>
        <p:spPr>
          <a:xfrm>
            <a:off x="4616196" y="3768060"/>
            <a:ext cx="2959608" cy="181440"/>
          </a:xfrm>
          <a:prstGeom prst="homePlate">
            <a:avLst/>
          </a:prstGeom>
          <a:solidFill>
            <a:srgbClr val="418AB3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Кнопка вызова окна рекордов</a:t>
            </a:r>
          </a:p>
        </p:txBody>
      </p:sp>
      <p:sp>
        <p:nvSpPr>
          <p:cNvPr id="4" name="Стрелка: пятиугольник 3">
            <a:extLst>
              <a:ext uri="{FF2B5EF4-FFF2-40B4-BE49-F238E27FC236}">
                <a16:creationId xmlns:a16="http://schemas.microsoft.com/office/drawing/2014/main" id="{B1609088-4931-4454-855B-3BFD08AD9B5A}"/>
              </a:ext>
            </a:extLst>
          </p:cNvPr>
          <p:cNvSpPr/>
          <p:nvPr/>
        </p:nvSpPr>
        <p:spPr>
          <a:xfrm>
            <a:off x="4616196" y="4312672"/>
            <a:ext cx="2959608" cy="181440"/>
          </a:xfrm>
          <a:prstGeom prst="homePlate">
            <a:avLst/>
          </a:prstGeom>
          <a:solidFill>
            <a:srgbClr val="418AB3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Выход</a:t>
            </a:r>
          </a:p>
        </p:txBody>
      </p:sp>
    </p:spTree>
    <p:extLst>
      <p:ext uri="{BB962C8B-B14F-4D97-AF65-F5344CB8AC3E}">
        <p14:creationId xmlns:p14="http://schemas.microsoft.com/office/powerpoint/2010/main" val="3930569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383</Words>
  <Application>Microsoft Office PowerPoint</Application>
  <PresentationFormat>Широкоэкранный</PresentationFormat>
  <Paragraphs>80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Corbel</vt:lpstr>
      <vt:lpstr>Gill Sans MT</vt:lpstr>
      <vt:lpstr>Посылка</vt:lpstr>
      <vt:lpstr>Проект «Морской бой»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</dc:title>
  <dc:creator>Irina Prokofeva</dc:creator>
  <cp:lastModifiedBy>Иван Прокофьев</cp:lastModifiedBy>
  <cp:revision>51</cp:revision>
  <dcterms:created xsi:type="dcterms:W3CDTF">2020-06-08T05:27:17Z</dcterms:created>
  <dcterms:modified xsi:type="dcterms:W3CDTF">2020-11-16T13:20:32Z</dcterms:modified>
</cp:coreProperties>
</file>