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6" r:id="rId1"/>
  </p:sldMasterIdLst>
  <p:notesMasterIdLst>
    <p:notesMasterId r:id="rId24"/>
  </p:notesMasterIdLst>
  <p:sldIdLst>
    <p:sldId id="260" r:id="rId2"/>
    <p:sldId id="261" r:id="rId3"/>
    <p:sldId id="262" r:id="rId4"/>
    <p:sldId id="265" r:id="rId5"/>
    <p:sldId id="263" r:id="rId6"/>
    <p:sldId id="284" r:id="rId7"/>
    <p:sldId id="268" r:id="rId8"/>
    <p:sldId id="266" r:id="rId9"/>
    <p:sldId id="267" r:id="rId10"/>
    <p:sldId id="283" r:id="rId11"/>
    <p:sldId id="269" r:id="rId12"/>
    <p:sldId id="270" r:id="rId13"/>
    <p:sldId id="271" r:id="rId14"/>
    <p:sldId id="272" r:id="rId15"/>
    <p:sldId id="273" r:id="rId16"/>
    <p:sldId id="274" r:id="rId17"/>
    <p:sldId id="276" r:id="rId18"/>
    <p:sldId id="277" r:id="rId19"/>
    <p:sldId id="275" r:id="rId20"/>
    <p:sldId id="278" r:id="rId21"/>
    <p:sldId id="279" r:id="rId22"/>
    <p:sldId id="280" r:id="rId23"/>
  </p:sldIdLst>
  <p:sldSz cx="9144000" cy="6858000" type="screen4x3"/>
  <p:notesSz cx="6858000" cy="9144000"/>
  <p:embeddedFontLst>
    <p:embeddedFont>
      <p:font typeface="Consolas" panose="020B0609020204030204" pitchFamily="49"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Wingdings 2" panose="05020102010507070707" pitchFamily="18" charset="2"/>
      <p:regular r:id="rId33"/>
    </p:embeddedFont>
    <p:embeddedFont>
      <p:font typeface="Trebuchet MS" panose="020B0603020202020204" pitchFamily="34" charset="0"/>
      <p:regular r:id="rId34"/>
      <p:bold r:id="rId35"/>
      <p:italic r:id="rId36"/>
      <p:boldItalic r:id="rId37"/>
    </p:embeddedFont>
    <p:embeddedFont>
      <p:font typeface="SimSun" panose="02010600030101010101" pitchFamily="2" charset="-122"/>
      <p:regular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Woollard" initials="" lastIdx="2" clrIdx="0"/>
  <p:cmAuthor id="1" name="CSelby" initials="CCS" lastIdx="6" clrIdx="1">
    <p:extLst>
      <p:ext uri="{19B8F6BF-5375-455C-9EA6-DF929625EA0E}">
        <p15:presenceInfo xmlns:p15="http://schemas.microsoft.com/office/powerpoint/2012/main" userId="CSelb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29B2"/>
    <a:srgbClr val="956320"/>
    <a:srgbClr val="2F586A"/>
    <a:srgbClr val="2B75A6"/>
    <a:srgbClr val="364656"/>
    <a:srgbClr val="274754"/>
    <a:srgbClr val="979A78"/>
    <a:srgbClr val="8D8959"/>
    <a:srgbClr val="50AAC1"/>
    <a:srgbClr val="D683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88795" autoAdjust="0"/>
  </p:normalViewPr>
  <p:slideViewPr>
    <p:cSldViewPr snapToGrid="0" snapToObjects="1" showGuides="1">
      <p:cViewPr varScale="1">
        <p:scale>
          <a:sx n="107" d="100"/>
          <a:sy n="107" d="100"/>
        </p:scale>
        <p:origin x="78" y="120"/>
      </p:cViewPr>
      <p:guideLst>
        <p:guide orient="horz" pos="1245"/>
        <p:guide orient="horz" pos="3232"/>
        <p:guide orient="horz" pos="1912"/>
        <p:guide pos="5380"/>
        <p:guide pos="295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19/01/2017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798D5B-57F4-4A7F-8DDC-A432FF1B0DAA}" type="slidenum">
              <a:rPr lang="en-GB" smtClean="0"/>
              <a:t>18</a:t>
            </a:fld>
            <a:endParaRPr lang="en-GB"/>
          </a:p>
        </p:txBody>
      </p:sp>
    </p:spTree>
    <p:extLst>
      <p:ext uri="{BB962C8B-B14F-4D97-AF65-F5344CB8AC3E}">
        <p14:creationId xmlns:p14="http://schemas.microsoft.com/office/powerpoint/2010/main" val="287985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798D5B-57F4-4A7F-8DDC-A432FF1B0DAA}" type="slidenum">
              <a:rPr lang="en-GB" smtClean="0"/>
              <a:t>22</a:t>
            </a:fld>
            <a:endParaRPr lang="en-GB"/>
          </a:p>
        </p:txBody>
      </p:sp>
    </p:spTree>
    <p:extLst>
      <p:ext uri="{BB962C8B-B14F-4D97-AF65-F5344CB8AC3E}">
        <p14:creationId xmlns:p14="http://schemas.microsoft.com/office/powerpoint/2010/main" val="713933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971600" y="0"/>
            <a:ext cx="81724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24574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1259632" y="533400"/>
            <a:ext cx="7212636" cy="2868168"/>
          </a:xfrm>
        </p:spPr>
        <p:txBody>
          <a:bodyPr lIns="45720" tIns="0" rIns="45720">
            <a:noAutofit/>
          </a:bodyPr>
          <a:lstStyle>
            <a:lvl1pPr algn="r">
              <a:defRPr sz="4200" b="1"/>
            </a:lvl1pPr>
            <a:extLst/>
          </a:lstStyle>
          <a:p>
            <a:r>
              <a:rPr kumimoji="0" lang="en-US" smtClean="0"/>
              <a:t>Click to edit Master title style</a:t>
            </a:r>
            <a:endParaRPr kumimoji="0" lang="en-US" dirty="0"/>
          </a:p>
        </p:txBody>
      </p:sp>
      <p:sp>
        <p:nvSpPr>
          <p:cNvPr id="25" name="Subtitle 24"/>
          <p:cNvSpPr>
            <a:spLocks noGrp="1"/>
          </p:cNvSpPr>
          <p:nvPr>
            <p:ph type="subTitle" idx="1"/>
          </p:nvPr>
        </p:nvSpPr>
        <p:spPr>
          <a:xfrm>
            <a:off x="1259632" y="3539864"/>
            <a:ext cx="720958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4383464" y="6557946"/>
            <a:ext cx="2002464" cy="226902"/>
          </a:xfrm>
        </p:spPr>
        <p:txBody>
          <a:bodyPr/>
          <a:lstStyle>
            <a:lvl1pPr>
              <a:defRPr lang="en-US" smtClean="0">
                <a:solidFill>
                  <a:srgbClr val="FFFFFF"/>
                </a:solidFill>
              </a:defRPr>
            </a:lvl1pPr>
            <a:extLst/>
          </a:lstStyle>
          <a:p>
            <a:fld id="{4EF43E79-BE14-4A36-B475-C805F6A9D6BF}" type="datetimeFigureOut">
              <a:rPr lang="en-GB" smtClean="0"/>
              <a:t>19/01/2017</a:t>
            </a:fld>
            <a:endParaRPr lang="en-GB" dirty="0"/>
          </a:p>
        </p:txBody>
      </p:sp>
      <p:sp>
        <p:nvSpPr>
          <p:cNvPr id="18" name="Footer Placeholder 17"/>
          <p:cNvSpPr>
            <a:spLocks noGrp="1"/>
          </p:cNvSpPr>
          <p:nvPr>
            <p:ph type="ftr" sz="quarter" idx="11"/>
          </p:nvPr>
        </p:nvSpPr>
        <p:spPr>
          <a:xfrm>
            <a:off x="1331640" y="6557946"/>
            <a:ext cx="2927722" cy="228600"/>
          </a:xfrm>
        </p:spPr>
        <p:txBody>
          <a:bodyPr/>
          <a:lstStyle>
            <a:lvl1pPr>
              <a:defRPr lang="en-US" dirty="0">
                <a:solidFill>
                  <a:srgbClr val="FFFFFF"/>
                </a:solidFill>
              </a:defRPr>
            </a:lvl1pPr>
            <a:extLst/>
          </a:lstStyle>
          <a:p>
            <a:endParaRPr lang="en-GB"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AECC1AB-2C4B-439B-9199-1F01F996D44F}" type="slidenum">
              <a:rPr lang="en-GB" smtClean="0"/>
              <a:t>‹#›</a:t>
            </a:fld>
            <a:endParaRPr lang="en-GB" dirty="0"/>
          </a:p>
        </p:txBody>
      </p:sp>
      <p:sp>
        <p:nvSpPr>
          <p:cNvPr id="10" name="TextBox 9"/>
          <p:cNvSpPr txBox="1"/>
          <p:nvPr/>
        </p:nvSpPr>
        <p:spPr>
          <a:xfrm>
            <a:off x="1371600" y="5867400"/>
            <a:ext cx="4800600" cy="646331"/>
          </a:xfrm>
          <a:prstGeom prst="rect">
            <a:avLst/>
          </a:prstGeom>
          <a:noFill/>
        </p:spPr>
        <p:txBody>
          <a:bodyPr wrap="square" rtlCol="0">
            <a:spAutoFit/>
          </a:bodyPr>
          <a:lstStyle/>
          <a:p>
            <a:r>
              <a:rPr lang="en-GB" dirty="0" smtClean="0">
                <a:solidFill>
                  <a:schemeClr val="bg1"/>
                </a:solidFill>
              </a:rPr>
              <a:t>Computer</a:t>
            </a:r>
            <a:r>
              <a:rPr lang="en-GB" baseline="0" dirty="0" smtClean="0">
                <a:solidFill>
                  <a:schemeClr val="bg1"/>
                </a:solidFill>
              </a:rPr>
              <a:t> Science,</a:t>
            </a:r>
          </a:p>
          <a:p>
            <a:r>
              <a:rPr lang="en-GB" baseline="0" dirty="0" smtClean="0">
                <a:solidFill>
                  <a:schemeClr val="bg1"/>
                </a:solidFill>
              </a:rPr>
              <a:t>King Edward VI college, Stourbridge</a:t>
            </a:r>
            <a:endParaRPr lang="en-GB" dirty="0">
              <a:solidFill>
                <a:schemeClr val="bg1"/>
              </a:solidFill>
            </a:endParaRPr>
          </a:p>
        </p:txBody>
      </p:sp>
    </p:spTree>
    <p:extLst>
      <p:ext uri="{BB962C8B-B14F-4D97-AF65-F5344CB8AC3E}">
        <p14:creationId xmlns:p14="http://schemas.microsoft.com/office/powerpoint/2010/main" val="702595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F43E79-BE14-4A36-B475-C805F6A9D6BF}" type="datetimeFigureOut">
              <a:rPr lang="en-GB" smtClean="0"/>
              <a:t>19/01/2017</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CAECC1AB-2C4B-439B-9199-1F01F996D44F}" type="slidenum">
              <a:rPr lang="en-GB" smtClean="0"/>
              <a:t>‹#›</a:t>
            </a:fld>
            <a:endParaRPr lang="en-GB" dirty="0"/>
          </a:p>
        </p:txBody>
      </p:sp>
    </p:spTree>
    <p:extLst>
      <p:ext uri="{BB962C8B-B14F-4D97-AF65-F5344CB8AC3E}">
        <p14:creationId xmlns:p14="http://schemas.microsoft.com/office/powerpoint/2010/main" val="190298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EF43E79-BE14-4A36-B475-C805F6A9D6BF}" type="datetimeFigureOut">
              <a:rPr lang="en-GB" smtClean="0"/>
              <a:t>19/01/2017</a:t>
            </a:fld>
            <a:endParaRPr lang="en-GB"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GB"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AECC1AB-2C4B-439B-9199-1F01F996D44F}" type="slidenum">
              <a:rPr lang="en-GB" smtClean="0"/>
              <a:t>‹#›</a:t>
            </a:fld>
            <a:endParaRPr lang="en-GB" dirty="0"/>
          </a:p>
        </p:txBody>
      </p:sp>
    </p:spTree>
    <p:extLst>
      <p:ext uri="{BB962C8B-B14F-4D97-AF65-F5344CB8AC3E}">
        <p14:creationId xmlns:p14="http://schemas.microsoft.com/office/powerpoint/2010/main" val="1757306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Unit 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9"/>
          <p:cNvSpPr>
            <a:spLocks noGrp="1"/>
          </p:cNvSpPr>
          <p:nvPr>
            <p:ph type="body" sz="quarter" idx="10"/>
          </p:nvPr>
        </p:nvSpPr>
        <p:spPr>
          <a:xfrm>
            <a:off x="1803400" y="1841231"/>
            <a:ext cx="2527300" cy="2201863"/>
          </a:xfrm>
          <a:prstGeom prst="rect">
            <a:avLst/>
          </a:prstGeom>
        </p:spPr>
        <p:txBody>
          <a:bodyPr vert="horz" lIns="0"/>
          <a:lstStyle>
            <a:lvl1pPr marL="0" indent="0">
              <a:lnSpc>
                <a:spcPts val="4800"/>
              </a:lnSpc>
              <a:spcBef>
                <a:spcPts val="0"/>
              </a:spcBef>
              <a:buNone/>
              <a:defRPr sz="4500" b="1" kern="0" spc="-140">
                <a:solidFill>
                  <a:schemeClr val="bg1"/>
                </a:solidFill>
                <a:latin typeface="Arial"/>
                <a:cs typeface="Arial"/>
              </a:defRPr>
            </a:lvl1pPr>
            <a:lvl2pPr marL="0" indent="0">
              <a:lnSpc>
                <a:spcPts val="2500"/>
              </a:lnSpc>
              <a:spcBef>
                <a:spcPts val="0"/>
              </a:spcBef>
              <a:buNone/>
              <a:defRPr sz="2500" kern="0" spc="-140">
                <a:solidFill>
                  <a:schemeClr val="bg1"/>
                </a:solidFill>
                <a:latin typeface="Arial"/>
                <a:cs typeface="Arial"/>
              </a:defRPr>
            </a:lvl2pPr>
            <a:lvl3pPr marL="0" indent="0">
              <a:lnSpc>
                <a:spcPts val="4800"/>
              </a:lnSpc>
              <a:spcBef>
                <a:spcPts val="0"/>
              </a:spcBef>
              <a:buNone/>
              <a:defRPr sz="4500">
                <a:solidFill>
                  <a:schemeClr val="bg1"/>
                </a:solidFill>
                <a:latin typeface="Arial"/>
                <a:cs typeface="Arial"/>
              </a:defRPr>
            </a:lvl3pPr>
            <a:lvl4pPr marL="0" indent="0">
              <a:lnSpc>
                <a:spcPts val="2600"/>
              </a:lnSpc>
              <a:spcBef>
                <a:spcPts val="0"/>
              </a:spcBef>
              <a:buNone/>
              <a:defRPr sz="3000">
                <a:solidFill>
                  <a:srgbClr val="274754"/>
                </a:solidFill>
                <a:latin typeface="Arial"/>
                <a:cs typeface="Arial"/>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19"/>
          <p:cNvSpPr>
            <a:spLocks noGrp="1"/>
          </p:cNvSpPr>
          <p:nvPr>
            <p:ph type="body" sz="quarter" idx="11"/>
          </p:nvPr>
        </p:nvSpPr>
        <p:spPr>
          <a:xfrm>
            <a:off x="4800600" y="1841231"/>
            <a:ext cx="2768600" cy="2201863"/>
          </a:xfrm>
          <a:prstGeom prst="rect">
            <a:avLst/>
          </a:prstGeom>
        </p:spPr>
        <p:txBody>
          <a:bodyPr vert="horz" lIns="0"/>
          <a:lstStyle>
            <a:lvl1pPr marL="0" indent="0">
              <a:lnSpc>
                <a:spcPts val="2600"/>
              </a:lnSpc>
              <a:spcBef>
                <a:spcPts val="0"/>
              </a:spcBef>
              <a:buNone/>
              <a:defRPr sz="2600" b="1" kern="0" spc="-60">
                <a:solidFill>
                  <a:schemeClr val="bg1"/>
                </a:solidFill>
                <a:latin typeface="Arial"/>
                <a:cs typeface="Arial"/>
              </a:defRPr>
            </a:lvl1pPr>
            <a:lvl2pPr marL="0" indent="0">
              <a:lnSpc>
                <a:spcPts val="2000"/>
              </a:lnSpc>
              <a:spcBef>
                <a:spcPts val="500"/>
              </a:spcBef>
              <a:buNone/>
              <a:defRPr sz="1800">
                <a:solidFill>
                  <a:schemeClr val="bg1"/>
                </a:solidFill>
                <a:latin typeface="Arial"/>
                <a:cs typeface="Arial"/>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a:t>Click to edit Master text styles</a:t>
            </a:r>
          </a:p>
          <a:p>
            <a:pPr lvl="1"/>
            <a:r>
              <a:rPr lang="en-US"/>
              <a:t>Second level</a:t>
            </a:r>
          </a:p>
        </p:txBody>
      </p:sp>
      <p:pic>
        <p:nvPicPr>
          <p:cNvPr id="8" name="Picture 7" descr="Logo.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50685" y="4018819"/>
            <a:ext cx="2291515" cy="456997"/>
          </a:xfrm>
          <a:prstGeom prst="rect">
            <a:avLst/>
          </a:prstGeom>
        </p:spPr>
      </p:pic>
      <p:sp>
        <p:nvSpPr>
          <p:cNvPr id="10" name="Hexagon 9"/>
          <p:cNvSpPr/>
          <p:nvPr userDrawn="1"/>
        </p:nvSpPr>
        <p:spPr>
          <a:xfrm>
            <a:off x="1072794" y="4100382"/>
            <a:ext cx="1080000" cy="972000"/>
          </a:xfrm>
          <a:prstGeom prst="hexagon">
            <a:avLst/>
          </a:prstGeom>
          <a:noFill/>
          <a:ln w="114300">
            <a:solidFill>
              <a:srgbClr val="274754"/>
            </a:solid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4500" b="1" dirty="0">
                <a:solidFill>
                  <a:srgbClr val="274754"/>
                </a:solidFill>
                <a:latin typeface="Arial"/>
                <a:cs typeface="Arial"/>
              </a:rPr>
              <a:t>2</a:t>
            </a:r>
          </a:p>
        </p:txBody>
      </p:sp>
    </p:spTree>
    <p:extLst>
      <p:ext uri="{BB962C8B-B14F-4D97-AF65-F5344CB8AC3E}">
        <p14:creationId xmlns:p14="http://schemas.microsoft.com/office/powerpoint/2010/main" val="1791447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bg>
      <p:bgPr>
        <a:solidFill>
          <a:srgbClr val="274754"/>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584200" y="1702800"/>
            <a:ext cx="0" cy="319838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473376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23" name="Picture 22" descr="Logo Unit 8.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pic>
        <p:nvPicPr>
          <p:cNvPr id="24" name="Picture 23" descr="Unit 8.jpg"/>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9144000" cy="660400"/>
          </a:xfrm>
          <a:prstGeom prst="rect">
            <a:avLst/>
          </a:prstGeom>
        </p:spPr>
      </p:pic>
      <p:sp>
        <p:nvSpPr>
          <p:cNvPr id="2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7"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956320"/>
                </a:solidFill>
                <a:latin typeface="Arial"/>
                <a:cs typeface="Arial"/>
              </a:defRPr>
            </a:lvl2pPr>
            <a:lvl3pPr marL="723900" indent="-279400">
              <a:lnSpc>
                <a:spcPct val="100000"/>
              </a:lnSpc>
              <a:buFont typeface="Arial"/>
              <a:buChar char="•"/>
              <a:defRPr lang="en-US" sz="2000" kern="1200" baseline="0" dirty="0" smtClean="0">
                <a:solidFill>
                  <a:srgbClr val="364656"/>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28" name="TextBox 27"/>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Big-O notation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8 Algorithms</a:t>
            </a:r>
          </a:p>
          <a:p>
            <a:pPr>
              <a:spcBef>
                <a:spcPts val="288"/>
              </a:spcBef>
            </a:pPr>
            <a:endParaRPr lang="en-US" sz="1200" b="0" dirty="0">
              <a:solidFill>
                <a:srgbClr val="FFFFFF"/>
              </a:solidFill>
              <a:latin typeface="Arial"/>
              <a:cs typeface="Arial"/>
            </a:endParaRPr>
          </a:p>
        </p:txBody>
      </p:sp>
    </p:spTree>
    <p:extLst>
      <p:ext uri="{BB962C8B-B14F-4D97-AF65-F5344CB8AC3E}">
        <p14:creationId xmlns:p14="http://schemas.microsoft.com/office/powerpoint/2010/main" val="751055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21" name="Picture 20" descr="Unit 8.jpg"/>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60400"/>
          </a:xfrm>
          <a:prstGeom prst="rect">
            <a:avLst/>
          </a:prstGeom>
        </p:spPr>
      </p:pic>
      <p:pic>
        <p:nvPicPr>
          <p:cNvPr id="6" name="Picture 5"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956320"/>
                </a:solidFill>
                <a:latin typeface="Arial"/>
                <a:cs typeface="Arial"/>
              </a:defRPr>
            </a:lvl2pPr>
            <a:lvl3pPr marL="723900" indent="-279400">
              <a:lnSpc>
                <a:spcPct val="100000"/>
              </a:lnSpc>
              <a:buFont typeface="Arial"/>
              <a:buChar char="•"/>
              <a:defRPr lang="en-US" sz="2000" kern="1200" baseline="0" dirty="0" smtClean="0">
                <a:solidFill>
                  <a:srgbClr val="364656"/>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Big-O notation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8 Algorithms</a:t>
            </a:r>
          </a:p>
        </p:txBody>
      </p:sp>
      <p:pic>
        <p:nvPicPr>
          <p:cNvPr id="22" name="Picture 21" descr="Logo Unit 8.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794832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364656"/>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10" name="Picture 9"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pic>
        <p:nvPicPr>
          <p:cNvPr id="20" name="Picture 19" descr="Unit 8.jpg"/>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9144000" cy="660400"/>
          </a:xfrm>
          <a:prstGeom prst="rect">
            <a:avLst/>
          </a:prstGeom>
        </p:spPr>
      </p:pic>
      <p:sp>
        <p:nvSpPr>
          <p:cNvPr id="22"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3"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956320"/>
                </a:solidFill>
                <a:latin typeface="Arial"/>
                <a:cs typeface="Arial"/>
              </a:defRPr>
            </a:lvl2pPr>
            <a:lvl3pPr marL="723900" indent="-279400">
              <a:lnSpc>
                <a:spcPct val="100000"/>
              </a:lnSpc>
              <a:buFont typeface="Arial"/>
              <a:buChar char="•"/>
              <a:defRPr lang="en-US" sz="2000" kern="1200" baseline="0" dirty="0" smtClean="0">
                <a:solidFill>
                  <a:srgbClr val="364656"/>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24" name="TextBox 23"/>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Big-O notation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8 Algorithms</a:t>
            </a:r>
          </a:p>
        </p:txBody>
      </p:sp>
    </p:spTree>
    <p:extLst>
      <p:ext uri="{BB962C8B-B14F-4D97-AF65-F5344CB8AC3E}">
        <p14:creationId xmlns:p14="http://schemas.microsoft.com/office/powerpoint/2010/main" val="2400860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18" name="Picture 17" descr="Unit 8.jpg"/>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60400"/>
          </a:xfrm>
          <a:prstGeom prst="rect">
            <a:avLst/>
          </a:prstGeom>
        </p:spPr>
      </p:pic>
      <p:sp>
        <p:nvSpPr>
          <p:cNvPr id="20"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1"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956320"/>
                </a:solidFill>
                <a:latin typeface="Arial"/>
                <a:cs typeface="Arial"/>
              </a:defRPr>
            </a:lvl2pPr>
            <a:lvl3pPr marL="723900" indent="-279400">
              <a:lnSpc>
                <a:spcPct val="100000"/>
              </a:lnSpc>
              <a:buFont typeface="Arial"/>
              <a:buChar char="•"/>
              <a:defRPr lang="en-US" sz="2000" kern="1200" baseline="0" dirty="0" smtClean="0">
                <a:solidFill>
                  <a:srgbClr val="364656"/>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22" name="TextBox 21"/>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Big-O notation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8 Algorithms</a:t>
            </a:r>
          </a:p>
        </p:txBody>
      </p:sp>
    </p:spTree>
    <p:extLst>
      <p:ext uri="{BB962C8B-B14F-4D97-AF65-F5344CB8AC3E}">
        <p14:creationId xmlns:p14="http://schemas.microsoft.com/office/powerpoint/2010/main" val="3315833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Custom Layout">
    <p:bg>
      <p:bgPr>
        <a:solidFill>
          <a:schemeClr val="tx1"/>
        </a:solidFill>
        <a:effectLst/>
      </p:bgPr>
    </p:bg>
    <p:spTree>
      <p:nvGrpSpPr>
        <p:cNvPr id="1" name=""/>
        <p:cNvGrpSpPr/>
        <p:nvPr/>
      </p:nvGrpSpPr>
      <p:grpSpPr>
        <a:xfrm>
          <a:off x="0" y="0"/>
          <a:ext cx="0" cy="0"/>
          <a:chOff x="0" y="0"/>
          <a:chExt cx="0" cy="0"/>
        </a:xfrm>
      </p:grpSpPr>
      <p:pic>
        <p:nvPicPr>
          <p:cNvPr id="23" name="Picture 22" descr="Logo Unit 8.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pic>
        <p:nvPicPr>
          <p:cNvPr id="24" name="Picture 23" descr="Unit 8.jpg"/>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9144000" cy="660400"/>
          </a:xfrm>
          <a:prstGeom prst="rect">
            <a:avLst/>
          </a:prstGeom>
        </p:spPr>
      </p:pic>
      <p:sp>
        <p:nvSpPr>
          <p:cNvPr id="28" name="TextBox 27"/>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Big-O notation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8 Algorithms</a:t>
            </a:r>
          </a:p>
        </p:txBody>
      </p:sp>
      <p:sp>
        <p:nvSpPr>
          <p:cNvPr id="7" name="Rectangle 6"/>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2016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spTree>
    <p:extLst>
      <p:ext uri="{BB962C8B-B14F-4D97-AF65-F5344CB8AC3E}">
        <p14:creationId xmlns:p14="http://schemas.microsoft.com/office/powerpoint/2010/main" val="29104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F43E79-BE14-4A36-B475-C805F6A9D6BF}" type="datetimeFigureOut">
              <a:rPr lang="en-GB" smtClean="0"/>
              <a:t>19/01/2017</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CAECC1AB-2C4B-439B-9199-1F01F996D44F}" type="slidenum">
              <a:rPr lang="en-GB" smtClean="0"/>
              <a:t>‹#›</a:t>
            </a:fld>
            <a:endParaRPr lang="en-GB" dirty="0"/>
          </a:p>
        </p:txBody>
      </p:sp>
    </p:spTree>
    <p:extLst>
      <p:ext uri="{BB962C8B-B14F-4D97-AF65-F5344CB8AC3E}">
        <p14:creationId xmlns:p14="http://schemas.microsoft.com/office/powerpoint/2010/main" val="14188076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EF43E79-BE14-4A36-B475-C805F6A9D6BF}" type="datetimeFigureOut">
              <a:rPr lang="en-GB" smtClean="0"/>
              <a:t>19/01/2017</a:t>
            </a:fld>
            <a:endParaRPr lang="en-GB"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GB"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CAECC1AB-2C4B-439B-9199-1F01F996D44F}" type="slidenum">
              <a:rPr lang="en-GB" smtClean="0"/>
              <a:t>‹#›</a:t>
            </a:fld>
            <a:endParaRPr lang="en-GB" dirty="0"/>
          </a:p>
        </p:txBody>
      </p:sp>
    </p:spTree>
    <p:extLst>
      <p:ext uri="{BB962C8B-B14F-4D97-AF65-F5344CB8AC3E}">
        <p14:creationId xmlns:p14="http://schemas.microsoft.com/office/powerpoint/2010/main" val="12303009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F43E79-BE14-4A36-B475-C805F6A9D6BF}" type="datetimeFigureOut">
              <a:rPr lang="en-GB" smtClean="0"/>
              <a:t>19/01/2017</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CAECC1AB-2C4B-439B-9199-1F01F996D44F}" type="slidenum">
              <a:rPr lang="en-GB" smtClean="0"/>
              <a:t>‹#›</a:t>
            </a:fld>
            <a:endParaRPr lang="en-GB" dirty="0"/>
          </a:p>
        </p:txBody>
      </p:sp>
    </p:spTree>
    <p:extLst>
      <p:ext uri="{BB962C8B-B14F-4D97-AF65-F5344CB8AC3E}">
        <p14:creationId xmlns:p14="http://schemas.microsoft.com/office/powerpoint/2010/main" val="231249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F43E79-BE14-4A36-B475-C805F6A9D6BF}" type="datetimeFigureOut">
              <a:rPr lang="en-GB" smtClean="0"/>
              <a:t>19/01/2017</a:t>
            </a:fld>
            <a:endParaRPr lang="en-GB" dirty="0"/>
          </a:p>
        </p:txBody>
      </p:sp>
      <p:sp>
        <p:nvSpPr>
          <p:cNvPr id="8" name="Footer Placeholder 7"/>
          <p:cNvSpPr>
            <a:spLocks noGrp="1"/>
          </p:cNvSpPr>
          <p:nvPr>
            <p:ph type="ftr" sz="quarter" idx="11"/>
          </p:nvPr>
        </p:nvSpPr>
        <p:spPr/>
        <p:txBody>
          <a:bodyPr/>
          <a:lstStyle>
            <a:extLst/>
          </a:lstStyle>
          <a:p>
            <a:endParaRPr lang="en-GB" dirty="0"/>
          </a:p>
        </p:txBody>
      </p:sp>
      <p:sp>
        <p:nvSpPr>
          <p:cNvPr id="9" name="Slide Number Placeholder 8"/>
          <p:cNvSpPr>
            <a:spLocks noGrp="1"/>
          </p:cNvSpPr>
          <p:nvPr>
            <p:ph type="sldNum" sz="quarter" idx="12"/>
          </p:nvPr>
        </p:nvSpPr>
        <p:spPr/>
        <p:txBody>
          <a:bodyPr/>
          <a:lstStyle>
            <a:extLst/>
          </a:lstStyle>
          <a:p>
            <a:fld id="{CAECC1AB-2C4B-439B-9199-1F01F996D44F}" type="slidenum">
              <a:rPr lang="en-GB" smtClean="0"/>
              <a:t>‹#›</a:t>
            </a:fld>
            <a:endParaRPr lang="en-GB" dirty="0"/>
          </a:p>
        </p:txBody>
      </p:sp>
    </p:spTree>
    <p:extLst>
      <p:ext uri="{BB962C8B-B14F-4D97-AF65-F5344CB8AC3E}">
        <p14:creationId xmlns:p14="http://schemas.microsoft.com/office/powerpoint/2010/main" val="369369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EF43E79-BE14-4A36-B475-C805F6A9D6BF}" type="datetimeFigureOut">
              <a:rPr lang="en-GB" smtClean="0"/>
              <a:t>19/01/2017</a:t>
            </a:fld>
            <a:endParaRPr lang="en-GB" dirty="0"/>
          </a:p>
        </p:txBody>
      </p:sp>
      <p:sp>
        <p:nvSpPr>
          <p:cNvPr id="4" name="Footer Placeholder 3"/>
          <p:cNvSpPr>
            <a:spLocks noGrp="1"/>
          </p:cNvSpPr>
          <p:nvPr>
            <p:ph type="ftr" sz="quarter" idx="11"/>
          </p:nvPr>
        </p:nvSpPr>
        <p:spPr/>
        <p:txBody>
          <a:bodyPr/>
          <a:lstStyle>
            <a:extLst/>
          </a:lstStyle>
          <a:p>
            <a:endParaRPr lang="en-GB" dirty="0"/>
          </a:p>
        </p:txBody>
      </p:sp>
      <p:sp>
        <p:nvSpPr>
          <p:cNvPr id="5" name="Slide Number Placeholder 4"/>
          <p:cNvSpPr>
            <a:spLocks noGrp="1"/>
          </p:cNvSpPr>
          <p:nvPr>
            <p:ph type="sldNum" sz="quarter" idx="12"/>
          </p:nvPr>
        </p:nvSpPr>
        <p:spPr/>
        <p:txBody>
          <a:bodyPr/>
          <a:lstStyle>
            <a:extLst/>
          </a:lstStyle>
          <a:p>
            <a:fld id="{CAECC1AB-2C4B-439B-9199-1F01F996D44F}" type="slidenum">
              <a:rPr lang="en-GB" smtClean="0"/>
              <a:t>‹#›</a:t>
            </a:fld>
            <a:endParaRPr lang="en-GB" dirty="0"/>
          </a:p>
        </p:txBody>
      </p:sp>
    </p:spTree>
    <p:extLst>
      <p:ext uri="{BB962C8B-B14F-4D97-AF65-F5344CB8AC3E}">
        <p14:creationId xmlns:p14="http://schemas.microsoft.com/office/powerpoint/2010/main" val="307924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EF43E79-BE14-4A36-B475-C805F6A9D6BF}" type="datetimeFigureOut">
              <a:rPr lang="en-GB" smtClean="0"/>
              <a:t>19/01/2017</a:t>
            </a:fld>
            <a:endParaRPr lang="en-GB"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GB" dirty="0"/>
          </a:p>
        </p:txBody>
      </p:sp>
      <p:sp>
        <p:nvSpPr>
          <p:cNvPr id="4" name="Slide Number Placeholder 3"/>
          <p:cNvSpPr>
            <a:spLocks noGrp="1"/>
          </p:cNvSpPr>
          <p:nvPr>
            <p:ph type="sldNum" sz="quarter" idx="12"/>
          </p:nvPr>
        </p:nvSpPr>
        <p:spPr/>
        <p:txBody>
          <a:bodyPr/>
          <a:lstStyle>
            <a:extLst/>
          </a:lstStyle>
          <a:p>
            <a:fld id="{CAECC1AB-2C4B-439B-9199-1F01F996D44F}" type="slidenum">
              <a:rPr lang="en-GB" smtClean="0"/>
              <a:t>‹#›</a:t>
            </a:fld>
            <a:endParaRPr lang="en-GB" dirty="0"/>
          </a:p>
        </p:txBody>
      </p:sp>
    </p:spTree>
    <p:extLst>
      <p:ext uri="{BB962C8B-B14F-4D97-AF65-F5344CB8AC3E}">
        <p14:creationId xmlns:p14="http://schemas.microsoft.com/office/powerpoint/2010/main" val="82277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F43E79-BE14-4A36-B475-C805F6A9D6BF}" type="datetimeFigureOut">
              <a:rPr lang="en-GB" smtClean="0"/>
              <a:t>19/01/2017</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CAECC1AB-2C4B-439B-9199-1F01F996D44F}" type="slidenum">
              <a:rPr lang="en-GB" smtClean="0"/>
              <a:t>‹#›</a:t>
            </a:fld>
            <a:endParaRPr lang="en-GB" dirty="0"/>
          </a:p>
        </p:txBody>
      </p:sp>
    </p:spTree>
    <p:extLst>
      <p:ext uri="{BB962C8B-B14F-4D97-AF65-F5344CB8AC3E}">
        <p14:creationId xmlns:p14="http://schemas.microsoft.com/office/powerpoint/2010/main" val="321208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EF43E79-BE14-4A36-B475-C805F6A9D6BF}" type="datetimeFigureOut">
              <a:rPr lang="en-GB" smtClean="0"/>
              <a:t>19/01/2017</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CAECC1AB-2C4B-439B-9199-1F01F996D44F}" type="slidenum">
              <a:rPr lang="en-GB" smtClean="0"/>
              <a:t>‹#›</a:t>
            </a:fld>
            <a:endParaRPr lang="en-GB"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extLst>
      <p:ext uri="{BB962C8B-B14F-4D97-AF65-F5344CB8AC3E}">
        <p14:creationId xmlns:p14="http://schemas.microsoft.com/office/powerpoint/2010/main" val="149650716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532440" y="0"/>
            <a:ext cx="611560" cy="6858000"/>
          </a:xfrm>
          <a:prstGeom prst="rect">
            <a:avLst/>
          </a:prstGeom>
          <a:blipFill>
            <a:blip r:embed="rId21"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859216"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859216"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EF43E79-BE14-4A36-B475-C805F6A9D6BF}" type="datetimeFigureOut">
              <a:rPr lang="en-GB" smtClean="0"/>
              <a:t>19/01/2017</a:t>
            </a:fld>
            <a:endParaRPr lang="en-GB"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GB" dirty="0"/>
          </a:p>
        </p:txBody>
      </p:sp>
      <p:sp>
        <p:nvSpPr>
          <p:cNvPr id="16" name="Slide Number Placeholder 15"/>
          <p:cNvSpPr>
            <a:spLocks noGrp="1"/>
          </p:cNvSpPr>
          <p:nvPr>
            <p:ph type="sldNum" sz="quarter" idx="4"/>
          </p:nvPr>
        </p:nvSpPr>
        <p:spPr>
          <a:xfrm>
            <a:off x="7736514" y="6557010"/>
            <a:ext cx="588336" cy="225375"/>
          </a:xfrm>
          <a:prstGeom prst="rect">
            <a:avLst/>
          </a:prstGeom>
        </p:spPr>
        <p:txBody>
          <a:bodyPr vert="horz" lIns="0" tIns="0" rIns="0" bIns="0" anchor="b"/>
          <a:lstStyle>
            <a:lvl1pPr algn="r" eaLnBrk="1" latinLnBrk="0" hangingPunct="1">
              <a:defRPr kumimoji="0" sz="1100">
                <a:solidFill>
                  <a:schemeClr val="tx2"/>
                </a:solidFill>
              </a:defRPr>
            </a:lvl1pPr>
            <a:extLst/>
          </a:lstStyle>
          <a:p>
            <a:fld id="{CAECC1AB-2C4B-439B-9199-1F01F996D44F}" type="slidenum">
              <a:rPr lang="en-GB" smtClean="0"/>
              <a:t>‹#›</a:t>
            </a:fld>
            <a:endParaRPr lang="en-GB" dirty="0"/>
          </a:p>
        </p:txBody>
      </p:sp>
      <p:sp>
        <p:nvSpPr>
          <p:cNvPr id="8" name="TextBox 7"/>
          <p:cNvSpPr txBox="1"/>
          <p:nvPr/>
        </p:nvSpPr>
        <p:spPr>
          <a:xfrm>
            <a:off x="8590002" y="3048000"/>
            <a:ext cx="553998" cy="3657600"/>
          </a:xfrm>
          <a:prstGeom prst="rect">
            <a:avLst/>
          </a:prstGeom>
          <a:noFill/>
        </p:spPr>
        <p:txBody>
          <a:bodyPr vert="vert270" wrap="square" rtlCol="0">
            <a:spAutoFit/>
          </a:bodyPr>
          <a:lstStyle/>
          <a:p>
            <a:r>
              <a:rPr lang="en-GB" sz="1200" dirty="0" smtClean="0">
                <a:solidFill>
                  <a:schemeClr val="bg1"/>
                </a:solidFill>
              </a:rPr>
              <a:t>Computer Science</a:t>
            </a:r>
          </a:p>
          <a:p>
            <a:r>
              <a:rPr lang="en-GB" sz="1200" dirty="0" smtClean="0">
                <a:solidFill>
                  <a:schemeClr val="bg1"/>
                </a:solidFill>
              </a:rPr>
              <a:t>King Edward</a:t>
            </a:r>
            <a:r>
              <a:rPr lang="en-GB" sz="1200" baseline="0" dirty="0" smtClean="0">
                <a:solidFill>
                  <a:schemeClr val="bg1"/>
                </a:solidFill>
              </a:rPr>
              <a:t> VI college, Stourbridge</a:t>
            </a:r>
            <a:endParaRPr lang="en-GB" sz="1200" dirty="0">
              <a:solidFill>
                <a:schemeClr val="bg1"/>
              </a:solidFill>
            </a:endParaRPr>
          </a:p>
        </p:txBody>
      </p:sp>
    </p:spTree>
    <p:extLst>
      <p:ext uri="{BB962C8B-B14F-4D97-AF65-F5344CB8AC3E}">
        <p14:creationId xmlns:p14="http://schemas.microsoft.com/office/powerpoint/2010/main" val="353634155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64" r:id="rId16"/>
    <p:sldLayoutId id="2147483655" r:id="rId17"/>
    <p:sldLayoutId id="2147483656" r:id="rId18"/>
    <p:sldLayoutId id="2147483665" r:id="rId19"/>
  </p:sldLayoutIdLst>
  <p:timing>
    <p:tnLst>
      <p:par>
        <p:cTn id="1" dur="indefinite" restart="never" nodeType="tmRoot"/>
      </p:par>
    </p:tnLst>
  </p:timing>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t>4.3 Fundamentals of algorithms</a:t>
            </a:r>
            <a:endParaRPr lang="en-GB" dirty="0"/>
          </a:p>
        </p:txBody>
      </p:sp>
      <p:sp>
        <p:nvSpPr>
          <p:cNvPr id="8" name="Subtitle 7"/>
          <p:cNvSpPr>
            <a:spLocks noGrp="1"/>
          </p:cNvSpPr>
          <p:nvPr>
            <p:ph type="subTitle" idx="1"/>
          </p:nvPr>
        </p:nvSpPr>
        <p:spPr/>
        <p:txBody>
          <a:bodyPr/>
          <a:lstStyle/>
          <a:p>
            <a:r>
              <a:rPr lang="en-GB" dirty="0" smtClean="0"/>
              <a:t>Time Complexity</a:t>
            </a:r>
          </a:p>
          <a:p>
            <a:r>
              <a:rPr lang="en-GB" dirty="0" smtClean="0"/>
              <a:t>Big-O Notation</a:t>
            </a:r>
            <a:endParaRPr lang="en-GB" dirty="0"/>
          </a:p>
        </p:txBody>
      </p:sp>
    </p:spTree>
    <p:extLst>
      <p:ext uri="{BB962C8B-B14F-4D97-AF65-F5344CB8AC3E}">
        <p14:creationId xmlns:p14="http://schemas.microsoft.com/office/powerpoint/2010/main" val="3097358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Logarithmic </a:t>
            </a:r>
            <a:r>
              <a:rPr lang="en-GB" dirty="0" smtClean="0"/>
              <a:t>functions</a:t>
            </a:r>
            <a:endParaRPr lang="en-GB" dirty="0"/>
          </a:p>
        </p:txBody>
      </p:sp>
      <p:sp>
        <p:nvSpPr>
          <p:cNvPr id="3" name="Text Placeholder 2"/>
          <p:cNvSpPr>
            <a:spLocks noGrp="1"/>
          </p:cNvSpPr>
          <p:nvPr>
            <p:ph idx="1"/>
          </p:nvPr>
        </p:nvSpPr>
        <p:spPr/>
        <p:txBody>
          <a:bodyPr>
            <a:normAutofit/>
          </a:bodyPr>
          <a:lstStyle/>
          <a:p>
            <a:r>
              <a:rPr lang="en-GB" dirty="0" smtClean="0"/>
              <a:t>A logarithm is a shorthand method for writing numbers of the form </a:t>
            </a:r>
            <a:r>
              <a:rPr lang="en-GB" dirty="0" err="1" smtClean="0"/>
              <a:t>base</a:t>
            </a:r>
            <a:r>
              <a:rPr lang="en-GB" baseline="30000" dirty="0" err="1" smtClean="0"/>
              <a:t>exponent</a:t>
            </a:r>
            <a:r>
              <a:rPr lang="en-GB" dirty="0" smtClean="0"/>
              <a:t>.  </a:t>
            </a:r>
          </a:p>
          <a:p>
            <a:r>
              <a:rPr lang="en-GB" dirty="0" smtClean="0"/>
              <a:t>A logarithmic function takes the form </a:t>
            </a:r>
            <a:r>
              <a:rPr lang="en-GB" dirty="0" smtClean="0">
                <a:solidFill>
                  <a:srgbClr val="956320"/>
                </a:solidFill>
              </a:rPr>
              <a:t>f(n)=log</a:t>
            </a:r>
            <a:r>
              <a:rPr lang="en-GB" baseline="-25000" dirty="0" smtClean="0">
                <a:solidFill>
                  <a:srgbClr val="956320"/>
                </a:solidFill>
              </a:rPr>
              <a:t>2</a:t>
            </a:r>
            <a:r>
              <a:rPr lang="en-GB" dirty="0" smtClean="0">
                <a:solidFill>
                  <a:srgbClr val="956320"/>
                </a:solidFill>
              </a:rPr>
              <a:t>(n)</a:t>
            </a:r>
          </a:p>
          <a:p>
            <a:r>
              <a:rPr lang="en-GB" dirty="0" smtClean="0"/>
              <a:t>Consider </a:t>
            </a:r>
            <a:r>
              <a:rPr lang="en-GB" dirty="0" smtClean="0">
                <a:solidFill>
                  <a:srgbClr val="E329B2"/>
                </a:solidFill>
              </a:rPr>
              <a:t>n</a:t>
            </a:r>
            <a:r>
              <a:rPr lang="en-GB" dirty="0" smtClean="0"/>
              <a:t>=</a:t>
            </a:r>
            <a:r>
              <a:rPr lang="en-GB" dirty="0" smtClean="0">
                <a:solidFill>
                  <a:srgbClr val="7030A0"/>
                </a:solidFill>
              </a:rPr>
              <a:t>2</a:t>
            </a:r>
            <a:r>
              <a:rPr lang="en-GB" baseline="30000" dirty="0" smtClean="0">
                <a:solidFill>
                  <a:srgbClr val="00B050"/>
                </a:solidFill>
              </a:rPr>
              <a:t>f(n)</a:t>
            </a:r>
            <a:r>
              <a:rPr lang="en-GB" dirty="0" smtClean="0"/>
              <a:t>,</a:t>
            </a:r>
            <a:r>
              <a:rPr lang="en-GB" dirty="0" smtClean="0">
                <a:solidFill>
                  <a:srgbClr val="00B050"/>
                </a:solidFill>
              </a:rPr>
              <a:t> </a:t>
            </a:r>
            <a:r>
              <a:rPr lang="en-GB" dirty="0" smtClean="0"/>
              <a:t>as a logarithm </a:t>
            </a:r>
            <a:r>
              <a:rPr lang="en-GB" dirty="0" smtClean="0">
                <a:solidFill>
                  <a:srgbClr val="00B050"/>
                </a:solidFill>
              </a:rPr>
              <a:t>f(n)</a:t>
            </a:r>
            <a:r>
              <a:rPr lang="en-GB" dirty="0" smtClean="0"/>
              <a:t>=log</a:t>
            </a:r>
            <a:r>
              <a:rPr lang="en-GB" baseline="-25000" dirty="0" smtClean="0">
                <a:solidFill>
                  <a:srgbClr val="7030A0"/>
                </a:solidFill>
              </a:rPr>
              <a:t>2</a:t>
            </a:r>
            <a:r>
              <a:rPr lang="en-GB" dirty="0" smtClean="0"/>
              <a:t>(</a:t>
            </a:r>
            <a:r>
              <a:rPr lang="en-GB" dirty="0" smtClean="0">
                <a:solidFill>
                  <a:srgbClr val="E329B2"/>
                </a:solidFill>
              </a:rPr>
              <a:t>n</a:t>
            </a:r>
            <a:r>
              <a:rPr lang="en-GB" dirty="0" smtClean="0"/>
              <a:t>)</a:t>
            </a:r>
            <a:endParaRPr lang="en-GB" dirty="0"/>
          </a:p>
          <a:p>
            <a:r>
              <a:rPr lang="en-GB" dirty="0" smtClean="0"/>
              <a:t>8=2</a:t>
            </a:r>
            <a:r>
              <a:rPr lang="en-GB" baseline="30000" dirty="0" smtClean="0"/>
              <a:t>3</a:t>
            </a:r>
            <a:r>
              <a:rPr lang="en-GB" dirty="0" smtClean="0"/>
              <a:t> </a:t>
            </a:r>
            <a:r>
              <a:rPr lang="en-GB" dirty="0" smtClean="0">
                <a:sym typeface="Wingdings" panose="05000000000000000000" pitchFamily="2" charset="2"/>
              </a:rPr>
              <a:t> 3=log</a:t>
            </a:r>
            <a:r>
              <a:rPr lang="en-GB" baseline="-25000" dirty="0" smtClean="0">
                <a:sym typeface="Wingdings" panose="05000000000000000000" pitchFamily="2" charset="2"/>
              </a:rPr>
              <a:t>2</a:t>
            </a:r>
            <a:r>
              <a:rPr lang="en-GB" dirty="0" smtClean="0">
                <a:sym typeface="Wingdings" panose="05000000000000000000" pitchFamily="2" charset="2"/>
              </a:rPr>
              <a:t>8 and 1024</a:t>
            </a:r>
            <a:r>
              <a:rPr lang="en-GB" dirty="0" smtClean="0"/>
              <a:t>=2</a:t>
            </a:r>
            <a:r>
              <a:rPr lang="en-GB" baseline="30000" dirty="0" smtClean="0"/>
              <a:t>10 </a:t>
            </a:r>
            <a:r>
              <a:rPr lang="en-GB" dirty="0" smtClean="0">
                <a:sym typeface="Wingdings" panose="05000000000000000000" pitchFamily="2" charset="2"/>
              </a:rPr>
              <a:t> 10=log</a:t>
            </a:r>
            <a:r>
              <a:rPr lang="en-GB" baseline="-25000" dirty="0" smtClean="0">
                <a:sym typeface="Wingdings" panose="05000000000000000000" pitchFamily="2" charset="2"/>
              </a:rPr>
              <a:t>2</a:t>
            </a:r>
            <a:r>
              <a:rPr lang="en-GB" dirty="0" smtClean="0">
                <a:sym typeface="Wingdings" panose="05000000000000000000" pitchFamily="2" charset="2"/>
              </a:rPr>
              <a:t>1024</a:t>
            </a:r>
          </a:p>
          <a:p>
            <a:r>
              <a:rPr lang="en-GB" dirty="0" smtClean="0"/>
              <a:t>f(n) increases very slowly in relation to n</a:t>
            </a:r>
            <a:endParaRPr lang="en-GB" dirty="0"/>
          </a:p>
          <a:p>
            <a:r>
              <a:rPr lang="en-GB" dirty="0" smtClean="0"/>
              <a:t>The order </a:t>
            </a:r>
            <a:r>
              <a:rPr lang="en-GB" dirty="0"/>
              <a:t>of magnitude function for a </a:t>
            </a:r>
            <a:r>
              <a:rPr lang="en-GB" dirty="0" smtClean="0"/>
              <a:t>logarithmic function is </a:t>
            </a:r>
            <a:r>
              <a:rPr lang="en-GB" dirty="0"/>
              <a:t>written </a:t>
            </a:r>
            <a:r>
              <a:rPr lang="en-GB" dirty="0" smtClean="0">
                <a:solidFill>
                  <a:srgbClr val="956320"/>
                </a:solidFill>
              </a:rPr>
              <a:t>O(log n)</a:t>
            </a:r>
          </a:p>
          <a:p>
            <a:r>
              <a:rPr lang="en-GB" dirty="0" smtClean="0"/>
              <a:t>We’re only concerned with base 2, f(n)=log</a:t>
            </a:r>
            <a:r>
              <a:rPr lang="en-GB" baseline="-25000" dirty="0" smtClean="0"/>
              <a:t>2</a:t>
            </a:r>
            <a:r>
              <a:rPr lang="en-GB" dirty="0" smtClean="0"/>
              <a:t>(n)</a:t>
            </a:r>
            <a:endParaRPr lang="en-GB" dirty="0"/>
          </a:p>
          <a:p>
            <a:endParaRPr lang="en-GB" dirty="0"/>
          </a:p>
        </p:txBody>
      </p:sp>
    </p:spTree>
    <p:extLst>
      <p:ext uri="{BB962C8B-B14F-4D97-AF65-F5344CB8AC3E}">
        <p14:creationId xmlns:p14="http://schemas.microsoft.com/office/powerpoint/2010/main" val="1232974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Analysing an </a:t>
            </a:r>
            <a:r>
              <a:rPr lang="en-GB" dirty="0" smtClean="0"/>
              <a:t>algorithm</a:t>
            </a:r>
            <a:endParaRPr lang="en-GB" dirty="0"/>
          </a:p>
        </p:txBody>
      </p:sp>
      <p:sp>
        <p:nvSpPr>
          <p:cNvPr id="3" name="Text Placeholder 2"/>
          <p:cNvSpPr>
            <a:spLocks noGrp="1"/>
          </p:cNvSpPr>
          <p:nvPr>
            <p:ph idx="1"/>
          </p:nvPr>
        </p:nvSpPr>
        <p:spPr/>
        <p:txBody>
          <a:bodyPr>
            <a:normAutofit/>
          </a:bodyPr>
          <a:lstStyle/>
          <a:p>
            <a:r>
              <a:rPr lang="en-GB" dirty="0"/>
              <a:t>What is the number of steps in the following computation?</a:t>
            </a:r>
          </a:p>
          <a:p>
            <a:pPr marL="273050" indent="0">
              <a:spcAft>
                <a:spcPts val="300"/>
              </a:spcAft>
              <a:buNone/>
              <a:tabLst>
                <a:tab pos="622300" algn="l"/>
                <a:tab pos="901700" algn="l"/>
                <a:tab pos="1166813" algn="l"/>
              </a:tabLst>
            </a:pPr>
            <a:r>
              <a:rPr lang="en-GB" sz="2000" dirty="0">
                <a:solidFill>
                  <a:srgbClr val="956320"/>
                </a:solidFill>
                <a:latin typeface="Consolas" panose="020B0609020204030204" pitchFamily="49" charset="0"/>
              </a:rPr>
              <a:t>	total </a:t>
            </a:r>
            <a:r>
              <a:rPr lang="en-GB" sz="2000" dirty="0">
                <a:solidFill>
                  <a:srgbClr val="956320"/>
                </a:solidFill>
                <a:latin typeface="Consolas" panose="020B0609020204030204" pitchFamily="49" charset="0"/>
                <a:sym typeface="Wingdings" panose="05000000000000000000" pitchFamily="2" charset="2"/>
              </a:rPr>
              <a:t></a:t>
            </a:r>
            <a:r>
              <a:rPr lang="en-GB" sz="2000" dirty="0">
                <a:solidFill>
                  <a:srgbClr val="956320"/>
                </a:solidFill>
                <a:latin typeface="Consolas" panose="020B0609020204030204" pitchFamily="49" charset="0"/>
              </a:rPr>
              <a:t> 0</a:t>
            </a:r>
          </a:p>
          <a:p>
            <a:pPr marL="273050" indent="0">
              <a:spcAft>
                <a:spcPts val="300"/>
              </a:spcAft>
              <a:buNone/>
              <a:tabLst>
                <a:tab pos="622300" algn="l"/>
                <a:tab pos="901700" algn="l"/>
                <a:tab pos="1166813" algn="l"/>
              </a:tabLst>
            </a:pPr>
            <a:r>
              <a:rPr lang="en-GB" sz="2000" dirty="0">
                <a:solidFill>
                  <a:srgbClr val="956320"/>
                </a:solidFill>
                <a:latin typeface="Consolas" panose="020B0609020204030204" pitchFamily="49" charset="0"/>
              </a:rPr>
              <a:t>	FOR student </a:t>
            </a:r>
            <a:r>
              <a:rPr lang="en-GB" sz="2000" dirty="0">
                <a:solidFill>
                  <a:srgbClr val="956320"/>
                </a:solidFill>
                <a:latin typeface="Consolas" panose="020B0609020204030204" pitchFamily="49" charset="0"/>
                <a:sym typeface="Wingdings" panose="05000000000000000000" pitchFamily="2" charset="2"/>
              </a:rPr>
              <a:t></a:t>
            </a:r>
            <a:r>
              <a:rPr lang="en-GB" sz="2000" dirty="0">
                <a:solidFill>
                  <a:srgbClr val="956320"/>
                </a:solidFill>
                <a:latin typeface="Consolas" panose="020B0609020204030204" pitchFamily="49" charset="0"/>
              </a:rPr>
              <a:t> 1 TO n</a:t>
            </a:r>
          </a:p>
          <a:p>
            <a:pPr marL="273050" indent="0">
              <a:spcAft>
                <a:spcPts val="300"/>
              </a:spcAft>
              <a:buNone/>
              <a:tabLst>
                <a:tab pos="622300" algn="l"/>
                <a:tab pos="901700" algn="l"/>
                <a:tab pos="1166813" algn="l"/>
              </a:tabLst>
            </a:pPr>
            <a:r>
              <a:rPr lang="en-GB" sz="2000" dirty="0">
                <a:solidFill>
                  <a:srgbClr val="956320"/>
                </a:solidFill>
                <a:latin typeface="Consolas" panose="020B0609020204030204" pitchFamily="49" charset="0"/>
              </a:rPr>
              <a:t>		FOR mark </a:t>
            </a:r>
            <a:r>
              <a:rPr lang="en-GB" sz="2000" dirty="0">
                <a:solidFill>
                  <a:srgbClr val="956320"/>
                </a:solidFill>
                <a:latin typeface="Consolas" panose="020B0609020204030204" pitchFamily="49" charset="0"/>
                <a:sym typeface="Wingdings" panose="05000000000000000000" pitchFamily="2" charset="2"/>
              </a:rPr>
              <a:t></a:t>
            </a:r>
            <a:r>
              <a:rPr lang="en-GB" sz="2000" dirty="0">
                <a:solidFill>
                  <a:srgbClr val="956320"/>
                </a:solidFill>
                <a:latin typeface="Consolas" panose="020B0609020204030204" pitchFamily="49" charset="0"/>
              </a:rPr>
              <a:t> 1 TO 3</a:t>
            </a:r>
          </a:p>
          <a:p>
            <a:pPr marL="273050" indent="0">
              <a:spcAft>
                <a:spcPts val="300"/>
              </a:spcAft>
              <a:buNone/>
              <a:tabLst>
                <a:tab pos="622300" algn="l"/>
                <a:tab pos="901700" algn="l"/>
                <a:tab pos="1166813" algn="l"/>
              </a:tabLst>
            </a:pPr>
            <a:r>
              <a:rPr lang="en-GB" sz="2000" dirty="0">
                <a:solidFill>
                  <a:srgbClr val="956320"/>
                </a:solidFill>
                <a:latin typeface="Consolas" panose="020B0609020204030204" pitchFamily="49" charset="0"/>
              </a:rPr>
              <a:t>			total </a:t>
            </a:r>
            <a:r>
              <a:rPr lang="en-GB" sz="2000" dirty="0">
                <a:solidFill>
                  <a:srgbClr val="956320"/>
                </a:solidFill>
                <a:latin typeface="Consolas" panose="020B0609020204030204" pitchFamily="49" charset="0"/>
                <a:sym typeface="Wingdings" panose="05000000000000000000" pitchFamily="2" charset="2"/>
              </a:rPr>
              <a:t></a:t>
            </a:r>
            <a:r>
              <a:rPr lang="en-GB" sz="2000" dirty="0">
                <a:solidFill>
                  <a:srgbClr val="956320"/>
                </a:solidFill>
                <a:latin typeface="Consolas" panose="020B0609020204030204" pitchFamily="49" charset="0"/>
              </a:rPr>
              <a:t> total + results[student][mark]</a:t>
            </a:r>
          </a:p>
          <a:p>
            <a:pPr marL="273050" indent="0">
              <a:spcAft>
                <a:spcPts val="300"/>
              </a:spcAft>
              <a:buNone/>
              <a:tabLst>
                <a:tab pos="622300" algn="l"/>
                <a:tab pos="901700" algn="l"/>
                <a:tab pos="1166813" algn="l"/>
              </a:tabLst>
            </a:pPr>
            <a:r>
              <a:rPr lang="en-GB" sz="2000" dirty="0">
                <a:solidFill>
                  <a:srgbClr val="956320"/>
                </a:solidFill>
                <a:latin typeface="Consolas" panose="020B0609020204030204" pitchFamily="49" charset="0"/>
              </a:rPr>
              <a:t>		ENDFOR</a:t>
            </a:r>
          </a:p>
          <a:p>
            <a:pPr marL="273050" indent="0">
              <a:spcAft>
                <a:spcPts val="300"/>
              </a:spcAft>
              <a:buNone/>
              <a:tabLst>
                <a:tab pos="622300" algn="l"/>
                <a:tab pos="901700" algn="l"/>
                <a:tab pos="1166813" algn="l"/>
              </a:tabLst>
            </a:pPr>
            <a:r>
              <a:rPr lang="en-GB" sz="2000" dirty="0">
                <a:solidFill>
                  <a:srgbClr val="956320"/>
                </a:solidFill>
                <a:latin typeface="Consolas" panose="020B0609020204030204" pitchFamily="49" charset="0"/>
              </a:rPr>
              <a:t>	ENDFOR</a:t>
            </a:r>
          </a:p>
          <a:p>
            <a:pPr marL="273050" indent="0">
              <a:spcAft>
                <a:spcPts val="300"/>
              </a:spcAft>
              <a:buNone/>
              <a:tabLst>
                <a:tab pos="622300" algn="l"/>
                <a:tab pos="901700" algn="l"/>
                <a:tab pos="1166813" algn="l"/>
              </a:tabLst>
            </a:pPr>
            <a:r>
              <a:rPr lang="en-GB" dirty="0">
                <a:solidFill>
                  <a:srgbClr val="956320"/>
                </a:solidFill>
              </a:rPr>
              <a:t>	</a:t>
            </a:r>
            <a:r>
              <a:rPr lang="en-GB" sz="2000" dirty="0">
                <a:solidFill>
                  <a:srgbClr val="956320"/>
                </a:solidFill>
                <a:latin typeface="Consolas" panose="020B0609020204030204" pitchFamily="49" charset="0"/>
              </a:rPr>
              <a:t>FOR students </a:t>
            </a:r>
            <a:r>
              <a:rPr lang="en-GB" sz="2000" dirty="0">
                <a:solidFill>
                  <a:srgbClr val="956320"/>
                </a:solidFill>
                <a:latin typeface="Consolas" panose="020B0609020204030204" pitchFamily="49" charset="0"/>
                <a:sym typeface="Wingdings" panose="05000000000000000000" pitchFamily="2" charset="2"/>
              </a:rPr>
              <a:t></a:t>
            </a:r>
            <a:r>
              <a:rPr lang="en-GB" sz="2000" dirty="0">
                <a:solidFill>
                  <a:srgbClr val="956320"/>
                </a:solidFill>
                <a:latin typeface="Consolas" panose="020B0609020204030204" pitchFamily="49" charset="0"/>
              </a:rPr>
              <a:t> 1 TO n</a:t>
            </a:r>
          </a:p>
          <a:p>
            <a:pPr marL="273050" indent="0" defTabSz="542925">
              <a:spcAft>
                <a:spcPts val="300"/>
              </a:spcAft>
              <a:buNone/>
              <a:tabLst>
                <a:tab pos="622300" algn="l"/>
                <a:tab pos="901700" algn="l"/>
                <a:tab pos="1166813" algn="l"/>
              </a:tabLst>
            </a:pPr>
            <a:r>
              <a:rPr lang="en-GB" sz="2000" dirty="0">
                <a:solidFill>
                  <a:srgbClr val="956320"/>
                </a:solidFill>
                <a:latin typeface="Consolas" panose="020B0609020204030204" pitchFamily="49" charset="0"/>
              </a:rPr>
              <a:t>		average[student] </a:t>
            </a:r>
            <a:r>
              <a:rPr lang="en-GB" sz="2000" dirty="0">
                <a:solidFill>
                  <a:srgbClr val="956320"/>
                </a:solidFill>
                <a:latin typeface="Consolas" panose="020B0609020204030204" pitchFamily="49" charset="0"/>
                <a:sym typeface="Wingdings" panose="05000000000000000000" pitchFamily="2" charset="2"/>
              </a:rPr>
              <a:t></a:t>
            </a:r>
            <a:r>
              <a:rPr lang="en-GB" sz="2000" dirty="0">
                <a:solidFill>
                  <a:srgbClr val="956320"/>
                </a:solidFill>
                <a:latin typeface="Consolas" panose="020B0609020204030204" pitchFamily="49" charset="0"/>
              </a:rPr>
              <a:t> (mark[1]+mark[2]+[mark[3])/3</a:t>
            </a:r>
          </a:p>
          <a:p>
            <a:pPr marL="273050" indent="0" defTabSz="542925">
              <a:spcAft>
                <a:spcPts val="300"/>
              </a:spcAft>
              <a:buNone/>
              <a:tabLst>
                <a:tab pos="622300" algn="l"/>
                <a:tab pos="901700" algn="l"/>
                <a:tab pos="1166813" algn="l"/>
              </a:tabLst>
            </a:pPr>
            <a:r>
              <a:rPr lang="en-GB" sz="2000" dirty="0">
                <a:solidFill>
                  <a:srgbClr val="956320"/>
                </a:solidFill>
                <a:latin typeface="Consolas" panose="020B0609020204030204" pitchFamily="49" charset="0"/>
              </a:rPr>
              <a:t>	ENDFOR</a:t>
            </a:r>
          </a:p>
          <a:p>
            <a:pPr marL="0" indent="0">
              <a:buNone/>
            </a:pPr>
            <a:endParaRPr lang="en-GB" dirty="0"/>
          </a:p>
          <a:p>
            <a:endParaRPr lang="en-GB" dirty="0"/>
          </a:p>
        </p:txBody>
      </p:sp>
    </p:spTree>
    <p:extLst>
      <p:ext uri="{BB962C8B-B14F-4D97-AF65-F5344CB8AC3E}">
        <p14:creationId xmlns:p14="http://schemas.microsoft.com/office/powerpoint/2010/main" val="30728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dirty="0"/>
              <a:t>Deriving </a:t>
            </a:r>
            <a:r>
              <a:rPr lang="en-GB" dirty="0" smtClean="0"/>
              <a:t>Big-O</a:t>
            </a:r>
            <a:endParaRPr lang="en-GB" dirty="0"/>
          </a:p>
        </p:txBody>
      </p:sp>
      <p:sp>
        <p:nvSpPr>
          <p:cNvPr id="3" name="Text Placeholder 2"/>
          <p:cNvSpPr>
            <a:spLocks noGrp="1"/>
          </p:cNvSpPr>
          <p:nvPr>
            <p:ph idx="1"/>
          </p:nvPr>
        </p:nvSpPr>
        <p:spPr/>
        <p:txBody>
          <a:bodyPr>
            <a:normAutofit/>
          </a:bodyPr>
          <a:lstStyle/>
          <a:p>
            <a:r>
              <a:rPr lang="en-GB" smtClean="0"/>
              <a:t>There are </a:t>
            </a:r>
            <a:r>
              <a:rPr lang="en-GB" smtClean="0">
                <a:solidFill>
                  <a:srgbClr val="E329B2"/>
                </a:solidFill>
              </a:rPr>
              <a:t>1</a:t>
            </a:r>
            <a:r>
              <a:rPr lang="en-GB" smtClean="0"/>
              <a:t> + </a:t>
            </a:r>
            <a:r>
              <a:rPr lang="en-GB" smtClean="0">
                <a:solidFill>
                  <a:srgbClr val="00B050"/>
                </a:solidFill>
              </a:rPr>
              <a:t>3</a:t>
            </a:r>
            <a:r>
              <a:rPr lang="en-GB" smtClean="0">
                <a:solidFill>
                  <a:srgbClr val="00B0F0"/>
                </a:solidFill>
              </a:rPr>
              <a:t>n</a:t>
            </a:r>
            <a:r>
              <a:rPr lang="en-GB" smtClean="0"/>
              <a:t> + </a:t>
            </a:r>
            <a:r>
              <a:rPr lang="en-GB" smtClean="0">
                <a:solidFill>
                  <a:srgbClr val="7030A0"/>
                </a:solidFill>
              </a:rPr>
              <a:t>n</a:t>
            </a:r>
            <a:r>
              <a:rPr lang="en-GB" smtClean="0"/>
              <a:t> assignment statements</a:t>
            </a:r>
          </a:p>
          <a:p>
            <a:r>
              <a:rPr lang="en-GB" smtClean="0"/>
              <a:t>The algorithm has time complexity O(n)</a:t>
            </a:r>
          </a:p>
          <a:p>
            <a:pPr marL="273050" indent="0">
              <a:spcAft>
                <a:spcPts val="300"/>
              </a:spcAft>
              <a:buNone/>
              <a:tabLst>
                <a:tab pos="622300" algn="l"/>
                <a:tab pos="901700" algn="l"/>
                <a:tab pos="1166813" algn="l"/>
              </a:tabLst>
            </a:pPr>
            <a:r>
              <a:rPr lang="en-GB" sz="2000" smtClean="0">
                <a:solidFill>
                  <a:srgbClr val="956320"/>
                </a:solidFill>
                <a:latin typeface="Consolas" panose="020B0609020204030204" pitchFamily="49" charset="0"/>
              </a:rPr>
              <a:t>	</a:t>
            </a:r>
            <a:r>
              <a:rPr lang="en-GB" sz="2000" smtClean="0">
                <a:solidFill>
                  <a:srgbClr val="E329B2"/>
                </a:solidFill>
                <a:latin typeface="Consolas" panose="020B0609020204030204" pitchFamily="49" charset="0"/>
              </a:rPr>
              <a:t>total </a:t>
            </a:r>
            <a:r>
              <a:rPr lang="en-GB" sz="2000" smtClean="0">
                <a:solidFill>
                  <a:srgbClr val="E329B2"/>
                </a:solidFill>
                <a:latin typeface="Consolas" panose="020B0609020204030204" pitchFamily="49" charset="0"/>
                <a:sym typeface="Wingdings" panose="05000000000000000000" pitchFamily="2" charset="2"/>
              </a:rPr>
              <a:t></a:t>
            </a:r>
            <a:r>
              <a:rPr lang="en-GB" sz="2000" smtClean="0">
                <a:solidFill>
                  <a:srgbClr val="E329B2"/>
                </a:solidFill>
                <a:latin typeface="Consolas" panose="020B0609020204030204" pitchFamily="49" charset="0"/>
              </a:rPr>
              <a:t> 0</a:t>
            </a:r>
          </a:p>
          <a:p>
            <a:pPr marL="273050" indent="0">
              <a:spcAft>
                <a:spcPts val="300"/>
              </a:spcAft>
              <a:buNone/>
              <a:tabLst>
                <a:tab pos="622300" algn="l"/>
                <a:tab pos="901700" algn="l"/>
                <a:tab pos="1166813" algn="l"/>
              </a:tabLst>
            </a:pPr>
            <a:r>
              <a:rPr lang="en-GB" sz="2000" smtClean="0">
                <a:solidFill>
                  <a:srgbClr val="956320"/>
                </a:solidFill>
                <a:latin typeface="Consolas" panose="020B0609020204030204" pitchFamily="49" charset="0"/>
              </a:rPr>
              <a:t>	</a:t>
            </a:r>
            <a:r>
              <a:rPr lang="en-GB" sz="2000" smtClean="0">
                <a:solidFill>
                  <a:srgbClr val="00B0F0"/>
                </a:solidFill>
                <a:latin typeface="Consolas" panose="020B0609020204030204" pitchFamily="49" charset="0"/>
              </a:rPr>
              <a:t>FOR student </a:t>
            </a:r>
            <a:r>
              <a:rPr lang="en-GB" sz="2000" smtClean="0">
                <a:solidFill>
                  <a:srgbClr val="00B0F0"/>
                </a:solidFill>
                <a:latin typeface="Consolas" panose="020B0609020204030204" pitchFamily="49" charset="0"/>
                <a:sym typeface="Wingdings" panose="05000000000000000000" pitchFamily="2" charset="2"/>
              </a:rPr>
              <a:t></a:t>
            </a:r>
            <a:r>
              <a:rPr lang="en-GB" sz="2000" smtClean="0">
                <a:solidFill>
                  <a:srgbClr val="00B0F0"/>
                </a:solidFill>
                <a:latin typeface="Consolas" panose="020B0609020204030204" pitchFamily="49" charset="0"/>
              </a:rPr>
              <a:t> 1 TO n</a:t>
            </a:r>
          </a:p>
          <a:p>
            <a:pPr marL="273050" indent="0">
              <a:spcAft>
                <a:spcPts val="300"/>
              </a:spcAft>
              <a:buNone/>
              <a:tabLst>
                <a:tab pos="622300" algn="l"/>
                <a:tab pos="901700" algn="l"/>
                <a:tab pos="1166813" algn="l"/>
              </a:tabLst>
            </a:pPr>
            <a:r>
              <a:rPr lang="en-GB" sz="2000" smtClean="0">
                <a:solidFill>
                  <a:srgbClr val="956320"/>
                </a:solidFill>
                <a:latin typeface="Consolas" panose="020B0609020204030204" pitchFamily="49" charset="0"/>
              </a:rPr>
              <a:t>		</a:t>
            </a:r>
            <a:r>
              <a:rPr lang="en-GB" sz="2000" smtClean="0">
                <a:solidFill>
                  <a:srgbClr val="00B050"/>
                </a:solidFill>
                <a:latin typeface="Consolas" panose="020B0609020204030204" pitchFamily="49" charset="0"/>
              </a:rPr>
              <a:t>FOR mark </a:t>
            </a:r>
            <a:r>
              <a:rPr lang="en-GB" sz="2000" smtClean="0">
                <a:solidFill>
                  <a:srgbClr val="00B050"/>
                </a:solidFill>
                <a:latin typeface="Consolas" panose="020B0609020204030204" pitchFamily="49" charset="0"/>
                <a:sym typeface="Wingdings" panose="05000000000000000000" pitchFamily="2" charset="2"/>
              </a:rPr>
              <a:t></a:t>
            </a:r>
            <a:r>
              <a:rPr lang="en-GB" sz="2000" smtClean="0">
                <a:solidFill>
                  <a:srgbClr val="00B050"/>
                </a:solidFill>
                <a:latin typeface="Consolas" panose="020B0609020204030204" pitchFamily="49" charset="0"/>
              </a:rPr>
              <a:t> 1 TO 3</a:t>
            </a:r>
          </a:p>
          <a:p>
            <a:pPr marL="273050" indent="0">
              <a:spcAft>
                <a:spcPts val="300"/>
              </a:spcAft>
              <a:buNone/>
              <a:tabLst>
                <a:tab pos="622300" algn="l"/>
                <a:tab pos="901700" algn="l"/>
                <a:tab pos="1166813" algn="l"/>
              </a:tabLst>
            </a:pPr>
            <a:r>
              <a:rPr lang="en-GB" sz="2000" smtClean="0">
                <a:solidFill>
                  <a:srgbClr val="00B050"/>
                </a:solidFill>
                <a:latin typeface="Consolas" panose="020B0609020204030204" pitchFamily="49" charset="0"/>
              </a:rPr>
              <a:t>			total </a:t>
            </a:r>
            <a:r>
              <a:rPr lang="en-GB" sz="2000" smtClean="0">
                <a:solidFill>
                  <a:srgbClr val="00B050"/>
                </a:solidFill>
                <a:latin typeface="Consolas" panose="020B0609020204030204" pitchFamily="49" charset="0"/>
                <a:sym typeface="Wingdings" panose="05000000000000000000" pitchFamily="2" charset="2"/>
              </a:rPr>
              <a:t></a:t>
            </a:r>
            <a:r>
              <a:rPr lang="en-GB" sz="2000" smtClean="0">
                <a:solidFill>
                  <a:srgbClr val="00B050"/>
                </a:solidFill>
                <a:latin typeface="Consolas" panose="020B0609020204030204" pitchFamily="49" charset="0"/>
              </a:rPr>
              <a:t> total + results[student][mark]</a:t>
            </a:r>
          </a:p>
          <a:p>
            <a:pPr marL="273050" indent="0">
              <a:spcAft>
                <a:spcPts val="300"/>
              </a:spcAft>
              <a:buNone/>
              <a:tabLst>
                <a:tab pos="622300" algn="l"/>
                <a:tab pos="901700" algn="l"/>
                <a:tab pos="1166813" algn="l"/>
              </a:tabLst>
            </a:pPr>
            <a:r>
              <a:rPr lang="en-GB" sz="2000" smtClean="0">
                <a:solidFill>
                  <a:srgbClr val="00B050"/>
                </a:solidFill>
                <a:latin typeface="Consolas" panose="020B0609020204030204" pitchFamily="49" charset="0"/>
              </a:rPr>
              <a:t>		ENDFOR</a:t>
            </a:r>
          </a:p>
          <a:p>
            <a:pPr marL="273050" indent="0">
              <a:spcAft>
                <a:spcPts val="300"/>
              </a:spcAft>
              <a:buNone/>
              <a:tabLst>
                <a:tab pos="622300" algn="l"/>
                <a:tab pos="901700" algn="l"/>
                <a:tab pos="1166813" algn="l"/>
              </a:tabLst>
            </a:pPr>
            <a:r>
              <a:rPr lang="en-GB" sz="2000" smtClean="0">
                <a:solidFill>
                  <a:srgbClr val="956320"/>
                </a:solidFill>
                <a:latin typeface="Consolas" panose="020B0609020204030204" pitchFamily="49" charset="0"/>
              </a:rPr>
              <a:t>	</a:t>
            </a:r>
            <a:r>
              <a:rPr lang="en-GB" sz="2000" smtClean="0">
                <a:solidFill>
                  <a:srgbClr val="00B0F0"/>
                </a:solidFill>
                <a:latin typeface="Consolas" panose="020B0609020204030204" pitchFamily="49" charset="0"/>
              </a:rPr>
              <a:t>ENDFOR</a:t>
            </a:r>
          </a:p>
          <a:p>
            <a:pPr marL="273050" indent="0">
              <a:spcAft>
                <a:spcPts val="300"/>
              </a:spcAft>
              <a:buNone/>
              <a:tabLst>
                <a:tab pos="622300" algn="l"/>
                <a:tab pos="901700" algn="l"/>
                <a:tab pos="1166813" algn="l"/>
              </a:tabLst>
            </a:pPr>
            <a:r>
              <a:rPr lang="en-GB" smtClean="0">
                <a:solidFill>
                  <a:srgbClr val="956320"/>
                </a:solidFill>
              </a:rPr>
              <a:t>	</a:t>
            </a:r>
            <a:r>
              <a:rPr lang="en-GB" sz="2000" smtClean="0">
                <a:solidFill>
                  <a:srgbClr val="7030A0"/>
                </a:solidFill>
                <a:latin typeface="Consolas" panose="020B0609020204030204" pitchFamily="49" charset="0"/>
              </a:rPr>
              <a:t>FOR students </a:t>
            </a:r>
            <a:r>
              <a:rPr lang="en-GB" sz="2000" smtClean="0">
                <a:solidFill>
                  <a:srgbClr val="7030A0"/>
                </a:solidFill>
                <a:latin typeface="Consolas" panose="020B0609020204030204" pitchFamily="49" charset="0"/>
                <a:sym typeface="Wingdings" panose="05000000000000000000" pitchFamily="2" charset="2"/>
              </a:rPr>
              <a:t></a:t>
            </a:r>
            <a:r>
              <a:rPr lang="en-GB" sz="2000" smtClean="0">
                <a:solidFill>
                  <a:srgbClr val="7030A0"/>
                </a:solidFill>
                <a:latin typeface="Consolas" panose="020B0609020204030204" pitchFamily="49" charset="0"/>
              </a:rPr>
              <a:t> 1 TO n</a:t>
            </a:r>
          </a:p>
          <a:p>
            <a:pPr marL="273050" indent="0" defTabSz="542925">
              <a:spcAft>
                <a:spcPts val="300"/>
              </a:spcAft>
              <a:buNone/>
              <a:tabLst>
                <a:tab pos="622300" algn="l"/>
                <a:tab pos="901700" algn="l"/>
                <a:tab pos="1166813" algn="l"/>
              </a:tabLst>
            </a:pPr>
            <a:r>
              <a:rPr lang="en-GB" sz="2000" smtClean="0">
                <a:solidFill>
                  <a:srgbClr val="7030A0"/>
                </a:solidFill>
                <a:latin typeface="Consolas" panose="020B0609020204030204" pitchFamily="49" charset="0"/>
              </a:rPr>
              <a:t>		average[student] </a:t>
            </a:r>
            <a:r>
              <a:rPr lang="en-GB" sz="2000" smtClean="0">
                <a:solidFill>
                  <a:srgbClr val="7030A0"/>
                </a:solidFill>
                <a:latin typeface="Consolas" panose="020B0609020204030204" pitchFamily="49" charset="0"/>
                <a:sym typeface="Wingdings" panose="05000000000000000000" pitchFamily="2" charset="2"/>
              </a:rPr>
              <a:t></a:t>
            </a:r>
            <a:r>
              <a:rPr lang="en-GB" sz="2000" smtClean="0">
                <a:solidFill>
                  <a:srgbClr val="7030A0"/>
                </a:solidFill>
                <a:latin typeface="Consolas" panose="020B0609020204030204" pitchFamily="49" charset="0"/>
              </a:rPr>
              <a:t> (mark[1]+mark[2]+[mark[3])/3</a:t>
            </a:r>
          </a:p>
          <a:p>
            <a:pPr marL="273050" indent="0" defTabSz="542925">
              <a:spcAft>
                <a:spcPts val="300"/>
              </a:spcAft>
              <a:buNone/>
              <a:tabLst>
                <a:tab pos="622300" algn="l"/>
                <a:tab pos="901700" algn="l"/>
                <a:tab pos="1166813" algn="l"/>
              </a:tabLst>
            </a:pPr>
            <a:r>
              <a:rPr lang="en-GB" sz="2000" smtClean="0">
                <a:solidFill>
                  <a:srgbClr val="7030A0"/>
                </a:solidFill>
                <a:latin typeface="Consolas" panose="020B0609020204030204" pitchFamily="49" charset="0"/>
              </a:rPr>
              <a:t>	ENDFOR</a:t>
            </a:r>
          </a:p>
          <a:p>
            <a:pPr marL="0" indent="0">
              <a:buNone/>
            </a:pPr>
            <a:endParaRPr lang="en-GB" smtClean="0"/>
          </a:p>
          <a:p>
            <a:endParaRPr lang="en-GB" dirty="0"/>
          </a:p>
        </p:txBody>
      </p:sp>
    </p:spTree>
    <p:extLst>
      <p:ext uri="{BB962C8B-B14F-4D97-AF65-F5344CB8AC3E}">
        <p14:creationId xmlns:p14="http://schemas.microsoft.com/office/powerpoint/2010/main" val="4269668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Logarithmic </a:t>
            </a:r>
            <a:r>
              <a:rPr lang="en-GB" dirty="0" smtClean="0"/>
              <a:t>functions</a:t>
            </a:r>
            <a:endParaRPr lang="en-GB" dirty="0"/>
          </a:p>
        </p:txBody>
      </p:sp>
      <p:sp>
        <p:nvSpPr>
          <p:cNvPr id="3" name="Text Placeholder 2"/>
          <p:cNvSpPr>
            <a:spLocks noGrp="1"/>
          </p:cNvSpPr>
          <p:nvPr>
            <p:ph idx="1"/>
          </p:nvPr>
        </p:nvSpPr>
        <p:spPr/>
        <p:txBody>
          <a:bodyPr>
            <a:normAutofit/>
          </a:bodyPr>
          <a:lstStyle/>
          <a:p>
            <a:r>
              <a:rPr lang="en-GB" dirty="0"/>
              <a:t>“Divide and conquer” algorithms work by halving the size of the problem at each pass</a:t>
            </a:r>
          </a:p>
          <a:p>
            <a:pPr lvl="1"/>
            <a:r>
              <a:rPr lang="en-GB" dirty="0"/>
              <a:t>A binary tree search algorithm is a good example of this</a:t>
            </a:r>
          </a:p>
          <a:p>
            <a:pPr lvl="1"/>
            <a:r>
              <a:rPr lang="en-GB" dirty="0"/>
              <a:t>For a balanced tree of 1024 (i.e. 2</a:t>
            </a:r>
            <a:r>
              <a:rPr lang="en-GB" baseline="30000" dirty="0"/>
              <a:t>10</a:t>
            </a:r>
            <a:r>
              <a:rPr lang="en-GB" dirty="0"/>
              <a:t>) items, only 10 items need to be examined</a:t>
            </a:r>
          </a:p>
          <a:p>
            <a:pPr lvl="1"/>
            <a:r>
              <a:rPr lang="en-GB" dirty="0"/>
              <a:t>For a tree of 2048 (i.e. 2</a:t>
            </a:r>
            <a:r>
              <a:rPr lang="en-GB" baseline="30000" dirty="0"/>
              <a:t>11</a:t>
            </a:r>
            <a:r>
              <a:rPr lang="en-GB" dirty="0"/>
              <a:t>) items, only 11 items need to be examined</a:t>
            </a:r>
          </a:p>
          <a:p>
            <a:r>
              <a:rPr lang="en-GB" dirty="0"/>
              <a:t>Time complexity increases very slowly as the problem size increases</a:t>
            </a:r>
          </a:p>
          <a:p>
            <a:r>
              <a:rPr lang="en-GB" dirty="0"/>
              <a:t>It is </a:t>
            </a:r>
            <a:r>
              <a:rPr lang="en-GB" dirty="0">
                <a:solidFill>
                  <a:srgbClr val="956320"/>
                </a:solidFill>
              </a:rPr>
              <a:t>logarithmic</a:t>
            </a:r>
            <a:r>
              <a:rPr lang="en-GB" dirty="0"/>
              <a:t>, that is, </a:t>
            </a:r>
            <a:r>
              <a:rPr lang="en-GB" dirty="0">
                <a:solidFill>
                  <a:srgbClr val="956320"/>
                </a:solidFill>
              </a:rPr>
              <a:t>O(log n)</a:t>
            </a:r>
          </a:p>
        </p:txBody>
      </p:sp>
    </p:spTree>
    <p:extLst>
      <p:ext uri="{BB962C8B-B14F-4D97-AF65-F5344CB8AC3E}">
        <p14:creationId xmlns:p14="http://schemas.microsoft.com/office/powerpoint/2010/main" val="2450503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Time </a:t>
            </a:r>
            <a:r>
              <a:rPr lang="en-GB" dirty="0" err="1" smtClean="0"/>
              <a:t>COmplexity</a:t>
            </a:r>
            <a:r>
              <a:rPr lang="en-GB" dirty="0" smtClean="0"/>
              <a:t> Worksheet</a:t>
            </a:r>
            <a:endParaRPr lang="en-GB" dirty="0"/>
          </a:p>
        </p:txBody>
      </p:sp>
      <p:sp>
        <p:nvSpPr>
          <p:cNvPr id="5" name="Text Placeholder 4"/>
          <p:cNvSpPr>
            <a:spLocks noGrp="1"/>
          </p:cNvSpPr>
          <p:nvPr>
            <p:ph idx="1"/>
          </p:nvPr>
        </p:nvSpPr>
        <p:spPr/>
        <p:txBody>
          <a:bodyPr/>
          <a:lstStyle/>
          <a:p>
            <a:r>
              <a:rPr lang="en-GB" dirty="0"/>
              <a:t>Try the questions in </a:t>
            </a:r>
            <a:r>
              <a:rPr lang="en-GB" b="1" dirty="0"/>
              <a:t>Task 1</a:t>
            </a:r>
            <a:r>
              <a:rPr lang="en-GB" dirty="0"/>
              <a:t> of the worksheet</a:t>
            </a:r>
          </a:p>
        </p:txBody>
      </p:sp>
      <p:graphicFrame>
        <p:nvGraphicFramePr>
          <p:cNvPr id="2" name="Table 1"/>
          <p:cNvGraphicFramePr>
            <a:graphicFrameLocks noGrp="1"/>
          </p:cNvGraphicFramePr>
          <p:nvPr>
            <p:extLst>
              <p:ext uri="{D42A27DB-BD31-4B8C-83A1-F6EECF244321}">
                <p14:modId xmlns:p14="http://schemas.microsoft.com/office/powerpoint/2010/main" val="2145363368"/>
              </p:ext>
            </p:extLst>
          </p:nvPr>
        </p:nvGraphicFramePr>
        <p:xfrm>
          <a:off x="457200" y="2388162"/>
          <a:ext cx="7231004" cy="2845812"/>
        </p:xfrm>
        <a:graphic>
          <a:graphicData uri="http://schemas.openxmlformats.org/drawingml/2006/table">
            <a:tbl>
              <a:tblPr firstRow="1" firstCol="1" bandRow="1">
                <a:tableStyleId>{21E4AEA4-8DFA-4A89-87EB-49C32662AFE0}</a:tableStyleId>
              </a:tblPr>
              <a:tblGrid>
                <a:gridCol w="1018382">
                  <a:extLst>
                    <a:ext uri="{9D8B030D-6E8A-4147-A177-3AD203B41FA5}">
                      <a16:colId xmlns:a16="http://schemas.microsoft.com/office/drawing/2014/main" xmlns="" val="2102770445"/>
                    </a:ext>
                  </a:extLst>
                </a:gridCol>
                <a:gridCol w="1188000">
                  <a:extLst>
                    <a:ext uri="{9D8B030D-6E8A-4147-A177-3AD203B41FA5}">
                      <a16:colId xmlns:a16="http://schemas.microsoft.com/office/drawing/2014/main" xmlns="" val="3265326806"/>
                    </a:ext>
                  </a:extLst>
                </a:gridCol>
                <a:gridCol w="1188000">
                  <a:extLst>
                    <a:ext uri="{9D8B030D-6E8A-4147-A177-3AD203B41FA5}">
                      <a16:colId xmlns:a16="http://schemas.microsoft.com/office/drawing/2014/main" xmlns="" val="1791246332"/>
                    </a:ext>
                  </a:extLst>
                </a:gridCol>
                <a:gridCol w="1188000">
                  <a:extLst>
                    <a:ext uri="{9D8B030D-6E8A-4147-A177-3AD203B41FA5}">
                      <a16:colId xmlns:a16="http://schemas.microsoft.com/office/drawing/2014/main" xmlns="" val="1915581041"/>
                    </a:ext>
                  </a:extLst>
                </a:gridCol>
                <a:gridCol w="344622">
                  <a:extLst>
                    <a:ext uri="{9D8B030D-6E8A-4147-A177-3AD203B41FA5}">
                      <a16:colId xmlns:a16="http://schemas.microsoft.com/office/drawing/2014/main" xmlns="" val="2483299922"/>
                    </a:ext>
                  </a:extLst>
                </a:gridCol>
                <a:gridCol w="2304000">
                  <a:extLst>
                    <a:ext uri="{9D8B030D-6E8A-4147-A177-3AD203B41FA5}">
                      <a16:colId xmlns:a16="http://schemas.microsoft.com/office/drawing/2014/main" xmlns="" val="17352080"/>
                    </a:ext>
                  </a:extLst>
                </a:gridCol>
              </a:tblGrid>
              <a:tr h="559053">
                <a:tc>
                  <a:txBody>
                    <a:bodyPr/>
                    <a:lstStyle/>
                    <a:p>
                      <a:pPr algn="ctr">
                        <a:spcAft>
                          <a:spcPts val="0"/>
                        </a:spcAft>
                        <a:tabLst>
                          <a:tab pos="630555" algn="l"/>
                          <a:tab pos="810260" algn="l"/>
                          <a:tab pos="1350645" algn="l"/>
                          <a:tab pos="1530350" algn="l"/>
                          <a:tab pos="1710690" algn="l"/>
                          <a:tab pos="5939790" algn="r"/>
                        </a:tabLst>
                      </a:pPr>
                      <a:r>
                        <a:rPr lang="en-GB" sz="2000" dirty="0">
                          <a:effectLst/>
                        </a:rPr>
                        <a:t>n </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n</a:t>
                      </a:r>
                      <a:r>
                        <a:rPr lang="en-GB" sz="2000" baseline="30000" dirty="0">
                          <a:effectLst/>
                        </a:rPr>
                        <a:t>2</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5n</a:t>
                      </a:r>
                      <a:r>
                        <a:rPr lang="en-GB" sz="2000" baseline="30000" dirty="0">
                          <a:effectLst/>
                        </a:rPr>
                        <a:t>2</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10n</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2</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f(n)= 5n</a:t>
                      </a:r>
                      <a:r>
                        <a:rPr lang="en-GB" sz="2000" baseline="30000" dirty="0">
                          <a:effectLst/>
                        </a:rPr>
                        <a:t>2</a:t>
                      </a:r>
                      <a:r>
                        <a:rPr lang="en-GB" sz="2000" dirty="0">
                          <a:effectLst/>
                        </a:rPr>
                        <a:t>+ 10n + 2 </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extLst>
                  <a:ext uri="{0D108BD9-81ED-4DB2-BD59-A6C34878D82A}">
                    <a16:rowId xmlns:a16="http://schemas.microsoft.com/office/drawing/2014/main" xmlns="" val="1992579555"/>
                  </a:ext>
                </a:extLst>
              </a:tr>
              <a:tr h="559053">
                <a:tc>
                  <a:txBody>
                    <a:bodyPr/>
                    <a:lstStyle/>
                    <a:p>
                      <a:pPr algn="ctr">
                        <a:spcAft>
                          <a:spcPts val="0"/>
                        </a:spcAft>
                        <a:tabLst>
                          <a:tab pos="630555" algn="l"/>
                          <a:tab pos="810260" algn="l"/>
                          <a:tab pos="1350645" algn="l"/>
                          <a:tab pos="1530350" algn="l"/>
                          <a:tab pos="1710690" algn="l"/>
                          <a:tab pos="5939790" algn="r"/>
                        </a:tabLst>
                      </a:pPr>
                      <a:r>
                        <a:rPr lang="en-GB" sz="2000" dirty="0">
                          <a:effectLst/>
                        </a:rPr>
                        <a:t>10</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 </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a:effectLst/>
                        </a:rPr>
                        <a:t> </a:t>
                      </a:r>
                      <a:endParaRPr lang="en-GB" sz="200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a:effectLst/>
                        </a:rPr>
                        <a:t> </a:t>
                      </a:r>
                      <a:endParaRPr lang="en-GB" sz="200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a:effectLst/>
                        </a:rPr>
                        <a:t>2</a:t>
                      </a:r>
                      <a:endParaRPr lang="en-GB" sz="200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a:effectLst/>
                        </a:rPr>
                        <a:t> </a:t>
                      </a:r>
                      <a:endParaRPr lang="en-GB" sz="200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extLst>
                  <a:ext uri="{0D108BD9-81ED-4DB2-BD59-A6C34878D82A}">
                    <a16:rowId xmlns:a16="http://schemas.microsoft.com/office/drawing/2014/main" xmlns="" val="4252884321"/>
                  </a:ext>
                </a:extLst>
              </a:tr>
              <a:tr h="559053">
                <a:tc>
                  <a:txBody>
                    <a:bodyPr/>
                    <a:lstStyle/>
                    <a:p>
                      <a:pPr algn="ctr">
                        <a:spcAft>
                          <a:spcPts val="0"/>
                        </a:spcAft>
                        <a:tabLst>
                          <a:tab pos="630555" algn="l"/>
                          <a:tab pos="810260" algn="l"/>
                          <a:tab pos="1350645" algn="l"/>
                          <a:tab pos="1530350" algn="l"/>
                          <a:tab pos="1710690" algn="l"/>
                          <a:tab pos="5939790" algn="r"/>
                        </a:tabLst>
                      </a:pPr>
                      <a:r>
                        <a:rPr lang="en-GB" sz="2000" dirty="0">
                          <a:effectLst/>
                        </a:rPr>
                        <a:t>100</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 </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 </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a:effectLst/>
                        </a:rPr>
                        <a:t> </a:t>
                      </a:r>
                      <a:endParaRPr lang="en-GB" sz="200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a:effectLst/>
                        </a:rPr>
                        <a:t>2</a:t>
                      </a:r>
                      <a:endParaRPr lang="en-GB" sz="200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a:effectLst/>
                        </a:rPr>
                        <a:t> </a:t>
                      </a:r>
                      <a:endParaRPr lang="en-GB" sz="200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extLst>
                  <a:ext uri="{0D108BD9-81ED-4DB2-BD59-A6C34878D82A}">
                    <a16:rowId xmlns:a16="http://schemas.microsoft.com/office/drawing/2014/main" xmlns="" val="3095726874"/>
                  </a:ext>
                </a:extLst>
              </a:tr>
              <a:tr h="559053">
                <a:tc>
                  <a:txBody>
                    <a:bodyPr/>
                    <a:lstStyle/>
                    <a:p>
                      <a:pPr algn="ctr">
                        <a:spcAft>
                          <a:spcPts val="0"/>
                        </a:spcAft>
                        <a:tabLst>
                          <a:tab pos="630555" algn="l"/>
                          <a:tab pos="810260" algn="l"/>
                          <a:tab pos="1350645" algn="l"/>
                          <a:tab pos="1530350" algn="l"/>
                          <a:tab pos="1710690" algn="l"/>
                          <a:tab pos="5939790" algn="r"/>
                        </a:tabLst>
                      </a:pPr>
                      <a:r>
                        <a:rPr lang="en-GB" sz="2000" dirty="0">
                          <a:effectLst/>
                        </a:rPr>
                        <a:t>1000</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a:effectLst/>
                        </a:rPr>
                        <a:t> </a:t>
                      </a:r>
                      <a:endParaRPr lang="en-GB" sz="200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 </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 </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2</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 </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extLst>
                  <a:ext uri="{0D108BD9-81ED-4DB2-BD59-A6C34878D82A}">
                    <a16:rowId xmlns:a16="http://schemas.microsoft.com/office/drawing/2014/main" xmlns="" val="3999935822"/>
                  </a:ext>
                </a:extLst>
              </a:tr>
              <a:tr h="559053">
                <a:tc>
                  <a:txBody>
                    <a:bodyPr/>
                    <a:lstStyle/>
                    <a:p>
                      <a:pPr algn="ctr">
                        <a:spcAft>
                          <a:spcPts val="0"/>
                        </a:spcAft>
                        <a:tabLst>
                          <a:tab pos="630555" algn="l"/>
                          <a:tab pos="810260" algn="l"/>
                          <a:tab pos="1350645" algn="l"/>
                          <a:tab pos="1530350" algn="l"/>
                          <a:tab pos="1710690" algn="l"/>
                          <a:tab pos="5939790" algn="r"/>
                        </a:tabLst>
                      </a:pPr>
                      <a:r>
                        <a:rPr lang="en-GB" sz="2000" dirty="0">
                          <a:effectLst/>
                        </a:rPr>
                        <a:t>10,000</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 </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 </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 </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a:effectLst/>
                        </a:rPr>
                        <a:t>2</a:t>
                      </a:r>
                      <a:endParaRPr lang="en-GB" sz="200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tc>
                  <a:txBody>
                    <a:bodyPr/>
                    <a:lstStyle/>
                    <a:p>
                      <a:pPr algn="ctr">
                        <a:spcAft>
                          <a:spcPts val="0"/>
                        </a:spcAft>
                        <a:tabLst>
                          <a:tab pos="630555" algn="l"/>
                          <a:tab pos="810260" algn="l"/>
                          <a:tab pos="1350645" algn="l"/>
                          <a:tab pos="1530350" algn="l"/>
                          <a:tab pos="1710690" algn="l"/>
                          <a:tab pos="5939790" algn="r"/>
                        </a:tabLst>
                      </a:pPr>
                      <a:r>
                        <a:rPr lang="en-GB" sz="2000" dirty="0">
                          <a:effectLst/>
                        </a:rPr>
                        <a:t> </a:t>
                      </a:r>
                      <a:endParaRPr lang="en-GB" sz="2000" dirty="0">
                        <a:effectLst/>
                        <a:latin typeface="Arial" panose="020B0604020202020204" pitchFamily="34" charset="0"/>
                        <a:ea typeface="SimSun" panose="02010600030101010101" pitchFamily="2" charset="-122"/>
                        <a:cs typeface="Arial" panose="020B0604020202020204" pitchFamily="34" charset="0"/>
                      </a:endParaRPr>
                    </a:p>
                  </a:txBody>
                  <a:tcPr marL="87876" marR="87876" marT="0" marB="0" anchor="ctr"/>
                </a:tc>
                <a:extLst>
                  <a:ext uri="{0D108BD9-81ED-4DB2-BD59-A6C34878D82A}">
                    <a16:rowId xmlns:a16="http://schemas.microsoft.com/office/drawing/2014/main" xmlns="" val="3636279882"/>
                  </a:ext>
                </a:extLst>
              </a:tr>
            </a:tbl>
          </a:graphicData>
        </a:graphic>
      </p:graphicFrame>
    </p:spTree>
    <p:extLst>
      <p:ext uri="{BB962C8B-B14F-4D97-AF65-F5344CB8AC3E}">
        <p14:creationId xmlns:p14="http://schemas.microsoft.com/office/powerpoint/2010/main" val="3814302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Permutations</a:t>
            </a:r>
            <a:endParaRPr lang="en-GB" dirty="0"/>
          </a:p>
        </p:txBody>
      </p:sp>
      <p:sp>
        <p:nvSpPr>
          <p:cNvPr id="5" name="Text Placeholder 4"/>
          <p:cNvSpPr>
            <a:spLocks noGrp="1"/>
          </p:cNvSpPr>
          <p:nvPr>
            <p:ph idx="1"/>
          </p:nvPr>
        </p:nvSpPr>
        <p:spPr/>
        <p:txBody>
          <a:bodyPr/>
          <a:lstStyle/>
          <a:p>
            <a:r>
              <a:rPr lang="en-GB" dirty="0"/>
              <a:t>A permutation of </a:t>
            </a:r>
            <a:r>
              <a:rPr lang="en-GB" dirty="0">
                <a:solidFill>
                  <a:srgbClr val="2F586A"/>
                </a:solidFill>
              </a:rPr>
              <a:t>n</a:t>
            </a:r>
            <a:r>
              <a:rPr lang="en-GB" dirty="0"/>
              <a:t> items is the number of ways the n items can be arranged</a:t>
            </a:r>
          </a:p>
          <a:p>
            <a:r>
              <a:rPr lang="en-GB" dirty="0"/>
              <a:t>There are two types of permutation:</a:t>
            </a:r>
          </a:p>
          <a:p>
            <a:pPr lvl="1"/>
            <a:r>
              <a:rPr lang="en-GB" dirty="0"/>
              <a:t>Repetition allowed; for example, a combination lock with 4 digits 0 to 9</a:t>
            </a:r>
          </a:p>
          <a:p>
            <a:pPr lvl="1"/>
            <a:r>
              <a:rPr lang="en-GB" dirty="0"/>
              <a:t>No repetition allowed; for example, you have 4 </a:t>
            </a:r>
            <a:r>
              <a:rPr lang="en-GB" dirty="0" smtClean="0"/>
              <a:t>differently coloured </a:t>
            </a:r>
            <a:r>
              <a:rPr lang="en-GB" dirty="0"/>
              <a:t>balls in a bag, and you draw them out one at a time</a:t>
            </a:r>
          </a:p>
          <a:p>
            <a:pPr lvl="1"/>
            <a:endParaRPr lang="en-GB"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985249" y="4688543"/>
            <a:ext cx="3048000" cy="1909482"/>
          </a:xfrm>
          <a:prstGeom prst="rect">
            <a:avLst/>
          </a:prstGeom>
        </p:spPr>
      </p:pic>
    </p:spTree>
    <p:extLst>
      <p:ext uri="{BB962C8B-B14F-4D97-AF65-F5344CB8AC3E}">
        <p14:creationId xmlns:p14="http://schemas.microsoft.com/office/powerpoint/2010/main" val="585143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Permutations with </a:t>
            </a:r>
            <a:r>
              <a:rPr lang="en-GB" dirty="0" smtClean="0"/>
              <a:t>repetition</a:t>
            </a:r>
            <a:endParaRPr lang="en-GB" dirty="0"/>
          </a:p>
        </p:txBody>
      </p:sp>
      <p:sp>
        <p:nvSpPr>
          <p:cNvPr id="3" name="Text Placeholder 2"/>
          <p:cNvSpPr>
            <a:spLocks noGrp="1"/>
          </p:cNvSpPr>
          <p:nvPr>
            <p:ph idx="1"/>
          </p:nvPr>
        </p:nvSpPr>
        <p:spPr/>
        <p:txBody>
          <a:bodyPr>
            <a:normAutofit/>
          </a:bodyPr>
          <a:lstStyle/>
          <a:p>
            <a:r>
              <a:rPr lang="en-GB" dirty="0"/>
              <a:t>Suppose you have a combination lock with 2 digits</a:t>
            </a:r>
          </a:p>
          <a:p>
            <a:pPr lvl="1"/>
            <a:r>
              <a:rPr lang="en-GB" dirty="0"/>
              <a:t>There are 10 possibilities for the first digit</a:t>
            </a:r>
          </a:p>
          <a:p>
            <a:r>
              <a:rPr lang="en-GB" dirty="0"/>
              <a:t>For each of these numbers, the second number can be any digit between 0 and 9</a:t>
            </a:r>
          </a:p>
          <a:p>
            <a:pPr lvl="1"/>
            <a:r>
              <a:rPr lang="en-GB" dirty="0"/>
              <a:t>00,01,02,03…..09</a:t>
            </a:r>
          </a:p>
          <a:p>
            <a:pPr lvl="1"/>
            <a:r>
              <a:rPr lang="en-GB" dirty="0"/>
              <a:t>10,11,12,13…. </a:t>
            </a:r>
            <a:r>
              <a:rPr lang="en-GB" dirty="0" smtClean="0"/>
              <a:t>19 …. …. 90, 91, 92, 93…..99</a:t>
            </a:r>
            <a:endParaRPr lang="en-GB" dirty="0"/>
          </a:p>
          <a:p>
            <a:r>
              <a:rPr lang="en-GB" dirty="0"/>
              <a:t>There are 100 ways of choosing just 2 digits!</a:t>
            </a:r>
          </a:p>
          <a:p>
            <a:pPr lvl="1"/>
            <a:r>
              <a:rPr lang="en-GB" dirty="0"/>
              <a:t>How many ways of choosing 3 digits? 4 digits? </a:t>
            </a:r>
          </a:p>
          <a:p>
            <a:r>
              <a:rPr lang="en-GB" dirty="0"/>
              <a:t>This problem is O(10</a:t>
            </a:r>
            <a:r>
              <a:rPr lang="en-GB" baseline="30000" dirty="0"/>
              <a:t>n</a:t>
            </a:r>
            <a:r>
              <a:rPr lang="en-GB" dirty="0" smtClean="0"/>
              <a:t>).  Can you explain why?</a:t>
            </a:r>
            <a:endParaRPr lang="en-GB" dirty="0"/>
          </a:p>
        </p:txBody>
      </p:sp>
    </p:spTree>
    <p:extLst>
      <p:ext uri="{BB962C8B-B14F-4D97-AF65-F5344CB8AC3E}">
        <p14:creationId xmlns:p14="http://schemas.microsoft.com/office/powerpoint/2010/main" val="401555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Permutations with no </a:t>
            </a:r>
            <a:r>
              <a:rPr lang="en-GB" dirty="0" smtClean="0"/>
              <a:t>repetition</a:t>
            </a:r>
            <a:endParaRPr lang="en-GB" dirty="0"/>
          </a:p>
        </p:txBody>
      </p:sp>
      <p:sp>
        <p:nvSpPr>
          <p:cNvPr id="3" name="Text Placeholder 2"/>
          <p:cNvSpPr>
            <a:spLocks noGrp="1"/>
          </p:cNvSpPr>
          <p:nvPr>
            <p:ph idx="1"/>
          </p:nvPr>
        </p:nvSpPr>
        <p:spPr/>
        <p:txBody>
          <a:bodyPr>
            <a:normAutofit/>
          </a:bodyPr>
          <a:lstStyle/>
          <a:p>
            <a:r>
              <a:rPr lang="en-GB" dirty="0"/>
              <a:t>Suppose you have a bag with 3 coloured balls, red, blue, green, and you pick out one at a time</a:t>
            </a:r>
          </a:p>
          <a:p>
            <a:r>
              <a:rPr lang="en-GB" dirty="0"/>
              <a:t>There are 3 possibilities for the first ball, two possibilities for the second ball, one for the third</a:t>
            </a:r>
          </a:p>
          <a:p>
            <a:pPr lvl="1"/>
            <a:r>
              <a:rPr lang="en-GB" dirty="0"/>
              <a:t>There are 3 x 2 x 1 ways of picking out the three balls</a:t>
            </a:r>
          </a:p>
          <a:p>
            <a:r>
              <a:rPr lang="en-GB" dirty="0" smtClean="0"/>
              <a:t>What if there were 5 differently coloured balls?  7 differently coloured balls?</a:t>
            </a:r>
          </a:p>
          <a:p>
            <a:r>
              <a:rPr lang="en-GB" dirty="0" smtClean="0"/>
              <a:t>Can you generalise the formula to show the </a:t>
            </a:r>
            <a:r>
              <a:rPr lang="en-GB" dirty="0"/>
              <a:t>time complexity of an algorithm that prints out all the ways of picking </a:t>
            </a:r>
            <a:r>
              <a:rPr lang="en-GB" dirty="0">
                <a:solidFill>
                  <a:srgbClr val="2F586A"/>
                </a:solidFill>
              </a:rPr>
              <a:t>n</a:t>
            </a:r>
            <a:r>
              <a:rPr lang="en-GB" dirty="0"/>
              <a:t> different coloured balls in different orders</a:t>
            </a:r>
            <a:r>
              <a:rPr lang="en-GB" dirty="0" smtClean="0"/>
              <a:t>?</a:t>
            </a:r>
          </a:p>
        </p:txBody>
      </p:sp>
    </p:spTree>
    <p:extLst>
      <p:ext uri="{BB962C8B-B14F-4D97-AF65-F5344CB8AC3E}">
        <p14:creationId xmlns:p14="http://schemas.microsoft.com/office/powerpoint/2010/main" val="848146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Permutations with no </a:t>
            </a:r>
            <a:r>
              <a:rPr lang="en-GB" dirty="0" smtClean="0"/>
              <a:t>repetition</a:t>
            </a:r>
            <a:endParaRPr lang="en-GB" dirty="0"/>
          </a:p>
        </p:txBody>
      </p:sp>
      <p:sp>
        <p:nvSpPr>
          <p:cNvPr id="3" name="Text Placeholder 2"/>
          <p:cNvSpPr>
            <a:spLocks noGrp="1"/>
          </p:cNvSpPr>
          <p:nvPr>
            <p:ph idx="1"/>
          </p:nvPr>
        </p:nvSpPr>
        <p:spPr/>
        <p:txBody>
          <a:bodyPr/>
          <a:lstStyle/>
          <a:p>
            <a:r>
              <a:rPr lang="en-GB" dirty="0"/>
              <a:t>There are 3! ways of picking or arranging 3 balls</a:t>
            </a:r>
          </a:p>
          <a:p>
            <a:pPr lvl="1"/>
            <a:r>
              <a:rPr lang="en-GB" dirty="0"/>
              <a:t>The time complexity of an algorithm to print out the different ways is O(n!)</a:t>
            </a:r>
          </a:p>
          <a:p>
            <a:endParaRPr lang="en-GB" dirty="0"/>
          </a:p>
          <a:p>
            <a:endParaRPr lang="en-GB" dirty="0"/>
          </a:p>
        </p:txBody>
      </p:sp>
      <p:pic>
        <p:nvPicPr>
          <p:cNvPr id="3074" name="Picture 2" descr="C:\Users\Rob\AppData\Roaming\PixelMetrics\CaptureWiz\Temp\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324" y="3120860"/>
            <a:ext cx="6927142" cy="3014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421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Comparison of time </a:t>
            </a:r>
            <a:r>
              <a:rPr lang="en-GB" dirty="0" smtClean="0"/>
              <a:t>complexities</a:t>
            </a:r>
            <a:endParaRPr lang="en-GB" dirty="0"/>
          </a:p>
        </p:txBody>
      </p:sp>
      <p:sp>
        <p:nvSpPr>
          <p:cNvPr id="3" name="Text Placeholder 2"/>
          <p:cNvSpPr>
            <a:spLocks noGrp="1"/>
          </p:cNvSpPr>
          <p:nvPr>
            <p:ph idx="1"/>
          </p:nvPr>
        </p:nvSpPr>
        <p:spPr/>
        <p:txBody>
          <a:bodyPr/>
          <a:lstStyle/>
          <a:p>
            <a:pPr marL="0" indent="0">
              <a:buNone/>
            </a:pPr>
            <a:r>
              <a:rPr lang="en-GB" dirty="0"/>
              <a:t> </a:t>
            </a:r>
          </a:p>
        </p:txBody>
      </p:sp>
      <p:pic>
        <p:nvPicPr>
          <p:cNvPr id="4098" name="Picture 2" descr="C:\Users\Rob\AppData\Roaming\PixelMetrics\CaptureWiz\Temp\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631" y="2173949"/>
            <a:ext cx="7661228" cy="390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564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Specification Objectives</a:t>
            </a:r>
            <a:endParaRPr lang="en-GB" dirty="0"/>
          </a:p>
        </p:txBody>
      </p:sp>
      <p:sp>
        <p:nvSpPr>
          <p:cNvPr id="2" name="Text Placeholder 1"/>
          <p:cNvSpPr>
            <a:spLocks noGrp="1"/>
          </p:cNvSpPr>
          <p:nvPr>
            <p:ph idx="1"/>
          </p:nvPr>
        </p:nvSpPr>
        <p:spPr/>
        <p:txBody>
          <a:bodyPr/>
          <a:lstStyle/>
          <a:p>
            <a:r>
              <a:rPr lang="en-GB" dirty="0"/>
              <a:t>Be familiar with the concept of a function as a mapping from one set of values to another</a:t>
            </a:r>
          </a:p>
          <a:p>
            <a:r>
              <a:rPr lang="en-GB" dirty="0"/>
              <a:t>Be familiar with the concept of constant, linear, polynomial, exponential and logarithmic functions</a:t>
            </a:r>
          </a:p>
          <a:p>
            <a:r>
              <a:rPr lang="en-GB" dirty="0"/>
              <a:t>Be familiar with the notion of permutation of a set of objects or values</a:t>
            </a:r>
          </a:p>
          <a:p>
            <a:r>
              <a:rPr lang="en-GB" dirty="0"/>
              <a:t>Be familiar with the Big-O notation to express time complexity</a:t>
            </a:r>
          </a:p>
          <a:p>
            <a:r>
              <a:rPr lang="en-GB" dirty="0"/>
              <a:t>Be able to derive the time complexity of an algorithm</a:t>
            </a:r>
          </a:p>
        </p:txBody>
      </p:sp>
    </p:spTree>
    <p:extLst>
      <p:ext uri="{BB962C8B-B14F-4D97-AF65-F5344CB8AC3E}">
        <p14:creationId xmlns:p14="http://schemas.microsoft.com/office/powerpoint/2010/main" val="1132202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dirty="0" smtClean="0"/>
              <a:t>Time Complexity Worksheet</a:t>
            </a:r>
            <a:endParaRPr lang="en-GB" dirty="0"/>
          </a:p>
        </p:txBody>
      </p:sp>
      <p:sp>
        <p:nvSpPr>
          <p:cNvPr id="5" name="Text Placeholder 4"/>
          <p:cNvSpPr>
            <a:spLocks noGrp="1"/>
          </p:cNvSpPr>
          <p:nvPr>
            <p:ph idx="1"/>
          </p:nvPr>
        </p:nvSpPr>
        <p:spPr/>
        <p:txBody>
          <a:bodyPr/>
          <a:lstStyle/>
          <a:p>
            <a:r>
              <a:rPr lang="en-GB" dirty="0" smtClean="0"/>
              <a:t>Try the questions in </a:t>
            </a:r>
            <a:r>
              <a:rPr lang="en-GB" b="1" dirty="0" smtClean="0"/>
              <a:t>Task 2 </a:t>
            </a:r>
            <a:r>
              <a:rPr lang="en-GB" dirty="0" smtClean="0"/>
              <a:t>of the worksheet</a:t>
            </a:r>
            <a:endParaRPr lang="en-GB" dirty="0"/>
          </a:p>
        </p:txBody>
      </p:sp>
      <p:pic>
        <p:nvPicPr>
          <p:cNvPr id="5122" name="Picture 2" descr="C:\Users\Rob\AppData\Roaming\PixelMetrics\CaptureWiz\Temp\17.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4834" y="2675057"/>
            <a:ext cx="7836120" cy="1753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787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5" name="Text Placeholder 4"/>
          <p:cNvSpPr>
            <a:spLocks noGrp="1"/>
          </p:cNvSpPr>
          <p:nvPr>
            <p:ph idx="1"/>
          </p:nvPr>
        </p:nvSpPr>
        <p:spPr/>
        <p:txBody>
          <a:bodyPr/>
          <a:lstStyle/>
          <a:p>
            <a:r>
              <a:rPr lang="en-GB" dirty="0"/>
              <a:t>Big-O notation is used to compare the time complexity of different algorithms</a:t>
            </a:r>
          </a:p>
          <a:p>
            <a:r>
              <a:rPr lang="en-GB" dirty="0"/>
              <a:t>Algorithms with time complexity O(n!) and O(2</a:t>
            </a:r>
            <a:r>
              <a:rPr lang="en-GB" baseline="30000" dirty="0"/>
              <a:t>n</a:t>
            </a:r>
            <a:r>
              <a:rPr lang="en-GB" dirty="0"/>
              <a:t>) are hopelessly inefficient for large values of n</a:t>
            </a:r>
          </a:p>
          <a:p>
            <a:r>
              <a:rPr lang="en-GB" dirty="0"/>
              <a:t>Algorithms of O(log n) are extremely efficient for large values of n, with computation time increasing only slightly as the number of items doubles</a:t>
            </a:r>
          </a:p>
        </p:txBody>
      </p:sp>
    </p:spTree>
    <p:extLst>
      <p:ext uri="{BB962C8B-B14F-4D97-AF65-F5344CB8AC3E}">
        <p14:creationId xmlns:p14="http://schemas.microsoft.com/office/powerpoint/2010/main" val="2189332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t>Calculating </a:t>
            </a:r>
            <a:r>
              <a:rPr lang="en-GB" dirty="0" smtClean="0"/>
              <a:t>Big-O Summary</a:t>
            </a:r>
            <a:endParaRPr lang="en-GB" dirty="0"/>
          </a:p>
        </p:txBody>
      </p:sp>
      <p:sp>
        <p:nvSpPr>
          <p:cNvPr id="3" name="Text Placeholder 2"/>
          <p:cNvSpPr>
            <a:spLocks noGrp="1"/>
          </p:cNvSpPr>
          <p:nvPr>
            <p:ph idx="1"/>
          </p:nvPr>
        </p:nvSpPr>
        <p:spPr/>
        <p:txBody>
          <a:bodyPr/>
          <a:lstStyle/>
          <a:p>
            <a:r>
              <a:rPr lang="en-GB" dirty="0"/>
              <a:t>To calculate the order of an algorithm in Big-O notation, count the number of assignment statements in the algorithm</a:t>
            </a:r>
          </a:p>
          <a:p>
            <a:r>
              <a:rPr lang="en-GB" dirty="0"/>
              <a:t>Three assignment statements in two nested FOR loops each of length </a:t>
            </a:r>
            <a:r>
              <a:rPr lang="en-GB" dirty="0">
                <a:solidFill>
                  <a:srgbClr val="956320"/>
                </a:solidFill>
              </a:rPr>
              <a:t>n</a:t>
            </a:r>
            <a:r>
              <a:rPr lang="en-GB" dirty="0"/>
              <a:t>, for example, is </a:t>
            </a:r>
            <a:r>
              <a:rPr lang="en-GB" dirty="0">
                <a:solidFill>
                  <a:srgbClr val="956320"/>
                </a:solidFill>
              </a:rPr>
              <a:t>3n</a:t>
            </a:r>
            <a:r>
              <a:rPr lang="en-GB" baseline="30000" dirty="0">
                <a:solidFill>
                  <a:srgbClr val="956320"/>
                </a:solidFill>
              </a:rPr>
              <a:t>2</a:t>
            </a:r>
            <a:r>
              <a:rPr lang="en-GB" dirty="0"/>
              <a:t> statements</a:t>
            </a:r>
          </a:p>
          <a:p>
            <a:r>
              <a:rPr lang="en-GB" dirty="0"/>
              <a:t>Only the dominant term is significant, and any constant coefficient is ignored, so if there are, say,        </a:t>
            </a:r>
            <a:r>
              <a:rPr lang="en-GB" dirty="0">
                <a:solidFill>
                  <a:srgbClr val="956320"/>
                </a:solidFill>
              </a:rPr>
              <a:t>3n</a:t>
            </a:r>
            <a:r>
              <a:rPr lang="en-GB" baseline="30000" dirty="0">
                <a:solidFill>
                  <a:srgbClr val="956320"/>
                </a:solidFill>
              </a:rPr>
              <a:t>2</a:t>
            </a:r>
            <a:r>
              <a:rPr lang="en-GB" dirty="0">
                <a:solidFill>
                  <a:srgbClr val="956320"/>
                </a:solidFill>
              </a:rPr>
              <a:t> + 5n + 2 </a:t>
            </a:r>
            <a:r>
              <a:rPr lang="en-GB" dirty="0"/>
              <a:t>statements, the </a:t>
            </a:r>
            <a:r>
              <a:rPr lang="en-GB" dirty="0">
                <a:solidFill>
                  <a:srgbClr val="956320"/>
                </a:solidFill>
              </a:rPr>
              <a:t>time complexity is O(n</a:t>
            </a:r>
            <a:r>
              <a:rPr lang="en-GB" baseline="30000" dirty="0">
                <a:solidFill>
                  <a:srgbClr val="956320"/>
                </a:solidFill>
              </a:rPr>
              <a:t>2</a:t>
            </a:r>
            <a:r>
              <a:rPr lang="en-GB" dirty="0">
                <a:solidFill>
                  <a:srgbClr val="956320"/>
                </a:solidFill>
              </a:rPr>
              <a:t>)</a:t>
            </a:r>
          </a:p>
        </p:txBody>
      </p:sp>
    </p:spTree>
    <p:extLst>
      <p:ext uri="{BB962C8B-B14F-4D97-AF65-F5344CB8AC3E}">
        <p14:creationId xmlns:p14="http://schemas.microsoft.com/office/powerpoint/2010/main" val="3273579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efficient is an algorithm</a:t>
            </a:r>
            <a:r>
              <a:rPr lang="en-GB" dirty="0" smtClean="0"/>
              <a:t>?</a:t>
            </a:r>
            <a:endParaRPr lang="en-GB" dirty="0"/>
          </a:p>
        </p:txBody>
      </p:sp>
      <p:sp>
        <p:nvSpPr>
          <p:cNvPr id="5" name="Text Placeholder 4"/>
          <p:cNvSpPr>
            <a:spLocks noGrp="1"/>
          </p:cNvSpPr>
          <p:nvPr>
            <p:ph idx="1"/>
          </p:nvPr>
        </p:nvSpPr>
        <p:spPr/>
        <p:txBody>
          <a:bodyPr>
            <a:normAutofit/>
          </a:bodyPr>
          <a:lstStyle/>
          <a:p>
            <a:r>
              <a:rPr lang="en-GB" dirty="0"/>
              <a:t>We can sum the numbers from 1 to 1000 using the following algorithm:</a:t>
            </a:r>
          </a:p>
          <a:p>
            <a:pPr marL="273050" indent="0">
              <a:spcAft>
                <a:spcPts val="300"/>
              </a:spcAft>
              <a:buNone/>
            </a:pPr>
            <a:r>
              <a:rPr lang="en-GB" sz="2000" dirty="0">
                <a:solidFill>
                  <a:srgbClr val="274754"/>
                </a:solidFill>
                <a:latin typeface="Consolas" panose="020B0609020204030204" pitchFamily="49" charset="0"/>
              </a:rPr>
              <a:t>	</a:t>
            </a:r>
            <a:r>
              <a:rPr lang="en-GB" sz="2000" dirty="0">
                <a:solidFill>
                  <a:srgbClr val="956320"/>
                </a:solidFill>
                <a:latin typeface="Consolas" panose="020B0609020204030204" pitchFamily="49" charset="0"/>
              </a:rPr>
              <a:t>sum = 0</a:t>
            </a:r>
          </a:p>
          <a:p>
            <a:pPr marL="273050" indent="0">
              <a:spcAft>
                <a:spcPts val="300"/>
              </a:spcAft>
              <a:buNone/>
            </a:pPr>
            <a:r>
              <a:rPr lang="en-GB" sz="2000" dirty="0">
                <a:solidFill>
                  <a:srgbClr val="956320"/>
                </a:solidFill>
                <a:latin typeface="Consolas" panose="020B0609020204030204" pitchFamily="49" charset="0"/>
              </a:rPr>
              <a:t>	FOR count = 1 TO 1000</a:t>
            </a:r>
          </a:p>
          <a:p>
            <a:pPr marL="273050" indent="0">
              <a:spcAft>
                <a:spcPts val="300"/>
              </a:spcAft>
              <a:buNone/>
            </a:pPr>
            <a:r>
              <a:rPr lang="en-GB" sz="2000" dirty="0">
                <a:solidFill>
                  <a:srgbClr val="956320"/>
                </a:solidFill>
                <a:latin typeface="Consolas" panose="020B0609020204030204" pitchFamily="49" charset="0"/>
              </a:rPr>
              <a:t>		sum = sum + count</a:t>
            </a:r>
          </a:p>
          <a:p>
            <a:pPr marL="273050" indent="0">
              <a:spcAft>
                <a:spcPts val="300"/>
              </a:spcAft>
              <a:buNone/>
            </a:pPr>
            <a:r>
              <a:rPr lang="en-GB" sz="2000" dirty="0">
                <a:solidFill>
                  <a:srgbClr val="956320"/>
                </a:solidFill>
                <a:latin typeface="Consolas" panose="020B0609020204030204" pitchFamily="49" charset="0"/>
              </a:rPr>
              <a:t>	ENDFOR</a:t>
            </a:r>
          </a:p>
          <a:p>
            <a:r>
              <a:rPr lang="en-GB" dirty="0"/>
              <a:t>Or, we can use a single statement to calculate the sum:</a:t>
            </a:r>
          </a:p>
          <a:p>
            <a:pPr marL="0" indent="0">
              <a:buNone/>
            </a:pPr>
            <a:r>
              <a:rPr lang="en-GB" sz="2000" dirty="0">
                <a:solidFill>
                  <a:srgbClr val="274754"/>
                </a:solidFill>
                <a:latin typeface="Consolas" panose="020B0609020204030204" pitchFamily="49" charset="0"/>
              </a:rPr>
              <a:t>	</a:t>
            </a:r>
            <a:r>
              <a:rPr lang="en-GB" sz="2000" dirty="0">
                <a:solidFill>
                  <a:srgbClr val="956320"/>
                </a:solidFill>
                <a:latin typeface="Consolas" panose="020B0609020204030204" pitchFamily="49" charset="0"/>
              </a:rPr>
              <a:t>sum = 1000 * (1000 + 1)/2</a:t>
            </a:r>
          </a:p>
          <a:p>
            <a:r>
              <a:rPr lang="en-GB" dirty="0"/>
              <a:t>Which is more efficient? Why?</a:t>
            </a:r>
          </a:p>
          <a:p>
            <a:pPr marL="0" indent="0">
              <a:buNone/>
            </a:pPr>
            <a:endParaRPr lang="en-GB" dirty="0"/>
          </a:p>
        </p:txBody>
      </p:sp>
    </p:spTree>
    <p:extLst>
      <p:ext uri="{BB962C8B-B14F-4D97-AF65-F5344CB8AC3E}">
        <p14:creationId xmlns:p14="http://schemas.microsoft.com/office/powerpoint/2010/main" val="952927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 measure of </a:t>
            </a:r>
            <a:r>
              <a:rPr lang="en-GB" dirty="0" smtClean="0"/>
              <a:t>efficiency</a:t>
            </a:r>
            <a:endParaRPr lang="en-GB" dirty="0"/>
          </a:p>
        </p:txBody>
      </p:sp>
      <p:sp>
        <p:nvSpPr>
          <p:cNvPr id="5" name="Text Placeholder 4"/>
          <p:cNvSpPr>
            <a:spLocks noGrp="1"/>
          </p:cNvSpPr>
          <p:nvPr>
            <p:ph idx="1"/>
          </p:nvPr>
        </p:nvSpPr>
        <p:spPr/>
        <p:txBody>
          <a:bodyPr>
            <a:normAutofit fontScale="92500" lnSpcReduction="10000"/>
          </a:bodyPr>
          <a:lstStyle/>
          <a:p>
            <a:pPr>
              <a:spcAft>
                <a:spcPts val="600"/>
              </a:spcAft>
            </a:pPr>
            <a:r>
              <a:rPr lang="en-GB" dirty="0"/>
              <a:t>The number of assignment statements to be executed in the first algorithm is 1001</a:t>
            </a:r>
          </a:p>
          <a:p>
            <a:pPr marL="273050" indent="0">
              <a:spcAft>
                <a:spcPts val="300"/>
              </a:spcAft>
              <a:buNone/>
            </a:pPr>
            <a:r>
              <a:rPr lang="en-GB" sz="2000" dirty="0">
                <a:solidFill>
                  <a:srgbClr val="956320"/>
                </a:solidFill>
                <a:latin typeface="Consolas" panose="020B0609020204030204" pitchFamily="49" charset="0"/>
              </a:rPr>
              <a:t>	sum = 0</a:t>
            </a:r>
          </a:p>
          <a:p>
            <a:pPr marL="273050" indent="0">
              <a:spcAft>
                <a:spcPts val="300"/>
              </a:spcAft>
              <a:buNone/>
            </a:pPr>
            <a:r>
              <a:rPr lang="en-GB" sz="2000" dirty="0">
                <a:solidFill>
                  <a:srgbClr val="956320"/>
                </a:solidFill>
                <a:latin typeface="Consolas" panose="020B0609020204030204" pitchFamily="49" charset="0"/>
              </a:rPr>
              <a:t>	FOR count = 1 TO 1000</a:t>
            </a:r>
          </a:p>
          <a:p>
            <a:pPr marL="273050" indent="0">
              <a:spcAft>
                <a:spcPts val="300"/>
              </a:spcAft>
              <a:buNone/>
            </a:pPr>
            <a:r>
              <a:rPr lang="en-GB" sz="2000" dirty="0">
                <a:solidFill>
                  <a:srgbClr val="956320"/>
                </a:solidFill>
                <a:latin typeface="Consolas" panose="020B0609020204030204" pitchFamily="49" charset="0"/>
              </a:rPr>
              <a:t>		sum = sum + count</a:t>
            </a:r>
          </a:p>
          <a:p>
            <a:pPr marL="273050" indent="0">
              <a:spcAft>
                <a:spcPts val="300"/>
              </a:spcAft>
              <a:buNone/>
            </a:pPr>
            <a:r>
              <a:rPr lang="en-GB" sz="2000" dirty="0">
                <a:solidFill>
                  <a:srgbClr val="956320"/>
                </a:solidFill>
                <a:latin typeface="Consolas" panose="020B0609020204030204" pitchFamily="49" charset="0"/>
              </a:rPr>
              <a:t>	ENDFOR</a:t>
            </a:r>
          </a:p>
          <a:p>
            <a:pPr>
              <a:spcAft>
                <a:spcPts val="600"/>
              </a:spcAft>
            </a:pPr>
            <a:r>
              <a:rPr lang="en-GB" dirty="0"/>
              <a:t>In the second algorithm, only two statements are executed:</a:t>
            </a:r>
          </a:p>
          <a:p>
            <a:pPr marL="0" indent="0">
              <a:spcAft>
                <a:spcPts val="300"/>
              </a:spcAft>
              <a:buNone/>
            </a:pPr>
            <a:r>
              <a:rPr lang="en-GB" sz="2000" dirty="0">
                <a:solidFill>
                  <a:srgbClr val="274754"/>
                </a:solidFill>
                <a:latin typeface="Consolas" panose="020B0609020204030204" pitchFamily="49" charset="0"/>
              </a:rPr>
              <a:t>	</a:t>
            </a:r>
            <a:r>
              <a:rPr lang="en-GB" sz="2000" dirty="0">
                <a:solidFill>
                  <a:srgbClr val="956320"/>
                </a:solidFill>
                <a:latin typeface="Consolas" panose="020B0609020204030204" pitchFamily="49" charset="0"/>
              </a:rPr>
              <a:t>n = 1000		</a:t>
            </a:r>
          </a:p>
          <a:p>
            <a:pPr marL="0" indent="0">
              <a:spcAft>
                <a:spcPts val="300"/>
              </a:spcAft>
              <a:buNone/>
            </a:pPr>
            <a:r>
              <a:rPr lang="en-GB" sz="2000" dirty="0">
                <a:solidFill>
                  <a:srgbClr val="956320"/>
                </a:solidFill>
                <a:latin typeface="Consolas" panose="020B0609020204030204" pitchFamily="49" charset="0"/>
              </a:rPr>
              <a:t>	sum = n * (n + 1)/2</a:t>
            </a:r>
          </a:p>
          <a:p>
            <a:r>
              <a:rPr lang="en-GB" dirty="0"/>
              <a:t>The number of assignment statements is a good basic measure of efficiency</a:t>
            </a:r>
          </a:p>
          <a:p>
            <a:pPr marL="0" indent="0">
              <a:buNone/>
            </a:pPr>
            <a:endParaRPr lang="en-GB" dirty="0"/>
          </a:p>
        </p:txBody>
      </p:sp>
    </p:spTree>
    <p:extLst>
      <p:ext uri="{BB962C8B-B14F-4D97-AF65-F5344CB8AC3E}">
        <p14:creationId xmlns:p14="http://schemas.microsoft.com/office/powerpoint/2010/main" val="1497087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Execution time </a:t>
            </a:r>
            <a:r>
              <a:rPr lang="en-GB" dirty="0" err="1"/>
              <a:t>vs</a:t>
            </a:r>
            <a:r>
              <a:rPr lang="en-GB" dirty="0"/>
              <a:t> problem </a:t>
            </a:r>
            <a:r>
              <a:rPr lang="en-GB" dirty="0" smtClean="0"/>
              <a:t>size</a:t>
            </a:r>
            <a:endParaRPr lang="en-GB" dirty="0"/>
          </a:p>
        </p:txBody>
      </p:sp>
      <p:sp>
        <p:nvSpPr>
          <p:cNvPr id="3" name="Text Placeholder 2"/>
          <p:cNvSpPr>
            <a:spLocks noGrp="1"/>
          </p:cNvSpPr>
          <p:nvPr>
            <p:ph idx="1"/>
          </p:nvPr>
        </p:nvSpPr>
        <p:spPr/>
        <p:txBody>
          <a:bodyPr>
            <a:normAutofit/>
          </a:bodyPr>
          <a:lstStyle/>
          <a:p>
            <a:r>
              <a:rPr lang="en-GB" dirty="0"/>
              <a:t>For most problems, the larger the size of the problem or amount of data, the longer the execution time</a:t>
            </a:r>
          </a:p>
          <a:p>
            <a:r>
              <a:rPr lang="en-GB" dirty="0"/>
              <a:t>How many steps will it take to sum n </a:t>
            </a:r>
            <a:r>
              <a:rPr lang="en-GB" dirty="0" smtClean="0"/>
              <a:t>items?</a:t>
            </a:r>
            <a:endParaRPr lang="en-GB" dirty="0"/>
          </a:p>
          <a:p>
            <a:pPr marL="273050" indent="0">
              <a:spcAft>
                <a:spcPts val="300"/>
              </a:spcAft>
              <a:buNone/>
            </a:pPr>
            <a:r>
              <a:rPr lang="en-GB" sz="2000" dirty="0">
                <a:solidFill>
                  <a:srgbClr val="956320"/>
                </a:solidFill>
                <a:latin typeface="Consolas" panose="020B0609020204030204" pitchFamily="49" charset="0"/>
              </a:rPr>
              <a:t>	sum = 0</a:t>
            </a:r>
          </a:p>
          <a:p>
            <a:pPr marL="273050" indent="0">
              <a:spcAft>
                <a:spcPts val="300"/>
              </a:spcAft>
              <a:buNone/>
            </a:pPr>
            <a:r>
              <a:rPr lang="en-GB" sz="2000" dirty="0">
                <a:solidFill>
                  <a:srgbClr val="956320"/>
                </a:solidFill>
                <a:latin typeface="Consolas" panose="020B0609020204030204" pitchFamily="49" charset="0"/>
              </a:rPr>
              <a:t>	FOR count = 1 TO n</a:t>
            </a:r>
          </a:p>
          <a:p>
            <a:pPr marL="273050" indent="0">
              <a:spcAft>
                <a:spcPts val="300"/>
              </a:spcAft>
              <a:buNone/>
            </a:pPr>
            <a:r>
              <a:rPr lang="en-GB" sz="2000" dirty="0">
                <a:solidFill>
                  <a:srgbClr val="956320"/>
                </a:solidFill>
                <a:latin typeface="Consolas" panose="020B0609020204030204" pitchFamily="49" charset="0"/>
              </a:rPr>
              <a:t>		sum = sum + count</a:t>
            </a:r>
          </a:p>
          <a:p>
            <a:pPr marL="273050" indent="0">
              <a:spcAft>
                <a:spcPts val="300"/>
              </a:spcAft>
              <a:buNone/>
            </a:pPr>
            <a:r>
              <a:rPr lang="en-GB" sz="2000" dirty="0">
                <a:solidFill>
                  <a:srgbClr val="956320"/>
                </a:solidFill>
                <a:latin typeface="Consolas" panose="020B0609020204030204" pitchFamily="49" charset="0"/>
              </a:rPr>
              <a:t>	ENDFOR</a:t>
            </a:r>
          </a:p>
          <a:p>
            <a:pPr>
              <a:spcAft>
                <a:spcPts val="600"/>
              </a:spcAft>
            </a:pPr>
            <a:r>
              <a:rPr lang="en-GB" dirty="0"/>
              <a:t>How many statements in the second algorithm?</a:t>
            </a:r>
          </a:p>
          <a:p>
            <a:pPr marL="0" indent="0">
              <a:buNone/>
            </a:pPr>
            <a:r>
              <a:rPr lang="en-GB" sz="2000" dirty="0">
                <a:solidFill>
                  <a:srgbClr val="274754"/>
                </a:solidFill>
                <a:latin typeface="Consolas" panose="020B0609020204030204" pitchFamily="49" charset="0"/>
              </a:rPr>
              <a:t>	</a:t>
            </a:r>
            <a:r>
              <a:rPr lang="en-GB" sz="2000" dirty="0">
                <a:solidFill>
                  <a:srgbClr val="956320"/>
                </a:solidFill>
                <a:latin typeface="Consolas" panose="020B0609020204030204" pitchFamily="49" charset="0"/>
              </a:rPr>
              <a:t>sum = sum + n * (n + 1)/2</a:t>
            </a:r>
          </a:p>
          <a:p>
            <a:endParaRPr lang="en-GB" dirty="0"/>
          </a:p>
          <a:p>
            <a:endParaRPr lang="en-GB" dirty="0"/>
          </a:p>
        </p:txBody>
      </p:sp>
    </p:spTree>
    <p:extLst>
      <p:ext uri="{BB962C8B-B14F-4D97-AF65-F5344CB8AC3E}">
        <p14:creationId xmlns:p14="http://schemas.microsoft.com/office/powerpoint/2010/main" val="3497922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Mathematics </a:t>
            </a:r>
            <a:r>
              <a:rPr lang="en-GB" dirty="0" smtClean="0"/>
              <a:t>revision</a:t>
            </a:r>
            <a:endParaRPr lang="en-GB" dirty="0"/>
          </a:p>
        </p:txBody>
      </p:sp>
      <p:sp>
        <p:nvSpPr>
          <p:cNvPr id="3" name="Text Placeholder 2"/>
          <p:cNvSpPr>
            <a:spLocks noGrp="1"/>
          </p:cNvSpPr>
          <p:nvPr>
            <p:ph idx="1"/>
          </p:nvPr>
        </p:nvSpPr>
        <p:spPr/>
        <p:txBody>
          <a:bodyPr/>
          <a:lstStyle/>
          <a:p>
            <a:r>
              <a:rPr lang="en-GB" dirty="0" smtClean="0"/>
              <a:t>Recall from mathematics</a:t>
            </a:r>
          </a:p>
          <a:p>
            <a:pPr lvl="1"/>
            <a:r>
              <a:rPr lang="en-GB" dirty="0" smtClean="0"/>
              <a:t>A function is defined by an equation such as y = 3x + 2</a:t>
            </a:r>
          </a:p>
          <a:p>
            <a:pPr lvl="1"/>
            <a:r>
              <a:rPr lang="en-GB" dirty="0" smtClean="0"/>
              <a:t>A generalised form would be f(n) = 3n + 2</a:t>
            </a:r>
          </a:p>
        </p:txBody>
      </p:sp>
    </p:spTree>
    <p:extLst>
      <p:ext uri="{BB962C8B-B14F-4D97-AF65-F5344CB8AC3E}">
        <p14:creationId xmlns:p14="http://schemas.microsoft.com/office/powerpoint/2010/main" val="162601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Big-O </a:t>
            </a:r>
            <a:r>
              <a:rPr lang="en-GB" dirty="0" smtClean="0"/>
              <a:t>notation</a:t>
            </a:r>
            <a:endParaRPr lang="en-GB" dirty="0"/>
          </a:p>
        </p:txBody>
      </p:sp>
      <p:sp>
        <p:nvSpPr>
          <p:cNvPr id="3" name="Text Placeholder 2"/>
          <p:cNvSpPr>
            <a:spLocks noGrp="1"/>
          </p:cNvSpPr>
          <p:nvPr>
            <p:ph idx="1"/>
          </p:nvPr>
        </p:nvSpPr>
        <p:spPr/>
        <p:txBody>
          <a:bodyPr/>
          <a:lstStyle/>
          <a:p>
            <a:r>
              <a:rPr lang="en-GB" dirty="0"/>
              <a:t>Big-O notation is a measure of the </a:t>
            </a:r>
            <a:r>
              <a:rPr lang="en-GB" dirty="0">
                <a:solidFill>
                  <a:srgbClr val="956320"/>
                </a:solidFill>
              </a:rPr>
              <a:t>time complexity </a:t>
            </a:r>
            <a:r>
              <a:rPr lang="en-GB" dirty="0"/>
              <a:t>of an algorithm</a:t>
            </a:r>
          </a:p>
          <a:p>
            <a:pPr lvl="1"/>
            <a:r>
              <a:rPr lang="en-GB" dirty="0"/>
              <a:t>It is a useful approximation to the actual number of steps in a computation</a:t>
            </a:r>
          </a:p>
          <a:p>
            <a:r>
              <a:rPr lang="en-GB" dirty="0"/>
              <a:t>An algorithm of time complexity O(n) increases linearly</a:t>
            </a:r>
          </a:p>
          <a:p>
            <a:pPr lvl="1"/>
            <a:r>
              <a:rPr lang="en-GB" dirty="0"/>
              <a:t>10,000 items will take approximately twice as long as 5,000 items to process</a:t>
            </a:r>
          </a:p>
          <a:p>
            <a:r>
              <a:rPr lang="en-GB" dirty="0"/>
              <a:t>There is no such thing as, for example, O(2n + 1) </a:t>
            </a:r>
          </a:p>
          <a:p>
            <a:r>
              <a:rPr lang="en-GB" dirty="0"/>
              <a:t> Only the dominant term counts, so it is O(n)</a:t>
            </a:r>
          </a:p>
          <a:p>
            <a:pPr marL="0" indent="0">
              <a:buNone/>
            </a:pPr>
            <a:endParaRPr lang="en-GB" dirty="0"/>
          </a:p>
          <a:p>
            <a:endParaRPr lang="en-GB" dirty="0"/>
          </a:p>
        </p:txBody>
      </p:sp>
    </p:spTree>
    <p:extLst>
      <p:ext uri="{BB962C8B-B14F-4D97-AF65-F5344CB8AC3E}">
        <p14:creationId xmlns:p14="http://schemas.microsoft.com/office/powerpoint/2010/main" val="3144899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Linear </a:t>
            </a:r>
            <a:r>
              <a:rPr lang="en-GB" dirty="0" smtClean="0"/>
              <a:t>functions</a:t>
            </a:r>
            <a:endParaRPr lang="en-GB" dirty="0"/>
          </a:p>
        </p:txBody>
      </p:sp>
      <p:sp>
        <p:nvSpPr>
          <p:cNvPr id="3" name="Text Placeholder 2"/>
          <p:cNvSpPr>
            <a:spLocks noGrp="1"/>
          </p:cNvSpPr>
          <p:nvPr>
            <p:ph idx="1"/>
          </p:nvPr>
        </p:nvSpPr>
        <p:spPr/>
        <p:txBody>
          <a:bodyPr>
            <a:normAutofit/>
          </a:bodyPr>
          <a:lstStyle/>
          <a:p>
            <a:r>
              <a:rPr lang="en-GB" dirty="0"/>
              <a:t>A linear function takes the form </a:t>
            </a:r>
            <a:r>
              <a:rPr lang="en-GB" dirty="0">
                <a:solidFill>
                  <a:srgbClr val="956320"/>
                </a:solidFill>
              </a:rPr>
              <a:t>f(n) = an + b </a:t>
            </a:r>
            <a:r>
              <a:rPr lang="en-GB" dirty="0"/>
              <a:t>where </a:t>
            </a:r>
            <a:r>
              <a:rPr lang="en-GB" dirty="0">
                <a:solidFill>
                  <a:srgbClr val="956320"/>
                </a:solidFill>
              </a:rPr>
              <a:t>a</a:t>
            </a:r>
            <a:r>
              <a:rPr lang="en-GB" dirty="0">
                <a:solidFill>
                  <a:srgbClr val="2F586A"/>
                </a:solidFill>
              </a:rPr>
              <a:t> </a:t>
            </a:r>
            <a:r>
              <a:rPr lang="en-GB" dirty="0"/>
              <a:t>and </a:t>
            </a:r>
            <a:r>
              <a:rPr lang="en-GB" dirty="0">
                <a:solidFill>
                  <a:srgbClr val="956320"/>
                </a:solidFill>
              </a:rPr>
              <a:t>b</a:t>
            </a:r>
            <a:r>
              <a:rPr lang="en-GB" dirty="0"/>
              <a:t> are constants</a:t>
            </a:r>
          </a:p>
          <a:p>
            <a:r>
              <a:rPr lang="en-GB" dirty="0">
                <a:solidFill>
                  <a:srgbClr val="956320"/>
                </a:solidFill>
              </a:rPr>
              <a:t>f(n) = 3n</a:t>
            </a:r>
            <a:r>
              <a:rPr lang="en-GB" dirty="0"/>
              <a:t>, </a:t>
            </a:r>
            <a:r>
              <a:rPr lang="en-GB" dirty="0">
                <a:solidFill>
                  <a:srgbClr val="956320"/>
                </a:solidFill>
              </a:rPr>
              <a:t>f(n) = n + 5</a:t>
            </a:r>
            <a:r>
              <a:rPr lang="en-GB" dirty="0"/>
              <a:t>, </a:t>
            </a:r>
            <a:r>
              <a:rPr lang="en-GB" dirty="0">
                <a:solidFill>
                  <a:srgbClr val="956320"/>
                </a:solidFill>
              </a:rPr>
              <a:t>f(n) = 6n + 1 </a:t>
            </a:r>
            <a:r>
              <a:rPr lang="en-GB" dirty="0"/>
              <a:t>are all examples of linear functions </a:t>
            </a:r>
          </a:p>
          <a:p>
            <a:r>
              <a:rPr lang="en-GB" dirty="0">
                <a:solidFill>
                  <a:srgbClr val="956320"/>
                </a:solidFill>
              </a:rPr>
              <a:t>f(1)</a:t>
            </a:r>
            <a:r>
              <a:rPr lang="en-GB" dirty="0"/>
              <a:t> is a constant function – no matter how large n gets, f(1) stays the same size. </a:t>
            </a:r>
            <a:r>
              <a:rPr lang="en-GB" dirty="0" smtClean="0"/>
              <a:t>f(3</a:t>
            </a:r>
            <a:r>
              <a:rPr lang="en-GB" dirty="0"/>
              <a:t>), f(100) are all constant </a:t>
            </a:r>
            <a:r>
              <a:rPr lang="en-GB" dirty="0" smtClean="0"/>
              <a:t>functions</a:t>
            </a:r>
          </a:p>
          <a:p>
            <a:r>
              <a:rPr lang="en-GB" dirty="0" smtClean="0"/>
              <a:t>f(n) </a:t>
            </a:r>
            <a:r>
              <a:rPr lang="en-GB" dirty="0"/>
              <a:t>is called the order of </a:t>
            </a:r>
            <a:r>
              <a:rPr lang="en-GB" dirty="0" smtClean="0"/>
              <a:t/>
            </a:r>
            <a:br>
              <a:rPr lang="en-GB" dirty="0" smtClean="0"/>
            </a:br>
            <a:r>
              <a:rPr lang="en-GB" dirty="0" smtClean="0"/>
              <a:t>magnitude </a:t>
            </a:r>
            <a:r>
              <a:rPr lang="en-GB" dirty="0"/>
              <a:t>function for a </a:t>
            </a:r>
            <a:r>
              <a:rPr lang="en-GB" dirty="0" smtClean="0"/>
              <a:t/>
            </a:r>
            <a:br>
              <a:rPr lang="en-GB" dirty="0" smtClean="0"/>
            </a:br>
            <a:r>
              <a:rPr lang="en-GB" dirty="0" smtClean="0"/>
              <a:t>linear </a:t>
            </a:r>
            <a:r>
              <a:rPr lang="en-GB" dirty="0"/>
              <a:t>function, and is </a:t>
            </a:r>
            <a:r>
              <a:rPr lang="en-GB" dirty="0" smtClean="0"/>
              <a:t/>
            </a:r>
            <a:br>
              <a:rPr lang="en-GB" dirty="0" smtClean="0"/>
            </a:br>
            <a:r>
              <a:rPr lang="en-GB" dirty="0" smtClean="0"/>
              <a:t>written </a:t>
            </a:r>
            <a:r>
              <a:rPr lang="en-GB" dirty="0" smtClean="0">
                <a:solidFill>
                  <a:srgbClr val="956320"/>
                </a:solidFill>
              </a:rPr>
              <a:t>O(n)</a:t>
            </a:r>
            <a:endParaRPr lang="en-GB" dirty="0">
              <a:solidFill>
                <a:srgbClr val="956320"/>
              </a:solidFill>
            </a:endParaRPr>
          </a:p>
          <a:p>
            <a:endParaRPr lang="en-GB" dirty="0"/>
          </a:p>
        </p:txBody>
      </p:sp>
      <p:pic>
        <p:nvPicPr>
          <p:cNvPr id="1026" name="Picture 2" descr="C:\Users\Rob\AppData\Roaming\PixelMetrics\CaptureWiz\Temp\10.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7437" y="4883253"/>
            <a:ext cx="4376835" cy="1273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746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Quadratic </a:t>
            </a:r>
            <a:r>
              <a:rPr lang="en-GB" dirty="0" smtClean="0"/>
              <a:t>functions</a:t>
            </a:r>
            <a:endParaRPr lang="en-GB" dirty="0"/>
          </a:p>
        </p:txBody>
      </p:sp>
      <p:sp>
        <p:nvSpPr>
          <p:cNvPr id="3" name="Text Placeholder 2"/>
          <p:cNvSpPr>
            <a:spLocks noGrp="1"/>
          </p:cNvSpPr>
          <p:nvPr>
            <p:ph idx="1"/>
          </p:nvPr>
        </p:nvSpPr>
        <p:spPr/>
        <p:txBody>
          <a:bodyPr>
            <a:normAutofit/>
          </a:bodyPr>
          <a:lstStyle/>
          <a:p>
            <a:r>
              <a:rPr lang="en-GB" dirty="0"/>
              <a:t>A quadratic function takes the form</a:t>
            </a:r>
          </a:p>
          <a:p>
            <a:pPr marL="0" indent="0" algn="ctr">
              <a:buNone/>
            </a:pPr>
            <a:r>
              <a:rPr lang="en-GB" dirty="0">
                <a:solidFill>
                  <a:srgbClr val="956320"/>
                </a:solidFill>
              </a:rPr>
              <a:t>f(n) = an</a:t>
            </a:r>
            <a:r>
              <a:rPr lang="en-GB" baseline="30000" dirty="0">
                <a:solidFill>
                  <a:srgbClr val="956320"/>
                </a:solidFill>
              </a:rPr>
              <a:t>2</a:t>
            </a:r>
            <a:r>
              <a:rPr lang="en-GB" dirty="0">
                <a:solidFill>
                  <a:srgbClr val="956320"/>
                </a:solidFill>
              </a:rPr>
              <a:t> +</a:t>
            </a:r>
            <a:r>
              <a:rPr lang="en-GB" dirty="0" err="1">
                <a:solidFill>
                  <a:srgbClr val="956320"/>
                </a:solidFill>
              </a:rPr>
              <a:t>bn</a:t>
            </a:r>
            <a:r>
              <a:rPr lang="en-GB" dirty="0">
                <a:solidFill>
                  <a:srgbClr val="956320"/>
                </a:solidFill>
              </a:rPr>
              <a:t> + c </a:t>
            </a:r>
            <a:r>
              <a:rPr lang="en-GB" dirty="0"/>
              <a:t>where a, b and c are constants</a:t>
            </a:r>
          </a:p>
          <a:p>
            <a:r>
              <a:rPr lang="en-GB" dirty="0"/>
              <a:t>As n becomes large, the n</a:t>
            </a:r>
            <a:r>
              <a:rPr lang="en-GB" baseline="30000" dirty="0"/>
              <a:t>2</a:t>
            </a:r>
            <a:r>
              <a:rPr lang="en-GB" dirty="0"/>
              <a:t> term increases very much faster than either of the other terms</a:t>
            </a:r>
          </a:p>
          <a:p>
            <a:r>
              <a:rPr lang="en-GB" dirty="0" smtClean="0"/>
              <a:t>f(n</a:t>
            </a:r>
            <a:r>
              <a:rPr lang="en-GB" baseline="30000" dirty="0" smtClean="0"/>
              <a:t>2</a:t>
            </a:r>
            <a:r>
              <a:rPr lang="en-GB" dirty="0"/>
              <a:t>) is called the order of magnitude function for a quadratic function, and is written </a:t>
            </a:r>
            <a:r>
              <a:rPr lang="en-GB" dirty="0">
                <a:solidFill>
                  <a:srgbClr val="956320"/>
                </a:solidFill>
              </a:rPr>
              <a:t>O(n</a:t>
            </a:r>
            <a:r>
              <a:rPr lang="en-GB" baseline="30000" dirty="0">
                <a:solidFill>
                  <a:srgbClr val="956320"/>
                </a:solidFill>
              </a:rPr>
              <a:t>2</a:t>
            </a:r>
            <a:r>
              <a:rPr lang="en-GB" dirty="0" smtClean="0">
                <a:solidFill>
                  <a:srgbClr val="956320"/>
                </a:solidFill>
              </a:rPr>
              <a:t>)</a:t>
            </a:r>
            <a:r>
              <a:rPr lang="en-GB" dirty="0"/>
              <a:t> </a:t>
            </a:r>
            <a:endParaRPr lang="en-GB" dirty="0" smtClean="0"/>
          </a:p>
          <a:p>
            <a:r>
              <a:rPr lang="en-GB" dirty="0" smtClean="0"/>
              <a:t>The </a:t>
            </a:r>
            <a:r>
              <a:rPr lang="en-GB" dirty="0"/>
              <a:t>dominant term is the one used when comparing </a:t>
            </a:r>
            <a:r>
              <a:rPr lang="en-GB" dirty="0" smtClean="0"/>
              <a:t>algorithms, so the </a:t>
            </a:r>
            <a:r>
              <a:rPr lang="en-GB" dirty="0" err="1" smtClean="0">
                <a:solidFill>
                  <a:srgbClr val="956320"/>
                </a:solidFill>
              </a:rPr>
              <a:t>bn</a:t>
            </a:r>
            <a:r>
              <a:rPr lang="en-GB" dirty="0" smtClean="0"/>
              <a:t> term is not considered</a:t>
            </a:r>
            <a:endParaRPr lang="en-GB" dirty="0"/>
          </a:p>
          <a:p>
            <a:endParaRPr lang="en-GB" dirty="0">
              <a:solidFill>
                <a:srgbClr val="956320"/>
              </a:solidFill>
            </a:endParaRPr>
          </a:p>
        </p:txBody>
      </p:sp>
    </p:spTree>
    <p:extLst>
      <p:ext uri="{BB962C8B-B14F-4D97-AF65-F5344CB8AC3E}">
        <p14:creationId xmlns:p14="http://schemas.microsoft.com/office/powerpoint/2010/main" val="30096917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p Sci theme">
  <a:themeElements>
    <a:clrScheme name="Custom 1">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B13F9A"/>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 Sci theme</Template>
  <TotalTime>10951</TotalTime>
  <Words>1084</Words>
  <Application>Microsoft Office PowerPoint</Application>
  <PresentationFormat>On-screen Show (4:3)</PresentationFormat>
  <Paragraphs>166</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Consolas</vt:lpstr>
      <vt:lpstr>Calibri</vt:lpstr>
      <vt:lpstr>Wingdings 2</vt:lpstr>
      <vt:lpstr>Trebuchet MS</vt:lpstr>
      <vt:lpstr>SimSun</vt:lpstr>
      <vt:lpstr>Arial</vt:lpstr>
      <vt:lpstr>Wingdings</vt:lpstr>
      <vt:lpstr>Comp Sci theme</vt:lpstr>
      <vt:lpstr>4.3 Fundamentals of algorithms</vt:lpstr>
      <vt:lpstr>Specification Objectives</vt:lpstr>
      <vt:lpstr>How efficient is an algorithm?</vt:lpstr>
      <vt:lpstr>A measure of efficiency</vt:lpstr>
      <vt:lpstr>Execution time vs problem size</vt:lpstr>
      <vt:lpstr>Mathematics revision</vt:lpstr>
      <vt:lpstr>Big-O notation</vt:lpstr>
      <vt:lpstr>Linear functions</vt:lpstr>
      <vt:lpstr>Quadratic functions</vt:lpstr>
      <vt:lpstr>Logarithmic functions</vt:lpstr>
      <vt:lpstr>Analysing an algorithm</vt:lpstr>
      <vt:lpstr>Deriving Big-O</vt:lpstr>
      <vt:lpstr>Logarithmic functions</vt:lpstr>
      <vt:lpstr>Time COmplexity Worksheet</vt:lpstr>
      <vt:lpstr>Permutations</vt:lpstr>
      <vt:lpstr>Permutations with repetition</vt:lpstr>
      <vt:lpstr>Permutations with no repetition</vt:lpstr>
      <vt:lpstr>Permutations with no repetition</vt:lpstr>
      <vt:lpstr>Comparison of time complexities</vt:lpstr>
      <vt:lpstr>Time Complexity Worksheet</vt:lpstr>
      <vt:lpstr>Summary</vt:lpstr>
      <vt:lpstr>Calculating Big-O Summary</vt:lpstr>
    </vt:vector>
  </TitlesOfParts>
  <Company>PG Online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Leonora Sheppard</dc:creator>
  <cp:lastModifiedBy>Tromans, James</cp:lastModifiedBy>
  <cp:revision>116</cp:revision>
  <dcterms:created xsi:type="dcterms:W3CDTF">2015-10-07T15:45:11Z</dcterms:created>
  <dcterms:modified xsi:type="dcterms:W3CDTF">2017-01-19T12:07:18Z</dcterms:modified>
</cp:coreProperties>
</file>