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77" r:id="rId5"/>
    <p:sldId id="293" r:id="rId6"/>
    <p:sldId id="262" r:id="rId7"/>
    <p:sldId id="275" r:id="rId8"/>
    <p:sldId id="270"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3A359-F5C2-4465-A4BF-B4BF5C3E3223}" v="862" dt="2023-02-23T23:48:29.680"/>
    <p1510:client id="{82DA9A73-CA48-19BD-ADE4-BA316766C231}" v="6" dt="2023-02-22T04:48:54.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2/23/2023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 id="2147483680" r:id="rId22"/>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0.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26442" y="42785"/>
            <a:ext cx="5385938" cy="1325563"/>
          </a:xfrm>
        </p:spPr>
        <p:txBody>
          <a:bodyPr>
            <a:normAutofit fontScale="90000"/>
          </a:bodyPr>
          <a:lstStyle/>
          <a:p>
            <a:r>
              <a:rPr lang="en-ZA">
                <a:ea typeface="+mj-lt"/>
                <a:cs typeface="+mj-lt"/>
              </a:rPr>
              <a:t>Predicting credit card offer acceptance based on customer characteristics</a:t>
            </a:r>
            <a:endParaRPr lang="en-US"/>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327084" y="2018401"/>
            <a:ext cx="3933825" cy="4057740"/>
          </a:xfrm>
        </p:spPr>
        <p:txBody>
          <a:bodyPr vert="horz" lIns="91440" tIns="45720" rIns="91440" bIns="45720" rtlCol="0" anchor="t">
            <a:normAutofit/>
          </a:bodyPr>
          <a:lstStyle/>
          <a:p>
            <a:r>
              <a:rPr lang="en-US">
                <a:ea typeface="+mn-lt"/>
                <a:cs typeface="+mn-lt"/>
              </a:rPr>
              <a:t>In this presentation, we will be exploring the characteristics of customers who are likely to accept credit card offers. Credit card services are a crucial source of revenue for the bank, and understanding the demographics and characteristics of customers who are more likely to accept these offers can help the bank optimize its marketing strategy and increase revenue. Through a focused marketing study of 18,000 bank customers, we will be analyzing existing demographic data to identify patterns and make predictions about future customer behavior.</a:t>
            </a:r>
            <a:endParaRPr lang="en-US"/>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303" y="6385104"/>
            <a:ext cx="1577069" cy="365125"/>
          </a:xfrm>
        </p:spPr>
        <p:txBody>
          <a:bodyPr/>
          <a:lstStyle/>
          <a:p>
            <a:r>
              <a:rPr lang="en-ZA" sz="2000"/>
              <a:t>Ivan Radic</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50682" y="6385105"/>
            <a:ext cx="1519514" cy="365125"/>
          </a:xfrm>
        </p:spPr>
        <p:txBody>
          <a:bodyPr/>
          <a:lstStyle/>
          <a:p>
            <a:r>
              <a:rPr lang="en-ZA" sz="2000"/>
              <a:t>IRONHACK</a:t>
            </a:r>
          </a:p>
        </p:txBody>
      </p:sp>
    </p:spTree>
    <p:extLst>
      <p:ext uri="{BB962C8B-B14F-4D97-AF65-F5344CB8AC3E}">
        <p14:creationId xmlns:p14="http://schemas.microsoft.com/office/powerpoint/2010/main" val="224349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883627" y="-92847"/>
            <a:ext cx="8421688" cy="1325563"/>
          </a:xfrm>
        </p:spPr>
        <p:txBody>
          <a:bodyPr>
            <a:normAutofit/>
          </a:bodyPr>
          <a:lstStyle/>
          <a:p>
            <a:r>
              <a:rPr lang="en-US" sz="2400"/>
              <a:t>Understanding data set used in the project</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a:p>
        </p:txBody>
      </p:sp>
      <p:pic>
        <p:nvPicPr>
          <p:cNvPr id="2" name="Picture 2" descr="Graphical user interface, table&#10;&#10;Description automatically generated">
            <a:extLst>
              <a:ext uri="{FF2B5EF4-FFF2-40B4-BE49-F238E27FC236}">
                <a16:creationId xmlns:a16="http://schemas.microsoft.com/office/drawing/2014/main" id="{CEC416F0-5C34-0A54-A587-D88F7CFDBEDA}"/>
              </a:ext>
            </a:extLst>
          </p:cNvPr>
          <p:cNvPicPr>
            <a:picLocks noChangeAspect="1"/>
          </p:cNvPicPr>
          <p:nvPr/>
        </p:nvPicPr>
        <p:blipFill>
          <a:blip r:embed="rId2"/>
          <a:stretch>
            <a:fillRect/>
          </a:stretch>
        </p:blipFill>
        <p:spPr>
          <a:xfrm>
            <a:off x="2957836" y="1120203"/>
            <a:ext cx="6274419" cy="4336671"/>
          </a:xfrm>
          <a:prstGeom prst="rect">
            <a:avLst/>
          </a:prstGeom>
        </p:spPr>
      </p:pic>
    </p:spTree>
    <p:extLst>
      <p:ext uri="{BB962C8B-B14F-4D97-AF65-F5344CB8AC3E}">
        <p14:creationId xmlns:p14="http://schemas.microsoft.com/office/powerpoint/2010/main" val="105740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134655" y="-169469"/>
            <a:ext cx="6121311" cy="994884"/>
          </a:xfrm>
        </p:spPr>
        <p:txBody>
          <a:bodyPr>
            <a:normAutofit/>
          </a:bodyPr>
          <a:lstStyle/>
          <a:p>
            <a:r>
              <a:rPr lang="en-US" sz="2000">
                <a:ea typeface="+mj-lt"/>
                <a:cs typeface="+mj-lt"/>
              </a:rPr>
              <a:t>EXPLORING CUSTOMER DATA FOR CREDIT CARD OFFER ACCEPTANCE</a:t>
            </a:r>
            <a:endParaRPr lang="en-US" sz="200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117075"/>
            <a:ext cx="4031945" cy="811173"/>
          </a:xfrm>
        </p:spPr>
        <p:txBody>
          <a:bodyPr vert="horz" lIns="91440" tIns="45720" rIns="91440" bIns="45720" rtlCol="0" anchor="t">
            <a:normAutofit/>
          </a:bodyPr>
          <a:lstStyle/>
          <a:p>
            <a:pPr algn="r"/>
            <a:r>
              <a:rPr lang="en-US" cap="all">
                <a:ea typeface="+mj-lt"/>
                <a:cs typeface="+mj-lt"/>
              </a:rPr>
              <a:t>  </a:t>
            </a:r>
            <a:endParaRPr lang="en-US">
              <a:ea typeface="+mj-lt"/>
              <a:cs typeface="+mj-lt"/>
            </a:endParaRPr>
          </a:p>
          <a:p>
            <a:endParaRPr lang="en-US"/>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84923" y="948635"/>
            <a:ext cx="4031030" cy="1057308"/>
          </a:xfrm>
        </p:spPr>
        <p:txBody>
          <a:bodyPr vert="horz" lIns="91440" tIns="45720" rIns="91440" bIns="45720" rtlCol="0" anchor="t">
            <a:normAutofit/>
          </a:bodyPr>
          <a:lstStyle/>
          <a:p>
            <a:pPr algn="r"/>
            <a:r>
              <a:rPr lang="en-US" cap="all">
                <a:ea typeface="+mn-lt"/>
                <a:cs typeface="+mn-lt"/>
              </a:rPr>
              <a:t>THE FIRST THING I REALIZE IS IMBALANCED DATA THAT CAN CAUSE ISSUE FOR OUR MACHINE LEARNING MODEL..  </a:t>
            </a:r>
            <a:endParaRPr lang="en-US">
              <a:ea typeface="+mn-lt"/>
              <a:cs typeface="+mn-lt"/>
            </a:endParaRPr>
          </a:p>
          <a:p>
            <a:endParaRPr lang="en-US"/>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7420627" y="909727"/>
            <a:ext cx="4031945" cy="724558"/>
          </a:xfrm>
        </p:spPr>
        <p:txBody>
          <a:bodyPr vert="horz" lIns="91440" tIns="45720" rIns="91440" bIns="45720" rtlCol="0" anchor="t">
            <a:normAutofit/>
          </a:bodyPr>
          <a:lstStyle/>
          <a:p>
            <a:r>
              <a:rPr lang="en-US" sz="1400"/>
              <a:t>..MOST OF THE PEOPLE WHO DID NOT ACCEPT THE OFFER ALSO DON’T HAVE OVERDRAFT PROTECTION..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3697030" y="7009745"/>
            <a:ext cx="4031030" cy="1057308"/>
          </a:xfrm>
        </p:spPr>
        <p:txBody>
          <a:bodyPr vert="horz" lIns="91440" tIns="45720" rIns="91440" bIns="45720" rtlCol="0" anchor="t">
            <a:normAutofit/>
          </a:bodyPr>
          <a:lstStyle/>
          <a:p>
            <a:endParaRPr lang="en-US"/>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393220" y="6864223"/>
            <a:ext cx="4031945" cy="365125"/>
          </a:xfrm>
        </p:spPr>
        <p:txBody>
          <a:bodyPr>
            <a:normAutofit lnSpcReduction="10000"/>
          </a:bodyPr>
          <a:lstStyle/>
          <a:p>
            <a:r>
              <a:rPr lang="en-US"/>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7050450" y="4682882"/>
            <a:ext cx="4031030" cy="1057308"/>
          </a:xfrm>
        </p:spPr>
        <p:txBody>
          <a:bodyPr vert="horz" lIns="91440" tIns="45720" rIns="91440" bIns="45720" rtlCol="0" anchor="t">
            <a:normAutofit/>
          </a:bodyPr>
          <a:lstStyle/>
          <a:p>
            <a:r>
              <a:rPr lang="en-US"/>
              <a:t>..CUSTOMERS WITH CREDIT BELOW HIGH ARE MORE LIKELY TO ACCEPT OFFER!</a:t>
            </a:r>
          </a:p>
          <a:p>
            <a:endParaRPr lang="en-US"/>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729683" y="4657459"/>
            <a:ext cx="4031030" cy="1057308"/>
          </a:xfrm>
        </p:spPr>
        <p:txBody>
          <a:bodyPr vert="horz" lIns="91440" tIns="45720" rIns="91440" bIns="45720" rtlCol="0" anchor="t">
            <a:normAutofit/>
          </a:bodyPr>
          <a:lstStyle/>
          <a:p>
            <a:r>
              <a:rPr lang="en-US"/>
              <a:t>..CUSTOMERS WHO RECEVIED POSTCARDS ACCEPTED OFFERS MORE OFTEN..</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a:p>
        </p:txBody>
      </p:sp>
      <p:pic>
        <p:nvPicPr>
          <p:cNvPr id="12" name="Picture 30" descr="Chart, histogram&#10;&#10;Description automatically generated">
            <a:extLst>
              <a:ext uri="{FF2B5EF4-FFF2-40B4-BE49-F238E27FC236}">
                <a16:creationId xmlns:a16="http://schemas.microsoft.com/office/drawing/2014/main" id="{CD1BDFD1-EC46-0AF4-E67A-6DC5B21BE78F}"/>
              </a:ext>
            </a:extLst>
          </p:cNvPr>
          <p:cNvPicPr>
            <a:picLocks noChangeAspect="1"/>
          </p:cNvPicPr>
          <p:nvPr/>
        </p:nvPicPr>
        <p:blipFill>
          <a:blip r:embed="rId2"/>
          <a:stretch>
            <a:fillRect/>
          </a:stretch>
        </p:blipFill>
        <p:spPr>
          <a:xfrm>
            <a:off x="3717" y="1639015"/>
            <a:ext cx="6366117" cy="1443530"/>
          </a:xfrm>
          <a:prstGeom prst="rect">
            <a:avLst/>
          </a:prstGeom>
        </p:spPr>
      </p:pic>
      <p:pic>
        <p:nvPicPr>
          <p:cNvPr id="13" name="Picture 13" descr="Graphical user interface, application, Teams&#10;&#10;Description automatically generated">
            <a:extLst>
              <a:ext uri="{FF2B5EF4-FFF2-40B4-BE49-F238E27FC236}">
                <a16:creationId xmlns:a16="http://schemas.microsoft.com/office/drawing/2014/main" id="{D98CCDEE-F584-9A6F-C673-0F94FBDA6895}"/>
              </a:ext>
            </a:extLst>
          </p:cNvPr>
          <p:cNvPicPr>
            <a:picLocks noChangeAspect="1"/>
          </p:cNvPicPr>
          <p:nvPr/>
        </p:nvPicPr>
        <p:blipFill>
          <a:blip r:embed="rId3"/>
          <a:stretch>
            <a:fillRect/>
          </a:stretch>
        </p:blipFill>
        <p:spPr>
          <a:xfrm>
            <a:off x="6334665" y="1644326"/>
            <a:ext cx="5920595" cy="1427120"/>
          </a:xfrm>
          <a:prstGeom prst="rect">
            <a:avLst/>
          </a:prstGeom>
        </p:spPr>
      </p:pic>
      <p:pic>
        <p:nvPicPr>
          <p:cNvPr id="14" name="Picture 14" descr="Table&#10;&#10;Description automatically generated">
            <a:extLst>
              <a:ext uri="{FF2B5EF4-FFF2-40B4-BE49-F238E27FC236}">
                <a16:creationId xmlns:a16="http://schemas.microsoft.com/office/drawing/2014/main" id="{5D5D935C-BD27-D4EF-ECAA-EA0DBB057B0F}"/>
              </a:ext>
            </a:extLst>
          </p:cNvPr>
          <p:cNvPicPr>
            <a:picLocks noChangeAspect="1"/>
          </p:cNvPicPr>
          <p:nvPr/>
        </p:nvPicPr>
        <p:blipFill>
          <a:blip r:embed="rId4"/>
          <a:stretch>
            <a:fillRect/>
          </a:stretch>
        </p:blipFill>
        <p:spPr>
          <a:xfrm>
            <a:off x="8626" y="3079470"/>
            <a:ext cx="6308784" cy="1461057"/>
          </a:xfrm>
          <a:prstGeom prst="rect">
            <a:avLst/>
          </a:prstGeom>
        </p:spPr>
      </p:pic>
      <p:pic>
        <p:nvPicPr>
          <p:cNvPr id="15" name="Picture 15" descr="Graphical user interface, text, application&#10;&#10;Description automatically generated">
            <a:extLst>
              <a:ext uri="{FF2B5EF4-FFF2-40B4-BE49-F238E27FC236}">
                <a16:creationId xmlns:a16="http://schemas.microsoft.com/office/drawing/2014/main" id="{9D8CC482-339D-88D9-2850-59C7800A4BBD}"/>
              </a:ext>
            </a:extLst>
          </p:cNvPr>
          <p:cNvPicPr>
            <a:picLocks noChangeAspect="1"/>
          </p:cNvPicPr>
          <p:nvPr/>
        </p:nvPicPr>
        <p:blipFill>
          <a:blip r:embed="rId5"/>
          <a:stretch>
            <a:fillRect/>
          </a:stretch>
        </p:blipFill>
        <p:spPr>
          <a:xfrm>
            <a:off x="6277155" y="3079116"/>
            <a:ext cx="5963728" cy="146176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2958558" y="-251946"/>
            <a:ext cx="6273335" cy="749570"/>
          </a:xfrm>
        </p:spPr>
        <p:txBody>
          <a:bodyPr>
            <a:normAutofit/>
          </a:bodyPr>
          <a:lstStyle/>
          <a:p>
            <a:r>
              <a:rPr lang="en-US" sz="2400">
                <a:ea typeface="+mj-lt"/>
                <a:cs typeface="+mj-lt"/>
              </a:rPr>
              <a:t>Model Selection and Evaluation</a:t>
            </a:r>
            <a:endParaRPr lang="en-US" sz="2400"/>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a:p>
        </p:txBody>
      </p:sp>
      <p:pic>
        <p:nvPicPr>
          <p:cNvPr id="7" name="Picture 7" descr="Graphical user interface, application&#10;&#10;Description automatically generated">
            <a:extLst>
              <a:ext uri="{FF2B5EF4-FFF2-40B4-BE49-F238E27FC236}">
                <a16:creationId xmlns:a16="http://schemas.microsoft.com/office/drawing/2014/main" id="{3FB12C12-8F48-E6E8-1A60-1AC2EF855BF9}"/>
              </a:ext>
            </a:extLst>
          </p:cNvPr>
          <p:cNvPicPr>
            <a:picLocks noChangeAspect="1"/>
          </p:cNvPicPr>
          <p:nvPr/>
        </p:nvPicPr>
        <p:blipFill>
          <a:blip r:embed="rId2"/>
          <a:stretch>
            <a:fillRect/>
          </a:stretch>
        </p:blipFill>
        <p:spPr>
          <a:xfrm>
            <a:off x="3718" y="632616"/>
            <a:ext cx="3811859" cy="5899427"/>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id="{BBE40BC6-2740-4571-1F2B-E6562510385F}"/>
              </a:ext>
            </a:extLst>
          </p:cNvPr>
          <p:cNvPicPr>
            <a:picLocks noChangeAspect="1"/>
          </p:cNvPicPr>
          <p:nvPr/>
        </p:nvPicPr>
        <p:blipFill>
          <a:blip r:embed="rId3"/>
          <a:stretch>
            <a:fillRect/>
          </a:stretch>
        </p:blipFill>
        <p:spPr>
          <a:xfrm>
            <a:off x="3764196" y="665356"/>
            <a:ext cx="3641414" cy="6001214"/>
          </a:xfrm>
          <a:prstGeom prst="rect">
            <a:avLst/>
          </a:prstGeom>
        </p:spPr>
      </p:pic>
      <p:pic>
        <p:nvPicPr>
          <p:cNvPr id="11" name="Picture 11" descr="Graphical user interface, application&#10;&#10;Description automatically generated">
            <a:extLst>
              <a:ext uri="{FF2B5EF4-FFF2-40B4-BE49-F238E27FC236}">
                <a16:creationId xmlns:a16="http://schemas.microsoft.com/office/drawing/2014/main" id="{DEE8FFDB-5013-F4EF-6A75-F42F1D283B00}"/>
              </a:ext>
            </a:extLst>
          </p:cNvPr>
          <p:cNvPicPr>
            <a:picLocks noChangeAspect="1"/>
          </p:cNvPicPr>
          <p:nvPr/>
        </p:nvPicPr>
        <p:blipFill>
          <a:blip r:embed="rId4"/>
          <a:stretch>
            <a:fillRect/>
          </a:stretch>
        </p:blipFill>
        <p:spPr>
          <a:xfrm>
            <a:off x="7407058" y="628185"/>
            <a:ext cx="4003568" cy="6112726"/>
          </a:xfrm>
          <a:prstGeom prst="rect">
            <a:avLst/>
          </a:prstGeom>
        </p:spPr>
      </p:pic>
      <p:sp>
        <p:nvSpPr>
          <p:cNvPr id="3" name="Rectangle 2">
            <a:extLst>
              <a:ext uri="{FF2B5EF4-FFF2-40B4-BE49-F238E27FC236}">
                <a16:creationId xmlns:a16="http://schemas.microsoft.com/office/drawing/2014/main" id="{1B5E6785-C762-389C-F98E-01D5550EA69E}"/>
              </a:ext>
            </a:extLst>
          </p:cNvPr>
          <p:cNvSpPr/>
          <p:nvPr/>
        </p:nvSpPr>
        <p:spPr>
          <a:xfrm>
            <a:off x="7417518" y="6525665"/>
            <a:ext cx="3667918" cy="100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17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719816" y="585917"/>
            <a:ext cx="5431971" cy="846301"/>
          </a:xfrm>
        </p:spPr>
        <p:txBody>
          <a:bodyPr/>
          <a:lstStyle/>
          <a:p>
            <a:r>
              <a:rPr lang="en-US"/>
              <a:t>Growth strategy</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vert="horz" lIns="91440" tIns="45720" rIns="91440" bIns="45720" rtlCol="0" anchor="t">
            <a:normAutofit/>
          </a:bodyPr>
          <a:lstStyle/>
          <a:p>
            <a:endParaRPr lang="en-US"/>
          </a:p>
          <a:p>
            <a:endParaRPr lang="en-US"/>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a:p>
        </p:txBody>
      </p:sp>
      <p:sp>
        <p:nvSpPr>
          <p:cNvPr id="13" name="Text Placeholder 12">
            <a:extLst>
              <a:ext uri="{FF2B5EF4-FFF2-40B4-BE49-F238E27FC236}">
                <a16:creationId xmlns:a16="http://schemas.microsoft.com/office/drawing/2014/main" id="{F3EAC521-789E-3AB9-B8F8-8D9611309CC0}"/>
              </a:ext>
            </a:extLst>
          </p:cNvPr>
          <p:cNvSpPr>
            <a:spLocks noGrp="1"/>
          </p:cNvSpPr>
          <p:nvPr>
            <p:ph type="body" sz="quarter" idx="25"/>
          </p:nvPr>
        </p:nvSpPr>
        <p:spPr>
          <a:xfrm>
            <a:off x="5950132" y="1432394"/>
            <a:ext cx="5433204" cy="4602588"/>
          </a:xfrm>
        </p:spPr>
        <p:txBody>
          <a:bodyPr vert="horz" lIns="91440" tIns="45720" rIns="91440" bIns="45720" rtlCol="0" anchor="t">
            <a:normAutofit/>
          </a:bodyPr>
          <a:lstStyle/>
          <a:p>
            <a:pPr marL="342900" indent="-342900">
              <a:buChar char="•"/>
            </a:pPr>
            <a:r>
              <a:rPr lang="en-US">
                <a:ea typeface="+mj-lt"/>
                <a:cs typeface="+mj-lt"/>
              </a:rPr>
              <a:t>Our future marketing should focus on customers with lower credit card ratings</a:t>
            </a:r>
            <a:endParaRPr lang="en-US"/>
          </a:p>
          <a:p>
            <a:pPr marL="342900" indent="-342900">
              <a:buChar char="•"/>
            </a:pPr>
            <a:r>
              <a:rPr lang="en-US"/>
              <a:t>invent  new offer types to attract customers with high rating</a:t>
            </a:r>
          </a:p>
          <a:p>
            <a:pPr marL="342900" indent="-342900">
              <a:buChar char="•"/>
            </a:pPr>
            <a:r>
              <a:rPr lang="en-US"/>
              <a:t>Find a new way to introduce existing customers with all benefitsand services</a:t>
            </a:r>
          </a:p>
          <a:p>
            <a:pPr marL="342900" indent="-342900">
              <a:buChar char="•"/>
            </a:pPr>
            <a:r>
              <a:rPr lang="en-US">
                <a:ea typeface="+mj-lt"/>
                <a:cs typeface="+mj-lt"/>
              </a:rPr>
              <a:t>Simplify the redemption process</a:t>
            </a:r>
            <a:endParaRPr lang="en-US"/>
          </a:p>
          <a:p>
            <a:pPr marL="342900" indent="-342900">
              <a:buChar char="•"/>
            </a:pPr>
            <a:r>
              <a:rPr lang="en-US">
                <a:ea typeface="+mj-lt"/>
                <a:cs typeface="+mj-lt"/>
              </a:rPr>
              <a:t>Offer a sign-up bonus</a:t>
            </a:r>
            <a:r>
              <a:rPr lang="en-US"/>
              <a:t>  </a:t>
            </a:r>
          </a:p>
        </p:txBody>
      </p:sp>
    </p:spTree>
    <p:extLst>
      <p:ext uri="{BB962C8B-B14F-4D97-AF65-F5344CB8AC3E}">
        <p14:creationId xmlns:p14="http://schemas.microsoft.com/office/powerpoint/2010/main" val="147210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vert="horz" lIns="91440" tIns="45720" rIns="91440" bIns="45720" rtlCol="0" anchor="t">
            <a:normAutofit/>
          </a:bodyPr>
          <a:lstStyle/>
          <a:p>
            <a:r>
              <a:rPr lang="en-US"/>
              <a:t>Ivan Radic</a:t>
            </a:r>
          </a:p>
          <a:p>
            <a:r>
              <a:rPr lang="en-US"/>
              <a:t>630-589-9479</a:t>
            </a:r>
          </a:p>
          <a:p>
            <a:r>
              <a:rPr lang="en-US"/>
              <a:t>ivanradic90@gmail.com</a:t>
            </a:r>
          </a:p>
          <a:p>
            <a:endParaRPr lang="en-US"/>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815A6BF-B4A3-4B5C-B85C-0D4CB6AE15C7}">
  <ds:schemaRefs>
    <ds:schemaRef ds:uri="http://schemas.microsoft.com/sharepoint/v3/contenttype/forms"/>
  </ds:schemaRefs>
</ds:datastoreItem>
</file>

<file path=customXml/itemProps2.xml><?xml version="1.0" encoding="utf-8"?>
<ds:datastoreItem xmlns:ds="http://schemas.openxmlformats.org/officeDocument/2006/customXml" ds:itemID="{9081D1F3-EE22-4802-8DFA-C4795BD0F38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D61E6D-BC40-43C3-A154-0081729E0F7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Monoline</vt:lpstr>
      <vt:lpstr>Predicting credit card offer acceptance based on customer characteristics</vt:lpstr>
      <vt:lpstr>Understanding data set used in the project</vt:lpstr>
      <vt:lpstr>EXPLORING CUSTOMER DATA FOR CREDIT CARD OFFER ACCEPTANCE</vt:lpstr>
      <vt:lpstr>Model Selection and Evaluation</vt:lpstr>
      <vt:lpstr>Growth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revision>62</cp:revision>
  <dcterms:created xsi:type="dcterms:W3CDTF">2023-02-22T02:13:37Z</dcterms:created>
  <dcterms:modified xsi:type="dcterms:W3CDTF">2023-02-23T23:49:01Z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