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45" r:id="rId2"/>
    <p:sldId id="323" r:id="rId3"/>
    <p:sldId id="397" r:id="rId4"/>
    <p:sldId id="398" r:id="rId5"/>
    <p:sldId id="399" r:id="rId6"/>
    <p:sldId id="401" r:id="rId7"/>
    <p:sldId id="402" r:id="rId8"/>
    <p:sldId id="400" r:id="rId9"/>
    <p:sldId id="403" r:id="rId10"/>
    <p:sldId id="366" r:id="rId11"/>
    <p:sldId id="405" r:id="rId1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FF"/>
    <a:srgbClr val="CC99FF"/>
    <a:srgbClr val="006666"/>
    <a:srgbClr val="FF66FF"/>
    <a:srgbClr val="FFCCFF"/>
    <a:srgbClr val="00FFFF"/>
    <a:srgbClr val="141C35"/>
    <a:srgbClr val="14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1"/>
    <p:restoredTop sz="95331" autoAdjust="0"/>
  </p:normalViewPr>
  <p:slideViewPr>
    <p:cSldViewPr snapToGrid="0" snapToObjects="1">
      <p:cViewPr varScale="1">
        <p:scale>
          <a:sx n="110" d="100"/>
          <a:sy n="110" d="100"/>
        </p:scale>
        <p:origin x="19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10/8/20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68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0309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10/8/20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10/8/20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10/8/20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10/8/20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10/8/20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10/8/20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10/8/20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10/8/20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10/8/20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10/8/20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10/8/20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10/8/20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egonzal@javeriana.edu.co" TargetMode="External"/><Relationship Id="rId4" Type="http://schemas.openxmlformats.org/officeDocument/2006/relationships/hyperlink" Target="mailto:rueda-andrea@javeriana.edu.c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Solución de Problemas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639886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</a:t>
            </a:r>
            <a:b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</a:t>
            </a: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7" name="Imagen 6" descr="Logo Pontificia Universidad Javeriana">
            <a:extLst>
              <a:ext uri="{FF2B5EF4-FFF2-40B4-BE49-F238E27FC236}">
                <a16:creationId xmlns:a16="http://schemas.microsoft.com/office/drawing/2014/main" id="{A75E81E7-F9E3-A541-9B27-F61D34A1F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859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Bibliografía</a:t>
            </a:r>
          </a:p>
        </p:txBody>
      </p:sp>
      <p:sp>
        <p:nvSpPr>
          <p:cNvPr id="5" name="1 Marcador de contenido"/>
          <p:cNvSpPr txBox="1">
            <a:spLocks/>
          </p:cNvSpPr>
          <p:nvPr/>
        </p:nvSpPr>
        <p:spPr>
          <a:xfrm>
            <a:off x="815413" y="1629720"/>
            <a:ext cx="10972800" cy="5289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1.	</a:t>
            </a:r>
            <a:r>
              <a:rPr lang="es-ES" sz="1800" dirty="0" err="1"/>
              <a:t>Rusell</a:t>
            </a:r>
            <a:r>
              <a:rPr lang="es-ES" sz="1800" dirty="0"/>
              <a:t> N., Inteligencia Artificial: Un Enfoque Moderno, Prentice Hall, 2004.</a:t>
            </a:r>
          </a:p>
          <a:p>
            <a:r>
              <a:rPr lang="es-ES" sz="1800" dirty="0"/>
              <a:t>2.	Todos los libros de IA clásica incluyen este tema.</a:t>
            </a:r>
          </a:p>
          <a:p>
            <a:pPr lvl="2"/>
            <a:r>
              <a:rPr lang="es-ES" sz="1800" dirty="0" err="1"/>
              <a:t>Rich</a:t>
            </a:r>
            <a:r>
              <a:rPr lang="es-ES" sz="1800" dirty="0"/>
              <a:t> N., Inteligencia Artificial, McGraw Hill, 1998.</a:t>
            </a:r>
          </a:p>
          <a:p>
            <a:pPr lvl="2"/>
            <a:r>
              <a:rPr lang="es-ES" sz="1800" dirty="0" err="1"/>
              <a:t>Nilsson</a:t>
            </a:r>
            <a:r>
              <a:rPr lang="es-ES" sz="1800" dirty="0"/>
              <a:t> N.J., Inteligencia artificial: Una Nueva Síntesis, McGraw Hill, 2001.</a:t>
            </a:r>
          </a:p>
          <a:p>
            <a:pPr lvl="2"/>
            <a:r>
              <a:rPr lang="es-ES" sz="1800" dirty="0" err="1"/>
              <a:t>Korf</a:t>
            </a:r>
            <a:r>
              <a:rPr lang="es-ES" sz="1800" dirty="0"/>
              <a:t> R.E, Artificial </a:t>
            </a:r>
            <a:r>
              <a:rPr lang="es-ES" sz="1800" dirty="0" err="1"/>
              <a:t>Intelligence</a:t>
            </a:r>
            <a:r>
              <a:rPr lang="es-ES" sz="1800" dirty="0"/>
              <a:t> </a:t>
            </a:r>
            <a:r>
              <a:rPr lang="es-ES" sz="1800" dirty="0" err="1"/>
              <a:t>Search</a:t>
            </a:r>
            <a:r>
              <a:rPr lang="es-ES" sz="1800" dirty="0"/>
              <a:t> </a:t>
            </a:r>
            <a:r>
              <a:rPr lang="es-ES" sz="1800" dirty="0" err="1"/>
              <a:t>Algorithms</a:t>
            </a:r>
            <a:r>
              <a:rPr lang="es-ES" sz="1800" dirty="0"/>
              <a:t>, 1996.</a:t>
            </a:r>
          </a:p>
          <a:p>
            <a:pPr lvl="2"/>
            <a:r>
              <a:rPr lang="es-ES" sz="1800" dirty="0"/>
              <a:t>Hansen E. Notas de Clase, </a:t>
            </a:r>
            <a:r>
              <a:rPr lang="es-ES" sz="1800" dirty="0" err="1"/>
              <a:t>Aritificial</a:t>
            </a:r>
            <a:r>
              <a:rPr lang="es-ES" sz="1800" dirty="0"/>
              <a:t> </a:t>
            </a:r>
            <a:r>
              <a:rPr lang="es-ES" sz="1800" dirty="0" err="1"/>
              <a:t>Intelligence</a:t>
            </a:r>
            <a:r>
              <a:rPr lang="es-ES" sz="1800" dirty="0"/>
              <a:t> Mississippi </a:t>
            </a:r>
            <a:r>
              <a:rPr lang="es-ES" sz="1800" dirty="0" err="1"/>
              <a:t>State</a:t>
            </a:r>
            <a:r>
              <a:rPr lang="es-ES" sz="1800" dirty="0"/>
              <a:t> </a:t>
            </a:r>
            <a:r>
              <a:rPr lang="es-ES" sz="1800" dirty="0" err="1"/>
              <a:t>University</a:t>
            </a:r>
            <a:r>
              <a:rPr lang="es-ES" sz="1800" dirty="0"/>
              <a:t>, Spring 2002.</a:t>
            </a:r>
          </a:p>
          <a:p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53149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Solución de Problemas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558209" y="5639886"/>
            <a:ext cx="8621745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 – 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rueda-andrea@javeriana.edu.co</a:t>
            </a:r>
            <a:b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 – 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hlinkClick r:id="rId5"/>
              </a:rPr>
              <a:t>egonzal@javeriana.edu.co</a:t>
            </a:r>
            <a:endParaRPr lang="es-ES_tradnl" b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7" name="Imagen 6" descr="Logo Pontificia Universidad Javeriana">
            <a:extLst>
              <a:ext uri="{FF2B5EF4-FFF2-40B4-BE49-F238E27FC236}">
                <a16:creationId xmlns:a16="http://schemas.microsoft.com/office/drawing/2014/main" id="{30037D4C-CB88-1542-9541-B27C46565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6717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Agenda – Introducción IA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sz="3200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sz="3200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32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– Espacio – Problema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Definición del modelo de espacio de problema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Metodología de análisis para solución automática de problemas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CO" altLang="es-CO" sz="2000" b="0" dirty="0">
                <a:solidFill>
                  <a:schemeClr val="accent1">
                    <a:lumMod val="50000"/>
                  </a:schemeClr>
                </a:solidFill>
              </a:rPr>
              <a:t>Taller 2-1: Ejemplo espacio problema</a:t>
            </a:r>
          </a:p>
        </p:txBody>
      </p:sp>
    </p:spTree>
    <p:extLst>
      <p:ext uri="{BB962C8B-B14F-4D97-AF65-F5344CB8AC3E}">
        <p14:creationId xmlns:p14="http://schemas.microsoft.com/office/powerpoint/2010/main" val="356771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D46D1B5-F6D1-FE40-B2EB-BEB7CA06F8F4}"/>
              </a:ext>
            </a:extLst>
          </p:cNvPr>
          <p:cNvSpPr txBox="1"/>
          <p:nvPr/>
        </p:nvSpPr>
        <p:spPr>
          <a:xfrm>
            <a:off x="8249216" y="2975868"/>
            <a:ext cx="2902489" cy="296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b="1" dirty="0">
                <a:latin typeface="Cavolini" panose="03000502040302020204" pitchFamily="66" charset="0"/>
                <a:cs typeface="Cavolini" panose="03000502040302020204" pitchFamily="66" charset="0"/>
              </a:rPr>
              <a:t>Estado inicial</a:t>
            </a:r>
          </a:p>
          <a:p>
            <a:pPr algn="ctr">
              <a:lnSpc>
                <a:spcPct val="150000"/>
              </a:lnSpc>
            </a:pPr>
            <a:r>
              <a:rPr lang="es-CO" b="1" dirty="0">
                <a:latin typeface="Cavolini" panose="03000502040302020204" pitchFamily="66" charset="0"/>
                <a:cs typeface="Cavolini" panose="03000502040302020204" pitchFamily="66" charset="0"/>
              </a:rPr>
              <a:t>Acciones</a:t>
            </a:r>
          </a:p>
          <a:p>
            <a:pPr algn="ctr">
              <a:lnSpc>
                <a:spcPct val="150000"/>
              </a:lnSpc>
            </a:pPr>
            <a:r>
              <a:rPr lang="es-CO" b="1" dirty="0">
                <a:latin typeface="Cavolini" panose="03000502040302020204" pitchFamily="66" charset="0"/>
                <a:cs typeface="Cavolini" panose="03000502040302020204" pitchFamily="66" charset="0"/>
              </a:rPr>
              <a:t>Modelo de transición</a:t>
            </a:r>
          </a:p>
          <a:p>
            <a:pPr algn="ctr">
              <a:lnSpc>
                <a:spcPct val="150000"/>
              </a:lnSpc>
            </a:pPr>
            <a:r>
              <a:rPr lang="es-CO" b="1" dirty="0">
                <a:latin typeface="Cavolini" panose="03000502040302020204" pitchFamily="66" charset="0"/>
                <a:cs typeface="Cavolini" panose="03000502040302020204" pitchFamily="66" charset="0"/>
              </a:rPr>
              <a:t>Espacio de estados</a:t>
            </a:r>
          </a:p>
          <a:p>
            <a:pPr algn="ctr">
              <a:lnSpc>
                <a:spcPct val="150000"/>
              </a:lnSpc>
            </a:pPr>
            <a:r>
              <a:rPr lang="es-CO" b="1" dirty="0">
                <a:latin typeface="Cavolini" panose="03000502040302020204" pitchFamily="66" charset="0"/>
                <a:cs typeface="Cavolini" panose="03000502040302020204" pitchFamily="66" charset="0"/>
              </a:rPr>
              <a:t>Estado final</a:t>
            </a:r>
          </a:p>
          <a:p>
            <a:pPr algn="ctr">
              <a:lnSpc>
                <a:spcPct val="150000"/>
              </a:lnSpc>
            </a:pPr>
            <a:r>
              <a:rPr lang="es-CO" b="1" dirty="0">
                <a:latin typeface="Cavolini" panose="03000502040302020204" pitchFamily="66" charset="0"/>
                <a:cs typeface="Cavolini" panose="03000502040302020204" pitchFamily="66" charset="0"/>
              </a:rPr>
              <a:t>Prueba de meta</a:t>
            </a:r>
          </a:p>
          <a:p>
            <a:pPr algn="ctr">
              <a:lnSpc>
                <a:spcPct val="150000"/>
              </a:lnSpc>
            </a:pPr>
            <a:r>
              <a:rPr lang="es-CO" b="1" dirty="0">
                <a:latin typeface="Cavolini" panose="03000502040302020204" pitchFamily="66" charset="0"/>
                <a:cs typeface="Cavolini" panose="03000502040302020204" pitchFamily="66" charset="0"/>
              </a:rPr>
              <a:t>Costo de la ruta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1- Espacio Problema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Solución de Problemas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Encontrar la secuencia de pasos para lograr un objetivo a partir de una situación inicial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sz="1200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del Problema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Comprender elementos representativos del problema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Identificar y caracterizar componentes del estado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Identificar el estado inicial y final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Identificar operadores/acciones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 de Análisis del Problema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Analizar el espacio de estados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Caracterizar los operadores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Usar un método de búsqueda para generar la solución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485" y="2796966"/>
            <a:ext cx="2626985" cy="321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0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Ejemplo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 las Jarras de Agua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Hay dos jarras de agua sin graduaciones, una de 3 litros y otra de 4 litros, que inicialmente están vacías. El objetivo es que al final la jarra de 4 litros contenga exactamente 2 litros de agua.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Comprender elementos representativos del problema 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Variables significativas y sus posibles valores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Identificar componentes del estado 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Representarlo mediante una “TUPLA”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Identificar el estado inicial y final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38662" y="3206228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dirty="0">
                <a:latin typeface="Arial" charset="0"/>
              </a:rPr>
              <a:t>J4 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 </a:t>
            </a:r>
            <a:r>
              <a:rPr lang="en-GB" altLang="es-CO" sz="2500" dirty="0" err="1">
                <a:latin typeface="Arial" charset="0"/>
                <a:sym typeface="Symbol" pitchFamily="18" charset="2"/>
              </a:rPr>
              <a:t>Jarra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 de 4 </a:t>
            </a:r>
            <a:r>
              <a:rPr lang="en-GB" altLang="es-CO" sz="2500" dirty="0" err="1">
                <a:latin typeface="Arial" charset="0"/>
                <a:sym typeface="Symbol" pitchFamily="18" charset="2"/>
              </a:rPr>
              <a:t>litros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  0-1-2-3-4</a:t>
            </a:r>
            <a:endParaRPr lang="en-GB" altLang="es-CO" sz="2500" dirty="0">
              <a:latin typeface="Arial" charset="0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4"/>
              </a:buBlip>
            </a:pPr>
            <a:endParaRPr lang="en-GB" altLang="es-CO" sz="2900" dirty="0">
              <a:latin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38662" y="3759246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dirty="0">
                <a:latin typeface="Arial" charset="0"/>
              </a:rPr>
              <a:t>J3 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 </a:t>
            </a:r>
            <a:r>
              <a:rPr lang="en-GB" altLang="es-CO" sz="2500" dirty="0" err="1">
                <a:latin typeface="Arial" charset="0"/>
                <a:sym typeface="Symbol" pitchFamily="18" charset="2"/>
              </a:rPr>
              <a:t>Jarra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 de 3 </a:t>
            </a:r>
            <a:r>
              <a:rPr lang="en-GB" altLang="es-CO" sz="2500" dirty="0" err="1">
                <a:latin typeface="Arial" charset="0"/>
                <a:sym typeface="Symbol" pitchFamily="18" charset="2"/>
              </a:rPr>
              <a:t>litros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  0-1-2-3</a:t>
            </a:r>
            <a:endParaRPr lang="en-GB" altLang="es-CO" sz="2900" dirty="0">
              <a:latin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38662" y="5162011"/>
            <a:ext cx="7809120" cy="139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dirty="0">
                <a:solidFill>
                  <a:srgbClr val="006600"/>
                </a:solidFill>
                <a:latin typeface="Arial" charset="0"/>
              </a:rPr>
              <a:t>Estado</a:t>
            </a:r>
            <a:r>
              <a:rPr lang="en-GB" altLang="es-CO" sz="2500" dirty="0">
                <a:latin typeface="Arial" charset="0"/>
              </a:rPr>
              <a:t> 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 (J4,J3)</a:t>
            </a: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5"/>
              </a:buBlip>
            </a:pPr>
            <a:r>
              <a:rPr lang="en-GB" altLang="es-CO" dirty="0" err="1">
                <a:latin typeface="Arial" charset="0"/>
              </a:rPr>
              <a:t>Inicial</a:t>
            </a:r>
            <a:r>
              <a:rPr lang="en-GB" altLang="es-CO" dirty="0">
                <a:latin typeface="Arial" charset="0"/>
              </a:rPr>
              <a:t> </a:t>
            </a:r>
            <a:r>
              <a:rPr lang="en-GB" altLang="es-CO" dirty="0">
                <a:latin typeface="Arial" charset="0"/>
                <a:sym typeface="Symbol" pitchFamily="18" charset="2"/>
              </a:rPr>
              <a:t> (0,0)</a:t>
            </a: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5"/>
              </a:buBlip>
            </a:pPr>
            <a:r>
              <a:rPr lang="en-GB" altLang="es-CO" dirty="0">
                <a:latin typeface="Arial" charset="0"/>
                <a:sym typeface="Symbol" pitchFamily="18" charset="2"/>
              </a:rPr>
              <a:t>Final  (2,_)</a:t>
            </a:r>
            <a:endParaRPr lang="en-GB" altLang="es-CO" dirty="0">
              <a:latin typeface="Arial" charset="0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4"/>
              </a:buBlip>
            </a:pPr>
            <a:endParaRPr lang="en-GB" altLang="es-CO" sz="29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9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Ejemplo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87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 las Jarras de Agua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Identificar acciones 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Operadores que cambian el estado del mundo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38662" y="2453758"/>
            <a:ext cx="7809120" cy="2037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dirty="0" err="1">
                <a:solidFill>
                  <a:srgbClr val="006600"/>
                </a:solidFill>
                <a:latin typeface="Arial" charset="0"/>
              </a:rPr>
              <a:t>Acciones</a:t>
            </a:r>
            <a:r>
              <a:rPr lang="en-GB" altLang="es-CO" sz="2500" dirty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 </a:t>
            </a:r>
            <a:r>
              <a:rPr lang="en-GB" altLang="es-CO" sz="2500" dirty="0" err="1">
                <a:latin typeface="Arial" charset="0"/>
                <a:sym typeface="Symbol" pitchFamily="18" charset="2"/>
              </a:rPr>
              <a:t>simétricas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 para J4 y J3</a:t>
            </a: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dirty="0">
                <a:latin typeface="Arial" charset="0"/>
              </a:rPr>
              <a:t>Li </a:t>
            </a:r>
            <a:r>
              <a:rPr lang="en-GB" altLang="es-CO" dirty="0">
                <a:latin typeface="Arial" charset="0"/>
                <a:sym typeface="Symbol" pitchFamily="18" charset="2"/>
              </a:rPr>
              <a:t>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Llenar</a:t>
            </a:r>
            <a:r>
              <a:rPr lang="en-GB" altLang="es-CO" dirty="0">
                <a:latin typeface="Arial" charset="0"/>
                <a:sym typeface="Symbol" pitchFamily="18" charset="2"/>
              </a:rPr>
              <a:t>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jarra</a:t>
            </a:r>
            <a:r>
              <a:rPr lang="en-GB" altLang="es-CO" dirty="0">
                <a:latin typeface="Arial" charset="0"/>
                <a:sym typeface="Symbol" pitchFamily="18" charset="2"/>
              </a:rPr>
              <a:t>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i</a:t>
            </a:r>
            <a:r>
              <a:rPr lang="en-GB" altLang="es-CO" dirty="0">
                <a:latin typeface="Arial" charset="0"/>
                <a:sym typeface="Symbol" pitchFamily="18" charset="2"/>
              </a:rPr>
              <a:t>, si no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está</a:t>
            </a:r>
            <a:r>
              <a:rPr lang="en-GB" altLang="es-CO" dirty="0">
                <a:latin typeface="Arial" charset="0"/>
                <a:sym typeface="Symbol" pitchFamily="18" charset="2"/>
              </a:rPr>
              <a:t>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llena</a:t>
            </a:r>
            <a:endParaRPr lang="en-GB" altLang="es-CO" dirty="0">
              <a:latin typeface="Arial" charset="0"/>
              <a:sym typeface="Symbol" pitchFamily="18" charset="2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dirty="0">
                <a:latin typeface="Arial" charset="0"/>
              </a:rPr>
              <a:t>Vi </a:t>
            </a:r>
            <a:r>
              <a:rPr lang="en-GB" altLang="es-CO" dirty="0">
                <a:latin typeface="Arial" charset="0"/>
                <a:sym typeface="Symbol" pitchFamily="18" charset="2"/>
              </a:rPr>
              <a:t>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Vaciar</a:t>
            </a:r>
            <a:r>
              <a:rPr lang="en-GB" altLang="es-CO" dirty="0">
                <a:latin typeface="Arial" charset="0"/>
                <a:sym typeface="Symbol" pitchFamily="18" charset="2"/>
              </a:rPr>
              <a:t>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jarra</a:t>
            </a:r>
            <a:r>
              <a:rPr lang="en-GB" altLang="es-CO" dirty="0">
                <a:latin typeface="Arial" charset="0"/>
                <a:sym typeface="Symbol" pitchFamily="18" charset="2"/>
              </a:rPr>
              <a:t>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i</a:t>
            </a:r>
            <a:r>
              <a:rPr lang="en-GB" altLang="es-CO" dirty="0">
                <a:latin typeface="Arial" charset="0"/>
                <a:sym typeface="Symbol" pitchFamily="18" charset="2"/>
              </a:rPr>
              <a:t>, si no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está</a:t>
            </a:r>
            <a:r>
              <a:rPr lang="en-GB" altLang="es-CO" dirty="0">
                <a:latin typeface="Arial" charset="0"/>
                <a:sym typeface="Symbol" pitchFamily="18" charset="2"/>
              </a:rPr>
              <a:t>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vacia</a:t>
            </a:r>
            <a:endParaRPr lang="en-GB" altLang="es-CO" dirty="0">
              <a:latin typeface="Arial" charset="0"/>
              <a:sym typeface="Symbol" pitchFamily="18" charset="2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dirty="0" err="1">
                <a:latin typeface="Arial" charset="0"/>
              </a:rPr>
              <a:t>Tij</a:t>
            </a:r>
            <a:r>
              <a:rPr lang="en-GB" altLang="es-CO" dirty="0">
                <a:latin typeface="Arial" charset="0"/>
              </a:rPr>
              <a:t> </a:t>
            </a:r>
            <a:r>
              <a:rPr lang="en-GB" altLang="es-CO" dirty="0">
                <a:latin typeface="Arial" charset="0"/>
                <a:sym typeface="Symbol" pitchFamily="18" charset="2"/>
              </a:rPr>
              <a:t>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Traspasar</a:t>
            </a:r>
            <a:r>
              <a:rPr lang="en-GB" altLang="es-CO" dirty="0">
                <a:latin typeface="Arial" charset="0"/>
                <a:sym typeface="Symbol" pitchFamily="18" charset="2"/>
              </a:rPr>
              <a:t> de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i</a:t>
            </a:r>
            <a:r>
              <a:rPr lang="en-GB" altLang="es-CO" dirty="0">
                <a:latin typeface="Arial" charset="0"/>
                <a:sym typeface="Symbol" pitchFamily="18" charset="2"/>
              </a:rPr>
              <a:t> a j, si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i</a:t>
            </a:r>
            <a:r>
              <a:rPr lang="en-GB" altLang="es-CO" dirty="0">
                <a:latin typeface="Arial" charset="0"/>
                <a:sym typeface="Symbol" pitchFamily="18" charset="2"/>
              </a:rPr>
              <a:t> no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vacia</a:t>
            </a:r>
            <a:r>
              <a:rPr lang="en-GB" altLang="es-CO" dirty="0">
                <a:latin typeface="Arial" charset="0"/>
                <a:sym typeface="Symbol" pitchFamily="18" charset="2"/>
              </a:rPr>
              <a:t> y j no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llena</a:t>
            </a:r>
            <a:endParaRPr lang="en-GB" altLang="es-CO" dirty="0">
              <a:latin typeface="Arial" charset="0"/>
              <a:sym typeface="Symbol" pitchFamily="18" charset="2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endParaRPr lang="en-GB" altLang="es-CO" dirty="0">
              <a:latin typeface="Arial" charset="0"/>
              <a:sym typeface="Symbol" pitchFamily="18" charset="2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0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Ejemplo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5"/>
            <a:ext cx="10544300" cy="91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 las Jarras de Agua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Caracterizar los operadores </a:t>
            </a:r>
            <a:r>
              <a:rPr lang="en-GB" altLang="es-CO" sz="2000" dirty="0">
                <a:latin typeface="Arial" charset="0"/>
                <a:sym typeface="Symbol" pitchFamily="18" charset="2"/>
              </a:rPr>
              <a:t>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Definir reglas para precondiciones y operativas</a:t>
            </a:r>
          </a:p>
        </p:txBody>
      </p:sp>
      <p:sp>
        <p:nvSpPr>
          <p:cNvPr id="9" name="Rectangle 120"/>
          <p:cNvSpPr>
            <a:spLocks noChangeArrowheads="1"/>
          </p:cNvSpPr>
          <p:nvPr/>
        </p:nvSpPr>
        <p:spPr bwMode="auto">
          <a:xfrm>
            <a:off x="1627797" y="2382406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dirty="0" err="1">
                <a:solidFill>
                  <a:srgbClr val="006600"/>
                </a:solidFill>
                <a:latin typeface="Arial" charset="0"/>
              </a:rPr>
              <a:t>Llenar</a:t>
            </a:r>
            <a:r>
              <a:rPr lang="en-GB" altLang="es-CO" sz="2500" dirty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es-ES" altLang="es-CO" sz="2800" dirty="0">
                <a:solidFill>
                  <a:srgbClr val="C00000"/>
                </a:solidFill>
              </a:rPr>
              <a:t>→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    (J4,J3)  (J4’,J3’)</a:t>
            </a: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endParaRPr lang="en-GB" altLang="es-CO" dirty="0">
              <a:latin typeface="Arial" charset="0"/>
              <a:sym typeface="Symbol" pitchFamily="18" charset="2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 dirty="0">
              <a:latin typeface="Arial" charset="0"/>
            </a:endParaRPr>
          </a:p>
        </p:txBody>
      </p:sp>
      <p:sp>
        <p:nvSpPr>
          <p:cNvPr id="10" name="Rectangle 122"/>
          <p:cNvSpPr>
            <a:spLocks noChangeArrowheads="1"/>
          </p:cNvSpPr>
          <p:nvPr/>
        </p:nvSpPr>
        <p:spPr bwMode="auto">
          <a:xfrm>
            <a:off x="1627796" y="2935424"/>
            <a:ext cx="7672320" cy="127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dirty="0">
                <a:latin typeface="Arial" charset="0"/>
              </a:rPr>
              <a:t>L</a:t>
            </a:r>
            <a:r>
              <a:rPr lang="en-GB" altLang="es-CO" sz="1600" dirty="0">
                <a:latin typeface="Arial" charset="0"/>
              </a:rPr>
              <a:t>4</a:t>
            </a:r>
            <a:r>
              <a:rPr lang="en-GB" altLang="es-CO" dirty="0">
                <a:latin typeface="Arial" charset="0"/>
              </a:rPr>
              <a:t> </a:t>
            </a:r>
            <a:r>
              <a:rPr lang="es-ES" altLang="es-CO" dirty="0">
                <a:solidFill>
                  <a:srgbClr val="C00000"/>
                </a:solidFill>
              </a:rPr>
              <a:t>→</a:t>
            </a:r>
            <a:r>
              <a:rPr lang="en-GB" altLang="es-CO" dirty="0">
                <a:latin typeface="Arial" charset="0"/>
                <a:sym typeface="Symbol" pitchFamily="18" charset="2"/>
              </a:rPr>
              <a:t>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Llenar</a:t>
            </a:r>
            <a:r>
              <a:rPr lang="en-GB" altLang="es-CO" dirty="0">
                <a:latin typeface="Arial" charset="0"/>
                <a:sym typeface="Symbol" pitchFamily="18" charset="2"/>
              </a:rPr>
              <a:t>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jarra</a:t>
            </a:r>
            <a:r>
              <a:rPr lang="en-GB" altLang="es-CO" dirty="0">
                <a:latin typeface="Arial" charset="0"/>
                <a:sym typeface="Symbol" pitchFamily="18" charset="2"/>
              </a:rPr>
              <a:t> 4, si no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está</a:t>
            </a:r>
            <a:r>
              <a:rPr lang="en-GB" altLang="es-CO" dirty="0">
                <a:latin typeface="Arial" charset="0"/>
                <a:sym typeface="Symbol" pitchFamily="18" charset="2"/>
              </a:rPr>
              <a:t>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llena</a:t>
            </a:r>
            <a:r>
              <a:rPr lang="en-GB" altLang="es-CO" dirty="0">
                <a:latin typeface="Arial" charset="0"/>
              </a:rPr>
              <a:t> </a:t>
            </a: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dirty="0" err="1">
                <a:latin typeface="Arial" charset="0"/>
              </a:rPr>
              <a:t>Precondición</a:t>
            </a:r>
            <a:r>
              <a:rPr lang="en-GB" altLang="es-CO" dirty="0">
                <a:latin typeface="Arial" charset="0"/>
              </a:rPr>
              <a:t>  </a:t>
            </a:r>
            <a:r>
              <a:rPr lang="en-GB" altLang="es-CO" dirty="0">
                <a:latin typeface="Arial" charset="0"/>
                <a:sym typeface="Symbol" pitchFamily="18" charset="2"/>
              </a:rPr>
              <a:t> J4 &lt; 4</a:t>
            </a: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dirty="0" err="1">
                <a:latin typeface="Arial" charset="0"/>
              </a:rPr>
              <a:t>Consecuencia</a:t>
            </a:r>
            <a:r>
              <a:rPr lang="en-GB" altLang="es-CO" dirty="0">
                <a:latin typeface="Arial" charset="0"/>
              </a:rPr>
              <a:t> </a:t>
            </a:r>
            <a:r>
              <a:rPr lang="en-GB" altLang="es-CO" dirty="0">
                <a:latin typeface="Arial" charset="0"/>
                <a:sym typeface="Symbol" pitchFamily="18" charset="2"/>
              </a:rPr>
              <a:t> J4’=4  J3’=J3</a:t>
            </a:r>
            <a:endParaRPr lang="en-GB" altLang="es-CO" dirty="0">
              <a:latin typeface="Arial" charset="0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auto">
          <a:xfrm>
            <a:off x="1626371" y="4372152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dirty="0" err="1">
                <a:solidFill>
                  <a:srgbClr val="006600"/>
                </a:solidFill>
                <a:latin typeface="Arial" charset="0"/>
              </a:rPr>
              <a:t>Vaciar</a:t>
            </a:r>
            <a:r>
              <a:rPr lang="en-GB" altLang="es-CO" sz="2500" dirty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es-ES" altLang="es-CO" sz="2800" dirty="0">
                <a:solidFill>
                  <a:srgbClr val="C00000"/>
                </a:solidFill>
              </a:rPr>
              <a:t>→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    (J4,J3)  (J4’,J3’)</a:t>
            </a: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endParaRPr lang="en-GB" altLang="es-CO" dirty="0">
              <a:latin typeface="Arial" charset="0"/>
              <a:sym typeface="Symbol" pitchFamily="18" charset="2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 dirty="0">
              <a:latin typeface="Arial" charset="0"/>
            </a:endParaRPr>
          </a:p>
        </p:txBody>
      </p:sp>
      <p:sp>
        <p:nvSpPr>
          <p:cNvPr id="13" name="Rectangle 122"/>
          <p:cNvSpPr>
            <a:spLocks noChangeArrowheads="1"/>
          </p:cNvSpPr>
          <p:nvPr/>
        </p:nvSpPr>
        <p:spPr bwMode="auto">
          <a:xfrm>
            <a:off x="1626370" y="4925170"/>
            <a:ext cx="7672320" cy="127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dirty="0">
                <a:latin typeface="Arial" charset="0"/>
              </a:rPr>
              <a:t>V</a:t>
            </a:r>
            <a:r>
              <a:rPr lang="en-GB" altLang="es-CO" sz="1600" dirty="0">
                <a:latin typeface="Arial" charset="0"/>
              </a:rPr>
              <a:t>3</a:t>
            </a:r>
            <a:r>
              <a:rPr lang="en-GB" altLang="es-CO" dirty="0">
                <a:latin typeface="Arial" charset="0"/>
              </a:rPr>
              <a:t> </a:t>
            </a:r>
            <a:r>
              <a:rPr lang="es-ES" altLang="es-CO" dirty="0">
                <a:solidFill>
                  <a:srgbClr val="C00000"/>
                </a:solidFill>
              </a:rPr>
              <a:t>→</a:t>
            </a:r>
            <a:r>
              <a:rPr lang="en-GB" altLang="es-CO" dirty="0">
                <a:latin typeface="Arial" charset="0"/>
                <a:sym typeface="Symbol" pitchFamily="18" charset="2"/>
              </a:rPr>
              <a:t>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Vaciar</a:t>
            </a:r>
            <a:r>
              <a:rPr lang="en-GB" altLang="es-CO" dirty="0">
                <a:latin typeface="Arial" charset="0"/>
                <a:sym typeface="Symbol" pitchFamily="18" charset="2"/>
              </a:rPr>
              <a:t>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jarra</a:t>
            </a:r>
            <a:r>
              <a:rPr lang="en-GB" altLang="es-CO" dirty="0">
                <a:latin typeface="Arial" charset="0"/>
                <a:sym typeface="Symbol" pitchFamily="18" charset="2"/>
              </a:rPr>
              <a:t> 3, si no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está</a:t>
            </a:r>
            <a:r>
              <a:rPr lang="en-GB" altLang="es-CO" dirty="0">
                <a:latin typeface="Arial" charset="0"/>
                <a:sym typeface="Symbol" pitchFamily="18" charset="2"/>
              </a:rPr>
              <a:t> </a:t>
            </a:r>
            <a:r>
              <a:rPr lang="en-GB" altLang="es-CO" dirty="0" err="1">
                <a:latin typeface="Arial" charset="0"/>
                <a:sym typeface="Symbol" pitchFamily="18" charset="2"/>
              </a:rPr>
              <a:t>vacía</a:t>
            </a:r>
            <a:r>
              <a:rPr lang="en-GB" altLang="es-CO" dirty="0">
                <a:latin typeface="Arial" charset="0"/>
              </a:rPr>
              <a:t> </a:t>
            </a: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dirty="0" err="1">
                <a:latin typeface="Arial" charset="0"/>
              </a:rPr>
              <a:t>Precondición</a:t>
            </a:r>
            <a:r>
              <a:rPr lang="en-GB" altLang="es-CO" dirty="0">
                <a:latin typeface="Arial" charset="0"/>
              </a:rPr>
              <a:t>  </a:t>
            </a:r>
            <a:r>
              <a:rPr lang="en-GB" altLang="es-CO" dirty="0">
                <a:latin typeface="Arial" charset="0"/>
                <a:sym typeface="Symbol" pitchFamily="18" charset="2"/>
              </a:rPr>
              <a:t> J3 &gt; 0</a:t>
            </a: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dirty="0" err="1">
                <a:latin typeface="Arial" charset="0"/>
              </a:rPr>
              <a:t>Consecuencia</a:t>
            </a:r>
            <a:r>
              <a:rPr lang="en-GB" altLang="es-CO" dirty="0">
                <a:latin typeface="Arial" charset="0"/>
              </a:rPr>
              <a:t> </a:t>
            </a:r>
            <a:r>
              <a:rPr lang="en-GB" altLang="es-CO" dirty="0">
                <a:latin typeface="Arial" charset="0"/>
                <a:sym typeface="Symbol" pitchFamily="18" charset="2"/>
              </a:rPr>
              <a:t> J4’=J4  J3’=0</a:t>
            </a:r>
            <a:endParaRPr lang="en-GB" altLang="es-CO" dirty="0">
              <a:latin typeface="Arial" charset="0"/>
            </a:endParaRPr>
          </a:p>
        </p:txBody>
      </p:sp>
      <p:sp>
        <p:nvSpPr>
          <p:cNvPr id="14" name="Rectangle 120"/>
          <p:cNvSpPr>
            <a:spLocks noChangeArrowheads="1"/>
          </p:cNvSpPr>
          <p:nvPr/>
        </p:nvSpPr>
        <p:spPr bwMode="auto">
          <a:xfrm>
            <a:off x="1626371" y="6298689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dirty="0" err="1">
                <a:solidFill>
                  <a:srgbClr val="006600"/>
                </a:solidFill>
                <a:latin typeface="Arial" charset="0"/>
              </a:rPr>
              <a:t>Traspasar</a:t>
            </a:r>
            <a:r>
              <a:rPr lang="en-GB" altLang="es-CO" sz="2500" dirty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es-ES" altLang="es-CO" sz="2800" dirty="0">
                <a:solidFill>
                  <a:srgbClr val="C00000"/>
                </a:solidFill>
              </a:rPr>
              <a:t>→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    (J4,J3)  (J4’,J3’)  ????</a:t>
            </a: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endParaRPr lang="en-GB" altLang="es-CO" dirty="0">
              <a:latin typeface="Arial" charset="0"/>
              <a:sym typeface="Symbol" pitchFamily="18" charset="2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2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utoUpdateAnimBg="0"/>
      <p:bldP spid="12" grpId="0"/>
      <p:bldP spid="13" grpId="0" autoUpdateAnimBg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Ejemplo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5"/>
            <a:ext cx="10544300" cy="158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 las Jarras de Agua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Usar método de búsqueda </a:t>
            </a:r>
            <a:r>
              <a:rPr lang="en-GB" altLang="es-CO" sz="2000" dirty="0">
                <a:latin typeface="Arial" charset="0"/>
                <a:sym typeface="Symbol" pitchFamily="18" charset="2"/>
              </a:rPr>
              <a:t>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Desarrollar el grafo como árbol evitando ciclos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Nodos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Estados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Arcos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Operadores</a:t>
            </a:r>
          </a:p>
        </p:txBody>
      </p:sp>
      <p:sp>
        <p:nvSpPr>
          <p:cNvPr id="15" name="4 Rectángulo"/>
          <p:cNvSpPr/>
          <p:nvPr/>
        </p:nvSpPr>
        <p:spPr bwMode="auto">
          <a:xfrm>
            <a:off x="1841616" y="3286217"/>
            <a:ext cx="8390065" cy="33757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s-CO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grpSp>
        <p:nvGrpSpPr>
          <p:cNvPr id="16" name="Group 70"/>
          <p:cNvGrpSpPr>
            <a:grpSpLocks/>
          </p:cNvGrpSpPr>
          <p:nvPr/>
        </p:nvGrpSpPr>
        <p:grpSpPr bwMode="auto">
          <a:xfrm>
            <a:off x="3459360" y="4382180"/>
            <a:ext cx="691200" cy="553018"/>
            <a:chOff x="1248" y="2736"/>
            <a:chExt cx="480" cy="384"/>
          </a:xfrm>
        </p:grpSpPr>
        <p:sp>
          <p:nvSpPr>
            <p:cNvPr id="17" name="Line 67"/>
            <p:cNvSpPr>
              <a:spLocks noChangeShapeType="1"/>
            </p:cNvSpPr>
            <p:nvPr/>
          </p:nvSpPr>
          <p:spPr bwMode="auto">
            <a:xfrm>
              <a:off x="1248" y="2736"/>
              <a:ext cx="48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 sz="2000"/>
            </a:p>
          </p:txBody>
        </p:sp>
        <p:sp>
          <p:nvSpPr>
            <p:cNvPr id="18" name="Text Box 68"/>
            <p:cNvSpPr txBox="1">
              <a:spLocks noChangeArrowheads="1"/>
            </p:cNvSpPr>
            <p:nvPr/>
          </p:nvSpPr>
          <p:spPr bwMode="auto">
            <a:xfrm>
              <a:off x="1440" y="2736"/>
              <a:ext cx="28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/>
                <a:t>V</a:t>
              </a:r>
              <a:r>
                <a:rPr lang="es-CO" altLang="es-CO" sz="1050"/>
                <a:t>3</a:t>
              </a:r>
              <a:endParaRPr lang="es-CO" altLang="es-CO" sz="2000"/>
            </a:p>
          </p:txBody>
        </p:sp>
      </p:grpSp>
      <p:grpSp>
        <p:nvGrpSpPr>
          <p:cNvPr id="19" name="Group 92"/>
          <p:cNvGrpSpPr>
            <a:grpSpLocks/>
          </p:cNvGrpSpPr>
          <p:nvPr/>
        </p:nvGrpSpPr>
        <p:grpSpPr bwMode="auto">
          <a:xfrm>
            <a:off x="3390240" y="3621783"/>
            <a:ext cx="829440" cy="614945"/>
            <a:chOff x="1200" y="2208"/>
            <a:chExt cx="576" cy="427"/>
          </a:xfrm>
        </p:grpSpPr>
        <p:sp>
          <p:nvSpPr>
            <p:cNvPr id="20" name="Line 71"/>
            <p:cNvSpPr>
              <a:spLocks noChangeShapeType="1"/>
            </p:cNvSpPr>
            <p:nvPr/>
          </p:nvSpPr>
          <p:spPr bwMode="auto">
            <a:xfrm flipV="1">
              <a:off x="1200" y="2208"/>
              <a:ext cx="57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 sz="2000"/>
            </a:p>
          </p:txBody>
        </p:sp>
        <p:sp>
          <p:nvSpPr>
            <p:cNvPr id="21" name="Text Box 72"/>
            <p:cNvSpPr txBox="1">
              <a:spLocks noChangeArrowheads="1"/>
            </p:cNvSpPr>
            <p:nvPr/>
          </p:nvSpPr>
          <p:spPr bwMode="auto">
            <a:xfrm>
              <a:off x="1392" y="2400"/>
              <a:ext cx="28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/>
                <a:t>V</a:t>
              </a:r>
              <a:r>
                <a:rPr lang="es-CO" altLang="es-CO" sz="1050"/>
                <a:t>4</a:t>
              </a:r>
              <a:endParaRPr lang="es-CO" altLang="es-CO" sz="2000"/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2353440" y="4451308"/>
            <a:ext cx="898560" cy="1175163"/>
            <a:chOff x="480" y="2784"/>
            <a:chExt cx="624" cy="816"/>
          </a:xfrm>
        </p:grpSpPr>
        <p:sp>
          <p:nvSpPr>
            <p:cNvPr id="23" name="Line 63"/>
            <p:cNvSpPr>
              <a:spLocks noChangeShapeType="1"/>
            </p:cNvSpPr>
            <p:nvPr/>
          </p:nvSpPr>
          <p:spPr bwMode="auto">
            <a:xfrm flipH="1">
              <a:off x="768" y="2784"/>
              <a:ext cx="9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 sz="2000"/>
            </a:p>
          </p:txBody>
        </p:sp>
        <p:sp>
          <p:nvSpPr>
            <p:cNvPr id="24" name="Text Box 57"/>
            <p:cNvSpPr txBox="1">
              <a:spLocks noChangeArrowheads="1"/>
            </p:cNvSpPr>
            <p:nvPr/>
          </p:nvSpPr>
          <p:spPr bwMode="auto">
            <a:xfrm>
              <a:off x="528" y="2880"/>
              <a:ext cx="33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>
                  <a:solidFill>
                    <a:srgbClr val="FF0000"/>
                  </a:solidFill>
                </a:rPr>
                <a:t>T</a:t>
              </a:r>
              <a:r>
                <a:rPr lang="es-CO" altLang="es-CO" sz="1050">
                  <a:solidFill>
                    <a:srgbClr val="FF0000"/>
                  </a:solidFill>
                </a:rPr>
                <a:t>43</a:t>
              </a:r>
              <a:endParaRPr lang="es-CO" altLang="es-CO" sz="2000">
                <a:solidFill>
                  <a:srgbClr val="FF0000"/>
                </a:solidFill>
              </a:endParaRPr>
            </a:p>
          </p:txBody>
        </p:sp>
        <p:grpSp>
          <p:nvGrpSpPr>
            <p:cNvPr id="25" name="Group 60"/>
            <p:cNvGrpSpPr>
              <a:grpSpLocks/>
            </p:cNvGrpSpPr>
            <p:nvPr/>
          </p:nvGrpSpPr>
          <p:grpSpPr bwMode="auto">
            <a:xfrm>
              <a:off x="480" y="3312"/>
              <a:ext cx="480" cy="288"/>
              <a:chOff x="1584" y="3072"/>
              <a:chExt cx="480" cy="288"/>
            </a:xfrm>
          </p:grpSpPr>
          <p:sp>
            <p:nvSpPr>
              <p:cNvPr id="27" name="Oval 61"/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 sz="2000"/>
              </a:p>
            </p:txBody>
          </p:sp>
          <p:sp>
            <p:nvSpPr>
              <p:cNvPr id="28" name="Text Box 62"/>
              <p:cNvSpPr txBox="1">
                <a:spLocks noChangeArrowheads="1"/>
              </p:cNvSpPr>
              <p:nvPr/>
            </p:nvSpPr>
            <p:spPr bwMode="auto">
              <a:xfrm>
                <a:off x="1632" y="3072"/>
                <a:ext cx="38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2000"/>
                  <a:t>0,0</a:t>
                </a:r>
              </a:p>
            </p:txBody>
          </p:sp>
        </p:grpSp>
        <p:sp>
          <p:nvSpPr>
            <p:cNvPr id="26" name="Text Box 64"/>
            <p:cNvSpPr txBox="1">
              <a:spLocks noChangeArrowheads="1"/>
            </p:cNvSpPr>
            <p:nvPr/>
          </p:nvSpPr>
          <p:spPr bwMode="auto">
            <a:xfrm>
              <a:off x="816" y="2928"/>
              <a:ext cx="28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>
                  <a:solidFill>
                    <a:srgbClr val="FF0000"/>
                  </a:solidFill>
                </a:rPr>
                <a:t>V</a:t>
              </a:r>
              <a:r>
                <a:rPr lang="es-CO" altLang="es-CO" sz="1050">
                  <a:solidFill>
                    <a:srgbClr val="FF0000"/>
                  </a:solidFill>
                </a:rPr>
                <a:t>i</a:t>
              </a:r>
              <a:endParaRPr lang="es-CO" altLang="es-CO" sz="200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10"/>
          <p:cNvGrpSpPr>
            <a:grpSpLocks/>
          </p:cNvGrpSpPr>
          <p:nvPr/>
        </p:nvGrpSpPr>
        <p:grpSpPr bwMode="auto">
          <a:xfrm>
            <a:off x="2768160" y="4105670"/>
            <a:ext cx="691200" cy="414764"/>
            <a:chOff x="1248" y="1920"/>
            <a:chExt cx="480" cy="288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248" y="1920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1296" y="1920"/>
              <a:ext cx="38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2000"/>
                <a:t>0,0</a:t>
              </a:r>
            </a:p>
          </p:txBody>
        </p:sp>
      </p:grpSp>
      <p:grpSp>
        <p:nvGrpSpPr>
          <p:cNvPr id="33" name="Group 41"/>
          <p:cNvGrpSpPr>
            <a:grpSpLocks/>
          </p:cNvGrpSpPr>
          <p:nvPr/>
        </p:nvGrpSpPr>
        <p:grpSpPr bwMode="auto">
          <a:xfrm>
            <a:off x="9127200" y="5833852"/>
            <a:ext cx="691200" cy="414764"/>
            <a:chOff x="1584" y="3072"/>
            <a:chExt cx="480" cy="288"/>
          </a:xfrm>
        </p:grpSpPr>
        <p:sp>
          <p:nvSpPr>
            <p:cNvPr id="34" name="Oval 42"/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35" name="Text Box 43"/>
            <p:cNvSpPr txBox="1">
              <a:spLocks noChangeArrowheads="1"/>
            </p:cNvSpPr>
            <p:nvPr/>
          </p:nvSpPr>
          <p:spPr bwMode="auto">
            <a:xfrm>
              <a:off x="1632" y="3072"/>
              <a:ext cx="38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2000"/>
                <a:t>2,0</a:t>
              </a:r>
            </a:p>
          </p:txBody>
        </p:sp>
      </p:grpSp>
      <p:grpSp>
        <p:nvGrpSpPr>
          <p:cNvPr id="36" name="Group 100"/>
          <p:cNvGrpSpPr>
            <a:grpSpLocks/>
          </p:cNvGrpSpPr>
          <p:nvPr/>
        </p:nvGrpSpPr>
        <p:grpSpPr bwMode="auto">
          <a:xfrm>
            <a:off x="3113760" y="3345271"/>
            <a:ext cx="1520640" cy="760400"/>
            <a:chOff x="1104" y="2400"/>
            <a:chExt cx="1056" cy="528"/>
          </a:xfrm>
        </p:grpSpPr>
        <p:grpSp>
          <p:nvGrpSpPr>
            <p:cNvPr id="37" name="Group 91"/>
            <p:cNvGrpSpPr>
              <a:grpSpLocks/>
            </p:cNvGrpSpPr>
            <p:nvPr/>
          </p:nvGrpSpPr>
          <p:grpSpPr bwMode="auto">
            <a:xfrm>
              <a:off x="1104" y="2400"/>
              <a:ext cx="1056" cy="528"/>
              <a:chOff x="1008" y="2016"/>
              <a:chExt cx="1056" cy="528"/>
            </a:xfrm>
          </p:grpSpPr>
          <p:sp>
            <p:nvSpPr>
              <p:cNvPr id="39" name="Line 44"/>
              <p:cNvSpPr>
                <a:spLocks noChangeShapeType="1"/>
              </p:cNvSpPr>
              <p:nvPr/>
            </p:nvSpPr>
            <p:spPr bwMode="auto">
              <a:xfrm flipV="1">
                <a:off x="1008" y="2160"/>
                <a:ext cx="576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O" sz="2000"/>
              </a:p>
            </p:txBody>
          </p:sp>
          <p:grpSp>
            <p:nvGrpSpPr>
              <p:cNvPr id="40" name="Group 19"/>
              <p:cNvGrpSpPr>
                <a:grpSpLocks/>
              </p:cNvGrpSpPr>
              <p:nvPr/>
            </p:nvGrpSpPr>
            <p:grpSpPr bwMode="auto">
              <a:xfrm>
                <a:off x="1584" y="2016"/>
                <a:ext cx="480" cy="288"/>
                <a:chOff x="1584" y="2016"/>
                <a:chExt cx="480" cy="288"/>
              </a:xfrm>
            </p:grpSpPr>
            <p:sp>
              <p:nvSpPr>
                <p:cNvPr id="41" name="Oval 12"/>
                <p:cNvSpPr>
                  <a:spLocks noChangeArrowheads="1"/>
                </p:cNvSpPr>
                <p:nvPr/>
              </p:nvSpPr>
              <p:spPr bwMode="auto">
                <a:xfrm>
                  <a:off x="1584" y="2016"/>
                  <a:ext cx="480" cy="288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 sz="2000"/>
                </a:p>
              </p:txBody>
            </p:sp>
            <p:sp>
              <p:nvSpPr>
                <p:cNvPr id="4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632" y="2016"/>
                  <a:ext cx="384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2000"/>
                    <a:t>4,0</a:t>
                  </a:r>
                </a:p>
              </p:txBody>
            </p:sp>
          </p:grpSp>
        </p:grpSp>
        <p:sp>
          <p:nvSpPr>
            <p:cNvPr id="38" name="Text Box 56"/>
            <p:cNvSpPr txBox="1">
              <a:spLocks noChangeArrowheads="1"/>
            </p:cNvSpPr>
            <p:nvPr/>
          </p:nvSpPr>
          <p:spPr bwMode="auto">
            <a:xfrm>
              <a:off x="1152" y="2534"/>
              <a:ext cx="28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/>
                <a:t>L</a:t>
              </a:r>
              <a:r>
                <a:rPr lang="es-CO" altLang="es-CO" sz="1050"/>
                <a:t>4</a:t>
              </a:r>
              <a:endParaRPr lang="es-CO" altLang="es-CO" sz="2000"/>
            </a:p>
          </p:txBody>
        </p:sp>
      </p:grpSp>
      <p:grpSp>
        <p:nvGrpSpPr>
          <p:cNvPr id="43" name="Group 123"/>
          <p:cNvGrpSpPr>
            <a:grpSpLocks/>
          </p:cNvGrpSpPr>
          <p:nvPr/>
        </p:nvGrpSpPr>
        <p:grpSpPr bwMode="auto">
          <a:xfrm>
            <a:off x="3940320" y="5277954"/>
            <a:ext cx="760320" cy="967782"/>
            <a:chOff x="1680" y="3744"/>
            <a:chExt cx="528" cy="672"/>
          </a:xfrm>
        </p:grpSpPr>
        <p:grpSp>
          <p:nvGrpSpPr>
            <p:cNvPr id="44" name="Group 29"/>
            <p:cNvGrpSpPr>
              <a:grpSpLocks/>
            </p:cNvGrpSpPr>
            <p:nvPr/>
          </p:nvGrpSpPr>
          <p:grpSpPr bwMode="auto">
            <a:xfrm>
              <a:off x="1680" y="4128"/>
              <a:ext cx="480" cy="288"/>
              <a:chOff x="1584" y="3072"/>
              <a:chExt cx="480" cy="288"/>
            </a:xfrm>
          </p:grpSpPr>
          <p:sp>
            <p:nvSpPr>
              <p:cNvPr id="47" name="Oval 30"/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 sz="2000"/>
              </a:p>
            </p:txBody>
          </p:sp>
          <p:sp>
            <p:nvSpPr>
              <p:cNvPr id="48" name="Text Box 31"/>
              <p:cNvSpPr txBox="1">
                <a:spLocks noChangeArrowheads="1"/>
              </p:cNvSpPr>
              <p:nvPr/>
            </p:nvSpPr>
            <p:spPr bwMode="auto">
              <a:xfrm>
                <a:off x="1632" y="3072"/>
                <a:ext cx="38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2000"/>
                  <a:t>3,0</a:t>
                </a:r>
              </a:p>
            </p:txBody>
          </p:sp>
        </p:grp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>
              <a:off x="1920" y="374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 sz="2000"/>
            </a:p>
          </p:txBody>
        </p:sp>
        <p:sp>
          <p:nvSpPr>
            <p:cNvPr id="46" name="Text Box 83"/>
            <p:cNvSpPr txBox="1">
              <a:spLocks noChangeArrowheads="1"/>
            </p:cNvSpPr>
            <p:nvPr/>
          </p:nvSpPr>
          <p:spPr bwMode="auto">
            <a:xfrm>
              <a:off x="1872" y="3792"/>
              <a:ext cx="33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/>
                <a:t>T</a:t>
              </a:r>
              <a:r>
                <a:rPr lang="es-CO" altLang="es-CO" sz="1050"/>
                <a:t>34</a:t>
              </a:r>
              <a:endParaRPr lang="es-CO" altLang="es-CO" sz="2000"/>
            </a:p>
          </p:txBody>
        </p:sp>
      </p:grpSp>
      <p:grpSp>
        <p:nvGrpSpPr>
          <p:cNvPr id="49" name="Group 89"/>
          <p:cNvGrpSpPr>
            <a:grpSpLocks/>
          </p:cNvGrpSpPr>
          <p:nvPr/>
        </p:nvGrpSpPr>
        <p:grpSpPr bwMode="auto">
          <a:xfrm>
            <a:off x="4634400" y="5764726"/>
            <a:ext cx="4492800" cy="483891"/>
            <a:chOff x="2064" y="3696"/>
            <a:chExt cx="3120" cy="336"/>
          </a:xfrm>
        </p:grpSpPr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2064" y="388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 sz="2000"/>
            </a:p>
          </p:txBody>
        </p:sp>
        <p:grpSp>
          <p:nvGrpSpPr>
            <p:cNvPr id="51" name="Group 32"/>
            <p:cNvGrpSpPr>
              <a:grpSpLocks/>
            </p:cNvGrpSpPr>
            <p:nvPr/>
          </p:nvGrpSpPr>
          <p:grpSpPr bwMode="auto">
            <a:xfrm>
              <a:off x="2496" y="3744"/>
              <a:ext cx="480" cy="288"/>
              <a:chOff x="1584" y="3072"/>
              <a:chExt cx="480" cy="288"/>
            </a:xfrm>
          </p:grpSpPr>
          <p:sp>
            <p:nvSpPr>
              <p:cNvPr id="65" name="Oval 33"/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 sz="2000"/>
              </a:p>
            </p:txBody>
          </p:sp>
          <p:sp>
            <p:nvSpPr>
              <p:cNvPr id="66" name="Text Box 34"/>
              <p:cNvSpPr txBox="1">
                <a:spLocks noChangeArrowheads="1"/>
              </p:cNvSpPr>
              <p:nvPr/>
            </p:nvSpPr>
            <p:spPr bwMode="auto">
              <a:xfrm>
                <a:off x="1632" y="3072"/>
                <a:ext cx="38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2000"/>
                  <a:t>3,3</a:t>
                </a:r>
              </a:p>
            </p:txBody>
          </p:sp>
        </p:grpSp>
        <p:grpSp>
          <p:nvGrpSpPr>
            <p:cNvPr id="52" name="Group 35"/>
            <p:cNvGrpSpPr>
              <a:grpSpLocks/>
            </p:cNvGrpSpPr>
            <p:nvPr/>
          </p:nvGrpSpPr>
          <p:grpSpPr bwMode="auto">
            <a:xfrm>
              <a:off x="3408" y="3744"/>
              <a:ext cx="480" cy="288"/>
              <a:chOff x="1584" y="3072"/>
              <a:chExt cx="480" cy="288"/>
            </a:xfrm>
          </p:grpSpPr>
          <p:sp>
            <p:nvSpPr>
              <p:cNvPr id="63" name="Oval 36"/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 sz="2000"/>
              </a:p>
            </p:txBody>
          </p:sp>
          <p:sp>
            <p:nvSpPr>
              <p:cNvPr id="64" name="Text Box 37"/>
              <p:cNvSpPr txBox="1">
                <a:spLocks noChangeArrowheads="1"/>
              </p:cNvSpPr>
              <p:nvPr/>
            </p:nvSpPr>
            <p:spPr bwMode="auto">
              <a:xfrm>
                <a:off x="1632" y="3072"/>
                <a:ext cx="38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2000"/>
                  <a:t>4,2</a:t>
                </a:r>
              </a:p>
            </p:txBody>
          </p:sp>
        </p:grpSp>
        <p:grpSp>
          <p:nvGrpSpPr>
            <p:cNvPr id="53" name="Group 38"/>
            <p:cNvGrpSpPr>
              <a:grpSpLocks/>
            </p:cNvGrpSpPr>
            <p:nvPr/>
          </p:nvGrpSpPr>
          <p:grpSpPr bwMode="auto">
            <a:xfrm>
              <a:off x="4320" y="3744"/>
              <a:ext cx="480" cy="288"/>
              <a:chOff x="1584" y="3072"/>
              <a:chExt cx="480" cy="288"/>
            </a:xfrm>
          </p:grpSpPr>
          <p:sp>
            <p:nvSpPr>
              <p:cNvPr id="61" name="Oval 39"/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 sz="2000"/>
              </a:p>
            </p:txBody>
          </p:sp>
          <p:sp>
            <p:nvSpPr>
              <p:cNvPr id="62" name="Text Box 40"/>
              <p:cNvSpPr txBox="1">
                <a:spLocks noChangeArrowheads="1"/>
              </p:cNvSpPr>
              <p:nvPr/>
            </p:nvSpPr>
            <p:spPr bwMode="auto">
              <a:xfrm>
                <a:off x="1632" y="3072"/>
                <a:ext cx="38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2000"/>
                  <a:t>0,2</a:t>
                </a:r>
              </a:p>
            </p:txBody>
          </p:sp>
        </p:grp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2976" y="388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 sz="2000"/>
            </a:p>
          </p:txBody>
        </p: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3888" y="388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 sz="2000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4752" y="388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 sz="2000"/>
            </a:p>
          </p:txBody>
        </p:sp>
        <p:sp>
          <p:nvSpPr>
            <p:cNvPr id="57" name="Text Box 84"/>
            <p:cNvSpPr txBox="1">
              <a:spLocks noChangeArrowheads="1"/>
            </p:cNvSpPr>
            <p:nvPr/>
          </p:nvSpPr>
          <p:spPr bwMode="auto">
            <a:xfrm>
              <a:off x="2064" y="3696"/>
              <a:ext cx="28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/>
                <a:t>L</a:t>
              </a:r>
              <a:r>
                <a:rPr lang="es-CO" altLang="es-CO" sz="1050"/>
                <a:t>3</a:t>
              </a:r>
              <a:endParaRPr lang="es-CO" altLang="es-CO" sz="2000"/>
            </a:p>
          </p:txBody>
        </p:sp>
        <p:sp>
          <p:nvSpPr>
            <p:cNvPr id="58" name="Text Box 85"/>
            <p:cNvSpPr txBox="1">
              <a:spLocks noChangeArrowheads="1"/>
            </p:cNvSpPr>
            <p:nvPr/>
          </p:nvSpPr>
          <p:spPr bwMode="auto">
            <a:xfrm>
              <a:off x="2976" y="3696"/>
              <a:ext cx="33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/>
                <a:t>T</a:t>
              </a:r>
              <a:r>
                <a:rPr lang="es-CO" altLang="es-CO" sz="1050"/>
                <a:t>34</a:t>
              </a:r>
              <a:endParaRPr lang="es-CO" altLang="es-CO" sz="2000"/>
            </a:p>
          </p:txBody>
        </p:sp>
        <p:sp>
          <p:nvSpPr>
            <p:cNvPr id="59" name="Text Box 86"/>
            <p:cNvSpPr txBox="1">
              <a:spLocks noChangeArrowheads="1"/>
            </p:cNvSpPr>
            <p:nvPr/>
          </p:nvSpPr>
          <p:spPr bwMode="auto">
            <a:xfrm>
              <a:off x="3936" y="3696"/>
              <a:ext cx="28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/>
                <a:t>V</a:t>
              </a:r>
              <a:r>
                <a:rPr lang="es-CO" altLang="es-CO" sz="1050"/>
                <a:t>4</a:t>
              </a:r>
              <a:endParaRPr lang="es-CO" altLang="es-CO" sz="2000"/>
            </a:p>
          </p:txBody>
        </p:sp>
        <p:sp>
          <p:nvSpPr>
            <p:cNvPr id="60" name="Text Box 87"/>
            <p:cNvSpPr txBox="1">
              <a:spLocks noChangeArrowheads="1"/>
            </p:cNvSpPr>
            <p:nvPr/>
          </p:nvSpPr>
          <p:spPr bwMode="auto">
            <a:xfrm>
              <a:off x="4800" y="3696"/>
              <a:ext cx="33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/>
                <a:t>T</a:t>
              </a:r>
              <a:r>
                <a:rPr lang="es-CO" altLang="es-CO" sz="1050"/>
                <a:t>43</a:t>
              </a:r>
              <a:endParaRPr lang="es-CO" altLang="es-CO" sz="2000"/>
            </a:p>
          </p:txBody>
        </p:sp>
      </p:grpSp>
      <p:grpSp>
        <p:nvGrpSpPr>
          <p:cNvPr id="67" name="Group 90"/>
          <p:cNvGrpSpPr>
            <a:grpSpLocks/>
          </p:cNvGrpSpPr>
          <p:nvPr/>
        </p:nvGrpSpPr>
        <p:grpSpPr bwMode="auto">
          <a:xfrm>
            <a:off x="3252000" y="4520434"/>
            <a:ext cx="1382400" cy="760400"/>
            <a:chOff x="1104" y="2832"/>
            <a:chExt cx="960" cy="528"/>
          </a:xfrm>
        </p:grpSpPr>
        <p:grpSp>
          <p:nvGrpSpPr>
            <p:cNvPr id="68" name="Group 18"/>
            <p:cNvGrpSpPr>
              <a:grpSpLocks/>
            </p:cNvGrpSpPr>
            <p:nvPr/>
          </p:nvGrpSpPr>
          <p:grpSpPr bwMode="auto">
            <a:xfrm>
              <a:off x="1584" y="3072"/>
              <a:ext cx="480" cy="288"/>
              <a:chOff x="1584" y="3072"/>
              <a:chExt cx="480" cy="288"/>
            </a:xfrm>
          </p:grpSpPr>
          <p:sp>
            <p:nvSpPr>
              <p:cNvPr id="72" name="Oval 15"/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 sz="2000"/>
              </a:p>
            </p:txBody>
          </p:sp>
          <p:sp>
            <p:nvSpPr>
              <p:cNvPr id="73" name="Text Box 16"/>
              <p:cNvSpPr txBox="1">
                <a:spLocks noChangeArrowheads="1"/>
              </p:cNvSpPr>
              <p:nvPr/>
            </p:nvSpPr>
            <p:spPr bwMode="auto">
              <a:xfrm>
                <a:off x="1632" y="3072"/>
                <a:ext cx="38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2000"/>
                  <a:t>0,3</a:t>
                </a:r>
              </a:p>
            </p:txBody>
          </p:sp>
        </p:grpSp>
        <p:grpSp>
          <p:nvGrpSpPr>
            <p:cNvPr id="69" name="Group 69"/>
            <p:cNvGrpSpPr>
              <a:grpSpLocks/>
            </p:cNvGrpSpPr>
            <p:nvPr/>
          </p:nvGrpSpPr>
          <p:grpSpPr bwMode="auto">
            <a:xfrm>
              <a:off x="1104" y="2832"/>
              <a:ext cx="480" cy="336"/>
              <a:chOff x="1104" y="2832"/>
              <a:chExt cx="480" cy="336"/>
            </a:xfrm>
          </p:grpSpPr>
          <p:sp>
            <p:nvSpPr>
              <p:cNvPr id="70" name="Line 45"/>
              <p:cNvSpPr>
                <a:spLocks noChangeShapeType="1"/>
              </p:cNvSpPr>
              <p:nvPr/>
            </p:nvSpPr>
            <p:spPr bwMode="auto">
              <a:xfrm>
                <a:off x="1104" y="2832"/>
                <a:ext cx="48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O" sz="2000"/>
              </a:p>
            </p:txBody>
          </p:sp>
          <p:sp>
            <p:nvSpPr>
              <p:cNvPr id="71" name="Text Box 66"/>
              <p:cNvSpPr txBox="1">
                <a:spLocks noChangeArrowheads="1"/>
              </p:cNvSpPr>
              <p:nvPr/>
            </p:nvSpPr>
            <p:spPr bwMode="auto">
              <a:xfrm>
                <a:off x="1152" y="2928"/>
                <a:ext cx="28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L</a:t>
                </a:r>
                <a:r>
                  <a:rPr lang="es-CO" altLang="es-CO" sz="1050"/>
                  <a:t>3</a:t>
                </a:r>
                <a:endParaRPr lang="es-CO" altLang="es-CO" sz="2000"/>
              </a:p>
            </p:txBody>
          </p:sp>
        </p:grpSp>
      </p:grpSp>
      <p:grpSp>
        <p:nvGrpSpPr>
          <p:cNvPr id="74" name="Group 125"/>
          <p:cNvGrpSpPr>
            <a:grpSpLocks/>
          </p:cNvGrpSpPr>
          <p:nvPr/>
        </p:nvGrpSpPr>
        <p:grpSpPr bwMode="auto">
          <a:xfrm>
            <a:off x="4527841" y="3578577"/>
            <a:ext cx="1409760" cy="1535201"/>
            <a:chOff x="2086" y="2561"/>
            <a:chExt cx="979" cy="1066"/>
          </a:xfrm>
        </p:grpSpPr>
        <p:grpSp>
          <p:nvGrpSpPr>
            <p:cNvPr id="75" name="Group 96"/>
            <p:cNvGrpSpPr>
              <a:grpSpLocks/>
            </p:cNvGrpSpPr>
            <p:nvPr/>
          </p:nvGrpSpPr>
          <p:grpSpPr bwMode="auto">
            <a:xfrm>
              <a:off x="2132" y="3243"/>
              <a:ext cx="672" cy="384"/>
              <a:chOff x="2016" y="2832"/>
              <a:chExt cx="672" cy="384"/>
            </a:xfrm>
          </p:grpSpPr>
          <p:sp>
            <p:nvSpPr>
              <p:cNvPr id="88" name="Line 48"/>
              <p:cNvSpPr>
                <a:spLocks noChangeShapeType="1"/>
              </p:cNvSpPr>
              <p:nvPr/>
            </p:nvSpPr>
            <p:spPr bwMode="auto">
              <a:xfrm flipV="1">
                <a:off x="2016" y="2832"/>
                <a:ext cx="62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O" sz="2000"/>
              </a:p>
            </p:txBody>
          </p:sp>
          <p:sp>
            <p:nvSpPr>
              <p:cNvPr id="89" name="Text Box 58"/>
              <p:cNvSpPr txBox="1">
                <a:spLocks noChangeArrowheads="1"/>
              </p:cNvSpPr>
              <p:nvPr/>
            </p:nvSpPr>
            <p:spPr bwMode="auto">
              <a:xfrm>
                <a:off x="2400" y="2880"/>
                <a:ext cx="28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L</a:t>
                </a:r>
                <a:r>
                  <a:rPr lang="es-CO" altLang="es-CO" sz="1050"/>
                  <a:t>4</a:t>
                </a:r>
                <a:endParaRPr lang="es-CO" altLang="es-CO" sz="2000"/>
              </a:p>
            </p:txBody>
          </p:sp>
        </p:grpSp>
        <p:grpSp>
          <p:nvGrpSpPr>
            <p:cNvPr id="76" name="Group 94"/>
            <p:cNvGrpSpPr>
              <a:grpSpLocks/>
            </p:cNvGrpSpPr>
            <p:nvPr/>
          </p:nvGrpSpPr>
          <p:grpSpPr bwMode="auto">
            <a:xfrm>
              <a:off x="2132" y="2561"/>
              <a:ext cx="672" cy="432"/>
              <a:chOff x="2016" y="2112"/>
              <a:chExt cx="672" cy="432"/>
            </a:xfrm>
          </p:grpSpPr>
          <p:sp>
            <p:nvSpPr>
              <p:cNvPr id="86" name="Line 47"/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624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O" sz="2000"/>
              </a:p>
            </p:txBody>
          </p:sp>
          <p:sp>
            <p:nvSpPr>
              <p:cNvPr id="87" name="Text Box 59"/>
              <p:cNvSpPr txBox="1">
                <a:spLocks noChangeArrowheads="1"/>
              </p:cNvSpPr>
              <p:nvPr/>
            </p:nvSpPr>
            <p:spPr bwMode="auto">
              <a:xfrm>
                <a:off x="2400" y="2208"/>
                <a:ext cx="28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L</a:t>
                </a:r>
                <a:r>
                  <a:rPr lang="es-CO" altLang="es-CO" sz="1050"/>
                  <a:t>3</a:t>
                </a:r>
                <a:endParaRPr lang="es-CO" altLang="es-CO" sz="2000"/>
              </a:p>
            </p:txBody>
          </p:sp>
        </p:grpSp>
        <p:grpSp>
          <p:nvGrpSpPr>
            <p:cNvPr id="77" name="Group 95"/>
            <p:cNvGrpSpPr>
              <a:grpSpLocks/>
            </p:cNvGrpSpPr>
            <p:nvPr/>
          </p:nvGrpSpPr>
          <p:grpSpPr bwMode="auto">
            <a:xfrm>
              <a:off x="2086" y="3067"/>
              <a:ext cx="624" cy="432"/>
              <a:chOff x="1968" y="2640"/>
              <a:chExt cx="624" cy="432"/>
            </a:xfrm>
          </p:grpSpPr>
          <p:sp>
            <p:nvSpPr>
              <p:cNvPr id="84" name="Line 76"/>
              <p:cNvSpPr>
                <a:spLocks noChangeShapeType="1"/>
              </p:cNvSpPr>
              <p:nvPr/>
            </p:nvSpPr>
            <p:spPr bwMode="auto">
              <a:xfrm flipV="1">
                <a:off x="1968" y="2640"/>
                <a:ext cx="624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O" sz="2000"/>
              </a:p>
            </p:txBody>
          </p:sp>
          <p:sp>
            <p:nvSpPr>
              <p:cNvPr id="85" name="Text Box 73"/>
              <p:cNvSpPr txBox="1">
                <a:spLocks noChangeArrowheads="1"/>
              </p:cNvSpPr>
              <p:nvPr/>
            </p:nvSpPr>
            <p:spPr bwMode="auto">
              <a:xfrm>
                <a:off x="2016" y="2688"/>
                <a:ext cx="28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V</a:t>
                </a:r>
                <a:r>
                  <a:rPr lang="es-CO" altLang="es-CO" sz="1050"/>
                  <a:t>4</a:t>
                </a:r>
                <a:endParaRPr lang="es-CO" altLang="es-CO" sz="2000"/>
              </a:p>
            </p:txBody>
          </p:sp>
        </p:grpSp>
        <p:grpSp>
          <p:nvGrpSpPr>
            <p:cNvPr id="78" name="Group 93"/>
            <p:cNvGrpSpPr>
              <a:grpSpLocks/>
            </p:cNvGrpSpPr>
            <p:nvPr/>
          </p:nvGrpSpPr>
          <p:grpSpPr bwMode="auto">
            <a:xfrm>
              <a:off x="2086" y="2705"/>
              <a:ext cx="624" cy="432"/>
              <a:chOff x="1968" y="2256"/>
              <a:chExt cx="624" cy="432"/>
            </a:xfrm>
          </p:grpSpPr>
          <p:sp>
            <p:nvSpPr>
              <p:cNvPr id="82" name="Line 75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624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O" sz="2000"/>
              </a:p>
            </p:txBody>
          </p:sp>
          <p:sp>
            <p:nvSpPr>
              <p:cNvPr id="83" name="Text Box 74"/>
              <p:cNvSpPr txBox="1">
                <a:spLocks noChangeArrowheads="1"/>
              </p:cNvSpPr>
              <p:nvPr/>
            </p:nvSpPr>
            <p:spPr bwMode="auto">
              <a:xfrm>
                <a:off x="2016" y="2352"/>
                <a:ext cx="28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V</a:t>
                </a:r>
                <a:r>
                  <a:rPr lang="es-CO" altLang="es-CO" sz="1050"/>
                  <a:t>3</a:t>
                </a:r>
                <a:endParaRPr lang="es-CO" altLang="es-CO" sz="2000"/>
              </a:p>
            </p:txBody>
          </p:sp>
        </p:grpSp>
        <p:grpSp>
          <p:nvGrpSpPr>
            <p:cNvPr id="79" name="Group 20"/>
            <p:cNvGrpSpPr>
              <a:grpSpLocks/>
            </p:cNvGrpSpPr>
            <p:nvPr/>
          </p:nvGrpSpPr>
          <p:grpSpPr bwMode="auto">
            <a:xfrm>
              <a:off x="2585" y="2993"/>
              <a:ext cx="480" cy="288"/>
              <a:chOff x="1248" y="1920"/>
              <a:chExt cx="480" cy="288"/>
            </a:xfrm>
          </p:grpSpPr>
          <p:sp>
            <p:nvSpPr>
              <p:cNvPr id="80" name="Oval 21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 sz="2000"/>
              </a:p>
            </p:txBody>
          </p:sp>
          <p:sp>
            <p:nvSpPr>
              <p:cNvPr id="81" name="Text Box 22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2000"/>
                  <a:t>4,3</a:t>
                </a:r>
              </a:p>
            </p:txBody>
          </p:sp>
        </p:grpSp>
      </p:grpSp>
      <p:grpSp>
        <p:nvGrpSpPr>
          <p:cNvPr id="90" name="Group 126"/>
          <p:cNvGrpSpPr>
            <a:grpSpLocks/>
          </p:cNvGrpSpPr>
          <p:nvPr/>
        </p:nvGrpSpPr>
        <p:grpSpPr bwMode="auto">
          <a:xfrm>
            <a:off x="4641600" y="3448964"/>
            <a:ext cx="3386880" cy="1674897"/>
            <a:chOff x="2165" y="2472"/>
            <a:chExt cx="2352" cy="1163"/>
          </a:xfrm>
        </p:grpSpPr>
        <p:grpSp>
          <p:nvGrpSpPr>
            <p:cNvPr id="91" name="Group 26"/>
            <p:cNvGrpSpPr>
              <a:grpSpLocks/>
            </p:cNvGrpSpPr>
            <p:nvPr/>
          </p:nvGrpSpPr>
          <p:grpSpPr bwMode="auto">
            <a:xfrm>
              <a:off x="4037" y="2818"/>
              <a:ext cx="480" cy="288"/>
              <a:chOff x="1248" y="1920"/>
              <a:chExt cx="480" cy="288"/>
            </a:xfrm>
          </p:grpSpPr>
          <p:sp>
            <p:nvSpPr>
              <p:cNvPr id="102" name="Oval 27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 sz="2000"/>
              </a:p>
            </p:txBody>
          </p:sp>
          <p:sp>
            <p:nvSpPr>
              <p:cNvPr id="103" name="Text Box 28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2000"/>
                  <a:t>1,3</a:t>
                </a:r>
              </a:p>
            </p:txBody>
          </p:sp>
        </p:grpSp>
        <p:grpSp>
          <p:nvGrpSpPr>
            <p:cNvPr id="92" name="Group 98"/>
            <p:cNvGrpSpPr>
              <a:grpSpLocks/>
            </p:cNvGrpSpPr>
            <p:nvPr/>
          </p:nvGrpSpPr>
          <p:grpSpPr bwMode="auto">
            <a:xfrm>
              <a:off x="2182" y="2472"/>
              <a:ext cx="1872" cy="442"/>
              <a:chOff x="2064" y="2102"/>
              <a:chExt cx="1872" cy="442"/>
            </a:xfrm>
          </p:grpSpPr>
          <p:sp>
            <p:nvSpPr>
              <p:cNvPr id="99" name="Line 46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1872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O" sz="2000"/>
              </a:p>
            </p:txBody>
          </p:sp>
          <p:sp>
            <p:nvSpPr>
              <p:cNvPr id="100" name="Text Box 78"/>
              <p:cNvSpPr txBox="1">
                <a:spLocks noChangeArrowheads="1"/>
              </p:cNvSpPr>
              <p:nvPr/>
            </p:nvSpPr>
            <p:spPr bwMode="auto">
              <a:xfrm>
                <a:off x="2928" y="2304"/>
                <a:ext cx="33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T</a:t>
                </a:r>
                <a:r>
                  <a:rPr lang="es-CO" altLang="es-CO" sz="1050"/>
                  <a:t>43</a:t>
                </a:r>
                <a:endParaRPr lang="es-CO" altLang="es-CO" sz="2000"/>
              </a:p>
            </p:txBody>
          </p:sp>
          <p:sp>
            <p:nvSpPr>
              <p:cNvPr id="101" name="Text Box 79"/>
              <p:cNvSpPr txBox="1">
                <a:spLocks noChangeArrowheads="1"/>
              </p:cNvSpPr>
              <p:nvPr/>
            </p:nvSpPr>
            <p:spPr bwMode="auto">
              <a:xfrm>
                <a:off x="2928" y="2102"/>
                <a:ext cx="33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T</a:t>
                </a:r>
                <a:r>
                  <a:rPr lang="es-CO" altLang="es-CO" sz="1050"/>
                  <a:t>34</a:t>
                </a:r>
                <a:endParaRPr lang="es-CO" altLang="es-CO" sz="2000"/>
              </a:p>
            </p:txBody>
          </p:sp>
        </p:grpSp>
        <p:grpSp>
          <p:nvGrpSpPr>
            <p:cNvPr id="93" name="Group 110"/>
            <p:cNvGrpSpPr>
              <a:grpSpLocks/>
            </p:cNvGrpSpPr>
            <p:nvPr/>
          </p:nvGrpSpPr>
          <p:grpSpPr bwMode="auto">
            <a:xfrm>
              <a:off x="2165" y="3107"/>
              <a:ext cx="2016" cy="528"/>
              <a:chOff x="2160" y="3120"/>
              <a:chExt cx="2016" cy="528"/>
            </a:xfrm>
          </p:grpSpPr>
          <p:sp>
            <p:nvSpPr>
              <p:cNvPr id="97" name="Line 77"/>
              <p:cNvSpPr>
                <a:spLocks noChangeShapeType="1"/>
              </p:cNvSpPr>
              <p:nvPr/>
            </p:nvSpPr>
            <p:spPr bwMode="auto">
              <a:xfrm flipV="1">
                <a:off x="2160" y="3120"/>
                <a:ext cx="2016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O" sz="2000"/>
              </a:p>
            </p:txBody>
          </p:sp>
          <p:sp>
            <p:nvSpPr>
              <p:cNvPr id="98" name="Text Box 80"/>
              <p:cNvSpPr txBox="1">
                <a:spLocks noChangeArrowheads="1"/>
              </p:cNvSpPr>
              <p:nvPr/>
            </p:nvSpPr>
            <p:spPr bwMode="auto">
              <a:xfrm>
                <a:off x="2928" y="3408"/>
                <a:ext cx="28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V</a:t>
                </a:r>
                <a:r>
                  <a:rPr lang="es-CO" altLang="es-CO" sz="1050"/>
                  <a:t>4</a:t>
                </a:r>
                <a:endParaRPr lang="es-CO" altLang="es-CO" sz="2000"/>
              </a:p>
            </p:txBody>
          </p:sp>
        </p:grpSp>
        <p:grpSp>
          <p:nvGrpSpPr>
            <p:cNvPr id="94" name="Group 111"/>
            <p:cNvGrpSpPr>
              <a:grpSpLocks/>
            </p:cNvGrpSpPr>
            <p:nvPr/>
          </p:nvGrpSpPr>
          <p:grpSpPr bwMode="auto">
            <a:xfrm>
              <a:off x="3034" y="2993"/>
              <a:ext cx="1008" cy="235"/>
              <a:chOff x="3024" y="2976"/>
              <a:chExt cx="1008" cy="235"/>
            </a:xfrm>
          </p:grpSpPr>
          <p:sp>
            <p:nvSpPr>
              <p:cNvPr id="95" name="Line 101"/>
              <p:cNvSpPr>
                <a:spLocks noChangeShapeType="1"/>
              </p:cNvSpPr>
              <p:nvPr/>
            </p:nvSpPr>
            <p:spPr bwMode="auto">
              <a:xfrm flipV="1">
                <a:off x="3024" y="302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O" sz="2000"/>
              </a:p>
            </p:txBody>
          </p:sp>
          <p:sp>
            <p:nvSpPr>
              <p:cNvPr id="96" name="Text Box 102"/>
              <p:cNvSpPr txBox="1">
                <a:spLocks noChangeArrowheads="1"/>
              </p:cNvSpPr>
              <p:nvPr/>
            </p:nvSpPr>
            <p:spPr bwMode="auto">
              <a:xfrm>
                <a:off x="3216" y="2976"/>
                <a:ext cx="28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L</a:t>
                </a:r>
                <a:r>
                  <a:rPr lang="es-CO" altLang="es-CO" sz="1050"/>
                  <a:t>4</a:t>
                </a:r>
                <a:endParaRPr lang="es-CO" altLang="es-CO" sz="2000"/>
              </a:p>
            </p:txBody>
          </p:sp>
        </p:grpSp>
      </p:grpSp>
      <p:grpSp>
        <p:nvGrpSpPr>
          <p:cNvPr id="104" name="Group 119"/>
          <p:cNvGrpSpPr>
            <a:grpSpLocks/>
          </p:cNvGrpSpPr>
          <p:nvPr/>
        </p:nvGrpSpPr>
        <p:grpSpPr bwMode="auto">
          <a:xfrm>
            <a:off x="7744800" y="4243926"/>
            <a:ext cx="898560" cy="1036909"/>
            <a:chOff x="4320" y="3024"/>
            <a:chExt cx="624" cy="720"/>
          </a:xfrm>
        </p:grpSpPr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>
              <a:off x="4512" y="3024"/>
              <a:ext cx="144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 sz="2000"/>
            </a:p>
          </p:txBody>
        </p:sp>
        <p:sp>
          <p:nvSpPr>
            <p:cNvPr id="106" name="Text Box 105"/>
            <p:cNvSpPr txBox="1">
              <a:spLocks noChangeArrowheads="1"/>
            </p:cNvSpPr>
            <p:nvPr/>
          </p:nvSpPr>
          <p:spPr bwMode="auto">
            <a:xfrm>
              <a:off x="4512" y="3024"/>
              <a:ext cx="33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>
                  <a:solidFill>
                    <a:srgbClr val="FF0000"/>
                  </a:solidFill>
                </a:rPr>
                <a:t>T</a:t>
              </a:r>
              <a:r>
                <a:rPr lang="es-CO" altLang="es-CO" sz="1050">
                  <a:solidFill>
                    <a:srgbClr val="FF0000"/>
                  </a:solidFill>
                </a:rPr>
                <a:t>43</a:t>
              </a:r>
              <a:endParaRPr lang="es-CO" altLang="es-CO" sz="2000">
                <a:solidFill>
                  <a:srgbClr val="FF0000"/>
                </a:solidFill>
              </a:endParaRPr>
            </a:p>
          </p:txBody>
        </p:sp>
        <p:grpSp>
          <p:nvGrpSpPr>
            <p:cNvPr id="107" name="Group 106"/>
            <p:cNvGrpSpPr>
              <a:grpSpLocks/>
            </p:cNvGrpSpPr>
            <p:nvPr/>
          </p:nvGrpSpPr>
          <p:grpSpPr bwMode="auto">
            <a:xfrm>
              <a:off x="4464" y="3456"/>
              <a:ext cx="480" cy="288"/>
              <a:chOff x="1584" y="3072"/>
              <a:chExt cx="480" cy="288"/>
            </a:xfrm>
          </p:grpSpPr>
          <p:sp>
            <p:nvSpPr>
              <p:cNvPr id="109" name="Oval 107"/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 sz="2000"/>
              </a:p>
            </p:txBody>
          </p:sp>
          <p:sp>
            <p:nvSpPr>
              <p:cNvPr id="110" name="Text Box 108"/>
              <p:cNvSpPr txBox="1">
                <a:spLocks noChangeArrowheads="1"/>
              </p:cNvSpPr>
              <p:nvPr/>
            </p:nvSpPr>
            <p:spPr bwMode="auto">
              <a:xfrm>
                <a:off x="1632" y="3072"/>
                <a:ext cx="38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2000"/>
                  <a:t>1,3</a:t>
                </a:r>
              </a:p>
            </p:txBody>
          </p:sp>
        </p:grpSp>
        <p:sp>
          <p:nvSpPr>
            <p:cNvPr id="108" name="Text Box 109"/>
            <p:cNvSpPr txBox="1">
              <a:spLocks noChangeArrowheads="1"/>
            </p:cNvSpPr>
            <p:nvPr/>
          </p:nvSpPr>
          <p:spPr bwMode="auto">
            <a:xfrm>
              <a:off x="4320" y="3120"/>
              <a:ext cx="28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>
                  <a:solidFill>
                    <a:srgbClr val="FF0000"/>
                  </a:solidFill>
                </a:rPr>
                <a:t>L</a:t>
              </a:r>
              <a:r>
                <a:rPr lang="es-CO" altLang="es-CO" sz="1050">
                  <a:solidFill>
                    <a:srgbClr val="FF0000"/>
                  </a:solidFill>
                </a:rPr>
                <a:t>3</a:t>
              </a:r>
              <a:endParaRPr lang="es-CO" altLang="es-CO" sz="2000">
                <a:solidFill>
                  <a:srgbClr val="FF0000"/>
                </a:solidFill>
              </a:endParaRPr>
            </a:p>
          </p:txBody>
        </p:sp>
      </p:grpSp>
      <p:grpSp>
        <p:nvGrpSpPr>
          <p:cNvPr id="111" name="Group 118"/>
          <p:cNvGrpSpPr>
            <a:grpSpLocks/>
          </p:cNvGrpSpPr>
          <p:nvPr/>
        </p:nvGrpSpPr>
        <p:grpSpPr bwMode="auto">
          <a:xfrm>
            <a:off x="7952160" y="3414401"/>
            <a:ext cx="1313280" cy="753199"/>
            <a:chOff x="4464" y="2448"/>
            <a:chExt cx="912" cy="523"/>
          </a:xfrm>
        </p:grpSpPr>
        <p:grpSp>
          <p:nvGrpSpPr>
            <p:cNvPr id="112" name="Group 112"/>
            <p:cNvGrpSpPr>
              <a:grpSpLocks/>
            </p:cNvGrpSpPr>
            <p:nvPr/>
          </p:nvGrpSpPr>
          <p:grpSpPr bwMode="auto">
            <a:xfrm>
              <a:off x="4896" y="2448"/>
              <a:ext cx="480" cy="288"/>
              <a:chOff x="1584" y="3072"/>
              <a:chExt cx="480" cy="288"/>
            </a:xfrm>
          </p:grpSpPr>
          <p:sp>
            <p:nvSpPr>
              <p:cNvPr id="116" name="Oval 113"/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 sz="2000"/>
              </a:p>
            </p:txBody>
          </p:sp>
          <p:sp>
            <p:nvSpPr>
              <p:cNvPr id="117" name="Text Box 114"/>
              <p:cNvSpPr txBox="1">
                <a:spLocks noChangeArrowheads="1"/>
              </p:cNvSpPr>
              <p:nvPr/>
            </p:nvSpPr>
            <p:spPr bwMode="auto">
              <a:xfrm>
                <a:off x="1632" y="3072"/>
                <a:ext cx="38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2000"/>
                  <a:t>1,0</a:t>
                </a:r>
              </a:p>
            </p:txBody>
          </p:sp>
        </p:grpSp>
        <p:sp>
          <p:nvSpPr>
            <p:cNvPr id="113" name="Line 115"/>
            <p:cNvSpPr>
              <a:spLocks noChangeShapeType="1"/>
            </p:cNvSpPr>
            <p:nvPr/>
          </p:nvSpPr>
          <p:spPr bwMode="auto">
            <a:xfrm flipV="1">
              <a:off x="4464" y="2640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 sz="2000"/>
            </a:p>
          </p:txBody>
        </p:sp>
        <p:sp>
          <p:nvSpPr>
            <p:cNvPr id="114" name="Text Box 116"/>
            <p:cNvSpPr txBox="1">
              <a:spLocks noChangeArrowheads="1"/>
            </p:cNvSpPr>
            <p:nvPr/>
          </p:nvSpPr>
          <p:spPr bwMode="auto">
            <a:xfrm>
              <a:off x="4464" y="2544"/>
              <a:ext cx="28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>
                  <a:solidFill>
                    <a:schemeClr val="tx1"/>
                  </a:solidFill>
                </a:rPr>
                <a:t>V</a:t>
              </a:r>
              <a:r>
                <a:rPr lang="es-CO" altLang="es-CO" sz="1050">
                  <a:solidFill>
                    <a:schemeClr val="tx1"/>
                  </a:solidFill>
                </a:rPr>
                <a:t>3</a:t>
              </a:r>
              <a:endParaRPr lang="es-CO" altLang="es-CO" sz="2000">
                <a:solidFill>
                  <a:schemeClr val="tx1"/>
                </a:solidFill>
              </a:endParaRPr>
            </a:p>
          </p:txBody>
        </p:sp>
        <p:sp>
          <p:nvSpPr>
            <p:cNvPr id="115" name="Text Box 117"/>
            <p:cNvSpPr txBox="1">
              <a:spLocks noChangeArrowheads="1"/>
            </p:cNvSpPr>
            <p:nvPr/>
          </p:nvSpPr>
          <p:spPr bwMode="auto">
            <a:xfrm>
              <a:off x="4608" y="2736"/>
              <a:ext cx="28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>
                  <a:solidFill>
                    <a:schemeClr val="tx1"/>
                  </a:solidFill>
                </a:rPr>
                <a:t>L</a:t>
              </a:r>
              <a:r>
                <a:rPr lang="es-CO" altLang="es-CO" sz="1050">
                  <a:solidFill>
                    <a:schemeClr val="tx1"/>
                  </a:solidFill>
                </a:rPr>
                <a:t>3</a:t>
              </a:r>
              <a:endParaRPr lang="es-CO" altLang="es-CO" sz="20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15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Ejemplo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5"/>
            <a:ext cx="10544300" cy="542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 las Jarras de Agua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Analizar el espacio de estados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Es finito o infinito?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Cuántos estados hay?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Están conectados todos los estados?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38662" y="3018223"/>
            <a:ext cx="10017802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dirty="0" err="1">
                <a:latin typeface="Arial" charset="0"/>
              </a:rPr>
              <a:t>Finito</a:t>
            </a:r>
            <a:r>
              <a:rPr lang="en-GB" altLang="es-CO" sz="2500" dirty="0">
                <a:latin typeface="Arial" charset="0"/>
              </a:rPr>
              <a:t> </a:t>
            </a:r>
            <a:r>
              <a:rPr lang="es-ES" altLang="es-CO" sz="2800" dirty="0">
                <a:solidFill>
                  <a:srgbClr val="C00000"/>
                </a:solidFill>
              </a:rPr>
              <a:t>→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 </a:t>
            </a:r>
            <a:r>
              <a:rPr lang="en-GB" altLang="es-CO" sz="2500" dirty="0" err="1">
                <a:latin typeface="Arial" charset="0"/>
                <a:sym typeface="Symbol" pitchFamily="18" charset="2"/>
              </a:rPr>
              <a:t>siempre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 hay un </a:t>
            </a:r>
            <a:r>
              <a:rPr lang="en-GB" altLang="es-CO" sz="2500" dirty="0" err="1">
                <a:latin typeface="Arial" charset="0"/>
                <a:sym typeface="Symbol" pitchFamily="18" charset="2"/>
              </a:rPr>
              <a:t>vecino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 </a:t>
            </a:r>
            <a:r>
              <a:rPr lang="en-GB" altLang="es-CO" sz="2500" dirty="0" err="1">
                <a:latin typeface="Arial" charset="0"/>
                <a:sym typeface="Symbol" pitchFamily="18" charset="2"/>
              </a:rPr>
              <a:t>conectado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 </a:t>
            </a:r>
            <a:r>
              <a:rPr lang="en-GB" altLang="es-CO" sz="2500" dirty="0" err="1">
                <a:latin typeface="Arial" charset="0"/>
                <a:sym typeface="Symbol" pitchFamily="18" charset="2"/>
              </a:rPr>
              <a:t>por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 un </a:t>
            </a:r>
            <a:r>
              <a:rPr lang="en-GB" altLang="es-CO" sz="2500" dirty="0" err="1">
                <a:latin typeface="Arial" charset="0"/>
                <a:sym typeface="Symbol" pitchFamily="18" charset="2"/>
              </a:rPr>
              <a:t>operador</a:t>
            </a:r>
            <a:endParaRPr lang="en-GB" altLang="es-CO" sz="2900" dirty="0">
              <a:latin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38662" y="4129176"/>
            <a:ext cx="10017802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dirty="0">
                <a:latin typeface="Arial" charset="0"/>
              </a:rPr>
              <a:t>20 </a:t>
            </a:r>
            <a:r>
              <a:rPr lang="es-ES" altLang="es-CO" sz="2800" dirty="0">
                <a:solidFill>
                  <a:srgbClr val="C00000"/>
                </a:solidFill>
              </a:rPr>
              <a:t>→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 J4 </a:t>
            </a:r>
            <a:r>
              <a:rPr lang="en-GB" altLang="es-CO" sz="2500" dirty="0" err="1">
                <a:latin typeface="Arial" charset="0"/>
                <a:sym typeface="Symbol" pitchFamily="18" charset="2"/>
              </a:rPr>
              <a:t>tiene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 5 </a:t>
            </a:r>
            <a:r>
              <a:rPr lang="en-GB" altLang="es-CO" sz="2500" dirty="0" err="1">
                <a:latin typeface="Arial" charset="0"/>
                <a:sym typeface="Symbol" pitchFamily="18" charset="2"/>
              </a:rPr>
              <a:t>alternativas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 y J3 </a:t>
            </a:r>
            <a:r>
              <a:rPr lang="en-GB" altLang="es-CO" sz="2500" dirty="0" err="1">
                <a:latin typeface="Arial" charset="0"/>
                <a:sym typeface="Symbol" pitchFamily="18" charset="2"/>
              </a:rPr>
              <a:t>tiene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 4 </a:t>
            </a:r>
            <a:r>
              <a:rPr lang="en-GB" altLang="es-CO" sz="2500" dirty="0" err="1">
                <a:latin typeface="Arial" charset="0"/>
                <a:sym typeface="Symbol" pitchFamily="18" charset="2"/>
              </a:rPr>
              <a:t>alternativas</a:t>
            </a:r>
            <a:endParaRPr lang="en-GB" altLang="es-CO" sz="2900" dirty="0">
              <a:latin typeface="Arial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38662" y="5241680"/>
            <a:ext cx="10017802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dirty="0">
                <a:latin typeface="Arial" charset="0"/>
              </a:rPr>
              <a:t>SÍ </a:t>
            </a:r>
            <a:r>
              <a:rPr lang="es-ES" altLang="es-CO" sz="2800" dirty="0">
                <a:solidFill>
                  <a:srgbClr val="C00000"/>
                </a:solidFill>
              </a:rPr>
              <a:t>→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 </a:t>
            </a:r>
            <a:r>
              <a:rPr lang="en-GB" altLang="es-CO" sz="2500" dirty="0" err="1">
                <a:latin typeface="Arial" charset="0"/>
                <a:sym typeface="Symbol" pitchFamily="18" charset="2"/>
              </a:rPr>
              <a:t>siempre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 hay un </a:t>
            </a:r>
            <a:r>
              <a:rPr lang="en-GB" altLang="es-CO" sz="2500" dirty="0" err="1">
                <a:latin typeface="Arial" charset="0"/>
                <a:sym typeface="Symbol" pitchFamily="18" charset="2"/>
              </a:rPr>
              <a:t>vecino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 </a:t>
            </a:r>
            <a:r>
              <a:rPr lang="en-GB" altLang="es-CO" sz="2500" dirty="0" err="1">
                <a:latin typeface="Arial" charset="0"/>
                <a:sym typeface="Symbol" pitchFamily="18" charset="2"/>
              </a:rPr>
              <a:t>conectado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 </a:t>
            </a:r>
            <a:r>
              <a:rPr lang="en-GB" altLang="es-CO" sz="2500" dirty="0" err="1">
                <a:latin typeface="Arial" charset="0"/>
                <a:sym typeface="Symbol" pitchFamily="18" charset="2"/>
              </a:rPr>
              <a:t>por</a:t>
            </a:r>
            <a:r>
              <a:rPr lang="en-GB" altLang="es-CO" sz="2500" dirty="0">
                <a:latin typeface="Arial" charset="0"/>
                <a:sym typeface="Symbol" pitchFamily="18" charset="2"/>
              </a:rPr>
              <a:t> un </a:t>
            </a:r>
            <a:r>
              <a:rPr lang="en-GB" altLang="es-CO" sz="2500" dirty="0" err="1">
                <a:latin typeface="Arial" charset="0"/>
                <a:sym typeface="Symbol" pitchFamily="18" charset="2"/>
              </a:rPr>
              <a:t>operador</a:t>
            </a:r>
            <a:endParaRPr lang="en-GB" altLang="es-CO" sz="29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4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2-1 - Espacio Problema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Hay un robot aspiradora que debe limpiar un apartamento que tiene dos habitaciones conectadas entre sí. Inicialmente, las dos habitaciones se encuentran sucias y el robot está localizado en la habitación de la derecha. Cuál es la secuencia de acciones requerida para que el apartamento quede limpio y el robot quede en su lugar de origen?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9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0" y="3424994"/>
            <a:ext cx="5705280" cy="27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406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8732</TotalTime>
  <Words>765</Words>
  <Application>Microsoft Macintosh PowerPoint</Application>
  <PresentationFormat>Panorámica</PresentationFormat>
  <Paragraphs>139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Cavolini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lastModifiedBy>Andrea Del Pilar Rueda Olarte</cp:lastModifiedBy>
  <cp:revision>324</cp:revision>
  <dcterms:created xsi:type="dcterms:W3CDTF">2017-03-01T15:55:36Z</dcterms:created>
  <dcterms:modified xsi:type="dcterms:W3CDTF">2020-08-10T22:50:43Z</dcterms:modified>
</cp:coreProperties>
</file>