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45" r:id="rId2"/>
    <p:sldId id="323" r:id="rId3"/>
    <p:sldId id="477" r:id="rId4"/>
    <p:sldId id="536" r:id="rId5"/>
    <p:sldId id="556" r:id="rId6"/>
    <p:sldId id="537" r:id="rId7"/>
    <p:sldId id="538" r:id="rId8"/>
    <p:sldId id="539" r:id="rId9"/>
    <p:sldId id="541" r:id="rId10"/>
    <p:sldId id="542" r:id="rId11"/>
    <p:sldId id="557" r:id="rId12"/>
    <p:sldId id="547" r:id="rId13"/>
    <p:sldId id="549" r:id="rId14"/>
    <p:sldId id="550" r:id="rId15"/>
    <p:sldId id="551" r:id="rId16"/>
    <p:sldId id="552" r:id="rId17"/>
    <p:sldId id="548" r:id="rId18"/>
    <p:sldId id="553" r:id="rId19"/>
    <p:sldId id="554" r:id="rId20"/>
    <p:sldId id="555" r:id="rId21"/>
    <p:sldId id="546" r:id="rId22"/>
    <p:sldId id="366" r:id="rId23"/>
    <p:sldId id="512" r:id="rId2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99FF"/>
    <a:srgbClr val="FF66FF"/>
    <a:srgbClr val="FFCCFF"/>
    <a:srgbClr val="00FFFF"/>
    <a:srgbClr val="FFFF99"/>
    <a:srgbClr val="CC99FF"/>
    <a:srgbClr val="006666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176F0-585B-9990-A5CA-9F08D56B03AC}" v="7" dt="2021-02-24T20:45:56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/>
    <p:restoredTop sz="95331" autoAdjust="0"/>
  </p:normalViewPr>
  <p:slideViewPr>
    <p:cSldViewPr snapToGrid="0" snapToObjects="1">
      <p:cViewPr varScale="1">
        <p:scale>
          <a:sx n="107" d="100"/>
          <a:sy n="107" d="100"/>
        </p:scale>
        <p:origin x="120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Rene Ramirez Castro" userId="S::ivan_ramirez@javeriana.edu.co::94edf796-c7e6-4335-b841-ff315b4fe805" providerId="AD" clId="Web-{11B176F0-585B-9990-A5CA-9F08D56B03AC}"/>
    <pc:docChg chg="modSld">
      <pc:chgData name="Ivan Rene Ramirez Castro" userId="S::ivan_ramirez@javeriana.edu.co::94edf796-c7e6-4335-b841-ff315b4fe805" providerId="AD" clId="Web-{11B176F0-585B-9990-A5CA-9F08D56B03AC}" dt="2021-02-24T20:45:56.720" v="6" actId="20577"/>
      <pc:docMkLst>
        <pc:docMk/>
      </pc:docMkLst>
      <pc:sldChg chg="modSp">
        <pc:chgData name="Ivan Rene Ramirez Castro" userId="S::ivan_ramirez@javeriana.edu.co::94edf796-c7e6-4335-b841-ff315b4fe805" providerId="AD" clId="Web-{11B176F0-585B-9990-A5CA-9F08D56B03AC}" dt="2021-02-24T20:45:56.720" v="6" actId="20577"/>
        <pc:sldMkLst>
          <pc:docMk/>
          <pc:sldMk cId="4245810912" sldId="546"/>
        </pc:sldMkLst>
        <pc:spChg chg="mod">
          <ac:chgData name="Ivan Rene Ramirez Castro" userId="S::ivan_ramirez@javeriana.edu.co::94edf796-c7e6-4335-b841-ff315b4fe805" providerId="AD" clId="Web-{11B176F0-585B-9990-A5CA-9F08D56B03AC}" dt="2021-02-24T20:45:56.720" v="6" actId="20577"/>
          <ac:spMkLst>
            <pc:docMk/>
            <pc:sldMk cId="4245810912" sldId="546"/>
            <ac:spMk id="11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BDD83-85F0-4848-BDAB-2538B39F3865}" type="doc">
      <dgm:prSet loTypeId="urn:microsoft.com/office/officeart/2005/8/layout/radial3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8D50EBE8-DD35-4648-91AA-12D4FE5E648C}">
      <dgm:prSet phldrT="[Texto]" custT="1"/>
      <dgm:spPr/>
      <dgm:t>
        <a:bodyPr/>
        <a:lstStyle/>
        <a:p>
          <a:r>
            <a:rPr lang="es-CO" sz="3200" dirty="0">
              <a:solidFill>
                <a:srgbClr val="FFFF00"/>
              </a:solidFill>
            </a:rPr>
            <a:t>MIN-MAX</a:t>
          </a:r>
        </a:p>
      </dgm:t>
    </dgm:pt>
    <dgm:pt modelId="{3911362C-AB5D-4ADD-B8A7-12470964DB06}" type="parTrans" cxnId="{B2D8665C-5583-460E-922B-8DD77AB53EFE}">
      <dgm:prSet/>
      <dgm:spPr/>
      <dgm:t>
        <a:bodyPr/>
        <a:lstStyle/>
        <a:p>
          <a:endParaRPr lang="es-CO"/>
        </a:p>
      </dgm:t>
    </dgm:pt>
    <dgm:pt modelId="{A284F183-32FF-4165-89CF-960EF736E537}" type="sibTrans" cxnId="{B2D8665C-5583-460E-922B-8DD77AB53EFE}">
      <dgm:prSet/>
      <dgm:spPr/>
      <dgm:t>
        <a:bodyPr/>
        <a:lstStyle/>
        <a:p>
          <a:endParaRPr lang="es-CO"/>
        </a:p>
      </dgm:t>
    </dgm:pt>
    <dgm:pt modelId="{2241AA90-3A81-4AAD-846E-81EF4F5B37E9}">
      <dgm:prSet phldrT="[Texto]" custT="1"/>
      <dgm:spPr>
        <a:solidFill>
          <a:schemeClr val="accent5">
            <a:lumMod val="75000"/>
            <a:alpha val="70000"/>
          </a:schemeClr>
        </a:solidFill>
      </dgm:spPr>
      <dgm:t>
        <a:bodyPr/>
        <a:lstStyle/>
        <a:p>
          <a:r>
            <a:rPr lang="es-CO" sz="1200" b="1" dirty="0">
              <a:solidFill>
                <a:srgbClr val="FFFF00"/>
              </a:solidFill>
            </a:rPr>
            <a:t>Valor MIN-MAX</a:t>
          </a:r>
        </a:p>
      </dgm:t>
    </dgm:pt>
    <dgm:pt modelId="{940D2DEE-72BD-40EC-A5BF-9C6A6DBB435C}" type="parTrans" cxnId="{326C67D9-117F-4FBC-AC94-8E0B40CB10F0}">
      <dgm:prSet/>
      <dgm:spPr/>
      <dgm:t>
        <a:bodyPr/>
        <a:lstStyle/>
        <a:p>
          <a:endParaRPr lang="es-CO"/>
        </a:p>
      </dgm:t>
    </dgm:pt>
    <dgm:pt modelId="{BFC9DC81-66D5-4FAE-81AE-E05818E5AC47}" type="sibTrans" cxnId="{326C67D9-117F-4FBC-AC94-8E0B40CB10F0}">
      <dgm:prSet/>
      <dgm:spPr/>
      <dgm:t>
        <a:bodyPr/>
        <a:lstStyle/>
        <a:p>
          <a:endParaRPr lang="es-CO"/>
        </a:p>
      </dgm:t>
    </dgm:pt>
    <dgm:pt modelId="{3CB124C9-9D86-446F-BA78-E40E32732380}">
      <dgm:prSet phldrT="[Texto]" custT="1"/>
      <dgm:spPr>
        <a:solidFill>
          <a:srgbClr val="00B050">
            <a:alpha val="70000"/>
          </a:srgbClr>
        </a:solidFill>
      </dgm:spPr>
      <dgm:t>
        <a:bodyPr/>
        <a:lstStyle/>
        <a:p>
          <a:r>
            <a:rPr lang="es-CO" sz="1200" b="1" dirty="0">
              <a:solidFill>
                <a:srgbClr val="FFFF00"/>
              </a:solidFill>
            </a:rPr>
            <a:t>Nodos - Estados</a:t>
          </a:r>
        </a:p>
      </dgm:t>
    </dgm:pt>
    <dgm:pt modelId="{6CB29CD4-DD56-49C7-B1E3-5942072EC9F4}" type="parTrans" cxnId="{7D962C22-9CBD-4345-8FD9-425A7FEFEE1D}">
      <dgm:prSet/>
      <dgm:spPr/>
      <dgm:t>
        <a:bodyPr/>
        <a:lstStyle/>
        <a:p>
          <a:endParaRPr lang="es-CO"/>
        </a:p>
      </dgm:t>
    </dgm:pt>
    <dgm:pt modelId="{2572E853-67B4-4F5F-835B-4A44C8C33CD4}" type="sibTrans" cxnId="{7D962C22-9CBD-4345-8FD9-425A7FEFEE1D}">
      <dgm:prSet/>
      <dgm:spPr/>
      <dgm:t>
        <a:bodyPr/>
        <a:lstStyle/>
        <a:p>
          <a:endParaRPr lang="es-CO"/>
        </a:p>
      </dgm:t>
    </dgm:pt>
    <dgm:pt modelId="{07D0C0CA-6807-4044-92F2-0564F19DCCC8}">
      <dgm:prSet phldrT="[Texto]" custT="1"/>
      <dgm:spPr>
        <a:solidFill>
          <a:schemeClr val="accent5">
            <a:lumMod val="75000"/>
            <a:alpha val="70000"/>
          </a:schemeClr>
        </a:solidFill>
      </dgm:spPr>
      <dgm:t>
        <a:bodyPr/>
        <a:lstStyle/>
        <a:p>
          <a:r>
            <a:rPr lang="es-CO" sz="1200" b="1" dirty="0">
              <a:solidFill>
                <a:srgbClr val="FFFF00"/>
              </a:solidFill>
            </a:rPr>
            <a:t>Actores</a:t>
          </a:r>
        </a:p>
      </dgm:t>
    </dgm:pt>
    <dgm:pt modelId="{AB7EDDF4-951D-4CC3-BB2F-47AE1AF0B2C7}" type="parTrans" cxnId="{5B839C34-6F7D-4AB4-A61D-5234068A3FBA}">
      <dgm:prSet/>
      <dgm:spPr/>
      <dgm:t>
        <a:bodyPr/>
        <a:lstStyle/>
        <a:p>
          <a:endParaRPr lang="es-CO"/>
        </a:p>
      </dgm:t>
    </dgm:pt>
    <dgm:pt modelId="{C8F1481E-2B00-43A9-8F95-CDF54A53E78E}" type="sibTrans" cxnId="{5B839C34-6F7D-4AB4-A61D-5234068A3FBA}">
      <dgm:prSet/>
      <dgm:spPr/>
      <dgm:t>
        <a:bodyPr/>
        <a:lstStyle/>
        <a:p>
          <a:endParaRPr lang="es-CO"/>
        </a:p>
      </dgm:t>
    </dgm:pt>
    <dgm:pt modelId="{7B61628A-6E2B-4976-A67B-7E8E08C20740}">
      <dgm:prSet phldrT="[Texto]" custT="1"/>
      <dgm:spPr>
        <a:solidFill>
          <a:schemeClr val="accent5">
            <a:lumMod val="75000"/>
            <a:alpha val="70000"/>
          </a:schemeClr>
        </a:solidFill>
      </dgm:spPr>
      <dgm:t>
        <a:bodyPr/>
        <a:lstStyle/>
        <a:p>
          <a:r>
            <a:rPr lang="es-CO" sz="1200" dirty="0">
              <a:solidFill>
                <a:schemeClr val="bg1"/>
              </a:solidFill>
            </a:rPr>
            <a:t>MAX</a:t>
          </a:r>
        </a:p>
      </dgm:t>
    </dgm:pt>
    <dgm:pt modelId="{A377C2F5-ED85-4653-9FCF-0E1C5D9AC338}" type="parTrans" cxnId="{6565AD6A-6F73-4D83-AF6C-2D75569A1E82}">
      <dgm:prSet/>
      <dgm:spPr/>
      <dgm:t>
        <a:bodyPr/>
        <a:lstStyle/>
        <a:p>
          <a:endParaRPr lang="es-CO"/>
        </a:p>
      </dgm:t>
    </dgm:pt>
    <dgm:pt modelId="{D266190E-0403-49FB-B5A0-DC1E21AFA2AD}" type="sibTrans" cxnId="{6565AD6A-6F73-4D83-AF6C-2D75569A1E82}">
      <dgm:prSet/>
      <dgm:spPr/>
      <dgm:t>
        <a:bodyPr/>
        <a:lstStyle/>
        <a:p>
          <a:endParaRPr lang="es-CO"/>
        </a:p>
      </dgm:t>
    </dgm:pt>
    <dgm:pt modelId="{6ED4F733-5F9A-4799-B092-27B0B1F75DED}">
      <dgm:prSet phldrT="[Texto]" custT="1"/>
      <dgm:spPr>
        <a:solidFill>
          <a:schemeClr val="accent5">
            <a:lumMod val="75000"/>
            <a:alpha val="70000"/>
          </a:schemeClr>
        </a:solidFill>
      </dgm:spPr>
      <dgm:t>
        <a:bodyPr/>
        <a:lstStyle/>
        <a:p>
          <a:r>
            <a:rPr lang="es-CO" sz="1200" dirty="0">
              <a:solidFill>
                <a:schemeClr val="bg1"/>
              </a:solidFill>
            </a:rPr>
            <a:t>MIN</a:t>
          </a:r>
        </a:p>
      </dgm:t>
    </dgm:pt>
    <dgm:pt modelId="{661E74E3-653B-44D0-87D6-A18C45928833}" type="parTrans" cxnId="{7489C4FA-7E17-41A2-84A1-C6B508A295C3}">
      <dgm:prSet/>
      <dgm:spPr/>
      <dgm:t>
        <a:bodyPr/>
        <a:lstStyle/>
        <a:p>
          <a:endParaRPr lang="es-CO"/>
        </a:p>
      </dgm:t>
    </dgm:pt>
    <dgm:pt modelId="{E3A4E8B4-A36E-4C52-9264-589E4E4BDF0F}" type="sibTrans" cxnId="{7489C4FA-7E17-41A2-84A1-C6B508A295C3}">
      <dgm:prSet/>
      <dgm:spPr/>
      <dgm:t>
        <a:bodyPr/>
        <a:lstStyle/>
        <a:p>
          <a:endParaRPr lang="es-CO"/>
        </a:p>
      </dgm:t>
    </dgm:pt>
    <dgm:pt modelId="{11F5B221-CE78-4779-80DA-8C39330B5B27}">
      <dgm:prSet phldrT="[Texto]" custT="1"/>
      <dgm:spPr>
        <a:solidFill>
          <a:schemeClr val="accent5">
            <a:lumMod val="75000"/>
            <a:alpha val="70000"/>
          </a:schemeClr>
        </a:solidFill>
      </dgm:spPr>
      <dgm:t>
        <a:bodyPr/>
        <a:lstStyle/>
        <a:p>
          <a:r>
            <a:rPr lang="es-CO" sz="1200" dirty="0">
              <a:solidFill>
                <a:schemeClr val="bg1"/>
              </a:solidFill>
            </a:rPr>
            <a:t>Jugador IA</a:t>
          </a:r>
        </a:p>
      </dgm:t>
    </dgm:pt>
    <dgm:pt modelId="{CD94AB65-1835-439F-A854-3EA19BDF1904}" type="parTrans" cxnId="{31490DB6-F954-440E-942D-AA47DE5F3F9C}">
      <dgm:prSet/>
      <dgm:spPr/>
      <dgm:t>
        <a:bodyPr/>
        <a:lstStyle/>
        <a:p>
          <a:endParaRPr lang="es-CO"/>
        </a:p>
      </dgm:t>
    </dgm:pt>
    <dgm:pt modelId="{6587A839-7DA3-4E97-A241-63E5F7253E2A}" type="sibTrans" cxnId="{31490DB6-F954-440E-942D-AA47DE5F3F9C}">
      <dgm:prSet/>
      <dgm:spPr/>
      <dgm:t>
        <a:bodyPr/>
        <a:lstStyle/>
        <a:p>
          <a:endParaRPr lang="es-CO"/>
        </a:p>
      </dgm:t>
    </dgm:pt>
    <dgm:pt modelId="{8D0B76E2-10A5-45BB-81F0-54BAE4D87C7A}">
      <dgm:prSet phldrT="[Texto]" custT="1"/>
      <dgm:spPr>
        <a:solidFill>
          <a:schemeClr val="accent5">
            <a:lumMod val="75000"/>
            <a:alpha val="70000"/>
          </a:schemeClr>
        </a:solidFill>
      </dgm:spPr>
      <dgm:t>
        <a:bodyPr/>
        <a:lstStyle/>
        <a:p>
          <a:r>
            <a:rPr lang="es-CO" sz="1200" dirty="0">
              <a:solidFill>
                <a:schemeClr val="bg1"/>
              </a:solidFill>
            </a:rPr>
            <a:t>Oponente</a:t>
          </a:r>
        </a:p>
      </dgm:t>
    </dgm:pt>
    <dgm:pt modelId="{90DDA1A6-88E3-46BE-A452-C6726C0DFCCE}" type="parTrans" cxnId="{01B43D9C-253C-4A5D-AAC9-0BC575177ACE}">
      <dgm:prSet/>
      <dgm:spPr/>
      <dgm:t>
        <a:bodyPr/>
        <a:lstStyle/>
        <a:p>
          <a:endParaRPr lang="es-CO"/>
        </a:p>
      </dgm:t>
    </dgm:pt>
    <dgm:pt modelId="{FB7E6AE1-9A96-49A6-8F1C-43B888C0AE8B}" type="sibTrans" cxnId="{01B43D9C-253C-4A5D-AAC9-0BC575177ACE}">
      <dgm:prSet/>
      <dgm:spPr/>
      <dgm:t>
        <a:bodyPr/>
        <a:lstStyle/>
        <a:p>
          <a:endParaRPr lang="es-CO"/>
        </a:p>
      </dgm:t>
    </dgm:pt>
    <dgm:pt modelId="{698D9991-0A93-48EB-BFED-CCD4DA910B4B}">
      <dgm:prSet phldrT="[Texto]" custT="1"/>
      <dgm:spPr>
        <a:solidFill>
          <a:schemeClr val="accent1">
            <a:lumMod val="75000"/>
            <a:alpha val="70000"/>
          </a:schemeClr>
        </a:solidFill>
      </dgm:spPr>
      <dgm:t>
        <a:bodyPr/>
        <a:lstStyle/>
        <a:p>
          <a:r>
            <a:rPr lang="es-CO" sz="1200" b="1" dirty="0">
              <a:solidFill>
                <a:srgbClr val="FFFF00"/>
              </a:solidFill>
            </a:rPr>
            <a:t>Capas</a:t>
          </a:r>
        </a:p>
      </dgm:t>
    </dgm:pt>
    <dgm:pt modelId="{2E5584DF-F1D0-4721-9899-EF734BB675BE}" type="parTrans" cxnId="{D1D62920-7839-4BEA-A537-10FCAA020103}">
      <dgm:prSet/>
      <dgm:spPr/>
      <dgm:t>
        <a:bodyPr/>
        <a:lstStyle/>
        <a:p>
          <a:endParaRPr lang="es-CO"/>
        </a:p>
      </dgm:t>
    </dgm:pt>
    <dgm:pt modelId="{9F66F274-4FE9-426B-9BFA-CB78BBC499BF}" type="sibTrans" cxnId="{D1D62920-7839-4BEA-A537-10FCAA020103}">
      <dgm:prSet/>
      <dgm:spPr/>
      <dgm:t>
        <a:bodyPr/>
        <a:lstStyle/>
        <a:p>
          <a:endParaRPr lang="es-CO"/>
        </a:p>
      </dgm:t>
    </dgm:pt>
    <dgm:pt modelId="{5691A2C0-FD11-4DAF-ADA8-5457AFB2D249}">
      <dgm:prSet phldrT="[Texto]" custT="1"/>
      <dgm:spPr>
        <a:solidFill>
          <a:schemeClr val="accent1">
            <a:lumMod val="75000"/>
            <a:alpha val="70000"/>
          </a:schemeClr>
        </a:solidFill>
      </dgm:spPr>
      <dgm:t>
        <a:bodyPr/>
        <a:lstStyle/>
        <a:p>
          <a:r>
            <a:rPr lang="es-CO" sz="1200" dirty="0">
              <a:solidFill>
                <a:schemeClr val="bg1"/>
              </a:solidFill>
            </a:rPr>
            <a:t>Turnos de Juego</a:t>
          </a:r>
        </a:p>
      </dgm:t>
    </dgm:pt>
    <dgm:pt modelId="{A9B6CE56-E3B0-489B-8439-4186DD7D0B48}" type="parTrans" cxnId="{EC633737-0D9E-417C-9694-7AA21AC82727}">
      <dgm:prSet/>
      <dgm:spPr/>
      <dgm:t>
        <a:bodyPr/>
        <a:lstStyle/>
        <a:p>
          <a:endParaRPr lang="es-CO"/>
        </a:p>
      </dgm:t>
    </dgm:pt>
    <dgm:pt modelId="{CFB2DE5B-C6A0-4BFD-85EC-0DCD7D08D48E}" type="sibTrans" cxnId="{EC633737-0D9E-417C-9694-7AA21AC82727}">
      <dgm:prSet/>
      <dgm:spPr/>
      <dgm:t>
        <a:bodyPr/>
        <a:lstStyle/>
        <a:p>
          <a:endParaRPr lang="es-CO"/>
        </a:p>
      </dgm:t>
    </dgm:pt>
    <dgm:pt modelId="{C23A0D15-C8B4-4D72-B0A9-7239596E24D4}">
      <dgm:prSet phldrT="[Texto]" custT="1"/>
      <dgm:spPr/>
      <dgm:t>
        <a:bodyPr/>
        <a:lstStyle/>
        <a:p>
          <a:r>
            <a:rPr lang="es-CO" sz="1200" b="1" dirty="0">
              <a:solidFill>
                <a:srgbClr val="FFFF00"/>
              </a:solidFill>
            </a:rPr>
            <a:t>Árbol de Juego</a:t>
          </a:r>
        </a:p>
      </dgm:t>
    </dgm:pt>
    <dgm:pt modelId="{75D59F29-F81C-4762-B3A7-3319FB837659}" type="parTrans" cxnId="{CB83C621-2AE1-4EF1-AAD9-3DCCFC0261AB}">
      <dgm:prSet/>
      <dgm:spPr/>
      <dgm:t>
        <a:bodyPr/>
        <a:lstStyle/>
        <a:p>
          <a:endParaRPr lang="es-CO"/>
        </a:p>
      </dgm:t>
    </dgm:pt>
    <dgm:pt modelId="{EC5FA52E-FBAE-4B8D-A961-0399551AB706}" type="sibTrans" cxnId="{CB83C621-2AE1-4EF1-AAD9-3DCCFC0261AB}">
      <dgm:prSet/>
      <dgm:spPr/>
      <dgm:t>
        <a:bodyPr/>
        <a:lstStyle/>
        <a:p>
          <a:endParaRPr lang="es-CO"/>
        </a:p>
      </dgm:t>
    </dgm:pt>
    <dgm:pt modelId="{934DEE18-288A-4223-90E5-53F69FC9C4AD}">
      <dgm:prSet phldrT="[Texto]" custT="1"/>
      <dgm:spPr>
        <a:solidFill>
          <a:srgbClr val="00B050">
            <a:alpha val="70000"/>
          </a:srgbClr>
        </a:solidFill>
      </dgm:spPr>
      <dgm:t>
        <a:bodyPr/>
        <a:lstStyle/>
        <a:p>
          <a:r>
            <a:rPr lang="es-CO" sz="1200" dirty="0">
              <a:solidFill>
                <a:schemeClr val="bg1"/>
              </a:solidFill>
            </a:rPr>
            <a:t>Estados de juego</a:t>
          </a:r>
        </a:p>
      </dgm:t>
    </dgm:pt>
    <dgm:pt modelId="{6AD21113-AEB6-46F8-BB19-B3D84A087818}" type="parTrans" cxnId="{AD5C5357-F4BF-471A-8386-D2F65379E3C2}">
      <dgm:prSet/>
      <dgm:spPr/>
      <dgm:t>
        <a:bodyPr/>
        <a:lstStyle/>
        <a:p>
          <a:endParaRPr lang="es-CO"/>
        </a:p>
      </dgm:t>
    </dgm:pt>
    <dgm:pt modelId="{F69FE857-CE2E-41D7-BE98-3F5C9ECF0FAD}" type="sibTrans" cxnId="{AD5C5357-F4BF-471A-8386-D2F65379E3C2}">
      <dgm:prSet/>
      <dgm:spPr/>
      <dgm:t>
        <a:bodyPr/>
        <a:lstStyle/>
        <a:p>
          <a:endParaRPr lang="es-CO"/>
        </a:p>
      </dgm:t>
    </dgm:pt>
    <dgm:pt modelId="{B7BE2507-7E8B-4ED8-9D47-D80D639C24EC}">
      <dgm:prSet phldrT="[Texto]" custT="1"/>
      <dgm:spPr>
        <a:solidFill>
          <a:schemeClr val="accent5">
            <a:lumMod val="75000"/>
            <a:alpha val="70000"/>
          </a:schemeClr>
        </a:solidFill>
      </dgm:spPr>
      <dgm:t>
        <a:bodyPr/>
        <a:lstStyle/>
        <a:p>
          <a:r>
            <a:rPr lang="es-CO" sz="1200" dirty="0">
              <a:solidFill>
                <a:schemeClr val="bg1"/>
              </a:solidFill>
            </a:rPr>
            <a:t>Función utilidad</a:t>
          </a:r>
        </a:p>
      </dgm:t>
    </dgm:pt>
    <dgm:pt modelId="{DE5CC525-DE9C-479C-AA96-CBCA5D10E1D4}" type="parTrans" cxnId="{B5A79965-FBF5-4446-AA87-A09330748988}">
      <dgm:prSet/>
      <dgm:spPr/>
      <dgm:t>
        <a:bodyPr/>
        <a:lstStyle/>
        <a:p>
          <a:endParaRPr lang="es-CO"/>
        </a:p>
      </dgm:t>
    </dgm:pt>
    <dgm:pt modelId="{E47881E1-5B82-46CE-807B-32F7B5C43C47}" type="sibTrans" cxnId="{B5A79965-FBF5-4446-AA87-A09330748988}">
      <dgm:prSet/>
      <dgm:spPr/>
      <dgm:t>
        <a:bodyPr/>
        <a:lstStyle/>
        <a:p>
          <a:endParaRPr lang="es-CO"/>
        </a:p>
      </dgm:t>
    </dgm:pt>
    <dgm:pt modelId="{76C767F5-73B7-4799-9517-76B6D98B089E}">
      <dgm:prSet phldrT="[Texto]" custT="1"/>
      <dgm:spPr/>
      <dgm:t>
        <a:bodyPr/>
        <a:lstStyle/>
        <a:p>
          <a:r>
            <a:rPr lang="es-CO" sz="1200" dirty="0">
              <a:solidFill>
                <a:schemeClr val="bg1"/>
              </a:solidFill>
            </a:rPr>
            <a:t>Exploración Completa</a:t>
          </a:r>
        </a:p>
      </dgm:t>
    </dgm:pt>
    <dgm:pt modelId="{BEA7CB36-ADCA-4C88-A92B-A6B9D11436C5}" type="parTrans" cxnId="{269BF7E2-9082-4442-B175-FB1A247EB20E}">
      <dgm:prSet/>
      <dgm:spPr/>
      <dgm:t>
        <a:bodyPr/>
        <a:lstStyle/>
        <a:p>
          <a:endParaRPr lang="es-CO"/>
        </a:p>
      </dgm:t>
    </dgm:pt>
    <dgm:pt modelId="{5FA1788B-6191-4AC3-82DB-AA6F25BB82FC}" type="sibTrans" cxnId="{269BF7E2-9082-4442-B175-FB1A247EB20E}">
      <dgm:prSet/>
      <dgm:spPr/>
      <dgm:t>
        <a:bodyPr/>
        <a:lstStyle/>
        <a:p>
          <a:endParaRPr lang="es-CO"/>
        </a:p>
      </dgm:t>
    </dgm:pt>
    <dgm:pt modelId="{C8FD4FEA-36DE-47B4-97C9-AB0C01D15035}">
      <dgm:prSet phldrT="[Texto]" custT="1"/>
      <dgm:spPr>
        <a:solidFill>
          <a:srgbClr val="00B050">
            <a:alpha val="70000"/>
          </a:srgbClr>
        </a:solidFill>
      </dgm:spPr>
      <dgm:t>
        <a:bodyPr/>
        <a:lstStyle/>
        <a:p>
          <a:r>
            <a:rPr lang="es-CO" sz="1200" b="1" dirty="0">
              <a:solidFill>
                <a:srgbClr val="FFFF00"/>
              </a:solidFill>
            </a:rPr>
            <a:t>Arcos - Acciones</a:t>
          </a:r>
        </a:p>
      </dgm:t>
    </dgm:pt>
    <dgm:pt modelId="{CC56DF18-527F-4DB8-A525-7B1DED95554D}" type="parTrans" cxnId="{5D6D7501-C2C8-46C8-BE14-8E74E0FC7D3C}">
      <dgm:prSet/>
      <dgm:spPr/>
      <dgm:t>
        <a:bodyPr/>
        <a:lstStyle/>
        <a:p>
          <a:endParaRPr lang="es-CO"/>
        </a:p>
      </dgm:t>
    </dgm:pt>
    <dgm:pt modelId="{C249DF8B-8E4F-473C-9B08-EF9460F049D1}" type="sibTrans" cxnId="{5D6D7501-C2C8-46C8-BE14-8E74E0FC7D3C}">
      <dgm:prSet/>
      <dgm:spPr/>
      <dgm:t>
        <a:bodyPr/>
        <a:lstStyle/>
        <a:p>
          <a:endParaRPr lang="es-CO"/>
        </a:p>
      </dgm:t>
    </dgm:pt>
    <dgm:pt modelId="{0E4B709E-AE71-474A-9367-93A0F31CFC8F}">
      <dgm:prSet phldrT="[Texto]" custT="1"/>
      <dgm:spPr>
        <a:solidFill>
          <a:srgbClr val="00B050">
            <a:alpha val="70000"/>
          </a:srgbClr>
        </a:solidFill>
      </dgm:spPr>
      <dgm:t>
        <a:bodyPr/>
        <a:lstStyle/>
        <a:p>
          <a:r>
            <a:rPr lang="es-CO" sz="1200" dirty="0">
              <a:solidFill>
                <a:schemeClr val="bg1"/>
              </a:solidFill>
            </a:rPr>
            <a:t>Movimientos o jugadas</a:t>
          </a:r>
        </a:p>
      </dgm:t>
    </dgm:pt>
    <dgm:pt modelId="{B42702D4-8AA9-4A14-8E8B-FCDB3E6689F7}" type="parTrans" cxnId="{B6193F6D-EDE9-4134-9F1E-A3C2234171EB}">
      <dgm:prSet/>
      <dgm:spPr/>
      <dgm:t>
        <a:bodyPr/>
        <a:lstStyle/>
        <a:p>
          <a:endParaRPr lang="es-CO"/>
        </a:p>
      </dgm:t>
    </dgm:pt>
    <dgm:pt modelId="{7275D3FC-BB0F-427C-A58E-B8CC41EA7BF6}" type="sibTrans" cxnId="{B6193F6D-EDE9-4134-9F1E-A3C2234171EB}">
      <dgm:prSet/>
      <dgm:spPr/>
      <dgm:t>
        <a:bodyPr/>
        <a:lstStyle/>
        <a:p>
          <a:endParaRPr lang="es-CO"/>
        </a:p>
      </dgm:t>
    </dgm:pt>
    <dgm:pt modelId="{101D68BD-8508-4F22-8260-AA7E1136B1F7}">
      <dgm:prSet phldrT="[Texto]" custT="1"/>
      <dgm:spPr/>
      <dgm:t>
        <a:bodyPr/>
        <a:lstStyle/>
        <a:p>
          <a:r>
            <a:rPr lang="es-CO" sz="1200" b="1" dirty="0">
              <a:solidFill>
                <a:srgbClr val="FFFF00"/>
              </a:solidFill>
            </a:rPr>
            <a:t>Número de Estados</a:t>
          </a:r>
        </a:p>
      </dgm:t>
    </dgm:pt>
    <dgm:pt modelId="{9A0B2F21-4F80-4856-887C-7E24056FFEBF}" type="parTrans" cxnId="{5425983E-C845-480B-9697-1E67CFE63ABA}">
      <dgm:prSet/>
      <dgm:spPr/>
      <dgm:t>
        <a:bodyPr/>
        <a:lstStyle/>
        <a:p>
          <a:endParaRPr lang="es-CO"/>
        </a:p>
      </dgm:t>
    </dgm:pt>
    <dgm:pt modelId="{36397F98-8C10-4C6D-A2B5-E441BD390831}" type="sibTrans" cxnId="{5425983E-C845-480B-9697-1E67CFE63ABA}">
      <dgm:prSet/>
      <dgm:spPr/>
      <dgm:t>
        <a:bodyPr/>
        <a:lstStyle/>
        <a:p>
          <a:endParaRPr lang="es-CO"/>
        </a:p>
      </dgm:t>
    </dgm:pt>
    <dgm:pt modelId="{1E565B15-4F64-421D-BF1F-CA3F6711AC29}">
      <dgm:prSet phldrT="[Texto]" custT="1"/>
      <dgm:spPr/>
      <dgm:t>
        <a:bodyPr/>
        <a:lstStyle/>
        <a:p>
          <a:r>
            <a:rPr lang="es-CO" sz="1200" dirty="0">
              <a:solidFill>
                <a:schemeClr val="bg1"/>
              </a:solidFill>
            </a:rPr>
            <a:t>Exponencial con cantidad de posibles movimientos</a:t>
          </a:r>
        </a:p>
      </dgm:t>
    </dgm:pt>
    <dgm:pt modelId="{29080CFD-7CA6-4E4E-9703-34B18496DC06}" type="parTrans" cxnId="{9E93E920-2539-44B3-8D25-99DAC1154052}">
      <dgm:prSet/>
      <dgm:spPr/>
      <dgm:t>
        <a:bodyPr/>
        <a:lstStyle/>
        <a:p>
          <a:endParaRPr lang="es-CO"/>
        </a:p>
      </dgm:t>
    </dgm:pt>
    <dgm:pt modelId="{DE6FEFDE-2450-4358-B64B-1941821B0E1D}" type="sibTrans" cxnId="{9E93E920-2539-44B3-8D25-99DAC1154052}">
      <dgm:prSet/>
      <dgm:spPr/>
      <dgm:t>
        <a:bodyPr/>
        <a:lstStyle/>
        <a:p>
          <a:endParaRPr lang="es-CO"/>
        </a:p>
      </dgm:t>
    </dgm:pt>
    <dgm:pt modelId="{A41B3E58-BD7B-40F1-BD0B-7E531CDCA596}">
      <dgm:prSet phldrT="[Texto]" custT="1"/>
      <dgm:spPr>
        <a:solidFill>
          <a:schemeClr val="accent5">
            <a:lumMod val="75000"/>
            <a:alpha val="70000"/>
          </a:schemeClr>
        </a:solidFill>
      </dgm:spPr>
      <dgm:t>
        <a:bodyPr/>
        <a:lstStyle/>
        <a:p>
          <a:r>
            <a:rPr lang="es-CO" sz="1200" dirty="0">
              <a:solidFill>
                <a:schemeClr val="bg1"/>
              </a:solidFill>
            </a:rPr>
            <a:t>Valoración estado actual</a:t>
          </a:r>
        </a:p>
      </dgm:t>
    </dgm:pt>
    <dgm:pt modelId="{D3349686-DF9E-4E85-ABE6-425C2B711821}" type="parTrans" cxnId="{8B0A0CED-E385-4619-A8A8-CD7C729F543F}">
      <dgm:prSet/>
      <dgm:spPr/>
      <dgm:t>
        <a:bodyPr/>
        <a:lstStyle/>
        <a:p>
          <a:endParaRPr lang="es-ES"/>
        </a:p>
      </dgm:t>
    </dgm:pt>
    <dgm:pt modelId="{194A0AF0-022A-4D70-9605-9838CB2F1B81}" type="sibTrans" cxnId="{8B0A0CED-E385-4619-A8A8-CD7C729F543F}">
      <dgm:prSet/>
      <dgm:spPr/>
      <dgm:t>
        <a:bodyPr/>
        <a:lstStyle/>
        <a:p>
          <a:endParaRPr lang="es-ES"/>
        </a:p>
      </dgm:t>
    </dgm:pt>
    <dgm:pt modelId="{8ACB9A7A-A952-447E-AC6B-29F293040E96}" type="pres">
      <dgm:prSet presAssocID="{B6FBDD83-85F0-4848-BDAB-2538B39F3865}" presName="composite" presStyleCnt="0">
        <dgm:presLayoutVars>
          <dgm:chMax val="1"/>
          <dgm:dir/>
          <dgm:resizeHandles val="exact"/>
        </dgm:presLayoutVars>
      </dgm:prSet>
      <dgm:spPr/>
    </dgm:pt>
    <dgm:pt modelId="{48BBF04D-9595-4F4E-9E5C-FD99E5138D4B}" type="pres">
      <dgm:prSet presAssocID="{B6FBDD83-85F0-4848-BDAB-2538B39F3865}" presName="radial" presStyleCnt="0">
        <dgm:presLayoutVars>
          <dgm:animLvl val="ctr"/>
        </dgm:presLayoutVars>
      </dgm:prSet>
      <dgm:spPr/>
    </dgm:pt>
    <dgm:pt modelId="{E17E438D-0C95-4FFE-BA8E-77D1820B6752}" type="pres">
      <dgm:prSet presAssocID="{8D50EBE8-DD35-4648-91AA-12D4FE5E648C}" presName="centerShape" presStyleLbl="vennNode1" presStyleIdx="0" presStyleCnt="8"/>
      <dgm:spPr/>
    </dgm:pt>
    <dgm:pt modelId="{C435F968-B1A5-4B36-84EA-912933A24828}" type="pres">
      <dgm:prSet presAssocID="{2241AA90-3A81-4AAD-846E-81EF4F5B37E9}" presName="node" presStyleLbl="vennNode1" presStyleIdx="1" presStyleCnt="8" custScaleX="128227" custScaleY="110846" custRadScaleRad="100376" custRadScaleInc="248873">
        <dgm:presLayoutVars>
          <dgm:bulletEnabled val="1"/>
        </dgm:presLayoutVars>
      </dgm:prSet>
      <dgm:spPr/>
    </dgm:pt>
    <dgm:pt modelId="{B95F0646-2B16-421C-961D-91E1CFC8245A}" type="pres">
      <dgm:prSet presAssocID="{3CB124C9-9D86-446F-BA78-E40E32732380}" presName="node" presStyleLbl="vennNode1" presStyleIdx="2" presStyleCnt="8" custScaleX="128227" custScaleY="110846" custRadScaleRad="99936" custRadScaleInc="-35928">
        <dgm:presLayoutVars>
          <dgm:bulletEnabled val="1"/>
        </dgm:presLayoutVars>
      </dgm:prSet>
      <dgm:spPr/>
    </dgm:pt>
    <dgm:pt modelId="{066C25BF-E79D-4970-B021-22AE06EE01DB}" type="pres">
      <dgm:prSet presAssocID="{07D0C0CA-6807-4044-92F2-0564F19DCCC8}" presName="node" presStyleLbl="vennNode1" presStyleIdx="3" presStyleCnt="8" custScaleX="128227" custScaleY="110846" custRadScaleRad="96179" custRadScaleInc="257715">
        <dgm:presLayoutVars>
          <dgm:bulletEnabled val="1"/>
        </dgm:presLayoutVars>
      </dgm:prSet>
      <dgm:spPr/>
    </dgm:pt>
    <dgm:pt modelId="{087D3894-8670-4D72-8003-D9455846243D}" type="pres">
      <dgm:prSet presAssocID="{698D9991-0A93-48EB-BFED-CCD4DA910B4B}" presName="node" presStyleLbl="vennNode1" presStyleIdx="4" presStyleCnt="8" custScaleX="128227" custScaleY="110846" custRadScaleRad="90558" custRadScaleInc="55117">
        <dgm:presLayoutVars>
          <dgm:bulletEnabled val="1"/>
        </dgm:presLayoutVars>
      </dgm:prSet>
      <dgm:spPr/>
    </dgm:pt>
    <dgm:pt modelId="{E6E71D90-F215-42B4-84AB-AD37B8BE4546}" type="pres">
      <dgm:prSet presAssocID="{C23A0D15-C8B4-4D72-B0A9-7239596E24D4}" presName="node" presStyleLbl="vennNode1" presStyleIdx="5" presStyleCnt="8" custScaleX="128227" custScaleY="110846" custRadScaleRad="91938" custRadScaleInc="254543">
        <dgm:presLayoutVars>
          <dgm:bulletEnabled val="1"/>
        </dgm:presLayoutVars>
      </dgm:prSet>
      <dgm:spPr/>
    </dgm:pt>
    <dgm:pt modelId="{AB663A8E-AE91-4927-A020-960E6E16DADB}" type="pres">
      <dgm:prSet presAssocID="{C8FD4FEA-36DE-47B4-97C9-AB0C01D15035}" presName="node" presStyleLbl="vennNode1" presStyleIdx="6" presStyleCnt="8" custScaleX="128227" custScaleY="110846" custRadScaleRad="101265" custRadScaleInc="48942">
        <dgm:presLayoutVars>
          <dgm:bulletEnabled val="1"/>
        </dgm:presLayoutVars>
      </dgm:prSet>
      <dgm:spPr/>
    </dgm:pt>
    <dgm:pt modelId="{C3675922-7684-456F-9EC9-BE4B0252BF96}" type="pres">
      <dgm:prSet presAssocID="{101D68BD-8508-4F22-8260-AA7E1136B1F7}" presName="node" presStyleLbl="vennNode1" presStyleIdx="7" presStyleCnt="8" custScaleX="128227" custScaleY="110846" custRadScaleRad="109521" custRadScaleInc="259992">
        <dgm:presLayoutVars>
          <dgm:bulletEnabled val="1"/>
        </dgm:presLayoutVars>
      </dgm:prSet>
      <dgm:spPr/>
    </dgm:pt>
  </dgm:ptLst>
  <dgm:cxnLst>
    <dgm:cxn modelId="{5D6D7501-C2C8-46C8-BE14-8E74E0FC7D3C}" srcId="{8D50EBE8-DD35-4648-91AA-12D4FE5E648C}" destId="{C8FD4FEA-36DE-47B4-97C9-AB0C01D15035}" srcOrd="5" destOrd="0" parTransId="{CC56DF18-527F-4DB8-A525-7B1DED95554D}" sibTransId="{C249DF8B-8E4F-473C-9B08-EF9460F049D1}"/>
    <dgm:cxn modelId="{772C5205-3556-4E5B-9F25-D6055A49F5C4}" type="presOf" srcId="{8D0B76E2-10A5-45BB-81F0-54BAE4D87C7A}" destId="{066C25BF-E79D-4970-B021-22AE06EE01DB}" srcOrd="0" destOrd="4" presId="urn:microsoft.com/office/officeart/2005/8/layout/radial3"/>
    <dgm:cxn modelId="{3AC9450B-1A7E-415C-B48F-8630782961F6}" type="presOf" srcId="{3CB124C9-9D86-446F-BA78-E40E32732380}" destId="{B95F0646-2B16-421C-961D-91E1CFC8245A}" srcOrd="0" destOrd="0" presId="urn:microsoft.com/office/officeart/2005/8/layout/radial3"/>
    <dgm:cxn modelId="{27FF8817-C617-410B-8B28-CA6E2ABE746A}" type="presOf" srcId="{5691A2C0-FD11-4DAF-ADA8-5457AFB2D249}" destId="{087D3894-8670-4D72-8003-D9455846243D}" srcOrd="0" destOrd="1" presId="urn:microsoft.com/office/officeart/2005/8/layout/radial3"/>
    <dgm:cxn modelId="{D1D62920-7839-4BEA-A537-10FCAA020103}" srcId="{8D50EBE8-DD35-4648-91AA-12D4FE5E648C}" destId="{698D9991-0A93-48EB-BFED-CCD4DA910B4B}" srcOrd="3" destOrd="0" parTransId="{2E5584DF-F1D0-4721-9899-EF734BB675BE}" sibTransId="{9F66F274-4FE9-426B-9BFA-CB78BBC499BF}"/>
    <dgm:cxn modelId="{9E93E920-2539-44B3-8D25-99DAC1154052}" srcId="{101D68BD-8508-4F22-8260-AA7E1136B1F7}" destId="{1E565B15-4F64-421D-BF1F-CA3F6711AC29}" srcOrd="0" destOrd="0" parTransId="{29080CFD-7CA6-4E4E-9703-34B18496DC06}" sibTransId="{DE6FEFDE-2450-4358-B64B-1941821B0E1D}"/>
    <dgm:cxn modelId="{CB83C621-2AE1-4EF1-AAD9-3DCCFC0261AB}" srcId="{8D50EBE8-DD35-4648-91AA-12D4FE5E648C}" destId="{C23A0D15-C8B4-4D72-B0A9-7239596E24D4}" srcOrd="4" destOrd="0" parTransId="{75D59F29-F81C-4762-B3A7-3319FB837659}" sibTransId="{EC5FA52E-FBAE-4B8D-A961-0399551AB706}"/>
    <dgm:cxn modelId="{7D962C22-9CBD-4345-8FD9-425A7FEFEE1D}" srcId="{8D50EBE8-DD35-4648-91AA-12D4FE5E648C}" destId="{3CB124C9-9D86-446F-BA78-E40E32732380}" srcOrd="1" destOrd="0" parTransId="{6CB29CD4-DD56-49C7-B1E3-5942072EC9F4}" sibTransId="{2572E853-67B4-4F5F-835B-4A44C8C33CD4}"/>
    <dgm:cxn modelId="{5B839C34-6F7D-4AB4-A61D-5234068A3FBA}" srcId="{8D50EBE8-DD35-4648-91AA-12D4FE5E648C}" destId="{07D0C0CA-6807-4044-92F2-0564F19DCCC8}" srcOrd="2" destOrd="0" parTransId="{AB7EDDF4-951D-4CC3-BB2F-47AE1AF0B2C7}" sibTransId="{C8F1481E-2B00-43A9-8F95-CDF54A53E78E}"/>
    <dgm:cxn modelId="{EC633737-0D9E-417C-9694-7AA21AC82727}" srcId="{698D9991-0A93-48EB-BFED-CCD4DA910B4B}" destId="{5691A2C0-FD11-4DAF-ADA8-5457AFB2D249}" srcOrd="0" destOrd="0" parTransId="{A9B6CE56-E3B0-489B-8439-4186DD7D0B48}" sibTransId="{CFB2DE5B-C6A0-4BFD-85EC-0DCD7D08D48E}"/>
    <dgm:cxn modelId="{5425983E-C845-480B-9697-1E67CFE63ABA}" srcId="{8D50EBE8-DD35-4648-91AA-12D4FE5E648C}" destId="{101D68BD-8508-4F22-8260-AA7E1136B1F7}" srcOrd="6" destOrd="0" parTransId="{9A0B2F21-4F80-4856-887C-7E24056FFEBF}" sibTransId="{36397F98-8C10-4C6D-A2B5-E441BD390831}"/>
    <dgm:cxn modelId="{B2D8665C-5583-460E-922B-8DD77AB53EFE}" srcId="{B6FBDD83-85F0-4848-BDAB-2538B39F3865}" destId="{8D50EBE8-DD35-4648-91AA-12D4FE5E648C}" srcOrd="0" destOrd="0" parTransId="{3911362C-AB5D-4ADD-B8A7-12470964DB06}" sibTransId="{A284F183-32FF-4165-89CF-960EF736E537}"/>
    <dgm:cxn modelId="{027B865E-F49D-4ACA-AC99-FC9FF7788C92}" type="presOf" srcId="{07D0C0CA-6807-4044-92F2-0564F19DCCC8}" destId="{066C25BF-E79D-4970-B021-22AE06EE01DB}" srcOrd="0" destOrd="0" presId="urn:microsoft.com/office/officeart/2005/8/layout/radial3"/>
    <dgm:cxn modelId="{3339F261-7545-4D9A-ADB8-F8285F00825C}" type="presOf" srcId="{C23A0D15-C8B4-4D72-B0A9-7239596E24D4}" destId="{E6E71D90-F215-42B4-84AB-AD37B8BE4546}" srcOrd="0" destOrd="0" presId="urn:microsoft.com/office/officeart/2005/8/layout/radial3"/>
    <dgm:cxn modelId="{C6B3F263-9531-4795-A17D-CC106BA9A03C}" type="presOf" srcId="{11F5B221-CE78-4779-80DA-8C39330B5B27}" destId="{066C25BF-E79D-4970-B021-22AE06EE01DB}" srcOrd="0" destOrd="2" presId="urn:microsoft.com/office/officeart/2005/8/layout/radial3"/>
    <dgm:cxn modelId="{B5A79965-FBF5-4446-AA87-A09330748988}" srcId="{2241AA90-3A81-4AAD-846E-81EF4F5B37E9}" destId="{B7BE2507-7E8B-4ED8-9D47-D80D639C24EC}" srcOrd="0" destOrd="0" parTransId="{DE5CC525-DE9C-479C-AA96-CBCA5D10E1D4}" sibTransId="{E47881E1-5B82-46CE-807B-32F7B5C43C47}"/>
    <dgm:cxn modelId="{125CCC67-69DB-429C-9480-F4F22B6589F8}" type="presOf" srcId="{8D50EBE8-DD35-4648-91AA-12D4FE5E648C}" destId="{E17E438D-0C95-4FFE-BA8E-77D1820B6752}" srcOrd="0" destOrd="0" presId="urn:microsoft.com/office/officeart/2005/8/layout/radial3"/>
    <dgm:cxn modelId="{11B60F49-06E2-4D09-8C79-CD7B6E73D453}" type="presOf" srcId="{C8FD4FEA-36DE-47B4-97C9-AB0C01D15035}" destId="{AB663A8E-AE91-4927-A020-960E6E16DADB}" srcOrd="0" destOrd="0" presId="urn:microsoft.com/office/officeart/2005/8/layout/radial3"/>
    <dgm:cxn modelId="{6565AD6A-6F73-4D83-AF6C-2D75569A1E82}" srcId="{07D0C0CA-6807-4044-92F2-0564F19DCCC8}" destId="{7B61628A-6E2B-4976-A67B-7E8E08C20740}" srcOrd="0" destOrd="0" parTransId="{A377C2F5-ED85-4653-9FCF-0E1C5D9AC338}" sibTransId="{D266190E-0403-49FB-B5A0-DC1E21AFA2AD}"/>
    <dgm:cxn modelId="{B6193F6D-EDE9-4134-9F1E-A3C2234171EB}" srcId="{C8FD4FEA-36DE-47B4-97C9-AB0C01D15035}" destId="{0E4B709E-AE71-474A-9367-93A0F31CFC8F}" srcOrd="0" destOrd="0" parTransId="{B42702D4-8AA9-4A14-8E8B-FCDB3E6689F7}" sibTransId="{7275D3FC-BB0F-427C-A58E-B8CC41EA7BF6}"/>
    <dgm:cxn modelId="{AD5C5357-F4BF-471A-8386-D2F65379E3C2}" srcId="{3CB124C9-9D86-446F-BA78-E40E32732380}" destId="{934DEE18-288A-4223-90E5-53F69FC9C4AD}" srcOrd="0" destOrd="0" parTransId="{6AD21113-AEB6-46F8-BB19-B3D84A087818}" sibTransId="{F69FE857-CE2E-41D7-BE98-3F5C9ECF0FAD}"/>
    <dgm:cxn modelId="{B5734078-6EA2-4171-86A2-15BF6BE086C1}" type="presOf" srcId="{2241AA90-3A81-4AAD-846E-81EF4F5B37E9}" destId="{C435F968-B1A5-4B36-84EA-912933A24828}" srcOrd="0" destOrd="0" presId="urn:microsoft.com/office/officeart/2005/8/layout/radial3"/>
    <dgm:cxn modelId="{BAE0C65A-C900-4231-AB14-070AC9C248D6}" type="presOf" srcId="{76C767F5-73B7-4799-9517-76B6D98B089E}" destId="{E6E71D90-F215-42B4-84AB-AD37B8BE4546}" srcOrd="0" destOrd="1" presId="urn:microsoft.com/office/officeart/2005/8/layout/radial3"/>
    <dgm:cxn modelId="{2666B88C-6C51-49F1-A267-AA7D77A51400}" type="presOf" srcId="{6ED4F733-5F9A-4799-B092-27B0B1F75DED}" destId="{066C25BF-E79D-4970-B021-22AE06EE01DB}" srcOrd="0" destOrd="3" presId="urn:microsoft.com/office/officeart/2005/8/layout/radial3"/>
    <dgm:cxn modelId="{09A31C90-2B6B-4D96-93CF-DD612607A8ED}" type="presOf" srcId="{A41B3E58-BD7B-40F1-BD0B-7E531CDCA596}" destId="{C435F968-B1A5-4B36-84EA-912933A24828}" srcOrd="0" destOrd="2" presId="urn:microsoft.com/office/officeart/2005/8/layout/radial3"/>
    <dgm:cxn modelId="{01B43D9C-253C-4A5D-AAC9-0BC575177ACE}" srcId="{6ED4F733-5F9A-4799-B092-27B0B1F75DED}" destId="{8D0B76E2-10A5-45BB-81F0-54BAE4D87C7A}" srcOrd="0" destOrd="0" parTransId="{90DDA1A6-88E3-46BE-A452-C6726C0DFCCE}" sibTransId="{FB7E6AE1-9A96-49A6-8F1C-43B888C0AE8B}"/>
    <dgm:cxn modelId="{6E038B9D-B03A-4140-84EC-757216D23565}" type="presOf" srcId="{101D68BD-8508-4F22-8260-AA7E1136B1F7}" destId="{C3675922-7684-456F-9EC9-BE4B0252BF96}" srcOrd="0" destOrd="0" presId="urn:microsoft.com/office/officeart/2005/8/layout/radial3"/>
    <dgm:cxn modelId="{F13F47A6-5186-48F7-B4CB-97C21A349863}" type="presOf" srcId="{698D9991-0A93-48EB-BFED-CCD4DA910B4B}" destId="{087D3894-8670-4D72-8003-D9455846243D}" srcOrd="0" destOrd="0" presId="urn:microsoft.com/office/officeart/2005/8/layout/radial3"/>
    <dgm:cxn modelId="{1505B9A9-C1D8-488C-98C8-D3E30C0F394F}" type="presOf" srcId="{0E4B709E-AE71-474A-9367-93A0F31CFC8F}" destId="{AB663A8E-AE91-4927-A020-960E6E16DADB}" srcOrd="0" destOrd="1" presId="urn:microsoft.com/office/officeart/2005/8/layout/radial3"/>
    <dgm:cxn modelId="{31490DB6-F954-440E-942D-AA47DE5F3F9C}" srcId="{7B61628A-6E2B-4976-A67B-7E8E08C20740}" destId="{11F5B221-CE78-4779-80DA-8C39330B5B27}" srcOrd="0" destOrd="0" parTransId="{CD94AB65-1835-439F-A854-3EA19BDF1904}" sibTransId="{6587A839-7DA3-4E97-A241-63E5F7253E2A}"/>
    <dgm:cxn modelId="{2D05F3D2-9233-4321-8169-337B04C9D313}" type="presOf" srcId="{B6FBDD83-85F0-4848-BDAB-2538B39F3865}" destId="{8ACB9A7A-A952-447E-AC6B-29F293040E96}" srcOrd="0" destOrd="0" presId="urn:microsoft.com/office/officeart/2005/8/layout/radial3"/>
    <dgm:cxn modelId="{326C67D9-117F-4FBC-AC94-8E0B40CB10F0}" srcId="{8D50EBE8-DD35-4648-91AA-12D4FE5E648C}" destId="{2241AA90-3A81-4AAD-846E-81EF4F5B37E9}" srcOrd="0" destOrd="0" parTransId="{940D2DEE-72BD-40EC-A5BF-9C6A6DBB435C}" sibTransId="{BFC9DC81-66D5-4FAE-81AE-E05818E5AC47}"/>
    <dgm:cxn modelId="{6B4913DC-C19B-4A49-B040-2DEC1EED7212}" type="presOf" srcId="{1E565B15-4F64-421D-BF1F-CA3F6711AC29}" destId="{C3675922-7684-456F-9EC9-BE4B0252BF96}" srcOrd="0" destOrd="1" presId="urn:microsoft.com/office/officeart/2005/8/layout/radial3"/>
    <dgm:cxn modelId="{269BF7E2-9082-4442-B175-FB1A247EB20E}" srcId="{C23A0D15-C8B4-4D72-B0A9-7239596E24D4}" destId="{76C767F5-73B7-4799-9517-76B6D98B089E}" srcOrd="0" destOrd="0" parTransId="{BEA7CB36-ADCA-4C88-A92B-A6B9D11436C5}" sibTransId="{5FA1788B-6191-4AC3-82DB-AA6F25BB82FC}"/>
    <dgm:cxn modelId="{D17D2FE4-EBAA-4558-B890-B579257E1F09}" type="presOf" srcId="{7B61628A-6E2B-4976-A67B-7E8E08C20740}" destId="{066C25BF-E79D-4970-B021-22AE06EE01DB}" srcOrd="0" destOrd="1" presId="urn:microsoft.com/office/officeart/2005/8/layout/radial3"/>
    <dgm:cxn modelId="{F99C1DEB-87FE-412B-9E6A-9BE231DD4302}" type="presOf" srcId="{B7BE2507-7E8B-4ED8-9D47-D80D639C24EC}" destId="{C435F968-B1A5-4B36-84EA-912933A24828}" srcOrd="0" destOrd="1" presId="urn:microsoft.com/office/officeart/2005/8/layout/radial3"/>
    <dgm:cxn modelId="{8B0A0CED-E385-4619-A8A8-CD7C729F543F}" srcId="{2241AA90-3A81-4AAD-846E-81EF4F5B37E9}" destId="{A41B3E58-BD7B-40F1-BD0B-7E531CDCA596}" srcOrd="1" destOrd="0" parTransId="{D3349686-DF9E-4E85-ABE6-425C2B711821}" sibTransId="{194A0AF0-022A-4D70-9605-9838CB2F1B81}"/>
    <dgm:cxn modelId="{F4D764F5-A6DA-43F3-B24E-1827A904D728}" type="presOf" srcId="{934DEE18-288A-4223-90E5-53F69FC9C4AD}" destId="{B95F0646-2B16-421C-961D-91E1CFC8245A}" srcOrd="0" destOrd="1" presId="urn:microsoft.com/office/officeart/2005/8/layout/radial3"/>
    <dgm:cxn modelId="{7489C4FA-7E17-41A2-84A1-C6B508A295C3}" srcId="{07D0C0CA-6807-4044-92F2-0564F19DCCC8}" destId="{6ED4F733-5F9A-4799-B092-27B0B1F75DED}" srcOrd="1" destOrd="0" parTransId="{661E74E3-653B-44D0-87D6-A18C45928833}" sibTransId="{E3A4E8B4-A36E-4C52-9264-589E4E4BDF0F}"/>
    <dgm:cxn modelId="{5DC694ED-07DA-46C7-8BF7-6505E413E68C}" type="presParOf" srcId="{8ACB9A7A-A952-447E-AC6B-29F293040E96}" destId="{48BBF04D-9595-4F4E-9E5C-FD99E5138D4B}" srcOrd="0" destOrd="0" presId="urn:microsoft.com/office/officeart/2005/8/layout/radial3"/>
    <dgm:cxn modelId="{E982C26A-61FE-473B-85E0-B718F8A05550}" type="presParOf" srcId="{48BBF04D-9595-4F4E-9E5C-FD99E5138D4B}" destId="{E17E438D-0C95-4FFE-BA8E-77D1820B6752}" srcOrd="0" destOrd="0" presId="urn:microsoft.com/office/officeart/2005/8/layout/radial3"/>
    <dgm:cxn modelId="{80CFBE30-9E78-472E-89C3-B0DBCB933A5E}" type="presParOf" srcId="{48BBF04D-9595-4F4E-9E5C-FD99E5138D4B}" destId="{C435F968-B1A5-4B36-84EA-912933A24828}" srcOrd="1" destOrd="0" presId="urn:microsoft.com/office/officeart/2005/8/layout/radial3"/>
    <dgm:cxn modelId="{59D11FF0-746C-435C-A5E9-42A066777634}" type="presParOf" srcId="{48BBF04D-9595-4F4E-9E5C-FD99E5138D4B}" destId="{B95F0646-2B16-421C-961D-91E1CFC8245A}" srcOrd="2" destOrd="0" presId="urn:microsoft.com/office/officeart/2005/8/layout/radial3"/>
    <dgm:cxn modelId="{097DAF98-468C-428F-8757-01DA4E2D8053}" type="presParOf" srcId="{48BBF04D-9595-4F4E-9E5C-FD99E5138D4B}" destId="{066C25BF-E79D-4970-B021-22AE06EE01DB}" srcOrd="3" destOrd="0" presId="urn:microsoft.com/office/officeart/2005/8/layout/radial3"/>
    <dgm:cxn modelId="{5E28A224-899B-4669-A761-2730407ECA92}" type="presParOf" srcId="{48BBF04D-9595-4F4E-9E5C-FD99E5138D4B}" destId="{087D3894-8670-4D72-8003-D9455846243D}" srcOrd="4" destOrd="0" presId="urn:microsoft.com/office/officeart/2005/8/layout/radial3"/>
    <dgm:cxn modelId="{375A8E7B-1DF3-455A-A454-C3BBC01E7FE3}" type="presParOf" srcId="{48BBF04D-9595-4F4E-9E5C-FD99E5138D4B}" destId="{E6E71D90-F215-42B4-84AB-AD37B8BE4546}" srcOrd="5" destOrd="0" presId="urn:microsoft.com/office/officeart/2005/8/layout/radial3"/>
    <dgm:cxn modelId="{2666FE29-2A36-4B41-A3D8-4CE2D298F7C0}" type="presParOf" srcId="{48BBF04D-9595-4F4E-9E5C-FD99E5138D4B}" destId="{AB663A8E-AE91-4927-A020-960E6E16DADB}" srcOrd="6" destOrd="0" presId="urn:microsoft.com/office/officeart/2005/8/layout/radial3"/>
    <dgm:cxn modelId="{C1AFA26C-B079-4716-9F34-6AF573D3BC37}" type="presParOf" srcId="{48BBF04D-9595-4F4E-9E5C-FD99E5138D4B}" destId="{C3675922-7684-456F-9EC9-BE4B0252BF96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E438D-0C95-4FFE-BA8E-77D1820B6752}">
      <dsp:nvSpPr>
        <dsp:cNvPr id="0" name=""/>
        <dsp:cNvSpPr/>
      </dsp:nvSpPr>
      <dsp:spPr>
        <a:xfrm>
          <a:off x="2776799" y="1179493"/>
          <a:ext cx="2821232" cy="282123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>
              <a:solidFill>
                <a:srgbClr val="FFFF00"/>
              </a:solidFill>
            </a:rPr>
            <a:t>MIN-MAX</a:t>
          </a:r>
        </a:p>
      </dsp:txBody>
      <dsp:txXfrm>
        <a:off x="3189959" y="1592653"/>
        <a:ext cx="1994912" cy="1994912"/>
      </dsp:txXfrm>
    </dsp:sp>
    <dsp:sp modelId="{C435F968-B1A5-4B36-84EA-912933A24828}">
      <dsp:nvSpPr>
        <dsp:cNvPr id="0" name=""/>
        <dsp:cNvSpPr/>
      </dsp:nvSpPr>
      <dsp:spPr>
        <a:xfrm>
          <a:off x="4737235" y="2944127"/>
          <a:ext cx="1808791" cy="1563611"/>
        </a:xfrm>
        <a:prstGeom prst="ellipse">
          <a:avLst/>
        </a:prstGeom>
        <a:solidFill>
          <a:schemeClr val="accent5">
            <a:lumMod val="75000"/>
            <a:alpha val="7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rgbClr val="FFFF00"/>
              </a:solidFill>
            </a:rPr>
            <a:t>Valor MIN-MAX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Función utilidad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Valoración estado actual</a:t>
          </a:r>
        </a:p>
      </dsp:txBody>
      <dsp:txXfrm>
        <a:off x="5002126" y="3173113"/>
        <a:ext cx="1279009" cy="1105639"/>
      </dsp:txXfrm>
    </dsp:sp>
    <dsp:sp modelId="{B95F0646-2B16-421C-961D-91E1CFC8245A}">
      <dsp:nvSpPr>
        <dsp:cNvPr id="0" name=""/>
        <dsp:cNvSpPr/>
      </dsp:nvSpPr>
      <dsp:spPr>
        <a:xfrm>
          <a:off x="4282283" y="266706"/>
          <a:ext cx="1808791" cy="1563611"/>
        </a:xfrm>
        <a:prstGeom prst="ellipse">
          <a:avLst/>
        </a:prstGeom>
        <a:solidFill>
          <a:srgbClr val="00B050">
            <a:alpha val="7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rgbClr val="FFFF00"/>
              </a:solidFill>
            </a:rPr>
            <a:t>Nodos - Estados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Estados de juego</a:t>
          </a:r>
        </a:p>
      </dsp:txBody>
      <dsp:txXfrm>
        <a:off x="4547174" y="495692"/>
        <a:ext cx="1279009" cy="1105639"/>
      </dsp:txXfrm>
    </dsp:sp>
    <dsp:sp modelId="{066C25BF-E79D-4970-B021-22AE06EE01DB}">
      <dsp:nvSpPr>
        <dsp:cNvPr id="0" name=""/>
        <dsp:cNvSpPr/>
      </dsp:nvSpPr>
      <dsp:spPr>
        <a:xfrm>
          <a:off x="1827725" y="2812383"/>
          <a:ext cx="1808791" cy="1563611"/>
        </a:xfrm>
        <a:prstGeom prst="ellipse">
          <a:avLst/>
        </a:prstGeom>
        <a:solidFill>
          <a:schemeClr val="accent5">
            <a:lumMod val="75000"/>
            <a:alpha val="7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rgbClr val="FFFF00"/>
              </a:solidFill>
            </a:rPr>
            <a:t>Actores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MAX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Jugador 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MIN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Oponente</a:t>
          </a:r>
        </a:p>
      </dsp:txBody>
      <dsp:txXfrm>
        <a:off x="2092616" y="3041369"/>
        <a:ext cx="1279009" cy="1105639"/>
      </dsp:txXfrm>
    </dsp:sp>
    <dsp:sp modelId="{087D3894-8670-4D72-8003-D9455846243D}">
      <dsp:nvSpPr>
        <dsp:cNvPr id="0" name=""/>
        <dsp:cNvSpPr/>
      </dsp:nvSpPr>
      <dsp:spPr>
        <a:xfrm>
          <a:off x="3206585" y="3464562"/>
          <a:ext cx="1808791" cy="1563611"/>
        </a:xfrm>
        <a:prstGeom prst="ellipse">
          <a:avLst/>
        </a:prstGeom>
        <a:solidFill>
          <a:schemeClr val="accent1">
            <a:lumMod val="75000"/>
            <a:alpha val="7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rgbClr val="FFFF00"/>
              </a:solidFill>
            </a:rPr>
            <a:t>Capas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Turnos de Juego</a:t>
          </a:r>
        </a:p>
      </dsp:txBody>
      <dsp:txXfrm>
        <a:off x="3471476" y="3693548"/>
        <a:ext cx="1279009" cy="1105639"/>
      </dsp:txXfrm>
    </dsp:sp>
    <dsp:sp modelId="{E6E71D90-F215-42B4-84AB-AD37B8BE4546}">
      <dsp:nvSpPr>
        <dsp:cNvPr id="0" name=""/>
        <dsp:cNvSpPr/>
      </dsp:nvSpPr>
      <dsp:spPr>
        <a:xfrm>
          <a:off x="2612397" y="256944"/>
          <a:ext cx="1808791" cy="156361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rgbClr val="FFFF00"/>
              </a:solidFill>
            </a:rPr>
            <a:t>Árbol de Juego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Exploración Completa</a:t>
          </a:r>
        </a:p>
      </dsp:txBody>
      <dsp:txXfrm>
        <a:off x="2877288" y="485930"/>
        <a:ext cx="1279009" cy="1105639"/>
      </dsp:txXfrm>
    </dsp:sp>
    <dsp:sp modelId="{AB663A8E-AE91-4927-A020-960E6E16DADB}">
      <dsp:nvSpPr>
        <dsp:cNvPr id="0" name=""/>
        <dsp:cNvSpPr/>
      </dsp:nvSpPr>
      <dsp:spPr>
        <a:xfrm>
          <a:off x="1464278" y="1411320"/>
          <a:ext cx="1808791" cy="1563611"/>
        </a:xfrm>
        <a:prstGeom prst="ellipse">
          <a:avLst/>
        </a:prstGeom>
        <a:solidFill>
          <a:srgbClr val="00B050">
            <a:alpha val="7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rgbClr val="FFFF00"/>
              </a:solidFill>
            </a:rPr>
            <a:t>Arcos - Acciones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Movimientos o jugadas</a:t>
          </a:r>
        </a:p>
      </dsp:txBody>
      <dsp:txXfrm>
        <a:off x="1729169" y="1640306"/>
        <a:ext cx="1279009" cy="1105639"/>
      </dsp:txXfrm>
    </dsp:sp>
    <dsp:sp modelId="{C3675922-7684-456F-9EC9-BE4B0252BF96}">
      <dsp:nvSpPr>
        <dsp:cNvPr id="0" name=""/>
        <dsp:cNvSpPr/>
      </dsp:nvSpPr>
      <dsp:spPr>
        <a:xfrm>
          <a:off x="5278112" y="1537904"/>
          <a:ext cx="1808791" cy="156361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rgbClr val="FFFF00"/>
              </a:solidFill>
            </a:rPr>
            <a:t>Número de Estados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>
              <a:solidFill>
                <a:schemeClr val="bg1"/>
              </a:solidFill>
            </a:rPr>
            <a:t>Exponencial con cantidad de posibles movimientos</a:t>
          </a:r>
        </a:p>
      </dsp:txBody>
      <dsp:txXfrm>
        <a:off x="5543003" y="1766890"/>
        <a:ext cx="1279009" cy="1105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183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24/02/2021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PA\Desktop\AI_Games_SI\podaalfabeta.avi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APA\Desktop\AI_Games_SI\podaalfabeta.avi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egonzal@javeriana.edu.co" TargetMode="External"/><Relationship Id="rId4" Type="http://schemas.openxmlformats.org/officeDocument/2006/relationships/hyperlink" Target="mailto:rueda-andrea@javeriana.edu.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Solución de Problemas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Juegos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8165" y="6278653"/>
            <a:ext cx="7852845" cy="561417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 fontScale="925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 dirty="0">
              <a:solidFill>
                <a:srgbClr val="7030A0"/>
              </a:solidFill>
            </a:endParaRPr>
          </a:p>
          <a:p>
            <a:pPr algn="l"/>
            <a:r>
              <a:rPr lang="en-US" sz="1000" dirty="0" err="1">
                <a:solidFill>
                  <a:srgbClr val="7030A0"/>
                </a:solidFill>
              </a:rPr>
              <a:t>Presentación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Generada</a:t>
            </a:r>
            <a:r>
              <a:rPr lang="en-US" sz="1000" dirty="0">
                <a:solidFill>
                  <a:srgbClr val="7030A0"/>
                </a:solidFill>
              </a:rPr>
              <a:t> a </a:t>
            </a:r>
            <a:r>
              <a:rPr lang="en-US" sz="1000" dirty="0" err="1">
                <a:solidFill>
                  <a:srgbClr val="7030A0"/>
                </a:solidFill>
              </a:rPr>
              <a:t>partir</a:t>
            </a:r>
            <a:r>
              <a:rPr lang="en-US" sz="1000" dirty="0">
                <a:solidFill>
                  <a:srgbClr val="7030A0"/>
                </a:solidFill>
              </a:rPr>
              <a:t> de </a:t>
            </a:r>
            <a:r>
              <a:rPr lang="en-US" sz="1000" dirty="0" err="1">
                <a:solidFill>
                  <a:srgbClr val="7030A0"/>
                </a:solidFill>
              </a:rPr>
              <a:t>Aportes</a:t>
            </a:r>
            <a:r>
              <a:rPr lang="en-US" sz="1000" dirty="0">
                <a:solidFill>
                  <a:srgbClr val="7030A0"/>
                </a:solidFill>
              </a:rPr>
              <a:t> de </a:t>
            </a:r>
            <a:r>
              <a:rPr lang="en-US" sz="1000" dirty="0" err="1">
                <a:solidFill>
                  <a:srgbClr val="7030A0"/>
                </a:solidFill>
              </a:rPr>
              <a:t>Estudiantes</a:t>
            </a:r>
            <a:r>
              <a:rPr lang="en-US" sz="1000" dirty="0">
                <a:solidFill>
                  <a:srgbClr val="7030A0"/>
                </a:solidFill>
              </a:rPr>
              <a:t> de </a:t>
            </a:r>
            <a:r>
              <a:rPr lang="en-US" sz="1000" dirty="0" err="1">
                <a:solidFill>
                  <a:srgbClr val="7030A0"/>
                </a:solidFill>
              </a:rPr>
              <a:t>Diferentes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  <a:r>
              <a:rPr lang="en-US" sz="1000" dirty="0" err="1">
                <a:solidFill>
                  <a:srgbClr val="7030A0"/>
                </a:solidFill>
              </a:rPr>
              <a:t>Versiones</a:t>
            </a:r>
            <a:r>
              <a:rPr lang="en-US" sz="1000" dirty="0">
                <a:solidFill>
                  <a:srgbClr val="7030A0"/>
                </a:solidFill>
              </a:rPr>
              <a:t> del </a:t>
            </a:r>
            <a:r>
              <a:rPr lang="en-US" sz="1000" dirty="0" err="1">
                <a:solidFill>
                  <a:srgbClr val="7030A0"/>
                </a:solidFill>
              </a:rPr>
              <a:t>Curso</a:t>
            </a:r>
            <a:endParaRPr lang="en-US" sz="1000" dirty="0">
              <a:solidFill>
                <a:srgbClr val="7030A0"/>
              </a:solidFill>
            </a:endParaRPr>
          </a:p>
          <a:p>
            <a:pPr algn="l"/>
            <a:r>
              <a:rPr lang="es-ES" sz="1000" dirty="0">
                <a:solidFill>
                  <a:srgbClr val="7030A0"/>
                </a:solidFill>
              </a:rPr>
              <a:t>Contribución especial del Estudiante </a:t>
            </a:r>
            <a:r>
              <a:rPr lang="es-ES" sz="1000" dirty="0" err="1">
                <a:solidFill>
                  <a:srgbClr val="7030A0"/>
                </a:solidFill>
              </a:rPr>
              <a:t>MISyC</a:t>
            </a:r>
            <a:r>
              <a:rPr lang="es-ES" sz="1000" dirty="0">
                <a:solidFill>
                  <a:srgbClr val="7030A0"/>
                </a:solidFill>
              </a:rPr>
              <a:t> Carlos Iván Rivera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Árbol de Juegos – Poda Alfa-Beta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1911" y="1877478"/>
            <a:ext cx="6407247" cy="224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Poda del Árbol de Búsqueda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¿Por qué es necesaria?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El algoritmo MIN-MAX requiere expandir todo el árbol de búsqueda para obtener el resultado.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Operación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Eliminar búsquedas innecesarias sin cambiar el resultado del juego.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Eliminando incluso subárboles enteros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Podar si el valor actual ya no puede superar ALFA-BETA.</a:t>
            </a:r>
          </a:p>
        </p:txBody>
      </p:sp>
      <p:pic>
        <p:nvPicPr>
          <p:cNvPr id="8" name="podaalfabeta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255237" y="2717199"/>
            <a:ext cx="3710267" cy="27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Árbol de Juegos – Poda Alfa-Beta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24147" y="1970764"/>
            <a:ext cx="6808900" cy="356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 de Poda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ALFA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Mejor Valor - Más </a:t>
            </a:r>
            <a:r>
              <a:rPr kumimoji="0" lang="es-ES" altLang="es-CO" sz="2000" b="0" dirty="0">
                <a:solidFill>
                  <a:srgbClr val="7030A0"/>
                </a:solidFill>
              </a:rPr>
              <a:t>Alto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encontrado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en puntos de decisión a lo largo de </a:t>
            </a:r>
            <a:r>
              <a:rPr kumimoji="0" lang="es-ES" altLang="es-CO" sz="2000" b="0" dirty="0">
                <a:solidFill>
                  <a:srgbClr val="7030A0"/>
                </a:solidFill>
              </a:rPr>
              <a:t>caminos para un nodo MAX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rgbClr val="7030A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BETA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Mejor Valor - Más </a:t>
            </a:r>
            <a:r>
              <a:rPr kumimoji="0" lang="es-ES" altLang="es-CO" sz="2000" b="0" dirty="0">
                <a:solidFill>
                  <a:srgbClr val="7030A0"/>
                </a:solidFill>
              </a:rPr>
              <a:t>Bajo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encontrado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en puntos de decisión a lo largo de </a:t>
            </a:r>
            <a:r>
              <a:rPr kumimoji="0" lang="es-ES" altLang="es-CO" sz="2000" b="0" dirty="0">
                <a:solidFill>
                  <a:srgbClr val="7030A0"/>
                </a:solidFill>
              </a:rPr>
              <a:t>caminos para un nodo MIN</a:t>
            </a:r>
          </a:p>
        </p:txBody>
      </p:sp>
      <p:pic>
        <p:nvPicPr>
          <p:cNvPr id="8" name="podaalfabeta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255237" y="2299753"/>
            <a:ext cx="3710267" cy="27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Poda Alfa-Beta</a:t>
            </a:r>
          </a:p>
        </p:txBody>
      </p:sp>
      <p:sp>
        <p:nvSpPr>
          <p:cNvPr id="61" name="6 Triángulo isósceles"/>
          <p:cNvSpPr/>
          <p:nvPr/>
        </p:nvSpPr>
        <p:spPr>
          <a:xfrm>
            <a:off x="6023992" y="2060848"/>
            <a:ext cx="648072" cy="64807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63" name="8 Triángulo isósceles"/>
          <p:cNvSpPr/>
          <p:nvPr/>
        </p:nvSpPr>
        <p:spPr>
          <a:xfrm>
            <a:off x="3215680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9 Triángulo isósceles"/>
          <p:cNvSpPr/>
          <p:nvPr/>
        </p:nvSpPr>
        <p:spPr>
          <a:xfrm>
            <a:off x="3935760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16 Triángulo isósceles"/>
          <p:cNvSpPr/>
          <p:nvPr/>
        </p:nvSpPr>
        <p:spPr>
          <a:xfrm rot="10800000">
            <a:off x="3215680" y="364502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6" name="17 Triángulo isósceles"/>
          <p:cNvSpPr/>
          <p:nvPr/>
        </p:nvSpPr>
        <p:spPr>
          <a:xfrm rot="10800000">
            <a:off x="6023992" y="364502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18 Triángulo isósceles"/>
          <p:cNvSpPr/>
          <p:nvPr/>
        </p:nvSpPr>
        <p:spPr>
          <a:xfrm rot="10800000">
            <a:off x="8688288" y="364502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9" name="23 Conector recto de flecha"/>
          <p:cNvCxnSpPr>
            <a:stCxn id="61" idx="3"/>
            <a:endCxn id="66" idx="3"/>
          </p:cNvCxnSpPr>
          <p:nvPr/>
        </p:nvCxnSpPr>
        <p:spPr>
          <a:xfrm>
            <a:off x="6348028" y="2708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5 Conector recto de flecha"/>
          <p:cNvCxnSpPr>
            <a:stCxn id="61" idx="4"/>
            <a:endCxn id="67" idx="3"/>
          </p:cNvCxnSpPr>
          <p:nvPr/>
        </p:nvCxnSpPr>
        <p:spPr>
          <a:xfrm>
            <a:off x="6672064" y="2708920"/>
            <a:ext cx="23402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29 Conector recto"/>
          <p:cNvCxnSpPr>
            <a:stCxn id="65" idx="0"/>
            <a:endCxn id="62" idx="0"/>
          </p:cNvCxnSpPr>
          <p:nvPr/>
        </p:nvCxnSpPr>
        <p:spPr>
          <a:xfrm flipH="1">
            <a:off x="2747628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30 Conector recto"/>
          <p:cNvCxnSpPr>
            <a:stCxn id="65" idx="0"/>
            <a:endCxn id="63" idx="0"/>
          </p:cNvCxnSpPr>
          <p:nvPr/>
        </p:nvCxnSpPr>
        <p:spPr>
          <a:xfrm>
            <a:off x="3539716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33 Conector recto"/>
          <p:cNvCxnSpPr>
            <a:stCxn id="65" idx="0"/>
            <a:endCxn id="64" idx="0"/>
          </p:cNvCxnSpPr>
          <p:nvPr/>
        </p:nvCxnSpPr>
        <p:spPr>
          <a:xfrm>
            <a:off x="3539716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36 Triángulo isósceles"/>
          <p:cNvSpPr/>
          <p:nvPr/>
        </p:nvSpPr>
        <p:spPr>
          <a:xfrm>
            <a:off x="5231904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37 Triángulo isósceles"/>
          <p:cNvSpPr/>
          <p:nvPr/>
        </p:nvSpPr>
        <p:spPr>
          <a:xfrm>
            <a:off x="6023992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38 Triángulo isósceles"/>
          <p:cNvSpPr/>
          <p:nvPr/>
        </p:nvSpPr>
        <p:spPr>
          <a:xfrm>
            <a:off x="6744072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39 Conector recto"/>
          <p:cNvCxnSpPr>
            <a:stCxn id="66" idx="0"/>
            <a:endCxn id="74" idx="0"/>
          </p:cNvCxnSpPr>
          <p:nvPr/>
        </p:nvCxnSpPr>
        <p:spPr>
          <a:xfrm flipH="1">
            <a:off x="5555940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40 Conector recto"/>
          <p:cNvCxnSpPr>
            <a:stCxn id="66" idx="0"/>
            <a:endCxn id="75" idx="0"/>
          </p:cNvCxnSpPr>
          <p:nvPr/>
        </p:nvCxnSpPr>
        <p:spPr>
          <a:xfrm>
            <a:off x="6348028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41 Conector recto"/>
          <p:cNvCxnSpPr>
            <a:stCxn id="66" idx="0"/>
            <a:endCxn id="76" idx="0"/>
          </p:cNvCxnSpPr>
          <p:nvPr/>
        </p:nvCxnSpPr>
        <p:spPr>
          <a:xfrm>
            <a:off x="6348028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45 Triángulo isósceles"/>
          <p:cNvSpPr/>
          <p:nvPr/>
        </p:nvSpPr>
        <p:spPr>
          <a:xfrm>
            <a:off x="7896200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46 Triángulo isósceles"/>
          <p:cNvSpPr/>
          <p:nvPr/>
        </p:nvSpPr>
        <p:spPr>
          <a:xfrm>
            <a:off x="8688288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47 Triángulo isósceles"/>
          <p:cNvSpPr/>
          <p:nvPr/>
        </p:nvSpPr>
        <p:spPr>
          <a:xfrm>
            <a:off x="9408368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48 Conector recto"/>
          <p:cNvCxnSpPr>
            <a:stCxn id="67" idx="0"/>
            <a:endCxn id="80" idx="0"/>
          </p:cNvCxnSpPr>
          <p:nvPr/>
        </p:nvCxnSpPr>
        <p:spPr>
          <a:xfrm flipH="1">
            <a:off x="8220236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49 Conector recto"/>
          <p:cNvCxnSpPr>
            <a:stCxn id="67" idx="0"/>
            <a:endCxn id="81" idx="0"/>
          </p:cNvCxnSpPr>
          <p:nvPr/>
        </p:nvCxnSpPr>
        <p:spPr>
          <a:xfrm>
            <a:off x="9012324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50 Conector recto"/>
          <p:cNvCxnSpPr>
            <a:stCxn id="67" idx="0"/>
            <a:endCxn id="82" idx="0"/>
          </p:cNvCxnSpPr>
          <p:nvPr/>
        </p:nvCxnSpPr>
        <p:spPr>
          <a:xfrm>
            <a:off x="9012324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59 CuadroTexto"/>
          <p:cNvSpPr txBox="1"/>
          <p:nvPr/>
        </p:nvSpPr>
        <p:spPr>
          <a:xfrm>
            <a:off x="6168008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88" name="60 CuadroTexto"/>
          <p:cNvSpPr txBox="1"/>
          <p:nvPr/>
        </p:nvSpPr>
        <p:spPr>
          <a:xfrm>
            <a:off x="8832304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</a:t>
            </a:r>
          </a:p>
        </p:txBody>
      </p:sp>
      <p:sp>
        <p:nvSpPr>
          <p:cNvPr id="92" name="67 CuadroTexto"/>
          <p:cNvSpPr txBox="1"/>
          <p:nvPr/>
        </p:nvSpPr>
        <p:spPr>
          <a:xfrm>
            <a:off x="2567608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01" name="76 CuadroTexto"/>
          <p:cNvSpPr txBox="1"/>
          <p:nvPr/>
        </p:nvSpPr>
        <p:spPr>
          <a:xfrm>
            <a:off x="472784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a1</a:t>
            </a:r>
          </a:p>
        </p:txBody>
      </p:sp>
      <p:sp>
        <p:nvSpPr>
          <p:cNvPr id="102" name="77 CuadroTexto"/>
          <p:cNvSpPr txBox="1"/>
          <p:nvPr/>
        </p:nvSpPr>
        <p:spPr>
          <a:xfrm>
            <a:off x="6312024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a2</a:t>
            </a:r>
          </a:p>
        </p:txBody>
      </p:sp>
      <p:sp>
        <p:nvSpPr>
          <p:cNvPr id="103" name="78 CuadroTexto"/>
          <p:cNvSpPr txBox="1"/>
          <p:nvPr/>
        </p:nvSpPr>
        <p:spPr>
          <a:xfrm>
            <a:off x="7536160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a3</a:t>
            </a:r>
          </a:p>
        </p:txBody>
      </p:sp>
      <p:sp>
        <p:nvSpPr>
          <p:cNvPr id="104" name="79 CuadroTexto"/>
          <p:cNvSpPr txBox="1"/>
          <p:nvPr/>
        </p:nvSpPr>
        <p:spPr>
          <a:xfrm>
            <a:off x="2639616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b1</a:t>
            </a:r>
          </a:p>
        </p:txBody>
      </p:sp>
      <p:sp>
        <p:nvSpPr>
          <p:cNvPr id="105" name="80 CuadroTexto"/>
          <p:cNvSpPr txBox="1"/>
          <p:nvPr/>
        </p:nvSpPr>
        <p:spPr>
          <a:xfrm>
            <a:off x="3215680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b2</a:t>
            </a:r>
          </a:p>
        </p:txBody>
      </p:sp>
      <p:sp>
        <p:nvSpPr>
          <p:cNvPr id="106" name="81 CuadroTexto"/>
          <p:cNvSpPr txBox="1"/>
          <p:nvPr/>
        </p:nvSpPr>
        <p:spPr>
          <a:xfrm>
            <a:off x="4079776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b3</a:t>
            </a:r>
          </a:p>
        </p:txBody>
      </p:sp>
      <p:sp>
        <p:nvSpPr>
          <p:cNvPr id="107" name="82 CuadroTexto"/>
          <p:cNvSpPr txBox="1"/>
          <p:nvPr/>
        </p:nvSpPr>
        <p:spPr>
          <a:xfrm>
            <a:off x="6744072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c3</a:t>
            </a:r>
          </a:p>
        </p:txBody>
      </p:sp>
      <p:sp>
        <p:nvSpPr>
          <p:cNvPr id="108" name="83 CuadroTexto"/>
          <p:cNvSpPr txBox="1"/>
          <p:nvPr/>
        </p:nvSpPr>
        <p:spPr>
          <a:xfrm>
            <a:off x="6023992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c2</a:t>
            </a:r>
          </a:p>
        </p:txBody>
      </p:sp>
      <p:sp>
        <p:nvSpPr>
          <p:cNvPr id="109" name="84 CuadroTexto"/>
          <p:cNvSpPr txBox="1"/>
          <p:nvPr/>
        </p:nvSpPr>
        <p:spPr>
          <a:xfrm>
            <a:off x="5447928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c1</a:t>
            </a:r>
          </a:p>
        </p:txBody>
      </p:sp>
      <p:sp>
        <p:nvSpPr>
          <p:cNvPr id="110" name="85 CuadroTexto"/>
          <p:cNvSpPr txBox="1"/>
          <p:nvPr/>
        </p:nvSpPr>
        <p:spPr>
          <a:xfrm>
            <a:off x="8328248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d1</a:t>
            </a:r>
          </a:p>
        </p:txBody>
      </p:sp>
      <p:sp>
        <p:nvSpPr>
          <p:cNvPr id="111" name="86 CuadroTexto"/>
          <p:cNvSpPr txBox="1"/>
          <p:nvPr/>
        </p:nvSpPr>
        <p:spPr>
          <a:xfrm>
            <a:off x="8904312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d2</a:t>
            </a:r>
          </a:p>
        </p:txBody>
      </p:sp>
      <p:sp>
        <p:nvSpPr>
          <p:cNvPr id="112" name="87 CuadroTexto"/>
          <p:cNvSpPr txBox="1"/>
          <p:nvPr/>
        </p:nvSpPr>
        <p:spPr>
          <a:xfrm>
            <a:off x="9408368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d3</a:t>
            </a:r>
          </a:p>
        </p:txBody>
      </p:sp>
      <p:sp>
        <p:nvSpPr>
          <p:cNvPr id="117" name="55 CuadroTexto"/>
          <p:cNvSpPr txBox="1"/>
          <p:nvPr/>
        </p:nvSpPr>
        <p:spPr>
          <a:xfrm>
            <a:off x="5153114" y="1844825"/>
            <a:ext cx="94745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[-∞, +∞]</a:t>
            </a:r>
          </a:p>
        </p:txBody>
      </p:sp>
      <p:sp>
        <p:nvSpPr>
          <p:cNvPr id="119" name="55 CuadroTexto"/>
          <p:cNvSpPr txBox="1"/>
          <p:nvPr/>
        </p:nvSpPr>
        <p:spPr>
          <a:xfrm>
            <a:off x="2238557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[-∞, 3]</a:t>
            </a:r>
          </a:p>
        </p:txBody>
      </p:sp>
      <p:sp>
        <p:nvSpPr>
          <p:cNvPr id="50" name="7 Triángulo isósceles"/>
          <p:cNvSpPr/>
          <p:nvPr/>
        </p:nvSpPr>
        <p:spPr>
          <a:xfrm>
            <a:off x="2423592" y="5088732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7 Triángulo isósceles"/>
          <p:cNvSpPr/>
          <p:nvPr/>
        </p:nvSpPr>
        <p:spPr>
          <a:xfrm>
            <a:off x="2423592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16 Triángulo isósceles"/>
          <p:cNvSpPr/>
          <p:nvPr/>
        </p:nvSpPr>
        <p:spPr>
          <a:xfrm rot="10800000">
            <a:off x="3209713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6" name="58 CuadroTexto"/>
          <p:cNvSpPr txBox="1"/>
          <p:nvPr/>
        </p:nvSpPr>
        <p:spPr>
          <a:xfrm>
            <a:off x="3359696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cxnSp>
        <p:nvCxnSpPr>
          <p:cNvPr id="56" name="23 Conector recto de flecha"/>
          <p:cNvCxnSpPr>
            <a:stCxn id="61" idx="2"/>
            <a:endCxn id="55" idx="3"/>
          </p:cNvCxnSpPr>
          <p:nvPr/>
        </p:nvCxnSpPr>
        <p:spPr>
          <a:xfrm flipH="1">
            <a:off x="3533749" y="2708920"/>
            <a:ext cx="2490243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5 CuadroTexto"/>
          <p:cNvSpPr txBox="1"/>
          <p:nvPr/>
        </p:nvSpPr>
        <p:spPr>
          <a:xfrm>
            <a:off x="604753" y="1920469"/>
            <a:ext cx="223043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C00000"/>
                </a:solidFill>
              </a:rPr>
              <a:t>En la Realidad</a:t>
            </a:r>
          </a:p>
          <a:p>
            <a:pPr algn="ctr"/>
            <a:r>
              <a:rPr lang="es-CO" sz="1600" b="1" dirty="0">
                <a:solidFill>
                  <a:srgbClr val="C00000"/>
                </a:solidFill>
              </a:rPr>
              <a:t>El Árbol se Explora en Profundidad</a:t>
            </a:r>
          </a:p>
        </p:txBody>
      </p:sp>
    </p:spTree>
    <p:extLst>
      <p:ext uri="{BB962C8B-B14F-4D97-AF65-F5344CB8AC3E}">
        <p14:creationId xmlns:p14="http://schemas.microsoft.com/office/powerpoint/2010/main" val="151019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17" grpId="0" animBg="1"/>
      <p:bldP spid="119" grpId="0" animBg="1"/>
      <p:bldP spid="62" grpId="0" animBg="1"/>
      <p:bldP spid="55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Poda Alfa-Beta</a:t>
            </a:r>
          </a:p>
        </p:txBody>
      </p:sp>
      <p:sp>
        <p:nvSpPr>
          <p:cNvPr id="61" name="6 Triángulo isósceles"/>
          <p:cNvSpPr/>
          <p:nvPr/>
        </p:nvSpPr>
        <p:spPr>
          <a:xfrm>
            <a:off x="6023992" y="2060848"/>
            <a:ext cx="648072" cy="648072"/>
          </a:xfrm>
          <a:prstGeom prst="triangl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62" name="7 Triángulo isósceles"/>
          <p:cNvSpPr/>
          <p:nvPr/>
        </p:nvSpPr>
        <p:spPr>
          <a:xfrm>
            <a:off x="2423592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16 Triángulo isósceles"/>
          <p:cNvSpPr/>
          <p:nvPr/>
        </p:nvSpPr>
        <p:spPr>
          <a:xfrm rot="10800000">
            <a:off x="3215680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6" name="17 Triángulo isósceles"/>
          <p:cNvSpPr/>
          <p:nvPr/>
        </p:nvSpPr>
        <p:spPr>
          <a:xfrm rot="10800000">
            <a:off x="6023992" y="364502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18 Triángulo isósceles"/>
          <p:cNvSpPr/>
          <p:nvPr/>
        </p:nvSpPr>
        <p:spPr>
          <a:xfrm rot="10800000">
            <a:off x="8688288" y="364502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9" name="23 Conector recto de flecha"/>
          <p:cNvCxnSpPr>
            <a:stCxn id="61" idx="3"/>
            <a:endCxn id="66" idx="3"/>
          </p:cNvCxnSpPr>
          <p:nvPr/>
        </p:nvCxnSpPr>
        <p:spPr>
          <a:xfrm>
            <a:off x="6348028" y="2708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5 Conector recto de flecha"/>
          <p:cNvCxnSpPr>
            <a:stCxn id="61" idx="4"/>
            <a:endCxn id="67" idx="3"/>
          </p:cNvCxnSpPr>
          <p:nvPr/>
        </p:nvCxnSpPr>
        <p:spPr>
          <a:xfrm>
            <a:off x="6672064" y="2708920"/>
            <a:ext cx="23402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29 Conector recto"/>
          <p:cNvCxnSpPr>
            <a:stCxn id="65" idx="0"/>
            <a:endCxn id="62" idx="0"/>
          </p:cNvCxnSpPr>
          <p:nvPr/>
        </p:nvCxnSpPr>
        <p:spPr>
          <a:xfrm flipH="1">
            <a:off x="2747628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30 Conector recto"/>
          <p:cNvCxnSpPr>
            <a:stCxn id="65" idx="0"/>
            <a:endCxn id="63" idx="0"/>
          </p:cNvCxnSpPr>
          <p:nvPr/>
        </p:nvCxnSpPr>
        <p:spPr>
          <a:xfrm>
            <a:off x="3539716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33 Conector recto"/>
          <p:cNvCxnSpPr>
            <a:stCxn id="65" idx="0"/>
            <a:endCxn id="64" idx="0"/>
          </p:cNvCxnSpPr>
          <p:nvPr/>
        </p:nvCxnSpPr>
        <p:spPr>
          <a:xfrm>
            <a:off x="3539716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36 Triángulo isósceles"/>
          <p:cNvSpPr/>
          <p:nvPr/>
        </p:nvSpPr>
        <p:spPr>
          <a:xfrm>
            <a:off x="5231904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37 Triángulo isósceles"/>
          <p:cNvSpPr/>
          <p:nvPr/>
        </p:nvSpPr>
        <p:spPr>
          <a:xfrm>
            <a:off x="6023992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38 Triángulo isósceles"/>
          <p:cNvSpPr/>
          <p:nvPr/>
        </p:nvSpPr>
        <p:spPr>
          <a:xfrm>
            <a:off x="6744072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39 Conector recto"/>
          <p:cNvCxnSpPr>
            <a:stCxn id="66" idx="0"/>
            <a:endCxn id="74" idx="0"/>
          </p:cNvCxnSpPr>
          <p:nvPr/>
        </p:nvCxnSpPr>
        <p:spPr>
          <a:xfrm flipH="1">
            <a:off x="5555940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40 Conector recto"/>
          <p:cNvCxnSpPr>
            <a:stCxn id="66" idx="0"/>
            <a:endCxn id="75" idx="0"/>
          </p:cNvCxnSpPr>
          <p:nvPr/>
        </p:nvCxnSpPr>
        <p:spPr>
          <a:xfrm>
            <a:off x="6348028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41 Conector recto"/>
          <p:cNvCxnSpPr>
            <a:stCxn id="66" idx="0"/>
            <a:endCxn id="76" idx="0"/>
          </p:cNvCxnSpPr>
          <p:nvPr/>
        </p:nvCxnSpPr>
        <p:spPr>
          <a:xfrm>
            <a:off x="6348028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45 Triángulo isósceles"/>
          <p:cNvSpPr/>
          <p:nvPr/>
        </p:nvSpPr>
        <p:spPr>
          <a:xfrm>
            <a:off x="7896200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46 Triángulo isósceles"/>
          <p:cNvSpPr/>
          <p:nvPr/>
        </p:nvSpPr>
        <p:spPr>
          <a:xfrm>
            <a:off x="8688288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47 Triángulo isósceles"/>
          <p:cNvSpPr/>
          <p:nvPr/>
        </p:nvSpPr>
        <p:spPr>
          <a:xfrm>
            <a:off x="9408368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48 Conector recto"/>
          <p:cNvCxnSpPr>
            <a:stCxn id="67" idx="0"/>
            <a:endCxn id="80" idx="0"/>
          </p:cNvCxnSpPr>
          <p:nvPr/>
        </p:nvCxnSpPr>
        <p:spPr>
          <a:xfrm flipH="1">
            <a:off x="8220236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49 Conector recto"/>
          <p:cNvCxnSpPr>
            <a:stCxn id="67" idx="0"/>
            <a:endCxn id="81" idx="0"/>
          </p:cNvCxnSpPr>
          <p:nvPr/>
        </p:nvCxnSpPr>
        <p:spPr>
          <a:xfrm>
            <a:off x="9012324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50 Conector recto"/>
          <p:cNvCxnSpPr>
            <a:stCxn id="67" idx="0"/>
            <a:endCxn id="82" idx="0"/>
          </p:cNvCxnSpPr>
          <p:nvPr/>
        </p:nvCxnSpPr>
        <p:spPr>
          <a:xfrm>
            <a:off x="9012324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8 CuadroTexto"/>
          <p:cNvSpPr txBox="1"/>
          <p:nvPr/>
        </p:nvSpPr>
        <p:spPr>
          <a:xfrm>
            <a:off x="3359696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87" name="59 CuadroTexto"/>
          <p:cNvSpPr txBox="1"/>
          <p:nvPr/>
        </p:nvSpPr>
        <p:spPr>
          <a:xfrm>
            <a:off x="6168008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88" name="60 CuadroTexto"/>
          <p:cNvSpPr txBox="1"/>
          <p:nvPr/>
        </p:nvSpPr>
        <p:spPr>
          <a:xfrm>
            <a:off x="8832304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</a:t>
            </a:r>
          </a:p>
        </p:txBody>
      </p:sp>
      <p:sp>
        <p:nvSpPr>
          <p:cNvPr id="92" name="67 CuadroTexto"/>
          <p:cNvSpPr txBox="1"/>
          <p:nvPr/>
        </p:nvSpPr>
        <p:spPr>
          <a:xfrm>
            <a:off x="2567608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01" name="76 CuadroTexto"/>
          <p:cNvSpPr txBox="1"/>
          <p:nvPr/>
        </p:nvSpPr>
        <p:spPr>
          <a:xfrm>
            <a:off x="472784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a1</a:t>
            </a:r>
          </a:p>
        </p:txBody>
      </p:sp>
      <p:sp>
        <p:nvSpPr>
          <p:cNvPr id="102" name="77 CuadroTexto"/>
          <p:cNvSpPr txBox="1"/>
          <p:nvPr/>
        </p:nvSpPr>
        <p:spPr>
          <a:xfrm>
            <a:off x="6312024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a2</a:t>
            </a:r>
          </a:p>
        </p:txBody>
      </p:sp>
      <p:sp>
        <p:nvSpPr>
          <p:cNvPr id="103" name="78 CuadroTexto"/>
          <p:cNvSpPr txBox="1"/>
          <p:nvPr/>
        </p:nvSpPr>
        <p:spPr>
          <a:xfrm>
            <a:off x="7536160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a3</a:t>
            </a:r>
          </a:p>
        </p:txBody>
      </p:sp>
      <p:sp>
        <p:nvSpPr>
          <p:cNvPr id="104" name="79 CuadroTexto"/>
          <p:cNvSpPr txBox="1"/>
          <p:nvPr/>
        </p:nvSpPr>
        <p:spPr>
          <a:xfrm>
            <a:off x="2639616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b1</a:t>
            </a:r>
          </a:p>
        </p:txBody>
      </p:sp>
      <p:sp>
        <p:nvSpPr>
          <p:cNvPr id="105" name="80 CuadroTexto"/>
          <p:cNvSpPr txBox="1"/>
          <p:nvPr/>
        </p:nvSpPr>
        <p:spPr>
          <a:xfrm>
            <a:off x="3215680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b2</a:t>
            </a:r>
          </a:p>
        </p:txBody>
      </p:sp>
      <p:sp>
        <p:nvSpPr>
          <p:cNvPr id="106" name="81 CuadroTexto"/>
          <p:cNvSpPr txBox="1"/>
          <p:nvPr/>
        </p:nvSpPr>
        <p:spPr>
          <a:xfrm>
            <a:off x="4079776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b3</a:t>
            </a:r>
          </a:p>
        </p:txBody>
      </p:sp>
      <p:sp>
        <p:nvSpPr>
          <p:cNvPr id="107" name="82 CuadroTexto"/>
          <p:cNvSpPr txBox="1"/>
          <p:nvPr/>
        </p:nvSpPr>
        <p:spPr>
          <a:xfrm>
            <a:off x="6744072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c3</a:t>
            </a:r>
          </a:p>
        </p:txBody>
      </p:sp>
      <p:sp>
        <p:nvSpPr>
          <p:cNvPr id="108" name="83 CuadroTexto"/>
          <p:cNvSpPr txBox="1"/>
          <p:nvPr/>
        </p:nvSpPr>
        <p:spPr>
          <a:xfrm>
            <a:off x="6023992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c2</a:t>
            </a:r>
          </a:p>
        </p:txBody>
      </p:sp>
      <p:sp>
        <p:nvSpPr>
          <p:cNvPr id="109" name="84 CuadroTexto"/>
          <p:cNvSpPr txBox="1"/>
          <p:nvPr/>
        </p:nvSpPr>
        <p:spPr>
          <a:xfrm>
            <a:off x="5447928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c1</a:t>
            </a:r>
          </a:p>
        </p:txBody>
      </p:sp>
      <p:sp>
        <p:nvSpPr>
          <p:cNvPr id="110" name="85 CuadroTexto"/>
          <p:cNvSpPr txBox="1"/>
          <p:nvPr/>
        </p:nvSpPr>
        <p:spPr>
          <a:xfrm>
            <a:off x="8328248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d1</a:t>
            </a:r>
          </a:p>
        </p:txBody>
      </p:sp>
      <p:sp>
        <p:nvSpPr>
          <p:cNvPr id="111" name="86 CuadroTexto"/>
          <p:cNvSpPr txBox="1"/>
          <p:nvPr/>
        </p:nvSpPr>
        <p:spPr>
          <a:xfrm>
            <a:off x="8904312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d2</a:t>
            </a:r>
          </a:p>
        </p:txBody>
      </p:sp>
      <p:sp>
        <p:nvSpPr>
          <p:cNvPr id="112" name="87 CuadroTexto"/>
          <p:cNvSpPr txBox="1"/>
          <p:nvPr/>
        </p:nvSpPr>
        <p:spPr>
          <a:xfrm>
            <a:off x="9408368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d3</a:t>
            </a:r>
          </a:p>
        </p:txBody>
      </p:sp>
      <p:sp>
        <p:nvSpPr>
          <p:cNvPr id="50" name="68 CuadroTexto"/>
          <p:cNvSpPr txBox="1"/>
          <p:nvPr/>
        </p:nvSpPr>
        <p:spPr>
          <a:xfrm>
            <a:off x="335969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12</a:t>
            </a:r>
          </a:p>
        </p:txBody>
      </p:sp>
      <p:sp>
        <p:nvSpPr>
          <p:cNvPr id="51" name="69 CuadroTexto"/>
          <p:cNvSpPr txBox="1"/>
          <p:nvPr/>
        </p:nvSpPr>
        <p:spPr>
          <a:xfrm>
            <a:off x="4151784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</a:t>
            </a:r>
          </a:p>
        </p:txBody>
      </p:sp>
      <p:sp>
        <p:nvSpPr>
          <p:cNvPr id="54" name="55 CuadroTexto"/>
          <p:cNvSpPr txBox="1"/>
          <p:nvPr/>
        </p:nvSpPr>
        <p:spPr>
          <a:xfrm>
            <a:off x="3719736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5" name="23 Conector recto de flecha"/>
          <p:cNvCxnSpPr/>
          <p:nvPr/>
        </p:nvCxnSpPr>
        <p:spPr>
          <a:xfrm flipH="1">
            <a:off x="3533749" y="2708920"/>
            <a:ext cx="2490243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8 Triángulo isósceles"/>
          <p:cNvSpPr/>
          <p:nvPr/>
        </p:nvSpPr>
        <p:spPr>
          <a:xfrm>
            <a:off x="3215680" y="5078501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9 Triángulo isósceles"/>
          <p:cNvSpPr/>
          <p:nvPr/>
        </p:nvSpPr>
        <p:spPr>
          <a:xfrm>
            <a:off x="3935760" y="5078501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8 Triángulo isósceles"/>
          <p:cNvSpPr/>
          <p:nvPr/>
        </p:nvSpPr>
        <p:spPr>
          <a:xfrm>
            <a:off x="321568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9 Triángulo isósceles"/>
          <p:cNvSpPr/>
          <p:nvPr/>
        </p:nvSpPr>
        <p:spPr>
          <a:xfrm>
            <a:off x="393576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55 CuadroTexto"/>
          <p:cNvSpPr txBox="1"/>
          <p:nvPr/>
        </p:nvSpPr>
        <p:spPr>
          <a:xfrm>
            <a:off x="5153114" y="1844825"/>
            <a:ext cx="94745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[-∞, +∞]</a:t>
            </a:r>
          </a:p>
        </p:txBody>
      </p:sp>
      <p:sp>
        <p:nvSpPr>
          <p:cNvPr id="59" name="55 CuadroTexto"/>
          <p:cNvSpPr txBox="1"/>
          <p:nvPr/>
        </p:nvSpPr>
        <p:spPr>
          <a:xfrm>
            <a:off x="2238557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[-∞, 3]</a:t>
            </a:r>
          </a:p>
        </p:txBody>
      </p:sp>
      <p:sp>
        <p:nvSpPr>
          <p:cNvPr id="119" name="55 CuadroTexto"/>
          <p:cNvSpPr txBox="1"/>
          <p:nvPr/>
        </p:nvSpPr>
        <p:spPr>
          <a:xfrm>
            <a:off x="2247103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[3, 3]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2431399" y="5785100"/>
            <a:ext cx="2152433" cy="294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55 CuadroTexto"/>
          <p:cNvSpPr txBox="1"/>
          <p:nvPr/>
        </p:nvSpPr>
        <p:spPr>
          <a:xfrm>
            <a:off x="4905286" y="1844825"/>
            <a:ext cx="11952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</a:t>
            </a:r>
            <a:r>
              <a:rPr lang="el-GR" dirty="0">
                <a:solidFill>
                  <a:srgbClr val="FF66FF"/>
                </a:solidFill>
              </a:rPr>
              <a:t>α</a:t>
            </a:r>
            <a:r>
              <a:rPr lang="es-CO" dirty="0">
                <a:solidFill>
                  <a:srgbClr val="FF66FF"/>
                </a:solidFill>
              </a:rPr>
              <a:t>=3</a:t>
            </a:r>
            <a:r>
              <a:rPr lang="es-CO" sz="1600" dirty="0">
                <a:solidFill>
                  <a:srgbClr val="7030A0"/>
                </a:solidFill>
              </a:rPr>
              <a:t>, +∞]</a:t>
            </a:r>
          </a:p>
        </p:txBody>
      </p:sp>
      <p:sp>
        <p:nvSpPr>
          <p:cNvPr id="64" name="55 CuadroTexto"/>
          <p:cNvSpPr txBox="1"/>
          <p:nvPr/>
        </p:nvSpPr>
        <p:spPr>
          <a:xfrm>
            <a:off x="604753" y="1920469"/>
            <a:ext cx="223043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C00000"/>
                </a:solidFill>
              </a:rPr>
              <a:t>En la Realidad</a:t>
            </a:r>
          </a:p>
          <a:p>
            <a:pPr algn="ctr"/>
            <a:r>
              <a:rPr lang="es-CO" sz="1600" b="1" dirty="0">
                <a:solidFill>
                  <a:srgbClr val="C00000"/>
                </a:solidFill>
              </a:rPr>
              <a:t>El Árbol se Explora en Profundidad</a:t>
            </a:r>
          </a:p>
        </p:txBody>
      </p:sp>
    </p:spTree>
    <p:extLst>
      <p:ext uri="{BB962C8B-B14F-4D97-AF65-F5344CB8AC3E}">
        <p14:creationId xmlns:p14="http://schemas.microsoft.com/office/powerpoint/2010/main" val="356040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4" grpId="0" animBg="1"/>
      <p:bldP spid="52" grpId="0" animBg="1"/>
      <p:bldP spid="53" grpId="0" animBg="1"/>
      <p:bldP spid="119" grpId="0" animBg="1"/>
      <p:bldP spid="60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Poda Alfa-Beta</a:t>
            </a:r>
          </a:p>
        </p:txBody>
      </p:sp>
      <p:sp>
        <p:nvSpPr>
          <p:cNvPr id="61" name="6 Triángulo isósceles"/>
          <p:cNvSpPr/>
          <p:nvPr/>
        </p:nvSpPr>
        <p:spPr>
          <a:xfrm>
            <a:off x="6023992" y="2060848"/>
            <a:ext cx="648072" cy="64807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62" name="7 Triángulo isósceles"/>
          <p:cNvSpPr/>
          <p:nvPr/>
        </p:nvSpPr>
        <p:spPr>
          <a:xfrm>
            <a:off x="2423592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16 Triángulo isósceles"/>
          <p:cNvSpPr/>
          <p:nvPr/>
        </p:nvSpPr>
        <p:spPr>
          <a:xfrm rot="10800000">
            <a:off x="3215680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6" name="17 Triángulo isósceles"/>
          <p:cNvSpPr/>
          <p:nvPr/>
        </p:nvSpPr>
        <p:spPr>
          <a:xfrm rot="10800000">
            <a:off x="6023992" y="364502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18 Triángulo isósceles"/>
          <p:cNvSpPr/>
          <p:nvPr/>
        </p:nvSpPr>
        <p:spPr>
          <a:xfrm rot="10800000">
            <a:off x="8688288" y="364502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9" name="23 Conector recto de flecha"/>
          <p:cNvCxnSpPr>
            <a:stCxn id="61" idx="3"/>
            <a:endCxn id="66" idx="3"/>
          </p:cNvCxnSpPr>
          <p:nvPr/>
        </p:nvCxnSpPr>
        <p:spPr>
          <a:xfrm>
            <a:off x="6348028" y="2708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5 Conector recto de flecha"/>
          <p:cNvCxnSpPr>
            <a:stCxn id="61" idx="4"/>
            <a:endCxn id="67" idx="3"/>
          </p:cNvCxnSpPr>
          <p:nvPr/>
        </p:nvCxnSpPr>
        <p:spPr>
          <a:xfrm>
            <a:off x="6672064" y="2708920"/>
            <a:ext cx="23402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29 Conector recto"/>
          <p:cNvCxnSpPr>
            <a:stCxn id="65" idx="0"/>
            <a:endCxn id="62" idx="0"/>
          </p:cNvCxnSpPr>
          <p:nvPr/>
        </p:nvCxnSpPr>
        <p:spPr>
          <a:xfrm flipH="1">
            <a:off x="2747628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30 Conector recto"/>
          <p:cNvCxnSpPr>
            <a:stCxn id="65" idx="0"/>
            <a:endCxn id="63" idx="0"/>
          </p:cNvCxnSpPr>
          <p:nvPr/>
        </p:nvCxnSpPr>
        <p:spPr>
          <a:xfrm>
            <a:off x="3539716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33 Conector recto"/>
          <p:cNvCxnSpPr>
            <a:stCxn id="65" idx="0"/>
          </p:cNvCxnSpPr>
          <p:nvPr/>
        </p:nvCxnSpPr>
        <p:spPr>
          <a:xfrm>
            <a:off x="3539716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37 Triángulo isósceles"/>
          <p:cNvSpPr/>
          <p:nvPr/>
        </p:nvSpPr>
        <p:spPr>
          <a:xfrm>
            <a:off x="6023992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38 Triángulo isósceles"/>
          <p:cNvSpPr/>
          <p:nvPr/>
        </p:nvSpPr>
        <p:spPr>
          <a:xfrm>
            <a:off x="6744072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39 Conector recto"/>
          <p:cNvCxnSpPr>
            <a:stCxn id="66" idx="0"/>
            <a:endCxn id="74" idx="0"/>
          </p:cNvCxnSpPr>
          <p:nvPr/>
        </p:nvCxnSpPr>
        <p:spPr>
          <a:xfrm flipH="1">
            <a:off x="6345650" y="4293096"/>
            <a:ext cx="2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40 Conector recto"/>
          <p:cNvCxnSpPr>
            <a:stCxn id="66" idx="0"/>
            <a:endCxn id="75" idx="0"/>
          </p:cNvCxnSpPr>
          <p:nvPr/>
        </p:nvCxnSpPr>
        <p:spPr>
          <a:xfrm>
            <a:off x="6348028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41 Conector recto"/>
          <p:cNvCxnSpPr>
            <a:stCxn id="66" idx="0"/>
            <a:endCxn id="76" idx="0"/>
          </p:cNvCxnSpPr>
          <p:nvPr/>
        </p:nvCxnSpPr>
        <p:spPr>
          <a:xfrm>
            <a:off x="6348028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45 Triángulo isósceles"/>
          <p:cNvSpPr/>
          <p:nvPr/>
        </p:nvSpPr>
        <p:spPr>
          <a:xfrm>
            <a:off x="7896200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46 Triángulo isósceles"/>
          <p:cNvSpPr/>
          <p:nvPr/>
        </p:nvSpPr>
        <p:spPr>
          <a:xfrm>
            <a:off x="8688288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47 Triángulo isósceles"/>
          <p:cNvSpPr/>
          <p:nvPr/>
        </p:nvSpPr>
        <p:spPr>
          <a:xfrm>
            <a:off x="9408368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48 Conector recto"/>
          <p:cNvCxnSpPr>
            <a:stCxn id="67" idx="0"/>
            <a:endCxn id="80" idx="0"/>
          </p:cNvCxnSpPr>
          <p:nvPr/>
        </p:nvCxnSpPr>
        <p:spPr>
          <a:xfrm flipH="1">
            <a:off x="8220236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49 Conector recto"/>
          <p:cNvCxnSpPr>
            <a:stCxn id="67" idx="0"/>
            <a:endCxn id="81" idx="0"/>
          </p:cNvCxnSpPr>
          <p:nvPr/>
        </p:nvCxnSpPr>
        <p:spPr>
          <a:xfrm>
            <a:off x="9012324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50 Conector recto"/>
          <p:cNvCxnSpPr>
            <a:stCxn id="67" idx="0"/>
            <a:endCxn id="82" idx="0"/>
          </p:cNvCxnSpPr>
          <p:nvPr/>
        </p:nvCxnSpPr>
        <p:spPr>
          <a:xfrm>
            <a:off x="9012324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8 CuadroTexto"/>
          <p:cNvSpPr txBox="1"/>
          <p:nvPr/>
        </p:nvSpPr>
        <p:spPr>
          <a:xfrm>
            <a:off x="3359696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88" name="60 CuadroTexto"/>
          <p:cNvSpPr txBox="1"/>
          <p:nvPr/>
        </p:nvSpPr>
        <p:spPr>
          <a:xfrm>
            <a:off x="8832304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</a:t>
            </a:r>
          </a:p>
        </p:txBody>
      </p:sp>
      <p:sp>
        <p:nvSpPr>
          <p:cNvPr id="92" name="67 CuadroTexto"/>
          <p:cNvSpPr txBox="1"/>
          <p:nvPr/>
        </p:nvSpPr>
        <p:spPr>
          <a:xfrm>
            <a:off x="2567608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01" name="76 CuadroTexto"/>
          <p:cNvSpPr txBox="1"/>
          <p:nvPr/>
        </p:nvSpPr>
        <p:spPr>
          <a:xfrm>
            <a:off x="472784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a1</a:t>
            </a:r>
          </a:p>
        </p:txBody>
      </p:sp>
      <p:sp>
        <p:nvSpPr>
          <p:cNvPr id="102" name="77 CuadroTexto"/>
          <p:cNvSpPr txBox="1"/>
          <p:nvPr/>
        </p:nvSpPr>
        <p:spPr>
          <a:xfrm>
            <a:off x="6312024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a2</a:t>
            </a:r>
          </a:p>
        </p:txBody>
      </p:sp>
      <p:sp>
        <p:nvSpPr>
          <p:cNvPr id="103" name="78 CuadroTexto"/>
          <p:cNvSpPr txBox="1"/>
          <p:nvPr/>
        </p:nvSpPr>
        <p:spPr>
          <a:xfrm>
            <a:off x="7536160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a3</a:t>
            </a:r>
          </a:p>
        </p:txBody>
      </p:sp>
      <p:sp>
        <p:nvSpPr>
          <p:cNvPr id="104" name="79 CuadroTexto"/>
          <p:cNvSpPr txBox="1"/>
          <p:nvPr/>
        </p:nvSpPr>
        <p:spPr>
          <a:xfrm>
            <a:off x="2639616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b1</a:t>
            </a:r>
          </a:p>
        </p:txBody>
      </p:sp>
      <p:sp>
        <p:nvSpPr>
          <p:cNvPr id="105" name="80 CuadroTexto"/>
          <p:cNvSpPr txBox="1"/>
          <p:nvPr/>
        </p:nvSpPr>
        <p:spPr>
          <a:xfrm>
            <a:off x="3215680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b2</a:t>
            </a:r>
          </a:p>
        </p:txBody>
      </p:sp>
      <p:sp>
        <p:nvSpPr>
          <p:cNvPr id="106" name="81 CuadroTexto"/>
          <p:cNvSpPr txBox="1"/>
          <p:nvPr/>
        </p:nvSpPr>
        <p:spPr>
          <a:xfrm>
            <a:off x="4079776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b3</a:t>
            </a:r>
          </a:p>
        </p:txBody>
      </p:sp>
      <p:sp>
        <p:nvSpPr>
          <p:cNvPr id="107" name="82 CuadroTexto"/>
          <p:cNvSpPr txBox="1"/>
          <p:nvPr/>
        </p:nvSpPr>
        <p:spPr>
          <a:xfrm>
            <a:off x="6744072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c3</a:t>
            </a:r>
          </a:p>
        </p:txBody>
      </p:sp>
      <p:sp>
        <p:nvSpPr>
          <p:cNvPr id="108" name="83 CuadroTexto"/>
          <p:cNvSpPr txBox="1"/>
          <p:nvPr/>
        </p:nvSpPr>
        <p:spPr>
          <a:xfrm>
            <a:off x="6023992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c2</a:t>
            </a:r>
          </a:p>
        </p:txBody>
      </p:sp>
      <p:sp>
        <p:nvSpPr>
          <p:cNvPr id="109" name="84 CuadroTexto"/>
          <p:cNvSpPr txBox="1"/>
          <p:nvPr/>
        </p:nvSpPr>
        <p:spPr>
          <a:xfrm>
            <a:off x="5447928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c1</a:t>
            </a:r>
          </a:p>
        </p:txBody>
      </p:sp>
      <p:sp>
        <p:nvSpPr>
          <p:cNvPr id="110" name="85 CuadroTexto"/>
          <p:cNvSpPr txBox="1"/>
          <p:nvPr/>
        </p:nvSpPr>
        <p:spPr>
          <a:xfrm>
            <a:off x="8328248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d1</a:t>
            </a:r>
          </a:p>
        </p:txBody>
      </p:sp>
      <p:sp>
        <p:nvSpPr>
          <p:cNvPr id="111" name="86 CuadroTexto"/>
          <p:cNvSpPr txBox="1"/>
          <p:nvPr/>
        </p:nvSpPr>
        <p:spPr>
          <a:xfrm>
            <a:off x="8904312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d2</a:t>
            </a:r>
          </a:p>
        </p:txBody>
      </p:sp>
      <p:sp>
        <p:nvSpPr>
          <p:cNvPr id="112" name="87 CuadroTexto"/>
          <p:cNvSpPr txBox="1"/>
          <p:nvPr/>
        </p:nvSpPr>
        <p:spPr>
          <a:xfrm>
            <a:off x="9408368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d3</a:t>
            </a:r>
          </a:p>
        </p:txBody>
      </p:sp>
      <p:sp>
        <p:nvSpPr>
          <p:cNvPr id="119" name="55 CuadroTexto"/>
          <p:cNvSpPr txBox="1"/>
          <p:nvPr/>
        </p:nvSpPr>
        <p:spPr>
          <a:xfrm>
            <a:off x="2238557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[3, 3]</a:t>
            </a:r>
          </a:p>
        </p:txBody>
      </p:sp>
      <p:sp>
        <p:nvSpPr>
          <p:cNvPr id="50" name="68 CuadroTexto"/>
          <p:cNvSpPr txBox="1"/>
          <p:nvPr/>
        </p:nvSpPr>
        <p:spPr>
          <a:xfrm>
            <a:off x="335969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12</a:t>
            </a:r>
          </a:p>
        </p:txBody>
      </p:sp>
      <p:sp>
        <p:nvSpPr>
          <p:cNvPr id="51" name="69 CuadroTexto"/>
          <p:cNvSpPr txBox="1"/>
          <p:nvPr/>
        </p:nvSpPr>
        <p:spPr>
          <a:xfrm>
            <a:off x="4151784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</a:t>
            </a:r>
          </a:p>
        </p:txBody>
      </p:sp>
      <p:sp>
        <p:nvSpPr>
          <p:cNvPr id="52" name="8 Triángulo isósceles"/>
          <p:cNvSpPr/>
          <p:nvPr/>
        </p:nvSpPr>
        <p:spPr>
          <a:xfrm>
            <a:off x="321568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9 Triángulo isósceles"/>
          <p:cNvSpPr/>
          <p:nvPr/>
        </p:nvSpPr>
        <p:spPr>
          <a:xfrm>
            <a:off x="393576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55 CuadroTexto"/>
          <p:cNvSpPr txBox="1"/>
          <p:nvPr/>
        </p:nvSpPr>
        <p:spPr>
          <a:xfrm>
            <a:off x="3719736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36 Triángulo isósceles"/>
          <p:cNvSpPr/>
          <p:nvPr/>
        </p:nvSpPr>
        <p:spPr>
          <a:xfrm>
            <a:off x="5231904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70 CuadroTexto"/>
          <p:cNvSpPr txBox="1"/>
          <p:nvPr/>
        </p:nvSpPr>
        <p:spPr>
          <a:xfrm>
            <a:off x="5375920" y="572396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66FF"/>
                </a:solidFill>
              </a:rPr>
              <a:t>2</a:t>
            </a:r>
          </a:p>
        </p:txBody>
      </p:sp>
      <p:sp>
        <p:nvSpPr>
          <p:cNvPr id="57" name="55 CuadroTexto"/>
          <p:cNvSpPr txBox="1"/>
          <p:nvPr/>
        </p:nvSpPr>
        <p:spPr>
          <a:xfrm>
            <a:off x="5092094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[-∞, 2]</a:t>
            </a:r>
          </a:p>
        </p:txBody>
      </p:sp>
      <p:sp>
        <p:nvSpPr>
          <p:cNvPr id="58" name="37 Triángulo isósceles"/>
          <p:cNvSpPr/>
          <p:nvPr/>
        </p:nvSpPr>
        <p:spPr>
          <a:xfrm>
            <a:off x="6245526" y="4950460"/>
            <a:ext cx="836420" cy="836420"/>
          </a:xfrm>
          <a:prstGeom prst="triangl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71 CuadroTexto"/>
          <p:cNvSpPr txBox="1"/>
          <p:nvPr/>
        </p:nvSpPr>
        <p:spPr>
          <a:xfrm>
            <a:off x="6496791" y="57602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0" name="54 CuadroTexto"/>
          <p:cNvSpPr txBox="1"/>
          <p:nvPr/>
        </p:nvSpPr>
        <p:spPr>
          <a:xfrm>
            <a:off x="6528048" y="1628801"/>
            <a:ext cx="360040" cy="646331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1" name="36 Triángulo isósceles"/>
          <p:cNvSpPr/>
          <p:nvPr/>
        </p:nvSpPr>
        <p:spPr>
          <a:xfrm>
            <a:off x="5231904" y="5097017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55 CuadroTexto"/>
          <p:cNvSpPr txBox="1"/>
          <p:nvPr/>
        </p:nvSpPr>
        <p:spPr>
          <a:xfrm>
            <a:off x="4905286" y="1844825"/>
            <a:ext cx="11952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</a:t>
            </a:r>
            <a:r>
              <a:rPr lang="el-GR" dirty="0">
                <a:solidFill>
                  <a:srgbClr val="FF66FF"/>
                </a:solidFill>
              </a:rPr>
              <a:t>α</a:t>
            </a:r>
            <a:r>
              <a:rPr lang="es-CO" dirty="0">
                <a:solidFill>
                  <a:srgbClr val="FF66FF"/>
                </a:solidFill>
              </a:rPr>
              <a:t>=3</a:t>
            </a:r>
            <a:r>
              <a:rPr lang="es-CO" sz="1600" dirty="0">
                <a:solidFill>
                  <a:srgbClr val="7030A0"/>
                </a:solidFill>
              </a:rPr>
              <a:t>, +∞]</a:t>
            </a:r>
          </a:p>
        </p:txBody>
      </p:sp>
      <p:sp>
        <p:nvSpPr>
          <p:cNvPr id="95" name="70 CuadroTexto"/>
          <p:cNvSpPr txBox="1"/>
          <p:nvPr/>
        </p:nvSpPr>
        <p:spPr>
          <a:xfrm>
            <a:off x="5339916" y="601635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FF66FF"/>
                </a:solidFill>
              </a:rPr>
              <a:t>&lt;</a:t>
            </a:r>
            <a:r>
              <a:rPr lang="el-GR" sz="1600" dirty="0">
                <a:solidFill>
                  <a:srgbClr val="FF66FF"/>
                </a:solidFill>
              </a:rPr>
              <a:t>α</a:t>
            </a:r>
            <a:endParaRPr lang="es-CO" sz="1600" dirty="0">
              <a:solidFill>
                <a:srgbClr val="FF66FF"/>
              </a:solidFill>
            </a:endParaRPr>
          </a:p>
        </p:txBody>
      </p:sp>
      <p:cxnSp>
        <p:nvCxnSpPr>
          <p:cNvPr id="60" name="23 Conector recto de flecha"/>
          <p:cNvCxnSpPr/>
          <p:nvPr/>
        </p:nvCxnSpPr>
        <p:spPr>
          <a:xfrm flipH="1">
            <a:off x="3533749" y="2708920"/>
            <a:ext cx="2490243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16 Triángulo isósceles"/>
          <p:cNvSpPr/>
          <p:nvPr/>
        </p:nvSpPr>
        <p:spPr>
          <a:xfrm rot="10800000">
            <a:off x="6021614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7" name="59 CuadroTexto"/>
          <p:cNvSpPr txBox="1"/>
          <p:nvPr/>
        </p:nvSpPr>
        <p:spPr>
          <a:xfrm>
            <a:off x="6168008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  <p:cxnSp>
        <p:nvCxnSpPr>
          <p:cNvPr id="93" name="39 Conector recto"/>
          <p:cNvCxnSpPr/>
          <p:nvPr/>
        </p:nvCxnSpPr>
        <p:spPr>
          <a:xfrm flipH="1">
            <a:off x="5555940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56 CuadroTexto"/>
          <p:cNvSpPr txBox="1"/>
          <p:nvPr/>
        </p:nvSpPr>
        <p:spPr>
          <a:xfrm>
            <a:off x="6528048" y="3645025"/>
            <a:ext cx="360040" cy="461665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6" name="55 CuadroTexto"/>
          <p:cNvSpPr txBox="1"/>
          <p:nvPr/>
        </p:nvSpPr>
        <p:spPr>
          <a:xfrm>
            <a:off x="604753" y="1920469"/>
            <a:ext cx="223043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C00000"/>
                </a:solidFill>
              </a:rPr>
              <a:t>En la Realidad</a:t>
            </a:r>
          </a:p>
          <a:p>
            <a:pPr algn="ctr"/>
            <a:r>
              <a:rPr lang="es-CO" sz="1600" b="1" dirty="0">
                <a:solidFill>
                  <a:srgbClr val="C00000"/>
                </a:solidFill>
              </a:rPr>
              <a:t>El Árbol se Explora en Profundidad</a:t>
            </a:r>
          </a:p>
        </p:txBody>
      </p:sp>
    </p:spTree>
    <p:extLst>
      <p:ext uri="{BB962C8B-B14F-4D97-AF65-F5344CB8AC3E}">
        <p14:creationId xmlns:p14="http://schemas.microsoft.com/office/powerpoint/2010/main" val="39741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8" grpId="0" animBg="1"/>
      <p:bldP spid="59" grpId="0"/>
      <p:bldP spid="90" grpId="0" animBg="1"/>
      <p:bldP spid="91" grpId="0" animBg="1"/>
      <p:bldP spid="95" grpId="0"/>
      <p:bldP spid="74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91" name="55 CuadroTexto"/>
          <p:cNvSpPr txBox="1"/>
          <p:nvPr/>
        </p:nvSpPr>
        <p:spPr>
          <a:xfrm>
            <a:off x="5089629" y="3737030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[-∞, 2]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Poda Alfa-Beta</a:t>
            </a:r>
          </a:p>
        </p:txBody>
      </p:sp>
      <p:sp>
        <p:nvSpPr>
          <p:cNvPr id="61" name="6 Triángulo isósceles"/>
          <p:cNvSpPr/>
          <p:nvPr/>
        </p:nvSpPr>
        <p:spPr>
          <a:xfrm>
            <a:off x="6023992" y="2060848"/>
            <a:ext cx="648072" cy="64807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62" name="7 Triángulo isósceles"/>
          <p:cNvSpPr/>
          <p:nvPr/>
        </p:nvSpPr>
        <p:spPr>
          <a:xfrm>
            <a:off x="2423592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16 Triángulo isósceles"/>
          <p:cNvSpPr/>
          <p:nvPr/>
        </p:nvSpPr>
        <p:spPr>
          <a:xfrm rot="10800000">
            <a:off x="3215680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7" name="18 Triángulo isósceles"/>
          <p:cNvSpPr/>
          <p:nvPr/>
        </p:nvSpPr>
        <p:spPr>
          <a:xfrm rot="10800000">
            <a:off x="8688288" y="364502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9" name="23 Conector recto de flecha"/>
          <p:cNvCxnSpPr>
            <a:stCxn id="61" idx="3"/>
          </p:cNvCxnSpPr>
          <p:nvPr/>
        </p:nvCxnSpPr>
        <p:spPr>
          <a:xfrm>
            <a:off x="6348028" y="2708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5 Conector recto de flecha"/>
          <p:cNvCxnSpPr>
            <a:stCxn id="61" idx="4"/>
            <a:endCxn id="67" idx="3"/>
          </p:cNvCxnSpPr>
          <p:nvPr/>
        </p:nvCxnSpPr>
        <p:spPr>
          <a:xfrm>
            <a:off x="6672064" y="2708920"/>
            <a:ext cx="23402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29 Conector recto"/>
          <p:cNvCxnSpPr>
            <a:stCxn id="65" idx="0"/>
            <a:endCxn id="62" idx="0"/>
          </p:cNvCxnSpPr>
          <p:nvPr/>
        </p:nvCxnSpPr>
        <p:spPr>
          <a:xfrm flipH="1">
            <a:off x="2747628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30 Conector recto"/>
          <p:cNvCxnSpPr>
            <a:stCxn id="65" idx="0"/>
            <a:endCxn id="63" idx="0"/>
          </p:cNvCxnSpPr>
          <p:nvPr/>
        </p:nvCxnSpPr>
        <p:spPr>
          <a:xfrm>
            <a:off x="3539716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33 Conector recto"/>
          <p:cNvCxnSpPr>
            <a:stCxn id="65" idx="0"/>
            <a:endCxn id="64" idx="0"/>
          </p:cNvCxnSpPr>
          <p:nvPr/>
        </p:nvCxnSpPr>
        <p:spPr>
          <a:xfrm>
            <a:off x="3539716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37 Triángulo isósceles"/>
          <p:cNvSpPr/>
          <p:nvPr/>
        </p:nvSpPr>
        <p:spPr>
          <a:xfrm>
            <a:off x="6023992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38 Triángulo isósceles"/>
          <p:cNvSpPr/>
          <p:nvPr/>
        </p:nvSpPr>
        <p:spPr>
          <a:xfrm>
            <a:off x="6744072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39 Conector recto"/>
          <p:cNvCxnSpPr>
            <a:endCxn id="74" idx="0"/>
          </p:cNvCxnSpPr>
          <p:nvPr/>
        </p:nvCxnSpPr>
        <p:spPr>
          <a:xfrm flipH="1">
            <a:off x="5555940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40 Conector recto"/>
          <p:cNvCxnSpPr>
            <a:endCxn id="75" idx="0"/>
          </p:cNvCxnSpPr>
          <p:nvPr/>
        </p:nvCxnSpPr>
        <p:spPr>
          <a:xfrm>
            <a:off x="6348028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41 Conector recto"/>
          <p:cNvCxnSpPr>
            <a:endCxn id="76" idx="0"/>
          </p:cNvCxnSpPr>
          <p:nvPr/>
        </p:nvCxnSpPr>
        <p:spPr>
          <a:xfrm>
            <a:off x="6348028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45 Triángulo isósceles"/>
          <p:cNvSpPr/>
          <p:nvPr/>
        </p:nvSpPr>
        <p:spPr>
          <a:xfrm>
            <a:off x="7896200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46 Triángulo isósceles"/>
          <p:cNvSpPr/>
          <p:nvPr/>
        </p:nvSpPr>
        <p:spPr>
          <a:xfrm>
            <a:off x="8688288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47 Triángulo isósceles"/>
          <p:cNvSpPr/>
          <p:nvPr/>
        </p:nvSpPr>
        <p:spPr>
          <a:xfrm>
            <a:off x="9408368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48 Conector recto"/>
          <p:cNvCxnSpPr>
            <a:stCxn id="67" idx="0"/>
            <a:endCxn id="80" idx="0"/>
          </p:cNvCxnSpPr>
          <p:nvPr/>
        </p:nvCxnSpPr>
        <p:spPr>
          <a:xfrm flipH="1">
            <a:off x="8220236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49 Conector recto"/>
          <p:cNvCxnSpPr>
            <a:stCxn id="67" idx="0"/>
            <a:endCxn id="81" idx="0"/>
          </p:cNvCxnSpPr>
          <p:nvPr/>
        </p:nvCxnSpPr>
        <p:spPr>
          <a:xfrm>
            <a:off x="9012324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50 Conector recto"/>
          <p:cNvCxnSpPr>
            <a:stCxn id="67" idx="0"/>
            <a:endCxn id="82" idx="0"/>
          </p:cNvCxnSpPr>
          <p:nvPr/>
        </p:nvCxnSpPr>
        <p:spPr>
          <a:xfrm>
            <a:off x="9012324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8 CuadroTexto"/>
          <p:cNvSpPr txBox="1"/>
          <p:nvPr/>
        </p:nvSpPr>
        <p:spPr>
          <a:xfrm>
            <a:off x="3359696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88" name="60 CuadroTexto"/>
          <p:cNvSpPr txBox="1"/>
          <p:nvPr/>
        </p:nvSpPr>
        <p:spPr>
          <a:xfrm>
            <a:off x="8832304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</a:t>
            </a:r>
          </a:p>
        </p:txBody>
      </p:sp>
      <p:sp>
        <p:nvSpPr>
          <p:cNvPr id="92" name="67 CuadroTexto"/>
          <p:cNvSpPr txBox="1"/>
          <p:nvPr/>
        </p:nvSpPr>
        <p:spPr>
          <a:xfrm>
            <a:off x="2567608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01" name="76 CuadroTexto"/>
          <p:cNvSpPr txBox="1"/>
          <p:nvPr/>
        </p:nvSpPr>
        <p:spPr>
          <a:xfrm>
            <a:off x="472784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a1</a:t>
            </a:r>
          </a:p>
        </p:txBody>
      </p:sp>
      <p:sp>
        <p:nvSpPr>
          <p:cNvPr id="102" name="77 CuadroTexto"/>
          <p:cNvSpPr txBox="1"/>
          <p:nvPr/>
        </p:nvSpPr>
        <p:spPr>
          <a:xfrm>
            <a:off x="6312024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a2</a:t>
            </a:r>
          </a:p>
        </p:txBody>
      </p:sp>
      <p:sp>
        <p:nvSpPr>
          <p:cNvPr id="103" name="78 CuadroTexto"/>
          <p:cNvSpPr txBox="1"/>
          <p:nvPr/>
        </p:nvSpPr>
        <p:spPr>
          <a:xfrm>
            <a:off x="7536160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a3</a:t>
            </a:r>
          </a:p>
        </p:txBody>
      </p:sp>
      <p:sp>
        <p:nvSpPr>
          <p:cNvPr id="104" name="79 CuadroTexto"/>
          <p:cNvSpPr txBox="1"/>
          <p:nvPr/>
        </p:nvSpPr>
        <p:spPr>
          <a:xfrm>
            <a:off x="2639616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b1</a:t>
            </a:r>
          </a:p>
        </p:txBody>
      </p:sp>
      <p:sp>
        <p:nvSpPr>
          <p:cNvPr id="105" name="80 CuadroTexto"/>
          <p:cNvSpPr txBox="1"/>
          <p:nvPr/>
        </p:nvSpPr>
        <p:spPr>
          <a:xfrm>
            <a:off x="3215680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b2</a:t>
            </a:r>
          </a:p>
        </p:txBody>
      </p:sp>
      <p:sp>
        <p:nvSpPr>
          <p:cNvPr id="106" name="81 CuadroTexto"/>
          <p:cNvSpPr txBox="1"/>
          <p:nvPr/>
        </p:nvSpPr>
        <p:spPr>
          <a:xfrm>
            <a:off x="4079776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b3</a:t>
            </a:r>
          </a:p>
        </p:txBody>
      </p:sp>
      <p:sp>
        <p:nvSpPr>
          <p:cNvPr id="107" name="82 CuadroTexto"/>
          <p:cNvSpPr txBox="1"/>
          <p:nvPr/>
        </p:nvSpPr>
        <p:spPr>
          <a:xfrm>
            <a:off x="6744072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c3</a:t>
            </a:r>
          </a:p>
        </p:txBody>
      </p:sp>
      <p:sp>
        <p:nvSpPr>
          <p:cNvPr id="108" name="83 CuadroTexto"/>
          <p:cNvSpPr txBox="1"/>
          <p:nvPr/>
        </p:nvSpPr>
        <p:spPr>
          <a:xfrm>
            <a:off x="6023992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c2</a:t>
            </a:r>
          </a:p>
        </p:txBody>
      </p:sp>
      <p:sp>
        <p:nvSpPr>
          <p:cNvPr id="109" name="84 CuadroTexto"/>
          <p:cNvSpPr txBox="1"/>
          <p:nvPr/>
        </p:nvSpPr>
        <p:spPr>
          <a:xfrm>
            <a:off x="5447928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c1</a:t>
            </a:r>
          </a:p>
        </p:txBody>
      </p:sp>
      <p:sp>
        <p:nvSpPr>
          <p:cNvPr id="110" name="85 CuadroTexto"/>
          <p:cNvSpPr txBox="1"/>
          <p:nvPr/>
        </p:nvSpPr>
        <p:spPr>
          <a:xfrm>
            <a:off x="8328248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d1</a:t>
            </a:r>
          </a:p>
        </p:txBody>
      </p:sp>
      <p:sp>
        <p:nvSpPr>
          <p:cNvPr id="111" name="86 CuadroTexto"/>
          <p:cNvSpPr txBox="1"/>
          <p:nvPr/>
        </p:nvSpPr>
        <p:spPr>
          <a:xfrm>
            <a:off x="8904312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d2</a:t>
            </a:r>
          </a:p>
        </p:txBody>
      </p:sp>
      <p:sp>
        <p:nvSpPr>
          <p:cNvPr id="112" name="87 CuadroTexto"/>
          <p:cNvSpPr txBox="1"/>
          <p:nvPr/>
        </p:nvSpPr>
        <p:spPr>
          <a:xfrm>
            <a:off x="9408368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d3</a:t>
            </a:r>
          </a:p>
        </p:txBody>
      </p:sp>
      <p:sp>
        <p:nvSpPr>
          <p:cNvPr id="119" name="55 CuadroTexto"/>
          <p:cNvSpPr txBox="1"/>
          <p:nvPr/>
        </p:nvSpPr>
        <p:spPr>
          <a:xfrm>
            <a:off x="2238557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[3, 3]</a:t>
            </a:r>
          </a:p>
        </p:txBody>
      </p:sp>
      <p:sp>
        <p:nvSpPr>
          <p:cNvPr id="50" name="68 CuadroTexto"/>
          <p:cNvSpPr txBox="1"/>
          <p:nvPr/>
        </p:nvSpPr>
        <p:spPr>
          <a:xfrm>
            <a:off x="335969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12</a:t>
            </a:r>
          </a:p>
        </p:txBody>
      </p:sp>
      <p:sp>
        <p:nvSpPr>
          <p:cNvPr id="51" name="69 CuadroTexto"/>
          <p:cNvSpPr txBox="1"/>
          <p:nvPr/>
        </p:nvSpPr>
        <p:spPr>
          <a:xfrm>
            <a:off x="4151784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</a:t>
            </a:r>
          </a:p>
        </p:txBody>
      </p:sp>
      <p:sp>
        <p:nvSpPr>
          <p:cNvPr id="52" name="8 Triángulo isósceles"/>
          <p:cNvSpPr/>
          <p:nvPr/>
        </p:nvSpPr>
        <p:spPr>
          <a:xfrm>
            <a:off x="321568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9 Triángulo isósceles"/>
          <p:cNvSpPr/>
          <p:nvPr/>
        </p:nvSpPr>
        <p:spPr>
          <a:xfrm>
            <a:off x="393576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55 CuadroTexto"/>
          <p:cNvSpPr txBox="1"/>
          <p:nvPr/>
        </p:nvSpPr>
        <p:spPr>
          <a:xfrm>
            <a:off x="3719736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36 Triángulo isósceles"/>
          <p:cNvSpPr/>
          <p:nvPr/>
        </p:nvSpPr>
        <p:spPr>
          <a:xfrm>
            <a:off x="5231904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70 CuadroTexto"/>
          <p:cNvSpPr txBox="1"/>
          <p:nvPr/>
        </p:nvSpPr>
        <p:spPr>
          <a:xfrm>
            <a:off x="5375920" y="572396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66FF"/>
                </a:solidFill>
              </a:rPr>
              <a:t>2</a:t>
            </a:r>
          </a:p>
        </p:txBody>
      </p:sp>
      <p:sp>
        <p:nvSpPr>
          <p:cNvPr id="57" name="55 CuadroTexto"/>
          <p:cNvSpPr txBox="1"/>
          <p:nvPr/>
        </p:nvSpPr>
        <p:spPr>
          <a:xfrm>
            <a:off x="5092094" y="3732214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[-∞, </a:t>
            </a:r>
            <a:r>
              <a:rPr lang="es-CO" sz="16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s-CO" sz="1600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90" name="54 CuadroTexto"/>
          <p:cNvSpPr txBox="1"/>
          <p:nvPr/>
        </p:nvSpPr>
        <p:spPr>
          <a:xfrm>
            <a:off x="6528048" y="1628801"/>
            <a:ext cx="36004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4" name="37 Triángulo isósceles"/>
          <p:cNvSpPr/>
          <p:nvPr/>
        </p:nvSpPr>
        <p:spPr>
          <a:xfrm>
            <a:off x="6245526" y="4950460"/>
            <a:ext cx="836420" cy="83642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71 CuadroTexto"/>
          <p:cNvSpPr txBox="1"/>
          <p:nvPr/>
        </p:nvSpPr>
        <p:spPr>
          <a:xfrm>
            <a:off x="6496791" y="57602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3" name="55 CuadroTexto"/>
          <p:cNvSpPr txBox="1"/>
          <p:nvPr/>
        </p:nvSpPr>
        <p:spPr>
          <a:xfrm>
            <a:off x="4905286" y="1844825"/>
            <a:ext cx="11952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</a:t>
            </a:r>
            <a:r>
              <a:rPr lang="el-GR" dirty="0">
                <a:solidFill>
                  <a:srgbClr val="FF66FF"/>
                </a:solidFill>
              </a:rPr>
              <a:t>α</a:t>
            </a:r>
            <a:r>
              <a:rPr lang="es-CO" dirty="0">
                <a:solidFill>
                  <a:srgbClr val="FF66FF"/>
                </a:solidFill>
              </a:rPr>
              <a:t>=3</a:t>
            </a:r>
            <a:r>
              <a:rPr lang="es-CO" sz="1600" dirty="0">
                <a:solidFill>
                  <a:srgbClr val="7030A0"/>
                </a:solidFill>
              </a:rPr>
              <a:t>, +∞]</a:t>
            </a:r>
          </a:p>
        </p:txBody>
      </p:sp>
      <p:sp>
        <p:nvSpPr>
          <p:cNvPr id="94" name="70 CuadroTexto"/>
          <p:cNvSpPr txBox="1"/>
          <p:nvPr/>
        </p:nvSpPr>
        <p:spPr>
          <a:xfrm>
            <a:off x="5339916" y="601635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FF66FF"/>
                </a:solidFill>
              </a:rPr>
              <a:t>&lt;</a:t>
            </a:r>
            <a:r>
              <a:rPr lang="el-GR" sz="1600" dirty="0">
                <a:solidFill>
                  <a:srgbClr val="FF66FF"/>
                </a:solidFill>
              </a:rPr>
              <a:t>α</a:t>
            </a:r>
            <a:endParaRPr lang="es-CO" sz="1600" dirty="0">
              <a:solidFill>
                <a:srgbClr val="FF66FF"/>
              </a:solidFill>
            </a:endParaRPr>
          </a:p>
        </p:txBody>
      </p:sp>
      <p:cxnSp>
        <p:nvCxnSpPr>
          <p:cNvPr id="59" name="23 Conector recto de flecha"/>
          <p:cNvCxnSpPr/>
          <p:nvPr/>
        </p:nvCxnSpPr>
        <p:spPr>
          <a:xfrm flipH="1">
            <a:off x="3533749" y="2708920"/>
            <a:ext cx="2490243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16 Triángulo isósceles"/>
          <p:cNvSpPr/>
          <p:nvPr/>
        </p:nvSpPr>
        <p:spPr>
          <a:xfrm rot="10800000">
            <a:off x="6028100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7" name="59 CuadroTexto"/>
          <p:cNvSpPr txBox="1"/>
          <p:nvPr/>
        </p:nvSpPr>
        <p:spPr>
          <a:xfrm>
            <a:off x="6168008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63" name="56 CuadroTexto"/>
          <p:cNvSpPr txBox="1"/>
          <p:nvPr/>
        </p:nvSpPr>
        <p:spPr>
          <a:xfrm>
            <a:off x="6528048" y="3645025"/>
            <a:ext cx="36004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6" name="55 CuadroTexto"/>
          <p:cNvSpPr txBox="1"/>
          <p:nvPr/>
        </p:nvSpPr>
        <p:spPr>
          <a:xfrm>
            <a:off x="604753" y="1920469"/>
            <a:ext cx="223043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C00000"/>
                </a:solidFill>
              </a:rPr>
              <a:t>En la Realidad</a:t>
            </a:r>
          </a:p>
          <a:p>
            <a:pPr algn="ctr"/>
            <a:r>
              <a:rPr lang="es-CO" sz="1600" b="1" dirty="0">
                <a:solidFill>
                  <a:srgbClr val="C00000"/>
                </a:solidFill>
              </a:rPr>
              <a:t>El Árbol se Explora en Profundidad</a:t>
            </a:r>
          </a:p>
        </p:txBody>
      </p:sp>
    </p:spTree>
    <p:extLst>
      <p:ext uri="{BB962C8B-B14F-4D97-AF65-F5344CB8AC3E}">
        <p14:creationId xmlns:p14="http://schemas.microsoft.com/office/powerpoint/2010/main" val="26942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90" grpId="0" animBg="1"/>
      <p:bldP spid="64" grpId="0" animBg="1"/>
      <p:bldP spid="74" grpId="0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58" name="17 Triángulo isósceles"/>
          <p:cNvSpPr/>
          <p:nvPr/>
        </p:nvSpPr>
        <p:spPr>
          <a:xfrm rot="10800000">
            <a:off x="6023992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55 CuadroTexto"/>
          <p:cNvSpPr txBox="1"/>
          <p:nvPr/>
        </p:nvSpPr>
        <p:spPr>
          <a:xfrm>
            <a:off x="5089629" y="3737030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[2, 2]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Poda Alfa-Beta</a:t>
            </a:r>
          </a:p>
        </p:txBody>
      </p:sp>
      <p:sp>
        <p:nvSpPr>
          <p:cNvPr id="61" name="6 Triángulo isósceles"/>
          <p:cNvSpPr/>
          <p:nvPr/>
        </p:nvSpPr>
        <p:spPr>
          <a:xfrm>
            <a:off x="6023992" y="2060848"/>
            <a:ext cx="648072" cy="64807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62" name="7 Triángulo isósceles"/>
          <p:cNvSpPr/>
          <p:nvPr/>
        </p:nvSpPr>
        <p:spPr>
          <a:xfrm>
            <a:off x="2423592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16 Triángulo isósceles"/>
          <p:cNvSpPr/>
          <p:nvPr/>
        </p:nvSpPr>
        <p:spPr>
          <a:xfrm rot="10800000">
            <a:off x="3215680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7" name="18 Triángulo isósceles"/>
          <p:cNvSpPr/>
          <p:nvPr/>
        </p:nvSpPr>
        <p:spPr>
          <a:xfrm rot="10800000">
            <a:off x="8688288" y="364502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9" name="23 Conector recto de flecha"/>
          <p:cNvCxnSpPr>
            <a:stCxn id="61" idx="3"/>
            <a:endCxn id="66" idx="3"/>
          </p:cNvCxnSpPr>
          <p:nvPr/>
        </p:nvCxnSpPr>
        <p:spPr>
          <a:xfrm>
            <a:off x="6348028" y="2708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5 Conector recto de flecha"/>
          <p:cNvCxnSpPr>
            <a:stCxn id="61" idx="4"/>
            <a:endCxn id="67" idx="3"/>
          </p:cNvCxnSpPr>
          <p:nvPr/>
        </p:nvCxnSpPr>
        <p:spPr>
          <a:xfrm>
            <a:off x="6672064" y="2708920"/>
            <a:ext cx="23402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29 Conector recto"/>
          <p:cNvCxnSpPr>
            <a:stCxn id="65" idx="0"/>
            <a:endCxn id="62" idx="0"/>
          </p:cNvCxnSpPr>
          <p:nvPr/>
        </p:nvCxnSpPr>
        <p:spPr>
          <a:xfrm flipH="1">
            <a:off x="2747628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30 Conector recto"/>
          <p:cNvCxnSpPr>
            <a:stCxn id="65" idx="0"/>
            <a:endCxn id="63" idx="0"/>
          </p:cNvCxnSpPr>
          <p:nvPr/>
        </p:nvCxnSpPr>
        <p:spPr>
          <a:xfrm>
            <a:off x="3539716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39 Conector recto"/>
          <p:cNvCxnSpPr>
            <a:stCxn id="66" idx="0"/>
            <a:endCxn id="74" idx="0"/>
          </p:cNvCxnSpPr>
          <p:nvPr/>
        </p:nvCxnSpPr>
        <p:spPr>
          <a:xfrm flipH="1">
            <a:off x="5555940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45 Triángulo isósceles"/>
          <p:cNvSpPr/>
          <p:nvPr/>
        </p:nvSpPr>
        <p:spPr>
          <a:xfrm>
            <a:off x="7896200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46 Triángulo isósceles"/>
          <p:cNvSpPr/>
          <p:nvPr/>
        </p:nvSpPr>
        <p:spPr>
          <a:xfrm>
            <a:off x="8688288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47 Triángulo isósceles"/>
          <p:cNvSpPr/>
          <p:nvPr/>
        </p:nvSpPr>
        <p:spPr>
          <a:xfrm>
            <a:off x="9408368" y="5085184"/>
            <a:ext cx="648072" cy="64807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48 Conector recto"/>
          <p:cNvCxnSpPr>
            <a:stCxn id="67" idx="0"/>
            <a:endCxn id="80" idx="0"/>
          </p:cNvCxnSpPr>
          <p:nvPr/>
        </p:nvCxnSpPr>
        <p:spPr>
          <a:xfrm flipH="1">
            <a:off x="8220236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49 Conector recto"/>
          <p:cNvCxnSpPr>
            <a:stCxn id="67" idx="0"/>
            <a:endCxn id="81" idx="0"/>
          </p:cNvCxnSpPr>
          <p:nvPr/>
        </p:nvCxnSpPr>
        <p:spPr>
          <a:xfrm>
            <a:off x="9012324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50 Conector recto"/>
          <p:cNvCxnSpPr>
            <a:stCxn id="67" idx="0"/>
            <a:endCxn id="82" idx="0"/>
          </p:cNvCxnSpPr>
          <p:nvPr/>
        </p:nvCxnSpPr>
        <p:spPr>
          <a:xfrm>
            <a:off x="9012324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8 CuadroTexto"/>
          <p:cNvSpPr txBox="1"/>
          <p:nvPr/>
        </p:nvSpPr>
        <p:spPr>
          <a:xfrm>
            <a:off x="3359696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87" name="59 CuadroTexto"/>
          <p:cNvSpPr txBox="1"/>
          <p:nvPr/>
        </p:nvSpPr>
        <p:spPr>
          <a:xfrm>
            <a:off x="6168008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92" name="67 CuadroTexto"/>
          <p:cNvSpPr txBox="1"/>
          <p:nvPr/>
        </p:nvSpPr>
        <p:spPr>
          <a:xfrm>
            <a:off x="2567608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01" name="76 CuadroTexto"/>
          <p:cNvSpPr txBox="1"/>
          <p:nvPr/>
        </p:nvSpPr>
        <p:spPr>
          <a:xfrm>
            <a:off x="472784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a1</a:t>
            </a:r>
          </a:p>
        </p:txBody>
      </p:sp>
      <p:sp>
        <p:nvSpPr>
          <p:cNvPr id="102" name="77 CuadroTexto"/>
          <p:cNvSpPr txBox="1"/>
          <p:nvPr/>
        </p:nvSpPr>
        <p:spPr>
          <a:xfrm>
            <a:off x="6312024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a2</a:t>
            </a:r>
          </a:p>
        </p:txBody>
      </p:sp>
      <p:sp>
        <p:nvSpPr>
          <p:cNvPr id="103" name="78 CuadroTexto"/>
          <p:cNvSpPr txBox="1"/>
          <p:nvPr/>
        </p:nvSpPr>
        <p:spPr>
          <a:xfrm>
            <a:off x="7536160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a3</a:t>
            </a:r>
          </a:p>
        </p:txBody>
      </p:sp>
      <p:sp>
        <p:nvSpPr>
          <p:cNvPr id="104" name="79 CuadroTexto"/>
          <p:cNvSpPr txBox="1"/>
          <p:nvPr/>
        </p:nvSpPr>
        <p:spPr>
          <a:xfrm>
            <a:off x="2639616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b1</a:t>
            </a:r>
          </a:p>
        </p:txBody>
      </p:sp>
      <p:sp>
        <p:nvSpPr>
          <p:cNvPr id="105" name="80 CuadroTexto"/>
          <p:cNvSpPr txBox="1"/>
          <p:nvPr/>
        </p:nvSpPr>
        <p:spPr>
          <a:xfrm>
            <a:off x="3215680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b2</a:t>
            </a:r>
          </a:p>
        </p:txBody>
      </p:sp>
      <p:sp>
        <p:nvSpPr>
          <p:cNvPr id="106" name="81 CuadroTexto"/>
          <p:cNvSpPr txBox="1"/>
          <p:nvPr/>
        </p:nvSpPr>
        <p:spPr>
          <a:xfrm>
            <a:off x="4079776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b3</a:t>
            </a:r>
          </a:p>
        </p:txBody>
      </p:sp>
      <p:sp>
        <p:nvSpPr>
          <p:cNvPr id="109" name="84 CuadroTexto"/>
          <p:cNvSpPr txBox="1"/>
          <p:nvPr/>
        </p:nvSpPr>
        <p:spPr>
          <a:xfrm>
            <a:off x="5447928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c1</a:t>
            </a:r>
          </a:p>
        </p:txBody>
      </p:sp>
      <p:sp>
        <p:nvSpPr>
          <p:cNvPr id="110" name="85 CuadroTexto"/>
          <p:cNvSpPr txBox="1"/>
          <p:nvPr/>
        </p:nvSpPr>
        <p:spPr>
          <a:xfrm>
            <a:off x="8328248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d1</a:t>
            </a:r>
          </a:p>
        </p:txBody>
      </p:sp>
      <p:sp>
        <p:nvSpPr>
          <p:cNvPr id="111" name="86 CuadroTexto"/>
          <p:cNvSpPr txBox="1"/>
          <p:nvPr/>
        </p:nvSpPr>
        <p:spPr>
          <a:xfrm>
            <a:off x="8904312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d2</a:t>
            </a:r>
          </a:p>
        </p:txBody>
      </p:sp>
      <p:sp>
        <p:nvSpPr>
          <p:cNvPr id="112" name="87 CuadroTexto"/>
          <p:cNvSpPr txBox="1"/>
          <p:nvPr/>
        </p:nvSpPr>
        <p:spPr>
          <a:xfrm>
            <a:off x="9408368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d3</a:t>
            </a:r>
          </a:p>
        </p:txBody>
      </p:sp>
      <p:sp>
        <p:nvSpPr>
          <p:cNvPr id="119" name="55 CuadroTexto"/>
          <p:cNvSpPr txBox="1"/>
          <p:nvPr/>
        </p:nvSpPr>
        <p:spPr>
          <a:xfrm>
            <a:off x="2238557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[3, 3]</a:t>
            </a:r>
          </a:p>
        </p:txBody>
      </p:sp>
      <p:sp>
        <p:nvSpPr>
          <p:cNvPr id="50" name="68 CuadroTexto"/>
          <p:cNvSpPr txBox="1"/>
          <p:nvPr/>
        </p:nvSpPr>
        <p:spPr>
          <a:xfrm>
            <a:off x="335969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12</a:t>
            </a:r>
          </a:p>
        </p:txBody>
      </p:sp>
      <p:sp>
        <p:nvSpPr>
          <p:cNvPr id="51" name="69 CuadroTexto"/>
          <p:cNvSpPr txBox="1"/>
          <p:nvPr/>
        </p:nvSpPr>
        <p:spPr>
          <a:xfrm>
            <a:off x="4151784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</a:t>
            </a:r>
          </a:p>
        </p:txBody>
      </p:sp>
      <p:sp>
        <p:nvSpPr>
          <p:cNvPr id="52" name="8 Triángulo isósceles"/>
          <p:cNvSpPr/>
          <p:nvPr/>
        </p:nvSpPr>
        <p:spPr>
          <a:xfrm>
            <a:off x="321568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9 Triángulo isósceles"/>
          <p:cNvSpPr/>
          <p:nvPr/>
        </p:nvSpPr>
        <p:spPr>
          <a:xfrm>
            <a:off x="393576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55 CuadroTexto"/>
          <p:cNvSpPr txBox="1"/>
          <p:nvPr/>
        </p:nvSpPr>
        <p:spPr>
          <a:xfrm>
            <a:off x="3719736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36 Triángulo isósceles"/>
          <p:cNvSpPr/>
          <p:nvPr/>
        </p:nvSpPr>
        <p:spPr>
          <a:xfrm>
            <a:off x="5231904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56 CuadroTexto"/>
          <p:cNvSpPr txBox="1"/>
          <p:nvPr/>
        </p:nvSpPr>
        <p:spPr>
          <a:xfrm>
            <a:off x="6528048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45 Triángulo isósceles"/>
          <p:cNvSpPr/>
          <p:nvPr/>
        </p:nvSpPr>
        <p:spPr>
          <a:xfrm>
            <a:off x="789620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73 CuadroTexto"/>
          <p:cNvSpPr txBox="1"/>
          <p:nvPr/>
        </p:nvSpPr>
        <p:spPr>
          <a:xfrm>
            <a:off x="7964680" y="5733256"/>
            <a:ext cx="50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66FF"/>
                </a:solidFill>
              </a:rPr>
              <a:t>14</a:t>
            </a:r>
          </a:p>
        </p:txBody>
      </p:sp>
      <p:sp>
        <p:nvSpPr>
          <p:cNvPr id="94" name="55 CuadroTexto"/>
          <p:cNvSpPr txBox="1"/>
          <p:nvPr/>
        </p:nvSpPr>
        <p:spPr>
          <a:xfrm>
            <a:off x="7746511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[-∞, 14]</a:t>
            </a:r>
          </a:p>
        </p:txBody>
      </p:sp>
      <p:sp>
        <p:nvSpPr>
          <p:cNvPr id="95" name="46 Triángulo isósceles"/>
          <p:cNvSpPr/>
          <p:nvPr/>
        </p:nvSpPr>
        <p:spPr>
          <a:xfrm>
            <a:off x="868828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74 CuadroTexto"/>
          <p:cNvSpPr txBox="1"/>
          <p:nvPr/>
        </p:nvSpPr>
        <p:spPr>
          <a:xfrm>
            <a:off x="8904312" y="573325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66FF"/>
                </a:solidFill>
              </a:rPr>
              <a:t>5</a:t>
            </a:r>
          </a:p>
        </p:txBody>
      </p:sp>
      <p:sp>
        <p:nvSpPr>
          <p:cNvPr id="97" name="55 CuadroTexto"/>
          <p:cNvSpPr txBox="1"/>
          <p:nvPr/>
        </p:nvSpPr>
        <p:spPr>
          <a:xfrm>
            <a:off x="7746511" y="3736611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[-∞, 5]</a:t>
            </a:r>
          </a:p>
        </p:txBody>
      </p:sp>
      <p:sp>
        <p:nvSpPr>
          <p:cNvPr id="98" name="55 CuadroTexto"/>
          <p:cNvSpPr txBox="1"/>
          <p:nvPr/>
        </p:nvSpPr>
        <p:spPr>
          <a:xfrm>
            <a:off x="4905286" y="1844825"/>
            <a:ext cx="11952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</a:t>
            </a:r>
            <a:r>
              <a:rPr lang="el-GR" dirty="0">
                <a:solidFill>
                  <a:srgbClr val="FF66FF"/>
                </a:solidFill>
              </a:rPr>
              <a:t>α</a:t>
            </a:r>
            <a:r>
              <a:rPr lang="es-CO" dirty="0">
                <a:solidFill>
                  <a:srgbClr val="FF66FF"/>
                </a:solidFill>
              </a:rPr>
              <a:t>=3</a:t>
            </a:r>
            <a:r>
              <a:rPr lang="es-CO" sz="1600" dirty="0">
                <a:solidFill>
                  <a:srgbClr val="7030A0"/>
                </a:solidFill>
              </a:rPr>
              <a:t>, +∞]</a:t>
            </a:r>
          </a:p>
        </p:txBody>
      </p:sp>
      <p:sp>
        <p:nvSpPr>
          <p:cNvPr id="100" name="70 CuadroTexto"/>
          <p:cNvSpPr txBox="1"/>
          <p:nvPr/>
        </p:nvSpPr>
        <p:spPr>
          <a:xfrm>
            <a:off x="8013329" y="599783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FF66FF"/>
                </a:solidFill>
              </a:rPr>
              <a:t>&gt;</a:t>
            </a:r>
            <a:r>
              <a:rPr lang="el-GR" sz="1600" dirty="0">
                <a:solidFill>
                  <a:srgbClr val="FF66FF"/>
                </a:solidFill>
              </a:rPr>
              <a:t>α</a:t>
            </a:r>
            <a:endParaRPr lang="es-CO" sz="1600" dirty="0">
              <a:solidFill>
                <a:srgbClr val="FF66FF"/>
              </a:solidFill>
            </a:endParaRPr>
          </a:p>
        </p:txBody>
      </p:sp>
      <p:sp>
        <p:nvSpPr>
          <p:cNvPr id="113" name="70 CuadroTexto"/>
          <p:cNvSpPr txBox="1"/>
          <p:nvPr/>
        </p:nvSpPr>
        <p:spPr>
          <a:xfrm>
            <a:off x="8877425" y="599783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FF66FF"/>
                </a:solidFill>
              </a:rPr>
              <a:t>&gt;</a:t>
            </a:r>
            <a:r>
              <a:rPr lang="el-GR" sz="1600" dirty="0">
                <a:solidFill>
                  <a:srgbClr val="FF66FF"/>
                </a:solidFill>
              </a:rPr>
              <a:t>α</a:t>
            </a:r>
            <a:endParaRPr lang="es-CO" sz="1600" dirty="0">
              <a:solidFill>
                <a:srgbClr val="FF66FF"/>
              </a:solidFill>
            </a:endParaRPr>
          </a:p>
        </p:txBody>
      </p:sp>
      <p:cxnSp>
        <p:nvCxnSpPr>
          <p:cNvPr id="63" name="23 Conector recto de flecha"/>
          <p:cNvCxnSpPr/>
          <p:nvPr/>
        </p:nvCxnSpPr>
        <p:spPr>
          <a:xfrm flipH="1">
            <a:off x="3533749" y="2708920"/>
            <a:ext cx="2490243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7 Triángulo isósceles"/>
          <p:cNvSpPr/>
          <p:nvPr/>
        </p:nvSpPr>
        <p:spPr>
          <a:xfrm rot="10800000">
            <a:off x="8689175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60 CuadroTexto"/>
          <p:cNvSpPr txBox="1"/>
          <p:nvPr/>
        </p:nvSpPr>
        <p:spPr>
          <a:xfrm>
            <a:off x="8832304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</a:t>
            </a:r>
          </a:p>
        </p:txBody>
      </p:sp>
      <p:cxnSp>
        <p:nvCxnSpPr>
          <p:cNvPr id="66" name="33 Conector recto"/>
          <p:cNvCxnSpPr/>
          <p:nvPr/>
        </p:nvCxnSpPr>
        <p:spPr>
          <a:xfrm>
            <a:off x="3539716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0 CuadroTexto"/>
          <p:cNvSpPr txBox="1"/>
          <p:nvPr/>
        </p:nvSpPr>
        <p:spPr>
          <a:xfrm>
            <a:off x="5375920" y="572396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66FF"/>
                </a:solidFill>
              </a:rPr>
              <a:t>2</a:t>
            </a:r>
          </a:p>
        </p:txBody>
      </p:sp>
      <p:sp>
        <p:nvSpPr>
          <p:cNvPr id="75" name="70 CuadroTexto"/>
          <p:cNvSpPr txBox="1"/>
          <p:nvPr/>
        </p:nvSpPr>
        <p:spPr>
          <a:xfrm>
            <a:off x="5339916" y="601635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FF66FF"/>
                </a:solidFill>
              </a:rPr>
              <a:t>&lt;</a:t>
            </a:r>
            <a:r>
              <a:rPr lang="el-GR" sz="1600" dirty="0">
                <a:solidFill>
                  <a:srgbClr val="FF66FF"/>
                </a:solidFill>
              </a:rPr>
              <a:t>α</a:t>
            </a:r>
            <a:endParaRPr lang="es-CO" sz="1600" dirty="0">
              <a:solidFill>
                <a:srgbClr val="FF66FF"/>
              </a:solidFill>
            </a:endParaRPr>
          </a:p>
        </p:txBody>
      </p:sp>
      <p:sp>
        <p:nvSpPr>
          <p:cNvPr id="76" name="47 Triángulo isósceles"/>
          <p:cNvSpPr/>
          <p:nvPr/>
        </p:nvSpPr>
        <p:spPr>
          <a:xfrm>
            <a:off x="940836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75 CuadroTexto"/>
          <p:cNvSpPr txBox="1"/>
          <p:nvPr/>
        </p:nvSpPr>
        <p:spPr>
          <a:xfrm>
            <a:off x="9624392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7909260" y="5785100"/>
            <a:ext cx="2152433" cy="294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57 CuadroTexto"/>
          <p:cNvSpPr txBox="1"/>
          <p:nvPr/>
        </p:nvSpPr>
        <p:spPr>
          <a:xfrm>
            <a:off x="9192344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7" name="54 CuadroTexto"/>
          <p:cNvSpPr txBox="1"/>
          <p:nvPr/>
        </p:nvSpPr>
        <p:spPr>
          <a:xfrm>
            <a:off x="6528048" y="1628801"/>
            <a:ext cx="360040" cy="64633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08" name="55 CuadroTexto"/>
          <p:cNvSpPr txBox="1"/>
          <p:nvPr/>
        </p:nvSpPr>
        <p:spPr>
          <a:xfrm>
            <a:off x="7753629" y="3728134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[2, 2]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3719736" y="3651193"/>
            <a:ext cx="5820937" cy="4554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5" name="20 Conector recto de flecha"/>
          <p:cNvCxnSpPr/>
          <p:nvPr/>
        </p:nvCxnSpPr>
        <p:spPr>
          <a:xfrm flipH="1">
            <a:off x="3539716" y="2708920"/>
            <a:ext cx="2484276" cy="9361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55 CuadroTexto"/>
          <p:cNvSpPr txBox="1"/>
          <p:nvPr/>
        </p:nvSpPr>
        <p:spPr>
          <a:xfrm>
            <a:off x="604753" y="1920469"/>
            <a:ext cx="223043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C00000"/>
                </a:solidFill>
              </a:rPr>
              <a:t>En la Realidad</a:t>
            </a:r>
          </a:p>
          <a:p>
            <a:pPr algn="ctr"/>
            <a:r>
              <a:rPr lang="es-CO" sz="1600" b="1" dirty="0">
                <a:solidFill>
                  <a:srgbClr val="C00000"/>
                </a:solidFill>
              </a:rPr>
              <a:t>El Árbol se Explora en Profundidad</a:t>
            </a:r>
          </a:p>
        </p:txBody>
      </p:sp>
    </p:spTree>
    <p:extLst>
      <p:ext uri="{BB962C8B-B14F-4D97-AF65-F5344CB8AC3E}">
        <p14:creationId xmlns:p14="http://schemas.microsoft.com/office/powerpoint/2010/main" val="309106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93" grpId="0"/>
      <p:bldP spid="94" grpId="0" animBg="1"/>
      <p:bldP spid="95" grpId="0" animBg="1"/>
      <p:bldP spid="96" grpId="0"/>
      <p:bldP spid="97" grpId="0" animBg="1"/>
      <p:bldP spid="100" grpId="0"/>
      <p:bldP spid="113" grpId="0"/>
      <p:bldP spid="64" grpId="0" animBg="1"/>
      <p:bldP spid="76" grpId="0" animBg="1"/>
      <p:bldP spid="78" grpId="0"/>
      <p:bldP spid="79" grpId="0" animBg="1"/>
      <p:bldP spid="90" grpId="0" animBg="1"/>
      <p:bldP spid="107" grpId="0" animBg="1"/>
      <p:bldP spid="108" grpId="0" animBg="1"/>
      <p:bldP spid="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Poda Alfa-Beta</a:t>
            </a:r>
          </a:p>
        </p:txBody>
      </p:sp>
      <p:sp>
        <p:nvSpPr>
          <p:cNvPr id="61" name="6 Triángulo isósceles"/>
          <p:cNvSpPr/>
          <p:nvPr/>
        </p:nvSpPr>
        <p:spPr>
          <a:xfrm>
            <a:off x="6023992" y="2060848"/>
            <a:ext cx="648072" cy="64807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62" name="7 Triángulo isósceles"/>
          <p:cNvSpPr/>
          <p:nvPr/>
        </p:nvSpPr>
        <p:spPr>
          <a:xfrm>
            <a:off x="2423592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8 Triángulo isósceles"/>
          <p:cNvSpPr/>
          <p:nvPr/>
        </p:nvSpPr>
        <p:spPr>
          <a:xfrm>
            <a:off x="321568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9 Triángulo isósceles"/>
          <p:cNvSpPr/>
          <p:nvPr/>
        </p:nvSpPr>
        <p:spPr>
          <a:xfrm>
            <a:off x="393576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16 Triángulo isósceles"/>
          <p:cNvSpPr/>
          <p:nvPr/>
        </p:nvSpPr>
        <p:spPr>
          <a:xfrm rot="10800000">
            <a:off x="3215680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6" name="17 Triángulo isósceles"/>
          <p:cNvSpPr/>
          <p:nvPr/>
        </p:nvSpPr>
        <p:spPr>
          <a:xfrm rot="10800000">
            <a:off x="6023992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18 Triángulo isósceles"/>
          <p:cNvSpPr/>
          <p:nvPr/>
        </p:nvSpPr>
        <p:spPr>
          <a:xfrm rot="10800000">
            <a:off x="8688288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9" name="23 Conector recto de flecha"/>
          <p:cNvCxnSpPr>
            <a:stCxn id="61" idx="3"/>
            <a:endCxn id="66" idx="3"/>
          </p:cNvCxnSpPr>
          <p:nvPr/>
        </p:nvCxnSpPr>
        <p:spPr>
          <a:xfrm>
            <a:off x="6348028" y="2708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5 Conector recto de flecha"/>
          <p:cNvCxnSpPr>
            <a:stCxn id="61" idx="4"/>
            <a:endCxn id="67" idx="3"/>
          </p:cNvCxnSpPr>
          <p:nvPr/>
        </p:nvCxnSpPr>
        <p:spPr>
          <a:xfrm>
            <a:off x="6672064" y="2708920"/>
            <a:ext cx="23402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29 Conector recto"/>
          <p:cNvCxnSpPr>
            <a:stCxn id="65" idx="0"/>
            <a:endCxn id="62" idx="0"/>
          </p:cNvCxnSpPr>
          <p:nvPr/>
        </p:nvCxnSpPr>
        <p:spPr>
          <a:xfrm flipH="1">
            <a:off x="2747628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30 Conector recto"/>
          <p:cNvCxnSpPr>
            <a:stCxn id="65" idx="0"/>
            <a:endCxn id="63" idx="0"/>
          </p:cNvCxnSpPr>
          <p:nvPr/>
        </p:nvCxnSpPr>
        <p:spPr>
          <a:xfrm>
            <a:off x="3539716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33 Conector recto"/>
          <p:cNvCxnSpPr>
            <a:stCxn id="65" idx="0"/>
            <a:endCxn id="64" idx="0"/>
          </p:cNvCxnSpPr>
          <p:nvPr/>
        </p:nvCxnSpPr>
        <p:spPr>
          <a:xfrm>
            <a:off x="3539716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36 Triángulo isósceles"/>
          <p:cNvSpPr/>
          <p:nvPr/>
        </p:nvSpPr>
        <p:spPr>
          <a:xfrm>
            <a:off x="5231904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39 Conector recto"/>
          <p:cNvCxnSpPr>
            <a:stCxn id="66" idx="0"/>
            <a:endCxn id="74" idx="0"/>
          </p:cNvCxnSpPr>
          <p:nvPr/>
        </p:nvCxnSpPr>
        <p:spPr>
          <a:xfrm flipH="1">
            <a:off x="5555940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45 Triángulo isósceles"/>
          <p:cNvSpPr/>
          <p:nvPr/>
        </p:nvSpPr>
        <p:spPr>
          <a:xfrm>
            <a:off x="789620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46 Triángulo isósceles"/>
          <p:cNvSpPr/>
          <p:nvPr/>
        </p:nvSpPr>
        <p:spPr>
          <a:xfrm>
            <a:off x="868828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47 Triángulo isósceles"/>
          <p:cNvSpPr/>
          <p:nvPr/>
        </p:nvSpPr>
        <p:spPr>
          <a:xfrm>
            <a:off x="940836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48 Conector recto"/>
          <p:cNvCxnSpPr>
            <a:stCxn id="67" idx="0"/>
            <a:endCxn id="80" idx="0"/>
          </p:cNvCxnSpPr>
          <p:nvPr/>
        </p:nvCxnSpPr>
        <p:spPr>
          <a:xfrm flipH="1">
            <a:off x="8220236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49 Conector recto"/>
          <p:cNvCxnSpPr>
            <a:stCxn id="67" idx="0"/>
            <a:endCxn id="81" idx="0"/>
          </p:cNvCxnSpPr>
          <p:nvPr/>
        </p:nvCxnSpPr>
        <p:spPr>
          <a:xfrm>
            <a:off x="9012324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50 Conector recto"/>
          <p:cNvCxnSpPr>
            <a:stCxn id="67" idx="0"/>
            <a:endCxn id="82" idx="0"/>
          </p:cNvCxnSpPr>
          <p:nvPr/>
        </p:nvCxnSpPr>
        <p:spPr>
          <a:xfrm>
            <a:off x="9012324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8 CuadroTexto"/>
          <p:cNvSpPr txBox="1"/>
          <p:nvPr/>
        </p:nvSpPr>
        <p:spPr>
          <a:xfrm>
            <a:off x="3359696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87" name="59 CuadroTexto"/>
          <p:cNvSpPr txBox="1"/>
          <p:nvPr/>
        </p:nvSpPr>
        <p:spPr>
          <a:xfrm>
            <a:off x="6168008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88" name="60 CuadroTexto"/>
          <p:cNvSpPr txBox="1"/>
          <p:nvPr/>
        </p:nvSpPr>
        <p:spPr>
          <a:xfrm>
            <a:off x="8832304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</a:t>
            </a:r>
          </a:p>
        </p:txBody>
      </p:sp>
      <p:sp>
        <p:nvSpPr>
          <p:cNvPr id="92" name="67 CuadroTexto"/>
          <p:cNvSpPr txBox="1"/>
          <p:nvPr/>
        </p:nvSpPr>
        <p:spPr>
          <a:xfrm>
            <a:off x="2567608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93" name="68 CuadroTexto"/>
          <p:cNvSpPr txBox="1"/>
          <p:nvPr/>
        </p:nvSpPr>
        <p:spPr>
          <a:xfrm>
            <a:off x="335969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12</a:t>
            </a:r>
          </a:p>
        </p:txBody>
      </p:sp>
      <p:sp>
        <p:nvSpPr>
          <p:cNvPr id="94" name="69 CuadroTexto"/>
          <p:cNvSpPr txBox="1"/>
          <p:nvPr/>
        </p:nvSpPr>
        <p:spPr>
          <a:xfrm>
            <a:off x="4151784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</a:t>
            </a:r>
          </a:p>
        </p:txBody>
      </p:sp>
      <p:sp>
        <p:nvSpPr>
          <p:cNvPr id="95" name="70 CuadroTexto"/>
          <p:cNvSpPr txBox="1"/>
          <p:nvPr/>
        </p:nvSpPr>
        <p:spPr>
          <a:xfrm>
            <a:off x="5375920" y="57239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66FF"/>
                </a:solidFill>
              </a:rPr>
              <a:t>2</a:t>
            </a:r>
          </a:p>
        </p:txBody>
      </p:sp>
      <p:sp>
        <p:nvSpPr>
          <p:cNvPr id="98" name="73 CuadroTexto"/>
          <p:cNvSpPr txBox="1"/>
          <p:nvPr/>
        </p:nvSpPr>
        <p:spPr>
          <a:xfrm>
            <a:off x="804021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66FF"/>
                </a:solidFill>
              </a:rPr>
              <a:t>14</a:t>
            </a:r>
          </a:p>
        </p:txBody>
      </p:sp>
      <p:sp>
        <p:nvSpPr>
          <p:cNvPr id="99" name="74 CuadroTexto"/>
          <p:cNvSpPr txBox="1"/>
          <p:nvPr/>
        </p:nvSpPr>
        <p:spPr>
          <a:xfrm>
            <a:off x="8904312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66FF"/>
                </a:solidFill>
              </a:rPr>
              <a:t>5</a:t>
            </a:r>
          </a:p>
        </p:txBody>
      </p:sp>
      <p:sp>
        <p:nvSpPr>
          <p:cNvPr id="100" name="75 CuadroTexto"/>
          <p:cNvSpPr txBox="1"/>
          <p:nvPr/>
        </p:nvSpPr>
        <p:spPr>
          <a:xfrm>
            <a:off x="9624392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101" name="76 CuadroTexto"/>
          <p:cNvSpPr txBox="1"/>
          <p:nvPr/>
        </p:nvSpPr>
        <p:spPr>
          <a:xfrm>
            <a:off x="472784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a1</a:t>
            </a:r>
          </a:p>
        </p:txBody>
      </p:sp>
      <p:sp>
        <p:nvSpPr>
          <p:cNvPr id="102" name="77 CuadroTexto"/>
          <p:cNvSpPr txBox="1"/>
          <p:nvPr/>
        </p:nvSpPr>
        <p:spPr>
          <a:xfrm>
            <a:off x="6312024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a2</a:t>
            </a:r>
          </a:p>
        </p:txBody>
      </p:sp>
      <p:sp>
        <p:nvSpPr>
          <p:cNvPr id="103" name="78 CuadroTexto"/>
          <p:cNvSpPr txBox="1"/>
          <p:nvPr/>
        </p:nvSpPr>
        <p:spPr>
          <a:xfrm>
            <a:off x="7536160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a3</a:t>
            </a:r>
          </a:p>
        </p:txBody>
      </p:sp>
      <p:sp>
        <p:nvSpPr>
          <p:cNvPr id="104" name="79 CuadroTexto"/>
          <p:cNvSpPr txBox="1"/>
          <p:nvPr/>
        </p:nvSpPr>
        <p:spPr>
          <a:xfrm>
            <a:off x="2639616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b1</a:t>
            </a:r>
          </a:p>
        </p:txBody>
      </p:sp>
      <p:sp>
        <p:nvSpPr>
          <p:cNvPr id="105" name="80 CuadroTexto"/>
          <p:cNvSpPr txBox="1"/>
          <p:nvPr/>
        </p:nvSpPr>
        <p:spPr>
          <a:xfrm>
            <a:off x="3215680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b2</a:t>
            </a:r>
          </a:p>
        </p:txBody>
      </p:sp>
      <p:sp>
        <p:nvSpPr>
          <p:cNvPr id="106" name="81 CuadroTexto"/>
          <p:cNvSpPr txBox="1"/>
          <p:nvPr/>
        </p:nvSpPr>
        <p:spPr>
          <a:xfrm>
            <a:off x="4079776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b3</a:t>
            </a:r>
          </a:p>
        </p:txBody>
      </p:sp>
      <p:sp>
        <p:nvSpPr>
          <p:cNvPr id="109" name="84 CuadroTexto"/>
          <p:cNvSpPr txBox="1"/>
          <p:nvPr/>
        </p:nvSpPr>
        <p:spPr>
          <a:xfrm>
            <a:off x="5447928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c1</a:t>
            </a:r>
          </a:p>
        </p:txBody>
      </p:sp>
      <p:sp>
        <p:nvSpPr>
          <p:cNvPr id="110" name="85 CuadroTexto"/>
          <p:cNvSpPr txBox="1"/>
          <p:nvPr/>
        </p:nvSpPr>
        <p:spPr>
          <a:xfrm>
            <a:off x="8328248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d1</a:t>
            </a:r>
          </a:p>
        </p:txBody>
      </p:sp>
      <p:sp>
        <p:nvSpPr>
          <p:cNvPr id="111" name="86 CuadroTexto"/>
          <p:cNvSpPr txBox="1"/>
          <p:nvPr/>
        </p:nvSpPr>
        <p:spPr>
          <a:xfrm>
            <a:off x="8904312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d2</a:t>
            </a:r>
          </a:p>
        </p:txBody>
      </p:sp>
      <p:sp>
        <p:nvSpPr>
          <p:cNvPr id="112" name="87 CuadroTexto"/>
          <p:cNvSpPr txBox="1"/>
          <p:nvPr/>
        </p:nvSpPr>
        <p:spPr>
          <a:xfrm>
            <a:off x="9408368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d3</a:t>
            </a:r>
          </a:p>
        </p:txBody>
      </p:sp>
      <p:sp>
        <p:nvSpPr>
          <p:cNvPr id="113" name="54 CuadroTexto"/>
          <p:cNvSpPr txBox="1"/>
          <p:nvPr/>
        </p:nvSpPr>
        <p:spPr>
          <a:xfrm>
            <a:off x="6528048" y="1628801"/>
            <a:ext cx="360040" cy="64633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4" name="55 CuadroTexto"/>
          <p:cNvSpPr txBox="1"/>
          <p:nvPr/>
        </p:nvSpPr>
        <p:spPr>
          <a:xfrm>
            <a:off x="3719736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56 CuadroTexto"/>
          <p:cNvSpPr txBox="1"/>
          <p:nvPr/>
        </p:nvSpPr>
        <p:spPr>
          <a:xfrm>
            <a:off x="6528048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6" name="57 CuadroTexto"/>
          <p:cNvSpPr txBox="1"/>
          <p:nvPr/>
        </p:nvSpPr>
        <p:spPr>
          <a:xfrm>
            <a:off x="9192344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7" name="55 CuadroTexto"/>
          <p:cNvSpPr txBox="1"/>
          <p:nvPr/>
        </p:nvSpPr>
        <p:spPr>
          <a:xfrm>
            <a:off x="5153114" y="1844825"/>
            <a:ext cx="94745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[3, 3]</a:t>
            </a:r>
          </a:p>
        </p:txBody>
      </p:sp>
      <p:sp>
        <p:nvSpPr>
          <p:cNvPr id="119" name="55 CuadroTexto"/>
          <p:cNvSpPr txBox="1"/>
          <p:nvPr/>
        </p:nvSpPr>
        <p:spPr>
          <a:xfrm>
            <a:off x="2238557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[3, 3]</a:t>
            </a:r>
          </a:p>
        </p:txBody>
      </p:sp>
      <p:sp>
        <p:nvSpPr>
          <p:cNvPr id="121" name="55 CuadroTexto"/>
          <p:cNvSpPr txBox="1"/>
          <p:nvPr/>
        </p:nvSpPr>
        <p:spPr>
          <a:xfrm>
            <a:off x="5092094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[2, 2]</a:t>
            </a:r>
          </a:p>
        </p:txBody>
      </p:sp>
      <p:sp>
        <p:nvSpPr>
          <p:cNvPr id="122" name="55 CuadroTexto"/>
          <p:cNvSpPr txBox="1"/>
          <p:nvPr/>
        </p:nvSpPr>
        <p:spPr>
          <a:xfrm>
            <a:off x="7746511" y="3729562"/>
            <a:ext cx="947450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[2, 2]</a:t>
            </a:r>
          </a:p>
        </p:txBody>
      </p:sp>
      <p:sp>
        <p:nvSpPr>
          <p:cNvPr id="90" name="70 CuadroTexto"/>
          <p:cNvSpPr txBox="1"/>
          <p:nvPr/>
        </p:nvSpPr>
        <p:spPr>
          <a:xfrm>
            <a:off x="5339916" y="592234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FF66FF"/>
                </a:solidFill>
              </a:rPr>
              <a:t>&lt;</a:t>
            </a:r>
            <a:r>
              <a:rPr lang="el-GR" sz="1600" dirty="0">
                <a:solidFill>
                  <a:srgbClr val="FF66FF"/>
                </a:solidFill>
              </a:rPr>
              <a:t>α</a:t>
            </a:r>
            <a:endParaRPr lang="es-CO" sz="1600" dirty="0">
              <a:solidFill>
                <a:srgbClr val="FF66FF"/>
              </a:solidFill>
            </a:endParaRPr>
          </a:p>
        </p:txBody>
      </p:sp>
      <p:sp>
        <p:nvSpPr>
          <p:cNvPr id="91" name="70 CuadroTexto"/>
          <p:cNvSpPr txBox="1"/>
          <p:nvPr/>
        </p:nvSpPr>
        <p:spPr>
          <a:xfrm>
            <a:off x="8040216" y="592234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FF66FF"/>
                </a:solidFill>
              </a:rPr>
              <a:t>&gt;</a:t>
            </a:r>
            <a:r>
              <a:rPr lang="el-GR" sz="1600" dirty="0">
                <a:solidFill>
                  <a:srgbClr val="FF66FF"/>
                </a:solidFill>
              </a:rPr>
              <a:t>α</a:t>
            </a:r>
            <a:endParaRPr lang="es-CO" sz="1600" dirty="0">
              <a:solidFill>
                <a:srgbClr val="FF66FF"/>
              </a:solidFill>
            </a:endParaRPr>
          </a:p>
        </p:txBody>
      </p:sp>
      <p:sp>
        <p:nvSpPr>
          <p:cNvPr id="120" name="70 CuadroTexto"/>
          <p:cNvSpPr txBox="1"/>
          <p:nvPr/>
        </p:nvSpPr>
        <p:spPr>
          <a:xfrm>
            <a:off x="8850093" y="592234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FF66FF"/>
                </a:solidFill>
              </a:rPr>
              <a:t>&gt;</a:t>
            </a:r>
            <a:r>
              <a:rPr lang="el-GR" sz="1600" dirty="0">
                <a:solidFill>
                  <a:srgbClr val="FF66FF"/>
                </a:solidFill>
              </a:rPr>
              <a:t>α</a:t>
            </a:r>
            <a:endParaRPr lang="es-CO" sz="1600" dirty="0">
              <a:solidFill>
                <a:srgbClr val="FF66FF"/>
              </a:solidFill>
            </a:endParaRPr>
          </a:p>
        </p:txBody>
      </p:sp>
      <p:cxnSp>
        <p:nvCxnSpPr>
          <p:cNvPr id="57" name="23 Conector recto de flecha"/>
          <p:cNvCxnSpPr/>
          <p:nvPr/>
        </p:nvCxnSpPr>
        <p:spPr>
          <a:xfrm flipH="1">
            <a:off x="3533749" y="2708920"/>
            <a:ext cx="2490243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5 CuadroTexto"/>
          <p:cNvSpPr txBox="1"/>
          <p:nvPr/>
        </p:nvSpPr>
        <p:spPr>
          <a:xfrm>
            <a:off x="5143857" y="6228943"/>
            <a:ext cx="947450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7030A0"/>
                </a:solidFill>
              </a:rPr>
              <a:t>SÍ</a:t>
            </a:r>
            <a:r>
              <a:rPr lang="es-CO" sz="1600" dirty="0">
                <a:solidFill>
                  <a:srgbClr val="7030A0"/>
                </a:solidFill>
              </a:rPr>
              <a:t> Podar</a:t>
            </a:r>
          </a:p>
        </p:txBody>
      </p:sp>
      <p:sp>
        <p:nvSpPr>
          <p:cNvPr id="59" name="55 CuadroTexto"/>
          <p:cNvSpPr txBox="1"/>
          <p:nvPr/>
        </p:nvSpPr>
        <p:spPr>
          <a:xfrm>
            <a:off x="8057308" y="6228943"/>
            <a:ext cx="1152128" cy="338554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7030A0"/>
                </a:solidFill>
              </a:rPr>
              <a:t>NO</a:t>
            </a:r>
            <a:r>
              <a:rPr lang="es-CO" sz="1600" dirty="0">
                <a:solidFill>
                  <a:srgbClr val="7030A0"/>
                </a:solidFill>
              </a:rPr>
              <a:t> Podar</a:t>
            </a:r>
          </a:p>
        </p:txBody>
      </p:sp>
      <p:sp>
        <p:nvSpPr>
          <p:cNvPr id="60" name="55 CuadroTexto"/>
          <p:cNvSpPr txBox="1"/>
          <p:nvPr/>
        </p:nvSpPr>
        <p:spPr>
          <a:xfrm>
            <a:off x="604753" y="1920469"/>
            <a:ext cx="223043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rgbClr val="C00000"/>
                </a:solidFill>
              </a:rPr>
              <a:t>En la Realidad</a:t>
            </a:r>
          </a:p>
          <a:p>
            <a:pPr algn="ctr"/>
            <a:r>
              <a:rPr lang="es-CO" sz="1600" b="1" dirty="0">
                <a:solidFill>
                  <a:srgbClr val="C00000"/>
                </a:solidFill>
              </a:rPr>
              <a:t>El Árbol se Explora en Profundidad</a:t>
            </a:r>
          </a:p>
        </p:txBody>
      </p:sp>
      <p:sp>
        <p:nvSpPr>
          <p:cNvPr id="68" name="55 CuadroTexto"/>
          <p:cNvSpPr txBox="1"/>
          <p:nvPr/>
        </p:nvSpPr>
        <p:spPr>
          <a:xfrm>
            <a:off x="5003901" y="1432442"/>
            <a:ext cx="11952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7030A0"/>
                </a:solidFill>
              </a:rPr>
              <a:t>[</a:t>
            </a:r>
            <a:r>
              <a:rPr lang="el-GR" dirty="0">
                <a:solidFill>
                  <a:srgbClr val="FF66FF"/>
                </a:solidFill>
              </a:rPr>
              <a:t>α</a:t>
            </a:r>
            <a:r>
              <a:rPr lang="es-CO" dirty="0">
                <a:solidFill>
                  <a:srgbClr val="FF66FF"/>
                </a:solidFill>
              </a:rPr>
              <a:t>=3</a:t>
            </a:r>
            <a:r>
              <a:rPr lang="es-CO" sz="1600" dirty="0">
                <a:solidFill>
                  <a:srgbClr val="7030A0"/>
                </a:solidFill>
              </a:rPr>
              <a:t>, +∞]</a:t>
            </a:r>
          </a:p>
        </p:txBody>
      </p:sp>
    </p:spTree>
    <p:extLst>
      <p:ext uri="{BB962C8B-B14F-4D97-AF65-F5344CB8AC3E}">
        <p14:creationId xmlns:p14="http://schemas.microsoft.com/office/powerpoint/2010/main" val="281910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Juegos en Tiempo Real – RTMM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7"/>
            <a:ext cx="10475046" cy="17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Tiempo Real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Cómo representar un árbol de juego cuando los jugadores </a:t>
            </a:r>
            <a:r>
              <a:rPr kumimoji="0" lang="es-ES" altLang="es-CO" sz="2000" b="0" dirty="0">
                <a:solidFill>
                  <a:srgbClr val="7030A0"/>
                </a:solidFill>
              </a:rPr>
              <a:t>no juegan por turnos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Cómo tratar con el problema que el </a:t>
            </a:r>
            <a:r>
              <a:rPr kumimoji="0" lang="es-ES" altLang="es-CO" sz="2000" b="0" dirty="0">
                <a:solidFill>
                  <a:srgbClr val="7030A0"/>
                </a:solidFill>
              </a:rPr>
              <a:t>juego sigue avanzando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mientras la IA esta gastando tiempo en la búsqueda del árbol?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8174" t="5812" r="6727" b="13568"/>
          <a:stretch/>
        </p:blipFill>
        <p:spPr bwMode="auto">
          <a:xfrm>
            <a:off x="2401367" y="3127759"/>
            <a:ext cx="7494663" cy="336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4 Marcador de contenido"/>
          <p:cNvSpPr txBox="1">
            <a:spLocks/>
          </p:cNvSpPr>
          <p:nvPr/>
        </p:nvSpPr>
        <p:spPr>
          <a:xfrm>
            <a:off x="316904" y="3620242"/>
            <a:ext cx="2084464" cy="219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>
                <a:solidFill>
                  <a:srgbClr val="7030A0"/>
                </a:solidFill>
              </a:rPr>
              <a:t>Orden</a:t>
            </a:r>
          </a:p>
          <a:p>
            <a:pPr marL="457200" lvl="1" indent="0">
              <a:buNone/>
            </a:pPr>
            <a:r>
              <a:rPr lang="es-CO" sz="1600" dirty="0"/>
              <a:t>por profundidad de los nodos</a:t>
            </a:r>
          </a:p>
          <a:p>
            <a:r>
              <a:rPr lang="es-CO" sz="1600" b="1" dirty="0">
                <a:solidFill>
                  <a:srgbClr val="7030A0"/>
                </a:solidFill>
              </a:rPr>
              <a:t>Capas Alternas</a:t>
            </a:r>
            <a:r>
              <a:rPr lang="es-CO" sz="1600" dirty="0">
                <a:solidFill>
                  <a:srgbClr val="7030A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s-CO" sz="1600" dirty="0"/>
              <a:t>Min </a:t>
            </a:r>
          </a:p>
          <a:p>
            <a:pPr marL="457200" lvl="1" indent="0">
              <a:buNone/>
            </a:pPr>
            <a:r>
              <a:rPr lang="es-CO" sz="1600" dirty="0"/>
              <a:t>Max</a:t>
            </a:r>
          </a:p>
        </p:txBody>
      </p:sp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95" y="0"/>
            <a:ext cx="12201128" cy="6863135"/>
          </a:xfrm>
          <a:prstGeom prst="rect">
            <a:avLst/>
          </a:prstGeom>
        </p:spPr>
      </p:pic>
      <p:sp>
        <p:nvSpPr>
          <p:cNvPr id="12" name="4 Marcador de contenido"/>
          <p:cNvSpPr txBox="1">
            <a:spLocks/>
          </p:cNvSpPr>
          <p:nvPr/>
        </p:nvSpPr>
        <p:spPr>
          <a:xfrm>
            <a:off x="9896030" y="3218589"/>
            <a:ext cx="2153541" cy="2994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>
                <a:solidFill>
                  <a:srgbClr val="7030A0"/>
                </a:solidFill>
              </a:rPr>
              <a:t>Orden</a:t>
            </a:r>
          </a:p>
          <a:p>
            <a:pPr marL="0" indent="0">
              <a:buNone/>
            </a:pPr>
            <a:r>
              <a:rPr lang="es-ES" sz="1600" dirty="0"/>
              <a:t>por tiempo de los nodos</a:t>
            </a:r>
          </a:p>
          <a:p>
            <a:r>
              <a:rPr lang="es-CO" sz="1600" b="1" dirty="0">
                <a:solidFill>
                  <a:srgbClr val="7030A0"/>
                </a:solidFill>
              </a:rPr>
              <a:t>Capas </a:t>
            </a:r>
            <a:r>
              <a:rPr lang="es-ES" sz="1600" b="1" dirty="0">
                <a:solidFill>
                  <a:srgbClr val="7030A0"/>
                </a:solidFill>
              </a:rPr>
              <a:t>Min-Max</a:t>
            </a:r>
          </a:p>
          <a:p>
            <a:pPr marL="0" indent="0">
              <a:buNone/>
            </a:pPr>
            <a:r>
              <a:rPr lang="es-ES" sz="1600" dirty="0"/>
              <a:t>nodos pueden aparecer en cualquier orden</a:t>
            </a:r>
          </a:p>
          <a:p>
            <a:r>
              <a:rPr lang="es-CO" sz="1600" b="1" dirty="0">
                <a:solidFill>
                  <a:srgbClr val="7030A0"/>
                </a:solidFill>
              </a:rPr>
              <a:t>Tiempo</a:t>
            </a:r>
          </a:p>
          <a:p>
            <a:pPr marL="0" indent="0">
              <a:buNone/>
            </a:pPr>
            <a:r>
              <a:rPr lang="es-ES" sz="1600" dirty="0"/>
              <a:t>Independiente de las acciones de los jugadores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62BECB8-C39E-4C4D-A01B-7A995B8B9914}"/>
              </a:ext>
            </a:extLst>
          </p:cNvPr>
          <p:cNvSpPr/>
          <p:nvPr/>
        </p:nvSpPr>
        <p:spPr>
          <a:xfrm>
            <a:off x="1272179" y="6488668"/>
            <a:ext cx="10956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Ontañón, S. (2012). Experiments with game tree search in real-time strategy games. </a:t>
            </a:r>
            <a:r>
              <a:rPr lang="es-CO" sz="1600" i="1" dirty="0">
                <a:solidFill>
                  <a:schemeClr val="bg1">
                    <a:lumMod val="50000"/>
                  </a:schemeClr>
                </a:solidFill>
              </a:rPr>
              <a:t>arXiv preprint arXiv:1208.1940</a:t>
            </a:r>
            <a:r>
              <a:rPr lang="es-CO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6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0"/>
            <a:ext cx="12201128" cy="6863135"/>
          </a:xfr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95" y="0"/>
            <a:ext cx="12201128" cy="6863135"/>
          </a:xfrm>
          <a:prstGeom prst="rect">
            <a:avLst/>
          </a:prstGeom>
        </p:spPr>
      </p:pic>
      <p:pic>
        <p:nvPicPr>
          <p:cNvPr id="13" name="Picture 2" descr="C:\Users\MAPA\Desktop\AI_Games_SI\GOtable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7110741" y="2209031"/>
            <a:ext cx="4066208" cy="2846346"/>
          </a:xfrm>
          <a:prstGeom prst="rect">
            <a:avLst/>
          </a:prstGeom>
          <a:noFill/>
        </p:spPr>
      </p:pic>
      <p:sp>
        <p:nvSpPr>
          <p:cNvPr id="31" name="Rectángulo 30"/>
          <p:cNvSpPr/>
          <p:nvPr/>
        </p:nvSpPr>
        <p:spPr>
          <a:xfrm>
            <a:off x="1341911" y="284181"/>
            <a:ext cx="8151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Juegos Complejos – MCTS</a:t>
            </a:r>
          </a:p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Árboles de Montecarlo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7"/>
            <a:ext cx="10475046" cy="17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 de Gran Tamaño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Cómo buscar en un árbol de gran profundidad, con alto grado de ramificación y alta aleatoriedad?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Ej. Juego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Go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0960" y="4524997"/>
            <a:ext cx="5037150" cy="226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8902" y="4876114"/>
            <a:ext cx="3904755" cy="164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6 CuadroTexto"/>
          <p:cNvSpPr txBox="1"/>
          <p:nvPr/>
        </p:nvSpPr>
        <p:spPr>
          <a:xfrm>
            <a:off x="7720671" y="6368809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Contenido Asociado al Juego GO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224147" y="2711969"/>
            <a:ext cx="5424481" cy="211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del Árbol de Montecarlo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Nodo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Vi 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Valor actual de la posición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Ni 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Contador de visitas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Ci 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Contenido asociado al problema</a:t>
            </a:r>
          </a:p>
        </p:txBody>
      </p:sp>
    </p:spTree>
    <p:extLst>
      <p:ext uri="{BB962C8B-B14F-4D97-AF65-F5344CB8AC3E}">
        <p14:creationId xmlns:p14="http://schemas.microsoft.com/office/powerpoint/2010/main" val="6669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Agenda – Juegos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Conceptos Básicos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Definiciones y 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Juegos como Problemas de Búsqueda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Método MIN-MAX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Poda Alfa-Beta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– Juegos Variantes Avanzadas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Juegos en Tiempo Real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RTMM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Juegos de Alta Complejidad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Árboles de Montecarlo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0"/>
            <a:ext cx="12201128" cy="6863135"/>
          </a:xfr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95" y="0"/>
            <a:ext cx="12201128" cy="6863135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1341911" y="284181"/>
            <a:ext cx="8151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Juegos Complejos – MCTS</a:t>
            </a:r>
          </a:p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Árboles de Montecarlo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7"/>
            <a:ext cx="10475046" cy="133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MTCS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Avanzar por una rama (Vi/Ni) hasta una hoja y realizar expansión.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Simular movimientos aleatorios y propagar MIN-MAX hacia atrás.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733588"/>
            <a:ext cx="8229600" cy="409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58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4 - Juegos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8977688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</a:t>
            </a:r>
            <a:r>
              <a:rPr lang="es-ES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Triqui</a:t>
            </a:r>
            <a:endParaRPr lang="es-ES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En un tablero de tamaño 3x3, dos jugadores se alternan para poner símbolos ‘X’ y ‘O’.</a:t>
            </a:r>
            <a:br>
              <a:rPr kumimoji="0" lang="es-ES" altLang="es-CO" sz="2000" b="0" dirty="0">
                <a:solidFill>
                  <a:srgbClr val="C00000"/>
                </a:solidFill>
              </a:rPr>
            </a:br>
            <a:r>
              <a:rPr kumimoji="0" lang="es-ES" altLang="es-CO" sz="2000" b="0" dirty="0">
                <a:solidFill>
                  <a:srgbClr val="C00000"/>
                </a:solidFill>
              </a:rPr>
              <a:t>Gana el que logre poner tres en línea.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  <a:latin typeface="Arial Narrow"/>
              </a:rPr>
              <a:t>Escriba un programa (en lenguaje C++) que implemente el algoritmo MIN-MAX para </a:t>
            </a:r>
            <a:r>
              <a:rPr kumimoji="0" lang="es-ES" altLang="es-CO" sz="2000" b="0" dirty="0">
                <a:solidFill>
                  <a:srgbClr val="C00000"/>
                </a:solidFill>
                <a:latin typeface="Arial Narrow"/>
              </a:rPr>
              <a:t>el juego de Triqui.</a:t>
            </a:r>
            <a:endParaRPr lang="es-ES" altLang="es-CO" sz="2000" b="0" dirty="0">
              <a:solidFill>
                <a:srgbClr val="C00000"/>
              </a:solidFill>
              <a:latin typeface="Arial Narrow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Analizar y definir cómo representar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Definir una función heurística para valorar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Definir una función que genera los sucesores de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Desarrollar dos niveles del árbol para el análisis: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     - Aplicar el algoritmo MIN-MAX.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     - Efectuar la jugada y dar turno al oponente.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 dirty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>
                <a:solidFill>
                  <a:srgbClr val="7030A0"/>
                </a:solidFill>
              </a:rPr>
              <a:t>BONUS (para la próxima Clase)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Algoritmo recursivo multinivel.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Poda Alfa-Beta.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096" b="51329"/>
          <a:stretch/>
        </p:blipFill>
        <p:spPr bwMode="auto">
          <a:xfrm>
            <a:off x="5898051" y="4773176"/>
            <a:ext cx="6215943" cy="195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581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Bibliografía</a:t>
            </a: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815413" y="1629721"/>
            <a:ext cx="10972800" cy="493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err="1"/>
              <a:t>Rusell</a:t>
            </a:r>
            <a:r>
              <a:rPr lang="es-ES" sz="1800" dirty="0"/>
              <a:t> N., Inteligencia Artificial: Un Enfoque Moderno, Prentice Hall, 2004.</a:t>
            </a:r>
            <a:br>
              <a:rPr lang="es-ES" sz="1800" dirty="0"/>
            </a:br>
            <a:endParaRPr lang="es-ES" sz="1800" dirty="0"/>
          </a:p>
          <a:p>
            <a:r>
              <a:rPr lang="es-ES" sz="1800" dirty="0"/>
              <a:t>Santiago </a:t>
            </a:r>
            <a:r>
              <a:rPr lang="es-ES" sz="1800" dirty="0" err="1"/>
              <a:t>Ontañon</a:t>
            </a:r>
            <a:r>
              <a:rPr lang="es-ES" sz="1800" dirty="0"/>
              <a:t>, </a:t>
            </a:r>
            <a:r>
              <a:rPr lang="es-ES" sz="1800" dirty="0" err="1"/>
              <a:t>Experiments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Game</a:t>
            </a:r>
            <a:r>
              <a:rPr lang="es-ES" sz="1800" dirty="0"/>
              <a:t> </a:t>
            </a:r>
            <a:r>
              <a:rPr lang="es-ES" sz="1800" dirty="0" err="1"/>
              <a:t>Tree</a:t>
            </a:r>
            <a:r>
              <a:rPr lang="es-ES" sz="1800" dirty="0"/>
              <a:t> </a:t>
            </a:r>
            <a:r>
              <a:rPr lang="es-ES" sz="1800" dirty="0" err="1"/>
              <a:t>Search</a:t>
            </a:r>
            <a:r>
              <a:rPr lang="es-ES" sz="1800" dirty="0"/>
              <a:t> in Real-Time </a:t>
            </a:r>
            <a:r>
              <a:rPr lang="es-ES" sz="1800" dirty="0" err="1"/>
              <a:t>Strategy</a:t>
            </a:r>
            <a:r>
              <a:rPr lang="es-ES" sz="1800" dirty="0"/>
              <a:t> </a:t>
            </a:r>
            <a:r>
              <a:rPr lang="es-ES" sz="1800" dirty="0" err="1"/>
              <a:t>Games</a:t>
            </a:r>
            <a:r>
              <a:rPr lang="es-ES" sz="1800" dirty="0"/>
              <a:t>, </a:t>
            </a:r>
            <a:r>
              <a:rPr lang="es-ES" sz="1800" dirty="0" err="1"/>
              <a:t>Drexel</a:t>
            </a:r>
            <a:r>
              <a:rPr lang="es-ES" sz="1800" dirty="0"/>
              <a:t> </a:t>
            </a:r>
            <a:r>
              <a:rPr lang="es-ES" sz="1800" dirty="0" err="1"/>
              <a:t>University</a:t>
            </a:r>
            <a:r>
              <a:rPr lang="es-ES" sz="1800" dirty="0"/>
              <a:t>.</a:t>
            </a:r>
            <a:br>
              <a:rPr lang="es-ES" sz="1800" dirty="0"/>
            </a:br>
            <a:endParaRPr lang="es-ES" sz="1800" dirty="0"/>
          </a:p>
          <a:p>
            <a:r>
              <a:rPr lang="es-ES" sz="1800" dirty="0" err="1"/>
              <a:t>Sylvain</a:t>
            </a:r>
            <a:r>
              <a:rPr lang="es-ES" sz="1800" dirty="0"/>
              <a:t> </a:t>
            </a:r>
            <a:r>
              <a:rPr lang="es-ES" sz="1800" dirty="0" err="1"/>
              <a:t>Gelly</a:t>
            </a:r>
            <a:r>
              <a:rPr lang="es-ES" sz="1800" dirty="0"/>
              <a:t>, Levente </a:t>
            </a:r>
            <a:r>
              <a:rPr lang="es-ES" sz="1800" dirty="0" err="1"/>
              <a:t>Kocsis</a:t>
            </a:r>
            <a:r>
              <a:rPr lang="es-ES" sz="1800" dirty="0"/>
              <a:t>, Marc </a:t>
            </a:r>
            <a:r>
              <a:rPr lang="es-ES" sz="1800" dirty="0" err="1"/>
              <a:t>Schoenauer</a:t>
            </a:r>
            <a:r>
              <a:rPr lang="es-ES" sz="1800" dirty="0"/>
              <a:t>, </a:t>
            </a:r>
            <a:r>
              <a:rPr lang="es-ES" sz="1800" dirty="0" err="1"/>
              <a:t>Michèle</a:t>
            </a:r>
            <a:r>
              <a:rPr lang="es-ES" sz="1800" dirty="0"/>
              <a:t> </a:t>
            </a:r>
            <a:r>
              <a:rPr lang="es-ES" sz="1800" dirty="0" err="1"/>
              <a:t>Sebag</a:t>
            </a:r>
            <a:r>
              <a:rPr lang="es-ES" sz="1800" dirty="0"/>
              <a:t>, David </a:t>
            </a:r>
            <a:r>
              <a:rPr lang="es-ES" sz="1800" dirty="0" err="1"/>
              <a:t>Silver</a:t>
            </a:r>
            <a:r>
              <a:rPr lang="es-ES" sz="1800" dirty="0"/>
              <a:t>, </a:t>
            </a:r>
            <a:r>
              <a:rPr lang="es-ES" sz="1800" dirty="0" err="1"/>
              <a:t>Csaba</a:t>
            </a:r>
            <a:r>
              <a:rPr lang="es-ES" sz="1800" dirty="0"/>
              <a:t> </a:t>
            </a:r>
            <a:r>
              <a:rPr lang="es-ES" sz="1800" dirty="0" err="1"/>
              <a:t>Szepesvári</a:t>
            </a:r>
            <a:r>
              <a:rPr lang="es-ES" sz="1800" dirty="0"/>
              <a:t>, and Olivier </a:t>
            </a:r>
            <a:r>
              <a:rPr lang="es-ES" sz="1800" dirty="0" err="1"/>
              <a:t>Teytaud</a:t>
            </a:r>
            <a:r>
              <a:rPr lang="es-ES" sz="1800" dirty="0"/>
              <a:t>, </a:t>
            </a:r>
            <a:r>
              <a:rPr lang="es-ES" sz="1800" dirty="0" err="1"/>
              <a:t>The</a:t>
            </a:r>
            <a:r>
              <a:rPr lang="es-ES" sz="1800" dirty="0"/>
              <a:t> Grand </a:t>
            </a:r>
            <a:r>
              <a:rPr lang="es-ES" sz="1800" dirty="0" err="1"/>
              <a:t>Challenge</a:t>
            </a:r>
            <a:r>
              <a:rPr lang="es-ES" sz="1800" dirty="0"/>
              <a:t> of </a:t>
            </a:r>
            <a:r>
              <a:rPr lang="es-ES" sz="1800" dirty="0" err="1"/>
              <a:t>Computer</a:t>
            </a:r>
            <a:r>
              <a:rPr lang="es-ES" sz="1800" dirty="0"/>
              <a:t> </a:t>
            </a:r>
            <a:r>
              <a:rPr lang="es-ES" sz="1800" dirty="0" err="1"/>
              <a:t>Go</a:t>
            </a:r>
            <a:r>
              <a:rPr lang="es-ES" sz="1800" dirty="0"/>
              <a:t>: Monte Carlo </a:t>
            </a:r>
            <a:r>
              <a:rPr lang="es-ES" sz="1800" dirty="0" err="1"/>
              <a:t>Tree</a:t>
            </a:r>
            <a:r>
              <a:rPr lang="es-ES" sz="1800" dirty="0"/>
              <a:t> </a:t>
            </a:r>
            <a:r>
              <a:rPr lang="es-ES" sz="1800" dirty="0" err="1"/>
              <a:t>Search</a:t>
            </a:r>
            <a:r>
              <a:rPr lang="es-ES" sz="1800" dirty="0"/>
              <a:t> and </a:t>
            </a:r>
            <a:r>
              <a:rPr lang="es-ES" sz="1800" dirty="0" err="1"/>
              <a:t>Extensions</a:t>
            </a:r>
            <a:r>
              <a:rPr lang="es-ES" sz="1800" dirty="0"/>
              <a:t>, </a:t>
            </a:r>
            <a:r>
              <a:rPr lang="es-ES" sz="1800" dirty="0" err="1"/>
              <a:t>communications</a:t>
            </a:r>
            <a:r>
              <a:rPr lang="es-ES" sz="1800" dirty="0"/>
              <a:t> of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acm</a:t>
            </a:r>
            <a:r>
              <a:rPr lang="es-ES" sz="1800" dirty="0"/>
              <a:t>, 2012.</a:t>
            </a:r>
            <a:br>
              <a:rPr lang="es-ES" sz="1800" dirty="0"/>
            </a:br>
            <a:endParaRPr lang="es-ES" sz="1800" dirty="0"/>
          </a:p>
          <a:p>
            <a:r>
              <a:rPr lang="es-ES" sz="1800" dirty="0"/>
              <a:t>Guillaume </a:t>
            </a:r>
            <a:r>
              <a:rPr lang="es-ES" sz="1800" dirty="0" err="1"/>
              <a:t>Chaslot</a:t>
            </a:r>
            <a:r>
              <a:rPr lang="es-ES" sz="1800" dirty="0"/>
              <a:t>, </a:t>
            </a:r>
            <a:r>
              <a:rPr lang="es-ES" sz="1800" dirty="0" err="1"/>
              <a:t>Sander</a:t>
            </a:r>
            <a:r>
              <a:rPr lang="es-ES" sz="1800" dirty="0"/>
              <a:t> </a:t>
            </a:r>
            <a:r>
              <a:rPr lang="es-ES" sz="1800" dirty="0" err="1"/>
              <a:t>Bakkes</a:t>
            </a:r>
            <a:r>
              <a:rPr lang="es-ES" sz="1800" dirty="0"/>
              <a:t>, </a:t>
            </a:r>
            <a:r>
              <a:rPr lang="es-ES" sz="1800" dirty="0" err="1"/>
              <a:t>Istvan</a:t>
            </a:r>
            <a:r>
              <a:rPr lang="es-ES" sz="1800" dirty="0"/>
              <a:t> </a:t>
            </a:r>
            <a:r>
              <a:rPr lang="es-ES" sz="1800" dirty="0" err="1"/>
              <a:t>Szita</a:t>
            </a:r>
            <a:r>
              <a:rPr lang="es-ES" sz="1800" dirty="0"/>
              <a:t> and </a:t>
            </a:r>
            <a:r>
              <a:rPr lang="es-ES" sz="1800" dirty="0" err="1"/>
              <a:t>Pieter</a:t>
            </a:r>
            <a:r>
              <a:rPr lang="es-ES" sz="1800" dirty="0"/>
              <a:t> </a:t>
            </a:r>
            <a:r>
              <a:rPr lang="es-ES" sz="1800" dirty="0" err="1"/>
              <a:t>Spronck</a:t>
            </a:r>
            <a:r>
              <a:rPr lang="es-ES" sz="1800" dirty="0"/>
              <a:t>, Monte-Carlo </a:t>
            </a:r>
            <a:r>
              <a:rPr lang="es-ES" sz="1800" dirty="0" err="1"/>
              <a:t>Tree</a:t>
            </a:r>
            <a:r>
              <a:rPr lang="es-ES" sz="1800" dirty="0"/>
              <a:t> </a:t>
            </a:r>
            <a:r>
              <a:rPr lang="es-ES" sz="1800" dirty="0" err="1"/>
              <a:t>Search</a:t>
            </a:r>
            <a:r>
              <a:rPr lang="es-ES" sz="1800" dirty="0"/>
              <a:t>: A New Framework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Game</a:t>
            </a:r>
            <a:r>
              <a:rPr lang="es-ES" sz="1800" dirty="0"/>
              <a:t> AI, 2008.</a:t>
            </a:r>
            <a:br>
              <a:rPr lang="es-ES" sz="1800" dirty="0"/>
            </a:br>
            <a:endParaRPr lang="es-ES" sz="1800" dirty="0"/>
          </a:p>
          <a:p>
            <a:r>
              <a:rPr lang="es-ES" sz="1800" dirty="0"/>
              <a:t>Beatriz Nasarre </a:t>
            </a:r>
            <a:r>
              <a:rPr lang="es-ES" sz="1800" dirty="0" err="1"/>
              <a:t>Embid</a:t>
            </a:r>
            <a:r>
              <a:rPr lang="es-ES" sz="1800" dirty="0"/>
              <a:t>, </a:t>
            </a:r>
            <a:r>
              <a:rPr lang="es-ES" sz="1800" dirty="0" err="1"/>
              <a:t>Metodo</a:t>
            </a:r>
            <a:r>
              <a:rPr lang="es-ES" sz="1800" dirty="0"/>
              <a:t> de Monte-Carlo </a:t>
            </a:r>
            <a:r>
              <a:rPr lang="es-ES" sz="1800" dirty="0" err="1"/>
              <a:t>Tree</a:t>
            </a:r>
            <a:r>
              <a:rPr lang="es-ES" sz="1800" dirty="0"/>
              <a:t> </a:t>
            </a:r>
            <a:r>
              <a:rPr lang="es-ES" sz="1800" dirty="0" err="1"/>
              <a:t>Search</a:t>
            </a:r>
            <a:r>
              <a:rPr lang="es-ES" sz="1800" dirty="0"/>
              <a:t> (MCTS)para resolver problemas de alta </a:t>
            </a:r>
            <a:r>
              <a:rPr lang="es-ES" sz="1800" dirty="0" err="1"/>
              <a:t>complejidad:Jugador</a:t>
            </a:r>
            <a:r>
              <a:rPr lang="es-ES" sz="1800" dirty="0"/>
              <a:t> virtual para el juego del </a:t>
            </a:r>
            <a:r>
              <a:rPr lang="es-ES" sz="1800" dirty="0" err="1"/>
              <a:t>Go</a:t>
            </a:r>
            <a:r>
              <a:rPr lang="es-ES" sz="1800" dirty="0"/>
              <a:t>, Universidad de Zaragoza, 2012.</a:t>
            </a:r>
          </a:p>
          <a:p>
            <a:endParaRPr lang="es-ES" sz="1800" dirty="0"/>
          </a:p>
          <a:p>
            <a:r>
              <a:rPr lang="es-ES" sz="1800" dirty="0"/>
              <a:t>E. </a:t>
            </a:r>
            <a:r>
              <a:rPr lang="es-ES" sz="1800" dirty="0" err="1"/>
              <a:t>Rich</a:t>
            </a:r>
            <a:r>
              <a:rPr lang="es-ES" sz="1800" dirty="0"/>
              <a:t>. Inteligencia Artificial. 1994.</a:t>
            </a:r>
          </a:p>
        </p:txBody>
      </p:sp>
    </p:spTree>
    <p:extLst>
      <p:ext uri="{BB962C8B-B14F-4D97-AF65-F5344CB8AC3E}">
        <p14:creationId xmlns:p14="http://schemas.microsoft.com/office/powerpoint/2010/main" val="253149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Solución de Problemas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Juegos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384468" y="5596850"/>
            <a:ext cx="879548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rueda-andrea@javeriana.edu.co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egonzal@javeriana.edu.co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D654A47A-EB57-DD44-923A-FC8749DD2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513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 – Conceptos Básicos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7290461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Definiciones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Juego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”A universal form of recreation generally including any activity engaged in for </a:t>
            </a:r>
            <a:r>
              <a:rPr kumimoji="0" lang="en-US" altLang="es-CO" sz="2000" dirty="0">
                <a:solidFill>
                  <a:srgbClr val="7030A0"/>
                </a:solidFill>
              </a:rPr>
              <a:t>diversion or amusement 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and often establishing a situation that involves a </a:t>
            </a:r>
            <a:r>
              <a:rPr kumimoji="0" lang="en-US" altLang="es-CO" sz="2000" dirty="0">
                <a:solidFill>
                  <a:srgbClr val="7030A0"/>
                </a:solidFill>
              </a:rPr>
              <a:t>contest or rivalry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” [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Enciclopedia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Británica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6" name="Picture 2" descr="C:\Users\MAPA\Desktop\AI_Games_SI\descarg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7524" y="2217063"/>
            <a:ext cx="2762250" cy="1647825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24147" y="3743541"/>
            <a:ext cx="10415627" cy="249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Reglas fijas 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no ambiguas y bien conocidas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Resultados variables y cuantificables 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resultados no controlables por un solo jugador</a:t>
            </a: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Valorización de los resultados 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resultados mejores/peores que otros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Esfuerzo del jugador 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acciones influencian estados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Adhesión del jugador al resultado 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se busca alcanzar el mejor resultado</a:t>
            </a:r>
          </a:p>
        </p:txBody>
      </p:sp>
    </p:spTree>
    <p:extLst>
      <p:ext uri="{BB962C8B-B14F-4D97-AF65-F5344CB8AC3E}">
        <p14:creationId xmlns:p14="http://schemas.microsoft.com/office/powerpoint/2010/main" val="19587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539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51850" y="345227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– Juegos como Búsqueda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838739"/>
            <a:ext cx="6193603" cy="339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 de Búsqueda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Estructura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Desarrollo de las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opciones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juego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con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alternancia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niveles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entre los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jugadores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participantes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Estrategia de Juego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Buscar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un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camino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en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el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árbol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que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permita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llegar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a un 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nodo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 “</a:t>
            </a:r>
            <a:r>
              <a:rPr kumimoji="0" lang="en-U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ganador</a:t>
            </a:r>
            <a:r>
              <a:rPr kumimoji="0" lang="en-US" altLang="es-CO" sz="2000" b="0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2" descr="C:\Users\MAPA\Desktop\AI_Games_SI\arbol_navidad.gif"/>
          <p:cNvPicPr>
            <a:picLocks noChangeAspect="1" noChangeArrowheads="1"/>
          </p:cNvPicPr>
          <p:nvPr/>
        </p:nvPicPr>
        <p:blipFill>
          <a:blip r:embed="rId3" cstate="print"/>
          <a:srcRect t="10079"/>
          <a:stretch>
            <a:fillRect/>
          </a:stretch>
        </p:blipFill>
        <p:spPr bwMode="auto">
          <a:xfrm>
            <a:off x="7526247" y="2194487"/>
            <a:ext cx="4301463" cy="3043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850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– Juegos como Búsqueda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41911" y="1849073"/>
            <a:ext cx="10415627" cy="442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Estados / acciones</a:t>
            </a:r>
            <a:b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diferentes situaciones válidas de desarrollo del juego – movimientos “legales”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Estado inicial</a:t>
            </a:r>
            <a:b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nodo raíz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Función sucesor</a:t>
            </a:r>
            <a:b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operadores de movimiento – cambio de estado – aplicar acción sobre estado actual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Prueba terminal</a:t>
            </a:r>
            <a:b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identificación de estados terminales – finalización del juego – ganar o empate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8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Función utilidad</a:t>
            </a:r>
            <a:b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función heurística objetivo – medida de rentabilidad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Ej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: distancia de Manhattan</a:t>
            </a:r>
            <a:endParaRPr kumimoji="0" lang="es-ES" alt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93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Estrategia MIN-MAX</a:t>
            </a:r>
          </a:p>
        </p:txBody>
      </p:sp>
      <p:graphicFrame>
        <p:nvGraphicFramePr>
          <p:cNvPr id="8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434540"/>
              </p:ext>
            </p:extLst>
          </p:nvPr>
        </p:nvGraphicFramePr>
        <p:xfrm>
          <a:off x="6700" y="1556792"/>
          <a:ext cx="8374831" cy="499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5 CuadroTexto"/>
          <p:cNvSpPr txBox="1"/>
          <p:nvPr/>
        </p:nvSpPr>
        <p:spPr>
          <a:xfrm>
            <a:off x="8229600" y="1605397"/>
            <a:ext cx="356359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MAX: Jugador ‘X’</a:t>
            </a:r>
          </a:p>
          <a:p>
            <a:pPr algn="ctr"/>
            <a:r>
              <a:rPr lang="es-CO" dirty="0"/>
              <a:t>Busca valores mayores</a:t>
            </a:r>
          </a:p>
          <a:p>
            <a:pPr algn="ctr"/>
            <a:r>
              <a:rPr lang="es-CO" dirty="0"/>
              <a:t>desde la perspectiva de X</a:t>
            </a:r>
          </a:p>
        </p:txBody>
      </p:sp>
      <p:sp>
        <p:nvSpPr>
          <p:cNvPr id="11" name="6 CuadroTexto"/>
          <p:cNvSpPr txBox="1"/>
          <p:nvPr/>
        </p:nvSpPr>
        <p:spPr>
          <a:xfrm>
            <a:off x="8242334" y="5017203"/>
            <a:ext cx="356359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MIN: Jugador ‘O’</a:t>
            </a:r>
          </a:p>
          <a:p>
            <a:pPr algn="ctr"/>
            <a:r>
              <a:rPr lang="es-CO" dirty="0"/>
              <a:t>Busca valores menores</a:t>
            </a:r>
          </a:p>
          <a:p>
            <a:pPr algn="ctr"/>
            <a:r>
              <a:rPr lang="es-CO" dirty="0"/>
              <a:t>desde la perspectiva de X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8242334" y="2957738"/>
            <a:ext cx="1547125" cy="1569438"/>
            <a:chOff x="9879130" y="2728215"/>
            <a:chExt cx="1317787" cy="1317787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879130" y="2728215"/>
              <a:ext cx="1317787" cy="1317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67430" t="4026" r="9225" b="70033"/>
            <a:stretch/>
          </p:blipFill>
          <p:spPr bwMode="auto">
            <a:xfrm>
              <a:off x="10793337" y="3206439"/>
              <a:ext cx="307649" cy="341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ctángulo 1"/>
            <p:cNvSpPr/>
            <p:nvPr/>
          </p:nvSpPr>
          <p:spPr>
            <a:xfrm>
              <a:off x="10772757" y="2796276"/>
              <a:ext cx="328230" cy="35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0246071" y="2957738"/>
            <a:ext cx="1547125" cy="1569438"/>
            <a:chOff x="9879130" y="5150984"/>
            <a:chExt cx="1317787" cy="131778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879130" y="5150984"/>
              <a:ext cx="1317787" cy="1317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8" cstate="print"/>
            <a:srcRect l="67430" t="4026" r="9225" b="70033"/>
            <a:stretch/>
          </p:blipFill>
          <p:spPr bwMode="auto">
            <a:xfrm>
              <a:off x="9926555" y="6064534"/>
              <a:ext cx="307649" cy="341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ángulo 19"/>
            <p:cNvSpPr/>
            <p:nvPr/>
          </p:nvSpPr>
          <p:spPr>
            <a:xfrm>
              <a:off x="10783046" y="6080763"/>
              <a:ext cx="328230" cy="350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8242334" y="2957738"/>
            <a:ext cx="1547126" cy="1569438"/>
          </a:xfrm>
          <a:prstGeom prst="rect">
            <a:avLst/>
          </a:prstGeom>
          <a:noFill/>
          <a:ln w="381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0246070" y="2957738"/>
            <a:ext cx="1547126" cy="15694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90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 animBg="1"/>
      <p:bldP spid="11" grpId="0" animBg="1"/>
      <p:bldP spid="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Árbol de Juego MIN-MAX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096"/>
          <a:stretch/>
        </p:blipFill>
        <p:spPr bwMode="auto">
          <a:xfrm>
            <a:off x="1512834" y="1692067"/>
            <a:ext cx="7281043" cy="47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5 CuadroTexto"/>
          <p:cNvSpPr txBox="1"/>
          <p:nvPr/>
        </p:nvSpPr>
        <p:spPr>
          <a:xfrm>
            <a:off x="9282854" y="2025266"/>
            <a:ext cx="25103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MAX: Jugador 1</a:t>
            </a:r>
          </a:p>
          <a:p>
            <a:r>
              <a:rPr lang="es-CO" dirty="0"/>
              <a:t>Busca valores mayores</a:t>
            </a:r>
          </a:p>
        </p:txBody>
      </p:sp>
      <p:sp>
        <p:nvSpPr>
          <p:cNvPr id="12" name="6 CuadroTexto"/>
          <p:cNvSpPr txBox="1"/>
          <p:nvPr/>
        </p:nvSpPr>
        <p:spPr>
          <a:xfrm>
            <a:off x="9282854" y="2910568"/>
            <a:ext cx="25103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MIN: Jugador 2</a:t>
            </a:r>
          </a:p>
          <a:p>
            <a:r>
              <a:rPr lang="es-CO" dirty="0"/>
              <a:t>Busca valores menores</a:t>
            </a:r>
          </a:p>
        </p:txBody>
      </p:sp>
      <p:sp>
        <p:nvSpPr>
          <p:cNvPr id="8" name="5 CuadroTexto"/>
          <p:cNvSpPr txBox="1"/>
          <p:nvPr/>
        </p:nvSpPr>
        <p:spPr>
          <a:xfrm>
            <a:off x="9282854" y="3795870"/>
            <a:ext cx="25103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MAX: Jugador 1</a:t>
            </a:r>
          </a:p>
          <a:p>
            <a:r>
              <a:rPr lang="es-CO" dirty="0"/>
              <a:t>Busca valores mayores</a:t>
            </a:r>
          </a:p>
        </p:txBody>
      </p:sp>
      <p:sp>
        <p:nvSpPr>
          <p:cNvPr id="10" name="6 CuadroTexto"/>
          <p:cNvSpPr txBox="1"/>
          <p:nvPr/>
        </p:nvSpPr>
        <p:spPr>
          <a:xfrm>
            <a:off x="9282854" y="4681173"/>
            <a:ext cx="25103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MIN: Jugador 2</a:t>
            </a:r>
          </a:p>
          <a:p>
            <a:r>
              <a:rPr lang="es-CO" dirty="0"/>
              <a:t>Busca valores menores</a:t>
            </a:r>
          </a:p>
        </p:txBody>
      </p:sp>
    </p:spTree>
    <p:extLst>
      <p:ext uri="{BB962C8B-B14F-4D97-AF65-F5344CB8AC3E}">
        <p14:creationId xmlns:p14="http://schemas.microsoft.com/office/powerpoint/2010/main" val="205370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Árbol de Juego MIN-MAX</a:t>
            </a:r>
          </a:p>
        </p:txBody>
      </p:sp>
      <p:sp>
        <p:nvSpPr>
          <p:cNvPr id="8" name="6 Triángulo isósceles"/>
          <p:cNvSpPr/>
          <p:nvPr/>
        </p:nvSpPr>
        <p:spPr>
          <a:xfrm>
            <a:off x="5432320" y="2060848"/>
            <a:ext cx="648072" cy="64807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9" name="7 Triángulo isósceles"/>
          <p:cNvSpPr/>
          <p:nvPr/>
        </p:nvSpPr>
        <p:spPr>
          <a:xfrm>
            <a:off x="183192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8 Triángulo isósceles"/>
          <p:cNvSpPr/>
          <p:nvPr/>
        </p:nvSpPr>
        <p:spPr>
          <a:xfrm>
            <a:off x="262400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9 Triángulo isósceles"/>
          <p:cNvSpPr/>
          <p:nvPr/>
        </p:nvSpPr>
        <p:spPr>
          <a:xfrm>
            <a:off x="334408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6 Triángulo isósceles"/>
          <p:cNvSpPr/>
          <p:nvPr/>
        </p:nvSpPr>
        <p:spPr>
          <a:xfrm rot="10800000">
            <a:off x="2624008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17 Triángulo isósceles"/>
          <p:cNvSpPr/>
          <p:nvPr/>
        </p:nvSpPr>
        <p:spPr>
          <a:xfrm rot="10800000">
            <a:off x="5432320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8 Triángulo isósceles"/>
          <p:cNvSpPr/>
          <p:nvPr/>
        </p:nvSpPr>
        <p:spPr>
          <a:xfrm rot="10800000">
            <a:off x="8096616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20 Conector recto de flecha"/>
          <p:cNvCxnSpPr>
            <a:stCxn id="8" idx="2"/>
            <a:endCxn id="14" idx="3"/>
          </p:cNvCxnSpPr>
          <p:nvPr/>
        </p:nvCxnSpPr>
        <p:spPr>
          <a:xfrm flipH="1">
            <a:off x="2948044" y="2708920"/>
            <a:ext cx="248427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23 Conector recto de flecha"/>
          <p:cNvCxnSpPr>
            <a:stCxn id="8" idx="3"/>
            <a:endCxn id="15" idx="3"/>
          </p:cNvCxnSpPr>
          <p:nvPr/>
        </p:nvCxnSpPr>
        <p:spPr>
          <a:xfrm>
            <a:off x="5756356" y="2708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5 Conector recto de flecha"/>
          <p:cNvCxnSpPr>
            <a:stCxn id="8" idx="4"/>
            <a:endCxn id="16" idx="3"/>
          </p:cNvCxnSpPr>
          <p:nvPr/>
        </p:nvCxnSpPr>
        <p:spPr>
          <a:xfrm>
            <a:off x="6080392" y="2708920"/>
            <a:ext cx="23402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9 Conector recto"/>
          <p:cNvCxnSpPr>
            <a:stCxn id="14" idx="0"/>
            <a:endCxn id="9" idx="0"/>
          </p:cNvCxnSpPr>
          <p:nvPr/>
        </p:nvCxnSpPr>
        <p:spPr>
          <a:xfrm flipH="1">
            <a:off x="2155956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30 Conector recto"/>
          <p:cNvCxnSpPr>
            <a:stCxn id="14" idx="0"/>
            <a:endCxn id="12" idx="0"/>
          </p:cNvCxnSpPr>
          <p:nvPr/>
        </p:nvCxnSpPr>
        <p:spPr>
          <a:xfrm>
            <a:off x="2948044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33 Conector recto"/>
          <p:cNvCxnSpPr>
            <a:stCxn id="14" idx="0"/>
            <a:endCxn id="13" idx="0"/>
          </p:cNvCxnSpPr>
          <p:nvPr/>
        </p:nvCxnSpPr>
        <p:spPr>
          <a:xfrm>
            <a:off x="2948044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36 Triángulo isósceles"/>
          <p:cNvSpPr/>
          <p:nvPr/>
        </p:nvSpPr>
        <p:spPr>
          <a:xfrm>
            <a:off x="4640232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37 Triángulo isósceles"/>
          <p:cNvSpPr/>
          <p:nvPr/>
        </p:nvSpPr>
        <p:spPr>
          <a:xfrm>
            <a:off x="543232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38 Triángulo isósceles"/>
          <p:cNvSpPr/>
          <p:nvPr/>
        </p:nvSpPr>
        <p:spPr>
          <a:xfrm>
            <a:off x="615240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39 Conector recto"/>
          <p:cNvCxnSpPr>
            <a:stCxn id="15" idx="0"/>
            <a:endCxn id="23" idx="0"/>
          </p:cNvCxnSpPr>
          <p:nvPr/>
        </p:nvCxnSpPr>
        <p:spPr>
          <a:xfrm flipH="1">
            <a:off x="4964268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"/>
          <p:cNvCxnSpPr>
            <a:stCxn id="15" idx="0"/>
            <a:endCxn id="24" idx="0"/>
          </p:cNvCxnSpPr>
          <p:nvPr/>
        </p:nvCxnSpPr>
        <p:spPr>
          <a:xfrm>
            <a:off x="5756356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"/>
          <p:cNvCxnSpPr>
            <a:stCxn id="15" idx="0"/>
            <a:endCxn id="25" idx="0"/>
          </p:cNvCxnSpPr>
          <p:nvPr/>
        </p:nvCxnSpPr>
        <p:spPr>
          <a:xfrm>
            <a:off x="5756356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5 Triángulo isósceles"/>
          <p:cNvSpPr/>
          <p:nvPr/>
        </p:nvSpPr>
        <p:spPr>
          <a:xfrm>
            <a:off x="730452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46 Triángulo isósceles"/>
          <p:cNvSpPr/>
          <p:nvPr/>
        </p:nvSpPr>
        <p:spPr>
          <a:xfrm>
            <a:off x="8096616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47 Triángulo isósceles"/>
          <p:cNvSpPr/>
          <p:nvPr/>
        </p:nvSpPr>
        <p:spPr>
          <a:xfrm>
            <a:off x="8816696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48 Conector recto"/>
          <p:cNvCxnSpPr>
            <a:stCxn id="16" idx="0"/>
            <a:endCxn id="29" idx="0"/>
          </p:cNvCxnSpPr>
          <p:nvPr/>
        </p:nvCxnSpPr>
        <p:spPr>
          <a:xfrm flipH="1">
            <a:off x="7628564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49 Conector recto"/>
          <p:cNvCxnSpPr>
            <a:stCxn id="16" idx="0"/>
            <a:endCxn id="30" idx="0"/>
          </p:cNvCxnSpPr>
          <p:nvPr/>
        </p:nvCxnSpPr>
        <p:spPr>
          <a:xfrm>
            <a:off x="8420652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50 Conector recto"/>
          <p:cNvCxnSpPr>
            <a:stCxn id="16" idx="0"/>
            <a:endCxn id="32" idx="0"/>
          </p:cNvCxnSpPr>
          <p:nvPr/>
        </p:nvCxnSpPr>
        <p:spPr>
          <a:xfrm>
            <a:off x="8420652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58 CuadroTexto"/>
          <p:cNvSpPr txBox="1"/>
          <p:nvPr/>
        </p:nvSpPr>
        <p:spPr>
          <a:xfrm>
            <a:off x="2768024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37" name="59 CuadroTexto"/>
          <p:cNvSpPr txBox="1"/>
          <p:nvPr/>
        </p:nvSpPr>
        <p:spPr>
          <a:xfrm>
            <a:off x="5576336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38" name="60 CuadroTexto"/>
          <p:cNvSpPr txBox="1"/>
          <p:nvPr/>
        </p:nvSpPr>
        <p:spPr>
          <a:xfrm>
            <a:off x="8240632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</a:t>
            </a:r>
          </a:p>
        </p:txBody>
      </p:sp>
      <p:cxnSp>
        <p:nvCxnSpPr>
          <p:cNvPr id="39" name="62 Conector recto"/>
          <p:cNvCxnSpPr/>
          <p:nvPr/>
        </p:nvCxnSpPr>
        <p:spPr>
          <a:xfrm>
            <a:off x="1111840" y="3356992"/>
            <a:ext cx="8820472" cy="0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67 CuadroTexto"/>
          <p:cNvSpPr txBox="1"/>
          <p:nvPr/>
        </p:nvSpPr>
        <p:spPr>
          <a:xfrm>
            <a:off x="197593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43" name="68 CuadroTexto"/>
          <p:cNvSpPr txBox="1"/>
          <p:nvPr/>
        </p:nvSpPr>
        <p:spPr>
          <a:xfrm>
            <a:off x="2768024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12</a:t>
            </a:r>
          </a:p>
        </p:txBody>
      </p:sp>
      <p:sp>
        <p:nvSpPr>
          <p:cNvPr id="44" name="69 CuadroTexto"/>
          <p:cNvSpPr txBox="1"/>
          <p:nvPr/>
        </p:nvSpPr>
        <p:spPr>
          <a:xfrm>
            <a:off x="3560112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</a:t>
            </a:r>
          </a:p>
        </p:txBody>
      </p:sp>
      <p:sp>
        <p:nvSpPr>
          <p:cNvPr id="45" name="70 CuadroTexto"/>
          <p:cNvSpPr txBox="1"/>
          <p:nvPr/>
        </p:nvSpPr>
        <p:spPr>
          <a:xfrm>
            <a:off x="4784248" y="57239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46" name="71 CuadroTexto"/>
          <p:cNvSpPr txBox="1"/>
          <p:nvPr/>
        </p:nvSpPr>
        <p:spPr>
          <a:xfrm>
            <a:off x="557633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47" name="72 CuadroTexto"/>
          <p:cNvSpPr txBox="1"/>
          <p:nvPr/>
        </p:nvSpPr>
        <p:spPr>
          <a:xfrm>
            <a:off x="629641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6</a:t>
            </a:r>
          </a:p>
        </p:txBody>
      </p:sp>
      <p:sp>
        <p:nvSpPr>
          <p:cNvPr id="48" name="73 CuadroTexto"/>
          <p:cNvSpPr txBox="1"/>
          <p:nvPr/>
        </p:nvSpPr>
        <p:spPr>
          <a:xfrm>
            <a:off x="7448544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14</a:t>
            </a:r>
          </a:p>
        </p:txBody>
      </p:sp>
      <p:sp>
        <p:nvSpPr>
          <p:cNvPr id="49" name="74 CuadroTexto"/>
          <p:cNvSpPr txBox="1"/>
          <p:nvPr/>
        </p:nvSpPr>
        <p:spPr>
          <a:xfrm>
            <a:off x="8312640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</a:t>
            </a:r>
          </a:p>
        </p:txBody>
      </p:sp>
      <p:sp>
        <p:nvSpPr>
          <p:cNvPr id="50" name="75 CuadroTexto"/>
          <p:cNvSpPr txBox="1"/>
          <p:nvPr/>
        </p:nvSpPr>
        <p:spPr>
          <a:xfrm>
            <a:off x="9032720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51" name="76 CuadroTexto"/>
          <p:cNvSpPr txBox="1"/>
          <p:nvPr/>
        </p:nvSpPr>
        <p:spPr>
          <a:xfrm>
            <a:off x="4136176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a1</a:t>
            </a:r>
          </a:p>
        </p:txBody>
      </p:sp>
      <p:sp>
        <p:nvSpPr>
          <p:cNvPr id="52" name="77 CuadroTexto"/>
          <p:cNvSpPr txBox="1"/>
          <p:nvPr/>
        </p:nvSpPr>
        <p:spPr>
          <a:xfrm>
            <a:off x="5720352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a2</a:t>
            </a:r>
          </a:p>
        </p:txBody>
      </p:sp>
      <p:sp>
        <p:nvSpPr>
          <p:cNvPr id="53" name="78 CuadroTexto"/>
          <p:cNvSpPr txBox="1"/>
          <p:nvPr/>
        </p:nvSpPr>
        <p:spPr>
          <a:xfrm>
            <a:off x="694448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a3</a:t>
            </a:r>
          </a:p>
        </p:txBody>
      </p:sp>
      <p:sp>
        <p:nvSpPr>
          <p:cNvPr id="54" name="79 CuadroTexto"/>
          <p:cNvSpPr txBox="1"/>
          <p:nvPr/>
        </p:nvSpPr>
        <p:spPr>
          <a:xfrm>
            <a:off x="204794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b1</a:t>
            </a:r>
          </a:p>
        </p:txBody>
      </p:sp>
      <p:sp>
        <p:nvSpPr>
          <p:cNvPr id="55" name="80 CuadroTexto"/>
          <p:cNvSpPr txBox="1"/>
          <p:nvPr/>
        </p:nvSpPr>
        <p:spPr>
          <a:xfrm>
            <a:off x="2624008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b2</a:t>
            </a:r>
          </a:p>
        </p:txBody>
      </p:sp>
      <p:sp>
        <p:nvSpPr>
          <p:cNvPr id="56" name="81 CuadroTexto"/>
          <p:cNvSpPr txBox="1"/>
          <p:nvPr/>
        </p:nvSpPr>
        <p:spPr>
          <a:xfrm>
            <a:off x="3488104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b3</a:t>
            </a:r>
          </a:p>
        </p:txBody>
      </p:sp>
      <p:sp>
        <p:nvSpPr>
          <p:cNvPr id="57" name="82 CuadroTexto"/>
          <p:cNvSpPr txBox="1"/>
          <p:nvPr/>
        </p:nvSpPr>
        <p:spPr>
          <a:xfrm>
            <a:off x="6152400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c3</a:t>
            </a:r>
          </a:p>
        </p:txBody>
      </p:sp>
      <p:sp>
        <p:nvSpPr>
          <p:cNvPr id="58" name="83 CuadroTexto"/>
          <p:cNvSpPr txBox="1"/>
          <p:nvPr/>
        </p:nvSpPr>
        <p:spPr>
          <a:xfrm>
            <a:off x="5432320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c2</a:t>
            </a:r>
          </a:p>
        </p:txBody>
      </p:sp>
      <p:sp>
        <p:nvSpPr>
          <p:cNvPr id="59" name="84 CuadroTexto"/>
          <p:cNvSpPr txBox="1"/>
          <p:nvPr/>
        </p:nvSpPr>
        <p:spPr>
          <a:xfrm>
            <a:off x="4856256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c1</a:t>
            </a:r>
          </a:p>
        </p:txBody>
      </p:sp>
      <p:sp>
        <p:nvSpPr>
          <p:cNvPr id="60" name="85 CuadroTexto"/>
          <p:cNvSpPr txBox="1"/>
          <p:nvPr/>
        </p:nvSpPr>
        <p:spPr>
          <a:xfrm>
            <a:off x="7736576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d1</a:t>
            </a:r>
          </a:p>
        </p:txBody>
      </p:sp>
      <p:sp>
        <p:nvSpPr>
          <p:cNvPr id="61" name="86 CuadroTexto"/>
          <p:cNvSpPr txBox="1"/>
          <p:nvPr/>
        </p:nvSpPr>
        <p:spPr>
          <a:xfrm>
            <a:off x="8312640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d2</a:t>
            </a:r>
          </a:p>
        </p:txBody>
      </p:sp>
      <p:sp>
        <p:nvSpPr>
          <p:cNvPr id="62" name="87 CuadroTexto"/>
          <p:cNvSpPr txBox="1"/>
          <p:nvPr/>
        </p:nvSpPr>
        <p:spPr>
          <a:xfrm>
            <a:off x="8816696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d3</a:t>
            </a:r>
          </a:p>
        </p:txBody>
      </p:sp>
      <p:sp>
        <p:nvSpPr>
          <p:cNvPr id="63" name="5 CuadroTexto"/>
          <p:cNvSpPr txBox="1"/>
          <p:nvPr/>
        </p:nvSpPr>
        <p:spPr>
          <a:xfrm>
            <a:off x="9932312" y="3185650"/>
            <a:ext cx="16630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MAX: Jugador 1</a:t>
            </a:r>
          </a:p>
        </p:txBody>
      </p:sp>
      <p:cxnSp>
        <p:nvCxnSpPr>
          <p:cNvPr id="64" name="62 Conector recto"/>
          <p:cNvCxnSpPr/>
          <p:nvPr/>
        </p:nvCxnSpPr>
        <p:spPr>
          <a:xfrm>
            <a:off x="1111840" y="4464438"/>
            <a:ext cx="8820472" cy="0"/>
          </a:xfrm>
          <a:prstGeom prst="line">
            <a:avLst/>
          </a:prstGeom>
          <a:ln w="76200">
            <a:solidFill>
              <a:srgbClr val="FF9966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5 CuadroTexto"/>
          <p:cNvSpPr txBox="1"/>
          <p:nvPr/>
        </p:nvSpPr>
        <p:spPr>
          <a:xfrm>
            <a:off x="9932312" y="4293096"/>
            <a:ext cx="1663052" cy="369332"/>
          </a:xfrm>
          <a:prstGeom prst="rect">
            <a:avLst/>
          </a:prstGeom>
          <a:solidFill>
            <a:srgbClr val="FF99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MIN: Jugador 2</a:t>
            </a:r>
          </a:p>
        </p:txBody>
      </p:sp>
    </p:spTree>
    <p:extLst>
      <p:ext uri="{BB962C8B-B14F-4D97-AF65-F5344CB8AC3E}">
        <p14:creationId xmlns:p14="http://schemas.microsoft.com/office/powerpoint/2010/main" val="5267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3" y="-5135"/>
            <a:ext cx="12201128" cy="6863135"/>
          </a:xfrm>
        </p:spPr>
      </p:pic>
      <p:cxnSp>
        <p:nvCxnSpPr>
          <p:cNvPr id="132" name="62 Conector recto"/>
          <p:cNvCxnSpPr/>
          <p:nvPr/>
        </p:nvCxnSpPr>
        <p:spPr>
          <a:xfrm>
            <a:off x="1111840" y="3356992"/>
            <a:ext cx="8820472" cy="0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5 CuadroTexto"/>
          <p:cNvSpPr txBox="1"/>
          <p:nvPr/>
        </p:nvSpPr>
        <p:spPr>
          <a:xfrm>
            <a:off x="9932312" y="3185650"/>
            <a:ext cx="16630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MAX: Jugador 1</a:t>
            </a:r>
          </a:p>
        </p:txBody>
      </p:sp>
      <p:cxnSp>
        <p:nvCxnSpPr>
          <p:cNvPr id="134" name="62 Conector recto"/>
          <p:cNvCxnSpPr/>
          <p:nvPr/>
        </p:nvCxnSpPr>
        <p:spPr>
          <a:xfrm>
            <a:off x="1111840" y="4464438"/>
            <a:ext cx="8820472" cy="0"/>
          </a:xfrm>
          <a:prstGeom prst="line">
            <a:avLst/>
          </a:prstGeom>
          <a:ln w="76200">
            <a:solidFill>
              <a:srgbClr val="FF9966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5 CuadroTexto"/>
          <p:cNvSpPr txBox="1"/>
          <p:nvPr/>
        </p:nvSpPr>
        <p:spPr>
          <a:xfrm>
            <a:off x="9932312" y="4293096"/>
            <a:ext cx="1663052" cy="369332"/>
          </a:xfrm>
          <a:prstGeom prst="rect">
            <a:avLst/>
          </a:prstGeom>
          <a:solidFill>
            <a:srgbClr val="FF99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MIN: Jugador 2</a:t>
            </a:r>
          </a:p>
        </p:txBody>
      </p:sp>
      <p:cxnSp>
        <p:nvCxnSpPr>
          <p:cNvPr id="123" name="20 Conector recto de flecha"/>
          <p:cNvCxnSpPr/>
          <p:nvPr/>
        </p:nvCxnSpPr>
        <p:spPr>
          <a:xfrm flipH="1">
            <a:off x="2972250" y="2698946"/>
            <a:ext cx="248427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Árbol de Juego MIN-MAX</a:t>
            </a:r>
          </a:p>
        </p:txBody>
      </p:sp>
      <p:sp>
        <p:nvSpPr>
          <p:cNvPr id="61" name="6 Triángulo isósceles"/>
          <p:cNvSpPr/>
          <p:nvPr/>
        </p:nvSpPr>
        <p:spPr>
          <a:xfrm>
            <a:off x="5432316" y="2060848"/>
            <a:ext cx="648072" cy="64807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63" name="8 Triángulo isósceles"/>
          <p:cNvSpPr/>
          <p:nvPr/>
        </p:nvSpPr>
        <p:spPr>
          <a:xfrm>
            <a:off x="2624004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9 Triángulo isósceles"/>
          <p:cNvSpPr/>
          <p:nvPr/>
        </p:nvSpPr>
        <p:spPr>
          <a:xfrm>
            <a:off x="3344084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16 Triángulo isósceles"/>
          <p:cNvSpPr/>
          <p:nvPr/>
        </p:nvSpPr>
        <p:spPr>
          <a:xfrm rot="10800000">
            <a:off x="2624004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6" name="17 Triángulo isósceles"/>
          <p:cNvSpPr/>
          <p:nvPr/>
        </p:nvSpPr>
        <p:spPr>
          <a:xfrm rot="10800000">
            <a:off x="5432316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18 Triángulo isósceles"/>
          <p:cNvSpPr/>
          <p:nvPr/>
        </p:nvSpPr>
        <p:spPr>
          <a:xfrm rot="10800000">
            <a:off x="8096612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8" name="20 Conector recto de flecha"/>
          <p:cNvCxnSpPr>
            <a:stCxn id="61" idx="2"/>
            <a:endCxn id="65" idx="3"/>
          </p:cNvCxnSpPr>
          <p:nvPr/>
        </p:nvCxnSpPr>
        <p:spPr>
          <a:xfrm flipH="1">
            <a:off x="2948040" y="2708920"/>
            <a:ext cx="2484276" cy="9361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3 Conector recto de flecha"/>
          <p:cNvCxnSpPr>
            <a:stCxn id="61" idx="3"/>
            <a:endCxn id="66" idx="3"/>
          </p:cNvCxnSpPr>
          <p:nvPr/>
        </p:nvCxnSpPr>
        <p:spPr>
          <a:xfrm>
            <a:off x="5756352" y="2708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5 Conector recto de flecha"/>
          <p:cNvCxnSpPr>
            <a:stCxn id="61" idx="4"/>
            <a:endCxn id="67" idx="3"/>
          </p:cNvCxnSpPr>
          <p:nvPr/>
        </p:nvCxnSpPr>
        <p:spPr>
          <a:xfrm>
            <a:off x="6080388" y="2708920"/>
            <a:ext cx="23402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29 Conector recto"/>
          <p:cNvCxnSpPr>
            <a:stCxn id="65" idx="0"/>
          </p:cNvCxnSpPr>
          <p:nvPr/>
        </p:nvCxnSpPr>
        <p:spPr>
          <a:xfrm flipH="1">
            <a:off x="2155952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30 Conector recto"/>
          <p:cNvCxnSpPr>
            <a:stCxn id="65" idx="0"/>
            <a:endCxn id="63" idx="0"/>
          </p:cNvCxnSpPr>
          <p:nvPr/>
        </p:nvCxnSpPr>
        <p:spPr>
          <a:xfrm>
            <a:off x="2948040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33 Conector recto"/>
          <p:cNvCxnSpPr>
            <a:stCxn id="65" idx="0"/>
            <a:endCxn id="64" idx="0"/>
          </p:cNvCxnSpPr>
          <p:nvPr/>
        </p:nvCxnSpPr>
        <p:spPr>
          <a:xfrm>
            <a:off x="2948040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36 Triángulo isósceles"/>
          <p:cNvSpPr/>
          <p:nvPr/>
        </p:nvSpPr>
        <p:spPr>
          <a:xfrm>
            <a:off x="464022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37 Triángulo isósceles"/>
          <p:cNvSpPr/>
          <p:nvPr/>
        </p:nvSpPr>
        <p:spPr>
          <a:xfrm>
            <a:off x="5432316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38 Triángulo isósceles"/>
          <p:cNvSpPr/>
          <p:nvPr/>
        </p:nvSpPr>
        <p:spPr>
          <a:xfrm>
            <a:off x="6152396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7" name="39 Conector recto"/>
          <p:cNvCxnSpPr>
            <a:stCxn id="66" idx="0"/>
            <a:endCxn id="74" idx="0"/>
          </p:cNvCxnSpPr>
          <p:nvPr/>
        </p:nvCxnSpPr>
        <p:spPr>
          <a:xfrm flipH="1">
            <a:off x="4964264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40 Conector recto"/>
          <p:cNvCxnSpPr>
            <a:stCxn id="66" idx="0"/>
            <a:endCxn id="75" idx="0"/>
          </p:cNvCxnSpPr>
          <p:nvPr/>
        </p:nvCxnSpPr>
        <p:spPr>
          <a:xfrm>
            <a:off x="5756352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41 Conector recto"/>
          <p:cNvCxnSpPr>
            <a:stCxn id="66" idx="0"/>
            <a:endCxn id="76" idx="0"/>
          </p:cNvCxnSpPr>
          <p:nvPr/>
        </p:nvCxnSpPr>
        <p:spPr>
          <a:xfrm>
            <a:off x="5756352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45 Triángulo isósceles"/>
          <p:cNvSpPr/>
          <p:nvPr/>
        </p:nvSpPr>
        <p:spPr>
          <a:xfrm>
            <a:off x="7304524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46 Triángulo isósceles"/>
          <p:cNvSpPr/>
          <p:nvPr/>
        </p:nvSpPr>
        <p:spPr>
          <a:xfrm>
            <a:off x="8096612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47 Triángulo isósceles"/>
          <p:cNvSpPr/>
          <p:nvPr/>
        </p:nvSpPr>
        <p:spPr>
          <a:xfrm>
            <a:off x="8816692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3" name="48 Conector recto"/>
          <p:cNvCxnSpPr>
            <a:stCxn id="67" idx="0"/>
            <a:endCxn id="80" idx="0"/>
          </p:cNvCxnSpPr>
          <p:nvPr/>
        </p:nvCxnSpPr>
        <p:spPr>
          <a:xfrm flipH="1">
            <a:off x="7628560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49 Conector recto"/>
          <p:cNvCxnSpPr>
            <a:stCxn id="67" idx="0"/>
            <a:endCxn id="81" idx="0"/>
          </p:cNvCxnSpPr>
          <p:nvPr/>
        </p:nvCxnSpPr>
        <p:spPr>
          <a:xfrm>
            <a:off x="8420648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50 Conector recto"/>
          <p:cNvCxnSpPr>
            <a:stCxn id="67" idx="0"/>
            <a:endCxn id="82" idx="0"/>
          </p:cNvCxnSpPr>
          <p:nvPr/>
        </p:nvCxnSpPr>
        <p:spPr>
          <a:xfrm>
            <a:off x="8420648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58 CuadroTexto"/>
          <p:cNvSpPr txBox="1"/>
          <p:nvPr/>
        </p:nvSpPr>
        <p:spPr>
          <a:xfrm>
            <a:off x="2768020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87" name="59 CuadroTexto"/>
          <p:cNvSpPr txBox="1"/>
          <p:nvPr/>
        </p:nvSpPr>
        <p:spPr>
          <a:xfrm>
            <a:off x="5576332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88" name="60 CuadroTexto"/>
          <p:cNvSpPr txBox="1"/>
          <p:nvPr/>
        </p:nvSpPr>
        <p:spPr>
          <a:xfrm>
            <a:off x="8240628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</a:t>
            </a:r>
          </a:p>
        </p:txBody>
      </p:sp>
      <p:sp>
        <p:nvSpPr>
          <p:cNvPr id="92" name="67 CuadroTexto"/>
          <p:cNvSpPr txBox="1"/>
          <p:nvPr/>
        </p:nvSpPr>
        <p:spPr>
          <a:xfrm>
            <a:off x="1975932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93" name="68 CuadroTexto"/>
          <p:cNvSpPr txBox="1"/>
          <p:nvPr/>
        </p:nvSpPr>
        <p:spPr>
          <a:xfrm>
            <a:off x="2768020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12</a:t>
            </a:r>
          </a:p>
        </p:txBody>
      </p:sp>
      <p:sp>
        <p:nvSpPr>
          <p:cNvPr id="94" name="69 CuadroTexto"/>
          <p:cNvSpPr txBox="1"/>
          <p:nvPr/>
        </p:nvSpPr>
        <p:spPr>
          <a:xfrm>
            <a:off x="3560108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</a:t>
            </a:r>
          </a:p>
        </p:txBody>
      </p:sp>
      <p:sp>
        <p:nvSpPr>
          <p:cNvPr id="95" name="70 CuadroTexto"/>
          <p:cNvSpPr txBox="1"/>
          <p:nvPr/>
        </p:nvSpPr>
        <p:spPr>
          <a:xfrm>
            <a:off x="4784244" y="57239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96" name="71 CuadroTexto"/>
          <p:cNvSpPr txBox="1"/>
          <p:nvPr/>
        </p:nvSpPr>
        <p:spPr>
          <a:xfrm>
            <a:off x="5576332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97" name="72 CuadroTexto"/>
          <p:cNvSpPr txBox="1"/>
          <p:nvPr/>
        </p:nvSpPr>
        <p:spPr>
          <a:xfrm>
            <a:off x="6296412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6</a:t>
            </a:r>
          </a:p>
        </p:txBody>
      </p:sp>
      <p:sp>
        <p:nvSpPr>
          <p:cNvPr id="98" name="73 CuadroTexto"/>
          <p:cNvSpPr txBox="1"/>
          <p:nvPr/>
        </p:nvSpPr>
        <p:spPr>
          <a:xfrm>
            <a:off x="7448540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14</a:t>
            </a:r>
          </a:p>
        </p:txBody>
      </p:sp>
      <p:sp>
        <p:nvSpPr>
          <p:cNvPr id="99" name="74 CuadroTexto"/>
          <p:cNvSpPr txBox="1"/>
          <p:nvPr/>
        </p:nvSpPr>
        <p:spPr>
          <a:xfrm>
            <a:off x="831263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</a:t>
            </a:r>
          </a:p>
        </p:txBody>
      </p:sp>
      <p:sp>
        <p:nvSpPr>
          <p:cNvPr id="100" name="75 CuadroTexto"/>
          <p:cNvSpPr txBox="1"/>
          <p:nvPr/>
        </p:nvSpPr>
        <p:spPr>
          <a:xfrm>
            <a:off x="903271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101" name="76 CuadroTexto"/>
          <p:cNvSpPr txBox="1"/>
          <p:nvPr/>
        </p:nvSpPr>
        <p:spPr>
          <a:xfrm>
            <a:off x="4136172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a1</a:t>
            </a:r>
          </a:p>
        </p:txBody>
      </p:sp>
      <p:sp>
        <p:nvSpPr>
          <p:cNvPr id="102" name="77 CuadroTexto"/>
          <p:cNvSpPr txBox="1"/>
          <p:nvPr/>
        </p:nvSpPr>
        <p:spPr>
          <a:xfrm>
            <a:off x="5720348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a2</a:t>
            </a:r>
          </a:p>
        </p:txBody>
      </p:sp>
      <p:sp>
        <p:nvSpPr>
          <p:cNvPr id="103" name="78 CuadroTexto"/>
          <p:cNvSpPr txBox="1"/>
          <p:nvPr/>
        </p:nvSpPr>
        <p:spPr>
          <a:xfrm>
            <a:off x="6944484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a3</a:t>
            </a:r>
          </a:p>
        </p:txBody>
      </p:sp>
      <p:sp>
        <p:nvSpPr>
          <p:cNvPr id="104" name="79 CuadroTexto"/>
          <p:cNvSpPr txBox="1"/>
          <p:nvPr/>
        </p:nvSpPr>
        <p:spPr>
          <a:xfrm>
            <a:off x="2047940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b1</a:t>
            </a:r>
          </a:p>
        </p:txBody>
      </p:sp>
      <p:sp>
        <p:nvSpPr>
          <p:cNvPr id="105" name="80 CuadroTexto"/>
          <p:cNvSpPr txBox="1"/>
          <p:nvPr/>
        </p:nvSpPr>
        <p:spPr>
          <a:xfrm>
            <a:off x="2624004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b2</a:t>
            </a:r>
          </a:p>
        </p:txBody>
      </p:sp>
      <p:sp>
        <p:nvSpPr>
          <p:cNvPr id="106" name="81 CuadroTexto"/>
          <p:cNvSpPr txBox="1"/>
          <p:nvPr/>
        </p:nvSpPr>
        <p:spPr>
          <a:xfrm>
            <a:off x="3488100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b3</a:t>
            </a:r>
          </a:p>
        </p:txBody>
      </p:sp>
      <p:sp>
        <p:nvSpPr>
          <p:cNvPr id="107" name="82 CuadroTexto"/>
          <p:cNvSpPr txBox="1"/>
          <p:nvPr/>
        </p:nvSpPr>
        <p:spPr>
          <a:xfrm>
            <a:off x="6152396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c3</a:t>
            </a:r>
          </a:p>
        </p:txBody>
      </p:sp>
      <p:sp>
        <p:nvSpPr>
          <p:cNvPr id="108" name="83 CuadroTexto"/>
          <p:cNvSpPr txBox="1"/>
          <p:nvPr/>
        </p:nvSpPr>
        <p:spPr>
          <a:xfrm>
            <a:off x="5432316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c2</a:t>
            </a:r>
          </a:p>
        </p:txBody>
      </p:sp>
      <p:sp>
        <p:nvSpPr>
          <p:cNvPr id="109" name="84 CuadroTexto"/>
          <p:cNvSpPr txBox="1"/>
          <p:nvPr/>
        </p:nvSpPr>
        <p:spPr>
          <a:xfrm>
            <a:off x="4856252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c1</a:t>
            </a:r>
          </a:p>
        </p:txBody>
      </p:sp>
      <p:sp>
        <p:nvSpPr>
          <p:cNvPr id="110" name="85 CuadroTexto"/>
          <p:cNvSpPr txBox="1"/>
          <p:nvPr/>
        </p:nvSpPr>
        <p:spPr>
          <a:xfrm>
            <a:off x="7736572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d1</a:t>
            </a:r>
          </a:p>
        </p:txBody>
      </p:sp>
      <p:sp>
        <p:nvSpPr>
          <p:cNvPr id="111" name="86 CuadroTexto"/>
          <p:cNvSpPr txBox="1"/>
          <p:nvPr/>
        </p:nvSpPr>
        <p:spPr>
          <a:xfrm>
            <a:off x="8312636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d2</a:t>
            </a:r>
          </a:p>
        </p:txBody>
      </p:sp>
      <p:sp>
        <p:nvSpPr>
          <p:cNvPr id="112" name="87 CuadroTexto"/>
          <p:cNvSpPr txBox="1"/>
          <p:nvPr/>
        </p:nvSpPr>
        <p:spPr>
          <a:xfrm>
            <a:off x="8816692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d3</a:t>
            </a:r>
          </a:p>
        </p:txBody>
      </p:sp>
      <p:sp>
        <p:nvSpPr>
          <p:cNvPr id="113" name="54 CuadroTexto"/>
          <p:cNvSpPr txBox="1"/>
          <p:nvPr/>
        </p:nvSpPr>
        <p:spPr>
          <a:xfrm>
            <a:off x="5144284" y="1772817"/>
            <a:ext cx="360040" cy="64633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55 CuadroTexto"/>
          <p:cNvSpPr txBox="1"/>
          <p:nvPr/>
        </p:nvSpPr>
        <p:spPr>
          <a:xfrm>
            <a:off x="3128060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56 CuadroTexto"/>
          <p:cNvSpPr txBox="1"/>
          <p:nvPr/>
        </p:nvSpPr>
        <p:spPr>
          <a:xfrm>
            <a:off x="5936372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6" name="57 CuadroTexto"/>
          <p:cNvSpPr txBox="1"/>
          <p:nvPr/>
        </p:nvSpPr>
        <p:spPr>
          <a:xfrm>
            <a:off x="8600668" y="3645025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67 CuadroTexto"/>
          <p:cNvSpPr txBox="1"/>
          <p:nvPr/>
        </p:nvSpPr>
        <p:spPr>
          <a:xfrm>
            <a:off x="1974112" y="573032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839723" y="5785100"/>
            <a:ext cx="2152433" cy="294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Rectángulo 116"/>
          <p:cNvSpPr/>
          <p:nvPr/>
        </p:nvSpPr>
        <p:spPr>
          <a:xfrm>
            <a:off x="4644131" y="5785100"/>
            <a:ext cx="2152433" cy="294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70 CuadroTexto"/>
          <p:cNvSpPr txBox="1"/>
          <p:nvPr/>
        </p:nvSpPr>
        <p:spPr>
          <a:xfrm>
            <a:off x="4784244" y="572871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9" name="75 CuadroTexto"/>
          <p:cNvSpPr txBox="1"/>
          <p:nvPr/>
        </p:nvSpPr>
        <p:spPr>
          <a:xfrm>
            <a:off x="9032716" y="5734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7312331" y="5785100"/>
            <a:ext cx="2152433" cy="294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2" name="55 CuadroTexto"/>
          <p:cNvSpPr txBox="1"/>
          <p:nvPr/>
        </p:nvSpPr>
        <p:spPr>
          <a:xfrm>
            <a:off x="3128060" y="3661959"/>
            <a:ext cx="36004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1" name="Rectángulo 120"/>
          <p:cNvSpPr/>
          <p:nvPr/>
        </p:nvSpPr>
        <p:spPr>
          <a:xfrm>
            <a:off x="3128060" y="3651193"/>
            <a:ext cx="5820937" cy="4554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4" name="20 Conector recto de flecha"/>
          <p:cNvCxnSpPr/>
          <p:nvPr/>
        </p:nvCxnSpPr>
        <p:spPr>
          <a:xfrm flipH="1">
            <a:off x="2155952" y="4303070"/>
            <a:ext cx="792088" cy="78211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8 Triángulo isósceles"/>
          <p:cNvSpPr/>
          <p:nvPr/>
        </p:nvSpPr>
        <p:spPr>
          <a:xfrm>
            <a:off x="1821313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25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6" grpId="0" animBg="1"/>
      <p:bldP spid="60" grpId="0"/>
      <p:bldP spid="2" grpId="0" animBg="1"/>
      <p:bldP spid="117" grpId="0" animBg="1"/>
      <p:bldP spid="118" grpId="0"/>
      <p:bldP spid="119" grpId="0"/>
      <p:bldP spid="120" grpId="0" animBg="1"/>
      <p:bldP spid="122" grpId="0" animBg="1"/>
      <p:bldP spid="12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9354</TotalTime>
  <Words>1124</Words>
  <Application>Microsoft Office PowerPoint</Application>
  <PresentationFormat>Widescreen</PresentationFormat>
  <Paragraphs>419</Paragraphs>
  <Slides>23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Enrique Gonzalez Guerrero</cp:lastModifiedBy>
  <cp:revision>400</cp:revision>
  <dcterms:created xsi:type="dcterms:W3CDTF">2017-03-01T15:55:36Z</dcterms:created>
  <dcterms:modified xsi:type="dcterms:W3CDTF">2021-02-24T20:46:01Z</dcterms:modified>
</cp:coreProperties>
</file>