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445" r:id="rId2"/>
    <p:sldId id="323" r:id="rId3"/>
    <p:sldId id="475" r:id="rId4"/>
    <p:sldId id="513" r:id="rId5"/>
    <p:sldId id="514" r:id="rId6"/>
    <p:sldId id="515" r:id="rId7"/>
    <p:sldId id="516" r:id="rId8"/>
    <p:sldId id="519" r:id="rId9"/>
    <p:sldId id="520" r:id="rId10"/>
    <p:sldId id="521" r:id="rId11"/>
    <p:sldId id="522" r:id="rId12"/>
    <p:sldId id="523" r:id="rId13"/>
    <p:sldId id="524" r:id="rId14"/>
    <p:sldId id="517" r:id="rId15"/>
    <p:sldId id="518" r:id="rId16"/>
    <p:sldId id="527" r:id="rId17"/>
    <p:sldId id="528" r:id="rId18"/>
    <p:sldId id="366" r:id="rId19"/>
    <p:sldId id="529" r:id="rId2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1"/>
    <p:restoredTop sz="95331" autoAdjust="0"/>
  </p:normalViewPr>
  <p:slideViewPr>
    <p:cSldViewPr snapToGrid="0" snapToObjects="1">
      <p:cViewPr varScale="1">
        <p:scale>
          <a:sx n="127" d="100"/>
          <a:sy n="127" d="100"/>
        </p:scale>
        <p:origin x="15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03/03/2021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872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03/03/2021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03/03/2021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03/03/2021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03/03/2021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03/03/2021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03/03/2021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03/03/2021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6095" y="6233828"/>
            <a:ext cx="7766121" cy="699244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 fontScale="925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err="1">
                <a:solidFill>
                  <a:srgbClr val="7030A0"/>
                </a:solidFill>
              </a:rPr>
              <a:t>Presentación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Generada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Progresivamente</a:t>
            </a:r>
            <a:r>
              <a:rPr lang="en-US" sz="1400" dirty="0">
                <a:solidFill>
                  <a:srgbClr val="7030A0"/>
                </a:solidFill>
              </a:rPr>
              <a:t> a </a:t>
            </a:r>
            <a:r>
              <a:rPr lang="en-US" sz="1400" dirty="0" err="1">
                <a:solidFill>
                  <a:srgbClr val="7030A0"/>
                </a:solidFill>
              </a:rPr>
              <a:t>Partir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smtClean="0">
                <a:solidFill>
                  <a:srgbClr val="7030A0"/>
                </a:solidFill>
              </a:rPr>
              <a:t>la </a:t>
            </a:r>
            <a:r>
              <a:rPr lang="es-ES" sz="1400" dirty="0" smtClean="0">
                <a:solidFill>
                  <a:srgbClr val="7030A0"/>
                </a:solidFill>
              </a:rPr>
              <a:t>Versión Base de Juan </a:t>
            </a:r>
            <a:r>
              <a:rPr lang="es-ES" sz="1400" dirty="0">
                <a:solidFill>
                  <a:srgbClr val="7030A0"/>
                </a:solidFill>
              </a:rPr>
              <a:t>David Rodríguez C</a:t>
            </a:r>
            <a:r>
              <a:rPr lang="es-ES" sz="1400" dirty="0" smtClean="0">
                <a:solidFill>
                  <a:srgbClr val="7030A0"/>
                </a:solidFill>
              </a:rPr>
              <a:t>. y Juliana </a:t>
            </a:r>
            <a:r>
              <a:rPr lang="es-ES" sz="1400" dirty="0">
                <a:solidFill>
                  <a:srgbClr val="7030A0"/>
                </a:solidFill>
              </a:rPr>
              <a:t>Valdés J.</a:t>
            </a:r>
          </a:p>
          <a:p>
            <a:pPr algn="l"/>
            <a:r>
              <a:rPr lang="es-ES" sz="1400" dirty="0" smtClean="0">
                <a:solidFill>
                  <a:srgbClr val="7030A0"/>
                </a:solidFill>
              </a:rPr>
              <a:t>Contribuciones de Estudiantes de Maestría  Pregrado de la PUJ</a:t>
            </a:r>
            <a:endParaRPr lang="es-ES" sz="1400" dirty="0">
              <a:solidFill>
                <a:srgbClr val="7030A0"/>
              </a:solidFill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2155764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Representación de Conocimiento</a:t>
            </a:r>
          </a:p>
          <a:p>
            <a:r>
              <a:rPr lang="es-ES_tradnl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Redes </a:t>
            </a:r>
            <a:r>
              <a:rPr lang="es-ES_tradnl" sz="3600" b="1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Semántcas</a:t>
            </a:r>
            <a:endParaRPr lang="es-ES_tradnl" sz="36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s-ES_tradnl" sz="36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. Enrique González,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A0E31B6A-EF9B-5C4C-B4A1-34599FE2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RdK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Problemas de Representación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4698981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de los Atributos</a:t>
            </a:r>
            <a:endParaRPr lang="es-ES" altLang="es-CO" sz="2800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¿Existen atributos generales?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Atributos especiales: “instancia-de” y “es-un”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herencia de propiedades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¿Existen relaciones entre atributos? </a:t>
            </a:r>
            <a:endParaRPr kumimoji="0" lang="es-ES" altLang="es-CO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atributos pueden ser a la vez entidades representables</a:t>
            </a: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55700" y="1440156"/>
            <a:ext cx="4698981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ES" altLang="es-CO" sz="2800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Inversos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Jerarquía de atributos es-un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Razonar sobre los valores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tipo de valor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restricción del valor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reglas de cómputo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reglas que describen acciones si se conoce un </a:t>
            </a: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valor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Atributos </a:t>
            </a:r>
            <a:r>
              <a:rPr kumimoji="0" lang="es-ES" altLang="es-CO" sz="2000" dirty="0" err="1">
                <a:solidFill>
                  <a:schemeClr val="accent2">
                    <a:lumMod val="75000"/>
                  </a:schemeClr>
                </a:solidFill>
              </a:rPr>
              <a:t>univaluados</a:t>
            </a:r>
            <a:endParaRPr kumimoji="0" lang="es-ES" altLang="es-CO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atributos que toman un solo valor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9199503" y="2060847"/>
            <a:ext cx="2272654" cy="317545"/>
            <a:chOff x="3635896" y="1916832"/>
            <a:chExt cx="2272654" cy="317545"/>
          </a:xfrm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635896" y="1916832"/>
              <a:ext cx="818113" cy="3175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" sz="1400" dirty="0" smtClean="0"/>
                <a:t>Padre</a:t>
              </a:r>
              <a:endParaRPr lang="es-ES" sz="1400" dirty="0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H="1" flipV="1">
              <a:off x="4454008" y="2060847"/>
              <a:ext cx="6364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5090437" y="1916832"/>
              <a:ext cx="818113" cy="3175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" sz="1400" dirty="0" smtClean="0"/>
                <a:t>Hijo</a:t>
              </a:r>
              <a:endParaRPr lang="es-ES" sz="1400" dirty="0"/>
            </a:p>
          </p:txBody>
        </p:sp>
      </p:grp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549516" y="5762649"/>
            <a:ext cx="1078388" cy="317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400" dirty="0" smtClean="0"/>
              <a:t>Edad</a:t>
            </a:r>
            <a:endParaRPr lang="es-ES" sz="1400" dirty="0"/>
          </a:p>
        </p:txBody>
      </p:sp>
      <p:grpSp>
        <p:nvGrpSpPr>
          <p:cNvPr id="2" name="Grupo 1"/>
          <p:cNvGrpSpPr/>
          <p:nvPr/>
        </p:nvGrpSpPr>
        <p:grpSpPr>
          <a:xfrm>
            <a:off x="10336708" y="2681066"/>
            <a:ext cx="1728465" cy="1800200"/>
            <a:chOff x="10336708" y="2681066"/>
            <a:chExt cx="1728465" cy="1800200"/>
          </a:xfrm>
        </p:grpSpPr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10336708" y="2681066"/>
              <a:ext cx="1728465" cy="1800200"/>
              <a:chOff x="4150" y="1634"/>
              <a:chExt cx="862" cy="771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4195" y="1634"/>
                <a:ext cx="817" cy="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s-ES" sz="1400" dirty="0"/>
                  <a:t>Atributo-físico</a:t>
                </a: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4150" y="1951"/>
                <a:ext cx="861" cy="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s-ES" sz="1400"/>
                  <a:t>Tamaño-físico</a:t>
                </a: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4331" y="2269"/>
                <a:ext cx="408" cy="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s-ES" sz="1400"/>
                  <a:t>Altura</a:t>
                </a:r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 flipV="1">
                <a:off x="4558" y="2069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 flipV="1">
                <a:off x="4558" y="17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11102678" y="3071751"/>
              <a:ext cx="5810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O" sz="1200" dirty="0"/>
                <a:t>Es-un</a:t>
              </a:r>
              <a:endParaRPr lang="es-ES" sz="1200" dirty="0"/>
            </a:p>
          </p:txBody>
        </p:sp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11102678" y="3811911"/>
              <a:ext cx="5810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O" sz="1200" dirty="0"/>
                <a:t>Es-un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89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RdK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Problemas de Representación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6404952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Granularidad</a:t>
            </a:r>
            <a:endParaRPr lang="es-ES" altLang="es-CO" sz="2800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¿A qué nivel se debe representar el conocimiento?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primitivas 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de bajo nivel de granularidad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primitivas 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que generan todas las posibilidades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062880" y="3517866"/>
            <a:ext cx="266541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2000" dirty="0">
                <a:solidFill>
                  <a:srgbClr val="3366CC"/>
                </a:solidFill>
              </a:rPr>
              <a:t>padre(John, </a:t>
            </a:r>
            <a:r>
              <a:rPr lang="es-ES" sz="2000" dirty="0" err="1">
                <a:solidFill>
                  <a:srgbClr val="3366CC"/>
                </a:solidFill>
              </a:rPr>
              <a:t>Susan</a:t>
            </a:r>
            <a:r>
              <a:rPr lang="es-ES" sz="2000" dirty="0">
                <a:solidFill>
                  <a:srgbClr val="3366CC"/>
                </a:solidFill>
              </a:rPr>
              <a:t>)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414453" y="3517866"/>
            <a:ext cx="26654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2000" dirty="0">
                <a:solidFill>
                  <a:srgbClr val="3366CC"/>
                </a:solidFill>
              </a:rPr>
              <a:t>hijo(</a:t>
            </a:r>
            <a:r>
              <a:rPr lang="es-ES" sz="2000" dirty="0" err="1">
                <a:solidFill>
                  <a:srgbClr val="3366CC"/>
                </a:solidFill>
              </a:rPr>
              <a:t>Susan,John</a:t>
            </a:r>
            <a:r>
              <a:rPr lang="es-ES" sz="2000" dirty="0">
                <a:solidFill>
                  <a:srgbClr val="3366CC"/>
                </a:solidFill>
              </a:rPr>
              <a:t>)</a:t>
            </a: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5654646" y="366232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736809" y="4916442"/>
            <a:ext cx="29178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2000" dirty="0" smtClean="0">
                <a:solidFill>
                  <a:srgbClr val="3366CC"/>
                </a:solidFill>
              </a:rPr>
              <a:t>vislumbró(John</a:t>
            </a:r>
            <a:r>
              <a:rPr lang="es-ES" sz="2000" dirty="0">
                <a:solidFill>
                  <a:srgbClr val="3366CC"/>
                </a:solidFill>
              </a:rPr>
              <a:t>, </a:t>
            </a:r>
            <a:r>
              <a:rPr lang="es-ES" sz="2000" dirty="0" err="1">
                <a:solidFill>
                  <a:srgbClr val="3366CC"/>
                </a:solidFill>
              </a:rPr>
              <a:t>Susan</a:t>
            </a:r>
            <a:r>
              <a:rPr lang="es-ES" sz="2000" dirty="0">
                <a:solidFill>
                  <a:srgbClr val="3366CC"/>
                </a:solidFill>
              </a:rPr>
              <a:t>)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195721" y="5276805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136609" y="5708605"/>
            <a:ext cx="611981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2000" dirty="0">
                <a:solidFill>
                  <a:srgbClr val="3366CC"/>
                </a:solidFill>
              </a:rPr>
              <a:t>ver(John, </a:t>
            </a:r>
            <a:r>
              <a:rPr lang="es-ES" sz="2000" dirty="0" err="1">
                <a:solidFill>
                  <a:srgbClr val="3366CC"/>
                </a:solidFill>
              </a:rPr>
              <a:t>Susan</a:t>
            </a:r>
            <a:r>
              <a:rPr lang="es-ES" sz="2000" dirty="0">
                <a:solidFill>
                  <a:srgbClr val="3366CC"/>
                </a:solidFill>
              </a:rPr>
              <a:t>, </a:t>
            </a:r>
            <a:r>
              <a:rPr lang="es-ES" sz="2000" dirty="0" err="1">
                <a:solidFill>
                  <a:srgbClr val="3366CC"/>
                </a:solidFill>
              </a:rPr>
              <a:t>duracion</a:t>
            </a:r>
            <a:r>
              <a:rPr lang="es-ES" sz="2000" dirty="0">
                <a:solidFill>
                  <a:srgbClr val="3366CC"/>
                </a:solidFill>
              </a:rPr>
              <a:t>(breve), tiempo(pasado))</a:t>
            </a:r>
          </a:p>
        </p:txBody>
      </p:sp>
    </p:spTree>
    <p:extLst>
      <p:ext uri="{BB962C8B-B14F-4D97-AF65-F5344CB8AC3E}">
        <p14:creationId xmlns:p14="http://schemas.microsoft.com/office/powerpoint/2010/main" val="11236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RdK</a:t>
            </a:r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Problemas de Representación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Represenación</a:t>
            </a:r>
            <a:r>
              <a:rPr lang="es-ES" altLang="es-CO" sz="2800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Conjuntos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¿Cómo se representan los conjuntos de objetos?</a:t>
            </a:r>
            <a:endParaRPr kumimoji="0" lang="es-ES" altLang="es-CO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dirty="0">
                <a:solidFill>
                  <a:srgbClr val="7030A0"/>
                </a:solidFill>
              </a:rPr>
              <a:t>Problema de Ambigüedad Semántica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propiedad del conjunto vs propiedad de los miembros</a:t>
            </a:r>
          </a:p>
          <a:p>
            <a:pPr lvl="3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elefante(grande)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dirty="0">
                <a:solidFill>
                  <a:srgbClr val="7030A0"/>
                </a:solidFill>
              </a:rPr>
              <a:t>Definición de un Conjunto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por 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Extensión</a:t>
            </a:r>
          </a:p>
          <a:p>
            <a:pPr lvl="3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enumerar todos los elementos</a:t>
            </a:r>
          </a:p>
          <a:p>
            <a:pPr lvl="3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fácil determinar igualdad y pertenencia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por Comprensión</a:t>
            </a:r>
          </a:p>
          <a:p>
            <a:pPr lvl="3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regla general que describe a los elementos</a:t>
            </a:r>
          </a:p>
          <a:p>
            <a:pPr lvl="3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no requiere conocer explícitamente todos los elementos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RdK</a:t>
            </a:r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Problemas de Representación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Marco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¿Cómo se representan </a:t>
            </a:r>
            <a:r>
              <a:rPr kumimoji="0" lang="es-ES" altLang="es-CO" sz="2000" dirty="0" smtClean="0">
                <a:solidFill>
                  <a:schemeClr val="accent2">
                    <a:lumMod val="75000"/>
                  </a:schemeClr>
                </a:solidFill>
              </a:rPr>
              <a:t>eficientemente </a:t>
            </a: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de los hechos que cambian y de los que no al realizar una búsqueda?</a:t>
            </a:r>
            <a:endParaRPr kumimoji="0" lang="es-ES" altLang="es-CO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dirty="0" smtClean="0">
                <a:solidFill>
                  <a:srgbClr val="7030A0"/>
                </a:solidFill>
              </a:rPr>
              <a:t>Ejemplos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hecho que no puede cambiar</a:t>
            </a:r>
          </a:p>
          <a:p>
            <a:pPr lvl="3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debajo(suelo, techo</a:t>
            </a: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vl="3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hechos que pueden cambiar</a:t>
            </a:r>
          </a:p>
          <a:p>
            <a:pPr lvl="3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izquierda(silla, mesa)</a:t>
            </a:r>
          </a:p>
          <a:p>
            <a:pPr lvl="3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frente(mesa, televisor)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RdK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Redes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Semánicas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Conocimiento Heredable</a:t>
            </a:r>
            <a:endParaRPr lang="es-ES" altLang="es-CO" sz="2800" b="0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Redes Semánticas</a:t>
            </a:r>
            <a:endParaRPr kumimoji="0" lang="es-ES" altLang="es-CO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Grafo que representa relaciones entre conceptos entre sí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relaciones de herencia “es-un” e “</a:t>
            </a:r>
            <a:r>
              <a:rPr kumimoji="0" lang="es-ES" altLang="es-CO" sz="1800" b="0" dirty="0" err="1" smtClean="0">
                <a:solidFill>
                  <a:schemeClr val="accent1">
                    <a:lumMod val="50000"/>
                  </a:schemeClr>
                </a:solidFill>
              </a:rPr>
              <a:t>insancia</a:t>
            </a: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-de”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Grafo 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que</a:t>
            </a: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 asocia atributos a los conceptos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rgbClr val="7030A0"/>
                </a:solidFill>
              </a:rPr>
              <a:t>arcos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 representan atributos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rgbClr val="7030A0"/>
                </a:solidFill>
              </a:rPr>
              <a:t>nodos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 representan objetos y valores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446719" y="4454093"/>
            <a:ext cx="5258882" cy="20981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“es-un”</a:t>
            </a:r>
            <a:r>
              <a:rPr lang="es-E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se refiere a que</a:t>
            </a:r>
          </a:p>
          <a:p>
            <a:pPr algn="ctr"/>
            <a:r>
              <a:rPr lang="es-E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una clase esta contenida en otra</a:t>
            </a:r>
          </a:p>
          <a:p>
            <a:pPr algn="ctr"/>
            <a:endParaRPr lang="es-E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r>
              <a:rPr lang="es-E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“instancia-de”</a:t>
            </a:r>
            <a:r>
              <a:rPr lang="es-E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significa</a:t>
            </a:r>
          </a:p>
          <a:p>
            <a:pPr algn="ctr"/>
            <a:r>
              <a:rPr lang="es-E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que </a:t>
            </a:r>
            <a:r>
              <a:rPr lang="es-E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un elemento pertenece </a:t>
            </a:r>
            <a:r>
              <a:rPr lang="es-E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una clase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123" y="2110712"/>
            <a:ext cx="4777665" cy="3802408"/>
          </a:xfrm>
          <a:prstGeom prst="rect">
            <a:avLst/>
          </a:prstGeom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6100564" y="6552292"/>
            <a:ext cx="6087541" cy="302259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000" dirty="0">
                <a:solidFill>
                  <a:srgbClr val="7030A0"/>
                </a:solidFill>
              </a:rPr>
              <a:t>Jorge </a:t>
            </a:r>
            <a:r>
              <a:rPr lang="es-ES" sz="1000" dirty="0" err="1">
                <a:solidFill>
                  <a:srgbClr val="7030A0"/>
                </a:solidFill>
              </a:rPr>
              <a:t>Baier</a:t>
            </a:r>
            <a:r>
              <a:rPr lang="es-ES" sz="1000" dirty="0">
                <a:solidFill>
                  <a:srgbClr val="7030A0"/>
                </a:solidFill>
              </a:rPr>
              <a:t>, Redes </a:t>
            </a:r>
            <a:r>
              <a:rPr lang="es-ES" sz="1000" dirty="0" err="1">
                <a:solidFill>
                  <a:srgbClr val="7030A0"/>
                </a:solidFill>
              </a:rPr>
              <a:t>Semanticas</a:t>
            </a:r>
            <a:r>
              <a:rPr lang="es-ES" sz="1000" dirty="0">
                <a:solidFill>
                  <a:srgbClr val="7030A0"/>
                </a:solidFill>
              </a:rPr>
              <a:t> y PLN en </a:t>
            </a:r>
            <a:r>
              <a:rPr lang="es-ES" sz="1000" dirty="0" err="1">
                <a:solidFill>
                  <a:srgbClr val="7030A0"/>
                </a:solidFill>
              </a:rPr>
              <a:t>Prolog</a:t>
            </a:r>
            <a:r>
              <a:rPr lang="es-ES" sz="1000" dirty="0">
                <a:solidFill>
                  <a:srgbClr val="7030A0"/>
                </a:solidFill>
              </a:rPr>
              <a:t>. PUC de Chile, http://jabaier.sitios.ing.uc.cl/iic2612/leng_natural1.pdf </a:t>
            </a:r>
          </a:p>
        </p:txBody>
      </p:sp>
    </p:spTree>
    <p:extLst>
      <p:ext uri="{BB962C8B-B14F-4D97-AF65-F5344CB8AC3E}">
        <p14:creationId xmlns:p14="http://schemas.microsoft.com/office/powerpoint/2010/main" val="18256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RdK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– Redes </a:t>
            </a:r>
            <a:r>
              <a:rPr lang="es-ES_tradnl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Semánicas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Conocimiento </a:t>
            </a:r>
            <a:r>
              <a:rPr lang="es-ES" altLang="es-CO" sz="2800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Heredable - </a:t>
            </a:r>
            <a:r>
              <a:rPr kumimoji="0" lang="es-ES" altLang="es-CO" sz="2000" dirty="0" smtClean="0">
                <a:solidFill>
                  <a:schemeClr val="accent2">
                    <a:lumMod val="75000"/>
                  </a:schemeClr>
                </a:solidFill>
              </a:rPr>
              <a:t>Redes Semánticas Ejemplo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4824" y="2280233"/>
            <a:ext cx="1295400" cy="360363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/>
              <a:t>Persona</a:t>
            </a:r>
            <a:endParaRPr lang="es-E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0362" y="3143833"/>
            <a:ext cx="1584325" cy="360363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sz="1600"/>
              <a:t>Hombre Adulto</a:t>
            </a:r>
            <a:endParaRPr lang="es-ES" sz="160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665987" y="3072396"/>
            <a:ext cx="576263" cy="431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/>
              <a:t>1.80</a:t>
            </a:r>
            <a:endParaRPr lang="es-E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9889949" y="3504196"/>
            <a:ext cx="576263" cy="431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/>
              <a:t>1.85</a:t>
            </a:r>
            <a:endParaRPr lang="es-E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9889949" y="4367796"/>
            <a:ext cx="576263" cy="431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dirty="0" smtClean="0"/>
              <a:t>3</a:t>
            </a:r>
            <a:endParaRPr lang="es-ES" dirty="0"/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7010224" y="2423108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7154687" y="335973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6362524" y="263900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6362524" y="350419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V="1">
            <a:off x="7081662" y="3720096"/>
            <a:ext cx="280828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7081662" y="4296358"/>
            <a:ext cx="28082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6362524" y="2734258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1200"/>
              <a:t>Es-un</a:t>
            </a:r>
            <a:endParaRPr lang="es-ES" sz="1200"/>
          </a:p>
        </p:txBody>
      </p: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6362524" y="3648658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1200"/>
              <a:t>Es-un</a:t>
            </a:r>
            <a:endParaRPr lang="es-ES" sz="1200"/>
          </a:p>
        </p:txBody>
      </p:sp>
      <p:grpSp>
        <p:nvGrpSpPr>
          <p:cNvPr id="19" name="3 Grupo"/>
          <p:cNvGrpSpPr/>
          <p:nvPr/>
        </p:nvGrpSpPr>
        <p:grpSpPr>
          <a:xfrm>
            <a:off x="2690637" y="4439233"/>
            <a:ext cx="7848600" cy="936626"/>
            <a:chOff x="684411" y="4220865"/>
            <a:chExt cx="7848600" cy="936626"/>
          </a:xfrm>
        </p:grpSpPr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V="1">
              <a:off x="3348236" y="4220865"/>
              <a:ext cx="792163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843411" y="4797128"/>
              <a:ext cx="1295400" cy="360363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CO"/>
                <a:t>Defensa</a:t>
              </a:r>
              <a:endParaRPr lang="es-ES"/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4356298" y="4797128"/>
              <a:ext cx="1944688" cy="360363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CO" sz="1600"/>
                <a:t>Delantero</a:t>
              </a:r>
              <a:endParaRPr lang="es-ES" sz="1600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7956748" y="4725690"/>
              <a:ext cx="576263" cy="43180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CO" dirty="0" smtClean="0"/>
                <a:t>5</a:t>
              </a:r>
              <a:endParaRPr lang="es-ES" dirty="0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684411" y="4725690"/>
              <a:ext cx="576263" cy="43180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CO" dirty="0"/>
                <a:t>1</a:t>
              </a:r>
              <a:endParaRPr lang="es-ES" dirty="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 flipV="1">
              <a:off x="4572198" y="4220865"/>
              <a:ext cx="576263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6300986" y="5013028"/>
              <a:ext cx="1655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1259086" y="501302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3132336" y="4365328"/>
              <a:ext cx="5810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O" sz="1200"/>
                <a:t>Es-un</a:t>
              </a:r>
              <a:endParaRPr lang="es-ES" sz="1200"/>
            </a:p>
          </p:txBody>
        </p:sp>
        <p:sp>
          <p:nvSpPr>
            <p:cNvPr id="30" name="Text Box 38"/>
            <p:cNvSpPr txBox="1">
              <a:spLocks noChangeArrowheads="1"/>
            </p:cNvSpPr>
            <p:nvPr/>
          </p:nvSpPr>
          <p:spPr bwMode="auto">
            <a:xfrm>
              <a:off x="4859536" y="4365328"/>
              <a:ext cx="5810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O" sz="1200" dirty="0"/>
                <a:t>Es-un</a:t>
              </a:r>
              <a:endParaRPr lang="es-ES" sz="1200" dirty="0"/>
            </a:p>
          </p:txBody>
        </p: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6443861" y="4725690"/>
              <a:ext cx="13398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O" sz="1200"/>
                <a:t>Número de goles</a:t>
              </a:r>
              <a:endParaRPr lang="es-ES" sz="1200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403548" y="4725690"/>
              <a:ext cx="13398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O" sz="1200"/>
                <a:t>Número de goles</a:t>
              </a:r>
              <a:endParaRPr lang="es-ES" sz="1200"/>
            </a:p>
          </p:txBody>
        </p:sp>
      </p:grp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8162749" y="4223333"/>
            <a:ext cx="1339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1200"/>
              <a:t>Número de goles</a:t>
            </a:r>
            <a:endParaRPr lang="es-ES" sz="1200"/>
          </a:p>
        </p:txBody>
      </p:sp>
      <p:sp>
        <p:nvSpPr>
          <p:cNvPr id="35" name="Text Box 48"/>
          <p:cNvSpPr txBox="1">
            <a:spLocks noChangeArrowheads="1"/>
          </p:cNvSpPr>
          <p:nvPr/>
        </p:nvSpPr>
        <p:spPr bwMode="auto">
          <a:xfrm>
            <a:off x="8089724" y="3720096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1200"/>
              <a:t>Altura</a:t>
            </a:r>
            <a:endParaRPr lang="es-ES" sz="1200"/>
          </a:p>
        </p:txBody>
      </p:sp>
      <p:sp>
        <p:nvSpPr>
          <p:cNvPr id="36" name="Text Box 49"/>
          <p:cNvSpPr txBox="1">
            <a:spLocks noChangeArrowheads="1"/>
          </p:cNvSpPr>
          <p:nvPr/>
        </p:nvSpPr>
        <p:spPr bwMode="auto">
          <a:xfrm>
            <a:off x="7515049" y="3072396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1200"/>
              <a:t>Altura</a:t>
            </a:r>
            <a:endParaRPr lang="es-ES" sz="1200"/>
          </a:p>
        </p:txBody>
      </p: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7299149" y="2423108"/>
            <a:ext cx="765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Pie hábil</a:t>
            </a:r>
          </a:p>
        </p:txBody>
      </p:sp>
      <p:grpSp>
        <p:nvGrpSpPr>
          <p:cNvPr id="38" name="4 Grupo"/>
          <p:cNvGrpSpPr/>
          <p:nvPr/>
        </p:nvGrpSpPr>
        <p:grpSpPr>
          <a:xfrm>
            <a:off x="3266900" y="3935996"/>
            <a:ext cx="2232025" cy="503237"/>
            <a:chOff x="1260674" y="3717628"/>
            <a:chExt cx="2232025" cy="503237"/>
          </a:xfrm>
        </p:grpSpPr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1260674" y="3789065"/>
              <a:ext cx="1154536" cy="431800"/>
            </a:xfrm>
            <a:prstGeom prst="rect">
              <a:avLst/>
            </a:prstGeom>
            <a:solidFill>
              <a:srgbClr val="FADDA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CO" sz="1800" dirty="0" smtClean="0">
                  <a:solidFill>
                    <a:srgbClr val="CC3300"/>
                  </a:solidFill>
                </a:rPr>
                <a:t>Balón</a:t>
              </a:r>
              <a:endParaRPr lang="es-ES" sz="1800" dirty="0">
                <a:solidFill>
                  <a:srgbClr val="CC3300"/>
                </a:solidFill>
              </a:endParaRPr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 flipH="1">
              <a:off x="2411611" y="4004965"/>
              <a:ext cx="108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2627511" y="3717628"/>
              <a:ext cx="5635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O" sz="1200"/>
                <a:t>patea</a:t>
              </a:r>
              <a:endParaRPr lang="es-ES" sz="1200"/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1457523" y="3717628"/>
              <a:ext cx="1841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s-ES" sz="1600"/>
            </a:p>
          </p:txBody>
        </p:sp>
      </p:grp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5498924" y="4080458"/>
            <a:ext cx="1943100" cy="360363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sz="1600"/>
              <a:t>Jugador de Fútbol</a:t>
            </a:r>
            <a:endParaRPr lang="es-ES" sz="1600"/>
          </a:p>
        </p:txBody>
      </p:sp>
      <p:cxnSp>
        <p:nvCxnSpPr>
          <p:cNvPr id="44" name="53 Conector curvado"/>
          <p:cNvCxnSpPr/>
          <p:nvPr/>
        </p:nvCxnSpPr>
        <p:spPr>
          <a:xfrm flipV="1">
            <a:off x="5222688" y="3858213"/>
            <a:ext cx="4429156" cy="1928826"/>
          </a:xfrm>
          <a:prstGeom prst="curvedConnector3">
            <a:avLst>
              <a:gd name="adj1" fmla="val 128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2473770" y="2351224"/>
            <a:ext cx="2246300" cy="78581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Altura de Adith??</a:t>
            </a:r>
            <a:endParaRPr lang="es-ES" sz="1600" b="1" dirty="0">
              <a:solidFill>
                <a:srgbClr val="7030A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46" name="2 Grupo"/>
          <p:cNvGrpSpPr/>
          <p:nvPr/>
        </p:nvGrpSpPr>
        <p:grpSpPr>
          <a:xfrm>
            <a:off x="4706762" y="5375858"/>
            <a:ext cx="3384550" cy="1007814"/>
            <a:chOff x="2700536" y="5157490"/>
            <a:chExt cx="3384550" cy="1007814"/>
          </a:xfrm>
        </p:grpSpPr>
        <p:sp>
          <p:nvSpPr>
            <p:cNvPr id="47" name="Line 31"/>
            <p:cNvSpPr>
              <a:spLocks noChangeShapeType="1"/>
            </p:cNvSpPr>
            <p:nvPr/>
          </p:nvSpPr>
          <p:spPr bwMode="auto">
            <a:xfrm flipV="1">
              <a:off x="5292923" y="5158558"/>
              <a:ext cx="0" cy="646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 flipV="1">
              <a:off x="3564136" y="5157490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Text Box 41"/>
            <p:cNvSpPr txBox="1">
              <a:spLocks noChangeArrowheads="1"/>
            </p:cNvSpPr>
            <p:nvPr/>
          </p:nvSpPr>
          <p:spPr bwMode="auto">
            <a:xfrm>
              <a:off x="5292923" y="5301953"/>
              <a:ext cx="792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O" sz="1200"/>
                <a:t>Instancia</a:t>
              </a:r>
              <a:endParaRPr lang="es-ES" sz="1200"/>
            </a:p>
          </p:txBody>
        </p:sp>
        <p:sp>
          <p:nvSpPr>
            <p:cNvPr id="50" name="Text Box 42"/>
            <p:cNvSpPr txBox="1">
              <a:spLocks noChangeArrowheads="1"/>
            </p:cNvSpPr>
            <p:nvPr/>
          </p:nvSpPr>
          <p:spPr bwMode="auto">
            <a:xfrm>
              <a:off x="3564136" y="5301953"/>
              <a:ext cx="792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O" sz="1200"/>
                <a:t>Instancia</a:t>
              </a:r>
              <a:endParaRPr lang="es-ES" sz="1200"/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4643636" y="5804941"/>
              <a:ext cx="1439863" cy="360363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CO" sz="1400"/>
                <a:t>Miguel</a:t>
              </a:r>
              <a:endParaRPr lang="es-ES" sz="1400"/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2700536" y="5588917"/>
              <a:ext cx="1800225" cy="360363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CO" sz="1400"/>
                <a:t>Adith</a:t>
              </a:r>
              <a:endParaRPr lang="es-ES" sz="1400"/>
            </a:p>
          </p:txBody>
        </p:sp>
      </p:grpSp>
      <p:grpSp>
        <p:nvGrpSpPr>
          <p:cNvPr id="53" name="5 Grupo"/>
          <p:cNvGrpSpPr/>
          <p:nvPr/>
        </p:nvGrpSpPr>
        <p:grpSpPr>
          <a:xfrm>
            <a:off x="2473149" y="5807658"/>
            <a:ext cx="4179887" cy="778644"/>
            <a:chOff x="466923" y="5589290"/>
            <a:chExt cx="4179887" cy="778644"/>
          </a:xfrm>
        </p:grpSpPr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466923" y="5733256"/>
              <a:ext cx="1511300" cy="4318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CO" sz="1600">
                  <a:solidFill>
                    <a:srgbClr val="FFFF99"/>
                  </a:solidFill>
                </a:rPr>
                <a:t>Millonarios</a:t>
              </a:r>
              <a:endParaRPr lang="es-ES" sz="1600">
                <a:solidFill>
                  <a:srgbClr val="FFFF99"/>
                </a:solidFill>
              </a:endParaRPr>
            </a:p>
          </p:txBody>
        </p:sp>
        <p:sp>
          <p:nvSpPr>
            <p:cNvPr id="55" name="Line 34"/>
            <p:cNvSpPr>
              <a:spLocks noChangeShapeType="1"/>
            </p:cNvSpPr>
            <p:nvPr/>
          </p:nvSpPr>
          <p:spPr bwMode="auto">
            <a:xfrm flipH="1">
              <a:off x="1979811" y="5878215"/>
              <a:ext cx="72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Text Box 40"/>
            <p:cNvSpPr txBox="1">
              <a:spLocks noChangeArrowheads="1"/>
            </p:cNvSpPr>
            <p:nvPr/>
          </p:nvSpPr>
          <p:spPr bwMode="auto">
            <a:xfrm>
              <a:off x="1979811" y="5589290"/>
              <a:ext cx="655638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O" sz="1200"/>
                <a:t>Equipo</a:t>
              </a:r>
              <a:endParaRPr lang="es-ES" sz="1200"/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 flipH="1">
              <a:off x="1979712" y="6093296"/>
              <a:ext cx="26670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2980258" y="6093296"/>
              <a:ext cx="655638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O" sz="1200" dirty="0"/>
                <a:t>Equipo</a:t>
              </a:r>
              <a:endParaRPr lang="es-ES" sz="1200" dirty="0"/>
            </a:p>
          </p:txBody>
        </p:sp>
      </p:grp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8666458" y="2207208"/>
            <a:ext cx="1324100" cy="431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dirty="0" smtClean="0"/>
              <a:t>Derecho</a:t>
            </a:r>
            <a:endParaRPr lang="es-ES" dirty="0"/>
          </a:p>
        </p:txBody>
      </p:sp>
      <p:sp>
        <p:nvSpPr>
          <p:cNvPr id="60" name="Oval 4"/>
          <p:cNvSpPr>
            <a:spLocks noChangeArrowheads="1"/>
          </p:cNvSpPr>
          <p:nvPr/>
        </p:nvSpPr>
        <p:spPr bwMode="auto">
          <a:xfrm>
            <a:off x="2610314" y="2467613"/>
            <a:ext cx="2246300" cy="785818"/>
          </a:xfrm>
          <a:prstGeom prst="ellipse">
            <a:avLst/>
          </a:prstGeom>
          <a:solidFill>
            <a:srgbClr val="FADDA4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Patear un Balón??</a:t>
            </a:r>
            <a:endParaRPr lang="es-ES" sz="1600" b="1" dirty="0">
              <a:solidFill>
                <a:srgbClr val="CC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2740184" y="2610045"/>
            <a:ext cx="2246300" cy="785818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600" b="1" dirty="0" smtClean="0">
                <a:solidFill>
                  <a:srgbClr val="FFFF99"/>
                </a:solidFill>
              </a:rPr>
              <a:t>Pertenecer a un Equipo??</a:t>
            </a:r>
            <a:endParaRPr lang="es-ES" sz="1600" b="1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34" grpId="0"/>
      <p:bldP spid="35" grpId="0"/>
      <p:bldP spid="36" grpId="0"/>
      <p:bldP spid="37" grpId="0"/>
      <p:bldP spid="43" grpId="0" animBg="1"/>
      <p:bldP spid="45" grpId="0" build="allAtOnce" animBg="1"/>
      <p:bldP spid="59" grpId="0" animBg="1"/>
      <p:bldP spid="60" grpId="0" build="allAtOnce" animBg="1"/>
      <p:bldP spid="61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 </a:t>
            </a:r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– 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Redes Semánticas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541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Semánticas en </a:t>
            </a:r>
            <a:r>
              <a:rPr lang="es-ES" altLang="es-CO" sz="2800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endParaRPr lang="es-ES" altLang="es-CO" sz="2800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Las </a:t>
            </a:r>
            <a:r>
              <a:rPr kumimoji="0" lang="es-ES" altLang="es-CO" sz="1800" dirty="0">
                <a:solidFill>
                  <a:srgbClr val="7030A0"/>
                </a:solidFill>
              </a:rPr>
              <a:t>instancias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 se representan por constantes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Las </a:t>
            </a:r>
            <a:r>
              <a:rPr kumimoji="0" lang="es-ES" altLang="es-CO" sz="1800" dirty="0">
                <a:solidFill>
                  <a:srgbClr val="7030A0"/>
                </a:solidFill>
              </a:rPr>
              <a:t>clases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 se representan por constantes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Una constante debe representar la clase inicial de la jerarquía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Las relaciones </a:t>
            </a:r>
            <a:r>
              <a:rPr kumimoji="0" lang="es-ES" altLang="es-CO" sz="1800" dirty="0">
                <a:solidFill>
                  <a:srgbClr val="7030A0"/>
                </a:solidFill>
              </a:rPr>
              <a:t>clase–superclase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 se representan por hechos </a:t>
            </a:r>
            <a:r>
              <a:rPr kumimoji="0" lang="es-ES" altLang="es-CO" sz="1800" b="0" dirty="0" err="1">
                <a:solidFill>
                  <a:schemeClr val="accent1">
                    <a:lumMod val="50000"/>
                  </a:schemeClr>
                </a:solidFill>
              </a:rPr>
              <a:t>es_un</a:t>
            </a: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kumimoji="0" lang="es-ES" altLang="es-CO" sz="1800" dirty="0" err="1">
                <a:solidFill>
                  <a:srgbClr val="0070C0"/>
                </a:solidFill>
              </a:rPr>
              <a:t>es_un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(&lt;clase&gt;,&lt;</a:t>
            </a:r>
            <a:r>
              <a:rPr kumimoji="0" lang="es-ES" altLang="es-CO" sz="1800" b="0" dirty="0" err="1">
                <a:solidFill>
                  <a:schemeClr val="accent1">
                    <a:lumMod val="50000"/>
                  </a:schemeClr>
                </a:solidFill>
              </a:rPr>
              <a:t>super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-clase&gt;)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Las relaciones </a:t>
            </a:r>
            <a:r>
              <a:rPr kumimoji="0" lang="es-ES" altLang="es-CO" sz="1800" dirty="0">
                <a:solidFill>
                  <a:srgbClr val="7030A0"/>
                </a:solidFill>
              </a:rPr>
              <a:t>instancia–clases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 se representan por hechos </a:t>
            </a:r>
            <a:r>
              <a:rPr kumimoji="0" lang="es-ES" altLang="es-CO" sz="1800" b="0" dirty="0" err="1">
                <a:solidFill>
                  <a:schemeClr val="accent1">
                    <a:lumMod val="50000"/>
                  </a:schemeClr>
                </a:solidFill>
              </a:rPr>
              <a:t>inst</a:t>
            </a: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kumimoji="0" lang="es-ES" altLang="es-CO" sz="1800" dirty="0" err="1">
                <a:solidFill>
                  <a:srgbClr val="0070C0"/>
                </a:solidFill>
              </a:rPr>
              <a:t>inst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(&lt;instancia&gt;,&lt;clase&gt;)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Cada </a:t>
            </a:r>
            <a:r>
              <a:rPr kumimoji="0" lang="es-ES" altLang="es-CO" sz="1800" dirty="0">
                <a:solidFill>
                  <a:srgbClr val="7030A0"/>
                </a:solidFill>
              </a:rPr>
              <a:t>propiedad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 se representa por un predicado </a:t>
            </a: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ternario</a:t>
            </a: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kumimoji="0" lang="es-ES" altLang="es-CO" sz="1800" dirty="0" err="1">
                <a:solidFill>
                  <a:srgbClr val="0070C0"/>
                </a:solidFill>
              </a:rPr>
              <a:t>prop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(&lt;instancia o clase&gt;,&lt;propiedad</a:t>
            </a: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&gt;,&lt;valor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&gt;)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Las </a:t>
            </a:r>
            <a:r>
              <a:rPr kumimoji="0" lang="es-ES" altLang="es-CO" sz="1800" dirty="0">
                <a:solidFill>
                  <a:srgbClr val="7030A0"/>
                </a:solidFill>
              </a:rPr>
              <a:t>propiedades de una instancia </a:t>
            </a: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son una lista 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de pares </a:t>
            </a:r>
            <a:r>
              <a:rPr kumimoji="0" lang="es-ES" altLang="es-CO" sz="1800" dirty="0" smtClean="0">
                <a:solidFill>
                  <a:srgbClr val="0070C0"/>
                </a:solidFill>
              </a:rPr>
              <a:t>atributo–valor</a:t>
            </a:r>
            <a:endParaRPr kumimoji="0" lang="es-ES" altLang="es-CO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 </a:t>
            </a:r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– Redes Semánticas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541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dirty="0">
                <a:solidFill>
                  <a:schemeClr val="accent2">
                    <a:lumMod val="75000"/>
                  </a:schemeClr>
                </a:solidFill>
              </a:rPr>
              <a:t>Actividad - Implementar en </a:t>
            </a:r>
            <a:r>
              <a:rPr kumimoji="0" lang="es-ES" altLang="es-CO" dirty="0" err="1">
                <a:solidFill>
                  <a:schemeClr val="accent2">
                    <a:lumMod val="75000"/>
                  </a:schemeClr>
                </a:solidFill>
              </a:rPr>
              <a:t>Prolog</a:t>
            </a:r>
            <a:r>
              <a:rPr kumimoji="0" lang="es-ES" altLang="es-CO" dirty="0">
                <a:solidFill>
                  <a:schemeClr val="accent2">
                    <a:lumMod val="75000"/>
                  </a:schemeClr>
                </a:solidFill>
              </a:rPr>
              <a:t> el </a:t>
            </a:r>
            <a:r>
              <a:rPr kumimoji="0" lang="es-ES" altLang="es-CO" dirty="0" smtClean="0">
                <a:solidFill>
                  <a:schemeClr val="accent2">
                    <a:lumMod val="75000"/>
                  </a:schemeClr>
                </a:solidFill>
              </a:rPr>
              <a:t>Ejemplo de Redes Semánticas visto </a:t>
            </a:r>
            <a:r>
              <a:rPr kumimoji="0" lang="es-ES" altLang="es-CO" dirty="0">
                <a:solidFill>
                  <a:schemeClr val="accent2">
                    <a:lumMod val="75000"/>
                  </a:schemeClr>
                </a:solidFill>
              </a:rPr>
              <a:t>en </a:t>
            </a:r>
            <a:r>
              <a:rPr kumimoji="0" lang="es-ES" altLang="es-CO" dirty="0" smtClean="0">
                <a:solidFill>
                  <a:schemeClr val="accent2">
                    <a:lumMod val="75000"/>
                  </a:schemeClr>
                </a:solidFill>
              </a:rPr>
              <a:t>Clase</a:t>
            </a:r>
            <a:endParaRPr kumimoji="0" lang="es-ES" altLang="es-CO" dirty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rgbClr val="0070C0"/>
                </a:solidFill>
              </a:rPr>
              <a:t>1-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Diseñar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el mecanismo de herencia de propiedades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utilizando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Prolog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rgbClr val="0070C0"/>
                </a:solidFill>
              </a:rPr>
              <a:t>2-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 Validar el correcto funcionamiento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con el ejemplo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base visto en clase.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rgbClr val="0070C0"/>
                </a:solidFill>
              </a:rPr>
              <a:t>3-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Ampliar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el ejemplo para crear una rama en la cuál un equipo de futbol es la instancia final de una jerarquía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Bibliografía</a:t>
            </a: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815413" y="1629720"/>
            <a:ext cx="10972800" cy="5289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Russell </a:t>
            </a:r>
            <a:r>
              <a:rPr lang="es-ES" sz="1800" dirty="0"/>
              <a:t>&amp; </a:t>
            </a:r>
            <a:r>
              <a:rPr lang="es-ES" sz="1800" dirty="0" err="1"/>
              <a:t>Norvig</a:t>
            </a:r>
            <a:r>
              <a:rPr lang="es-ES" sz="1800" dirty="0"/>
              <a:t>, Artificial </a:t>
            </a:r>
            <a:r>
              <a:rPr lang="es-ES" sz="1800" dirty="0" err="1"/>
              <a:t>Intelligence</a:t>
            </a:r>
            <a:r>
              <a:rPr lang="es-ES" sz="1800" dirty="0"/>
              <a:t>: A Modern </a:t>
            </a:r>
            <a:r>
              <a:rPr lang="es-ES" sz="1800" dirty="0" err="1" smtClean="0"/>
              <a:t>Approach</a:t>
            </a:r>
            <a:r>
              <a:rPr lang="es-ES" sz="1800" dirty="0" smtClean="0"/>
              <a:t>.</a:t>
            </a:r>
            <a:endParaRPr lang="es-ES" sz="1800" dirty="0"/>
          </a:p>
          <a:p>
            <a:r>
              <a:rPr lang="es-ES" sz="1800" dirty="0"/>
              <a:t>E. </a:t>
            </a:r>
            <a:r>
              <a:rPr lang="es-ES" sz="1800" dirty="0" err="1"/>
              <a:t>Rich</a:t>
            </a:r>
            <a:r>
              <a:rPr lang="es-ES" sz="1800" dirty="0"/>
              <a:t>. Inteligencia Artificial. 1994</a:t>
            </a:r>
            <a:r>
              <a:rPr lang="es-ES" sz="1800" dirty="0" smtClean="0"/>
              <a:t>.</a:t>
            </a:r>
          </a:p>
          <a:p>
            <a:r>
              <a:rPr lang="pt-BR" sz="1800" dirty="0"/>
              <a:t>Jorge </a:t>
            </a:r>
            <a:r>
              <a:rPr lang="pt-BR" sz="1800" dirty="0" err="1" smtClean="0"/>
              <a:t>Baier</a:t>
            </a:r>
            <a:r>
              <a:rPr lang="pt-BR" sz="1800" dirty="0" smtClean="0"/>
              <a:t>, </a:t>
            </a:r>
            <a:r>
              <a:rPr lang="es-ES" sz="1800" dirty="0"/>
              <a:t>Redes </a:t>
            </a:r>
            <a:r>
              <a:rPr lang="es-ES" sz="1800" dirty="0" err="1"/>
              <a:t>Semanticas</a:t>
            </a:r>
            <a:r>
              <a:rPr lang="es-ES" sz="1800" dirty="0"/>
              <a:t> y PLN en </a:t>
            </a:r>
            <a:r>
              <a:rPr lang="es-ES" sz="1800" dirty="0" err="1" smtClean="0"/>
              <a:t>Prolog</a:t>
            </a:r>
            <a:r>
              <a:rPr lang="es-ES" sz="1800" dirty="0" smtClean="0"/>
              <a:t>.</a:t>
            </a:r>
            <a:r>
              <a:rPr lang="pt-BR" sz="1800" dirty="0" smtClean="0"/>
              <a:t> PUC </a:t>
            </a:r>
            <a:r>
              <a:rPr lang="pt-BR" sz="1800" dirty="0"/>
              <a:t>de </a:t>
            </a:r>
            <a:r>
              <a:rPr lang="pt-BR" sz="1800" dirty="0" smtClean="0"/>
              <a:t>Chile, http</a:t>
            </a:r>
            <a:r>
              <a:rPr lang="pt-BR" sz="1800" dirty="0"/>
              <a:t>://jabaier.sitios.ing.uc.cl/iic2612/leng_natural1.pdf </a:t>
            </a:r>
            <a:r>
              <a:rPr lang="pt-BR" sz="1800" dirty="0" smtClean="0"/>
              <a:t>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5314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2155764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Representación de Conocimiento</a:t>
            </a:r>
          </a:p>
          <a:p>
            <a:r>
              <a:rPr lang="es-ES_tradnl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Redes </a:t>
            </a:r>
            <a:r>
              <a:rPr lang="es-ES_tradnl" sz="3600" b="1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Semántcas</a:t>
            </a:r>
            <a:endParaRPr lang="es-ES_tradnl" sz="36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s-ES_tradnl" sz="36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517698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. Enrique González, </a:t>
            </a:r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PhD</a:t>
            </a:r>
          </a:p>
          <a:p>
            <a:r>
              <a:rPr lang="es-ES_tradnl" sz="1600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egonzal@javeriana.edu.co</a:t>
            </a:r>
            <a:endParaRPr lang="es-ES_tradnl" sz="1600" b="1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A0E31B6A-EF9B-5C4C-B4A1-34599FE2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328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Agenda – Planificación STRIPS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1 - Representación </a:t>
            </a:r>
            <a:r>
              <a:rPr lang="es-ES" altLang="es-CO" sz="28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Conocimiento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Conceptos y Definiciones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2 - Tipos </a:t>
            </a:r>
            <a:r>
              <a:rPr lang="es-ES" altLang="es-CO" sz="28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Representación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Conocimiento Relacional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Conocimiento Heredable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Conocimiento Deductivo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Conocimiento Procedimental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3 - Problemas </a:t>
            </a:r>
            <a:r>
              <a:rPr lang="es-ES" altLang="es-CO" sz="28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Representación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Atributos – Primitivas - Conjuntos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Problema Marco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4 - Taller</a:t>
            </a:r>
            <a:endParaRPr lang="es-ES" altLang="es-CO" sz="2800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Redes Semánticas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Introducción – Semántica vs Sintaxis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223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Semántica</a:t>
            </a:r>
            <a:endParaRPr lang="es-ES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relación entre una palabra y aquello a lo que se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refiere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Sintaxis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la forma en que las palabras se organizan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029742" y="3789040"/>
            <a:ext cx="4111752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2400" dirty="0">
                <a:solidFill>
                  <a:srgbClr val="3366CC"/>
                </a:solidFill>
              </a:rPr>
              <a:t>margarita es una flor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2400" dirty="0" smtClean="0"/>
              <a:t>flor(margarita)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s-ES" sz="2400" dirty="0" smtClean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" sz="2400" dirty="0">
                <a:solidFill>
                  <a:srgbClr val="3366CC"/>
                </a:solidFill>
              </a:rPr>
              <a:t>margarita tiene tallo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2400" dirty="0" err="1" smtClean="0"/>
              <a:t>tienetallo</a:t>
            </a:r>
            <a:r>
              <a:rPr lang="es-ES" sz="2400" dirty="0" smtClean="0"/>
              <a:t>(margarita)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032602" y="4190184"/>
            <a:ext cx="399722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3200" dirty="0" smtClean="0">
                <a:sym typeface="Symbol" pitchFamily="18" charset="2"/>
              </a:rPr>
              <a:t></a:t>
            </a:r>
            <a:r>
              <a:rPr lang="es-ES" sz="2400" dirty="0"/>
              <a:t>x: flor(x) </a:t>
            </a:r>
            <a:r>
              <a:rPr lang="es-ES" sz="2400" dirty="0" smtClean="0"/>
              <a:t> </a:t>
            </a:r>
            <a:r>
              <a:rPr lang="es-ES" sz="2400" dirty="0" smtClean="0">
                <a:solidFill>
                  <a:srgbClr val="3366CC"/>
                </a:solidFill>
                <a:sym typeface="Symbol" pitchFamily="18" charset="2"/>
              </a:rPr>
              <a:t>  </a:t>
            </a:r>
            <a:r>
              <a:rPr lang="es-ES" sz="2400" dirty="0" err="1" smtClean="0"/>
              <a:t>tienetallo</a:t>
            </a:r>
            <a:r>
              <a:rPr lang="es-ES" sz="2400" dirty="0" smtClean="0"/>
              <a:t>(x</a:t>
            </a:r>
            <a:r>
              <a:rPr lang="es-ES" sz="2400" dirty="0"/>
              <a:t>) 	</a:t>
            </a:r>
            <a:endParaRPr lang="es-ES" sz="2400" dirty="0" smtClean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2400" dirty="0" smtClean="0">
                <a:solidFill>
                  <a:srgbClr val="3366CC"/>
                </a:solidFill>
              </a:rPr>
              <a:t>toda flor tiene tallo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4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Introducción – Correspondencia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RdK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47095" y="1847151"/>
            <a:ext cx="1152525" cy="936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2000">
                <a:solidFill>
                  <a:srgbClr val="C00000"/>
                </a:solidFill>
              </a:rPr>
              <a:t>Hechos</a:t>
            </a:r>
          </a:p>
          <a:p>
            <a:pPr algn="ctr"/>
            <a:r>
              <a:rPr lang="es-ES" sz="2000">
                <a:solidFill>
                  <a:srgbClr val="C00000"/>
                </a:solidFill>
              </a:rPr>
              <a:t>iniciales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307907" y="4655439"/>
            <a:ext cx="1728787" cy="1008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2000">
                <a:solidFill>
                  <a:srgbClr val="3366CC"/>
                </a:solidFill>
              </a:rPr>
              <a:t>Representación</a:t>
            </a:r>
          </a:p>
          <a:p>
            <a:pPr algn="ctr"/>
            <a:r>
              <a:rPr lang="es-ES" sz="2000">
                <a:solidFill>
                  <a:srgbClr val="3366CC"/>
                </a:solidFill>
              </a:rPr>
              <a:t>interna de los</a:t>
            </a:r>
          </a:p>
          <a:p>
            <a:pPr algn="ctr"/>
            <a:r>
              <a:rPr lang="es-ES" sz="2000">
                <a:solidFill>
                  <a:srgbClr val="3366CC"/>
                </a:solidFill>
              </a:rPr>
              <a:t>hechos finales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59757" y="4655439"/>
            <a:ext cx="1727200" cy="1008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2000" dirty="0">
                <a:solidFill>
                  <a:srgbClr val="3366CC"/>
                </a:solidFill>
              </a:rPr>
              <a:t>Representación</a:t>
            </a:r>
          </a:p>
          <a:p>
            <a:pPr algn="ctr"/>
            <a:r>
              <a:rPr lang="es-ES" sz="2000" dirty="0">
                <a:solidFill>
                  <a:srgbClr val="3366CC"/>
                </a:solidFill>
              </a:rPr>
              <a:t>interna de los</a:t>
            </a:r>
          </a:p>
          <a:p>
            <a:pPr algn="ctr"/>
            <a:r>
              <a:rPr lang="es-ES" sz="2000" dirty="0">
                <a:solidFill>
                  <a:srgbClr val="3366CC"/>
                </a:solidFill>
              </a:rPr>
              <a:t>hechos iniciales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595244" y="1847151"/>
            <a:ext cx="1152525" cy="936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2000">
                <a:solidFill>
                  <a:srgbClr val="C00000"/>
                </a:solidFill>
              </a:rPr>
              <a:t>Hechos</a:t>
            </a:r>
          </a:p>
          <a:p>
            <a:pPr algn="ctr"/>
            <a:r>
              <a:rPr lang="es-ES" sz="2000" dirty="0">
                <a:solidFill>
                  <a:srgbClr val="C00000"/>
                </a:solidFill>
              </a:rPr>
              <a:t>finales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923357" y="2783776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786957" y="5160264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4499620" y="2278951"/>
            <a:ext cx="3095625" cy="0"/>
            <a:chOff x="1610" y="1797"/>
            <a:chExt cx="1950" cy="0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610" y="179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699" y="179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517" y="179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336" y="179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154" y="179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973" y="179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91" y="179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243" y="179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61" y="179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880" y="179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424" y="179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761469" y="1870964"/>
            <a:ext cx="24481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7030A0"/>
                </a:solidFill>
              </a:rPr>
              <a:t>Semántica en el Mundo Real</a:t>
            </a:r>
            <a:endParaRPr lang="es-ES" sz="1600" dirty="0">
              <a:solidFill>
                <a:srgbClr val="7030A0"/>
              </a:solidFill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340037" y="3215576"/>
            <a:ext cx="15648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600" dirty="0"/>
              <a:t>Correspondencia</a:t>
            </a:r>
          </a:p>
          <a:p>
            <a:r>
              <a:rPr lang="es-ES" sz="1600" dirty="0"/>
              <a:t>hacia</a:t>
            </a:r>
          </a:p>
          <a:p>
            <a:r>
              <a:rPr lang="es-ES" sz="1600" dirty="0" smtClean="0"/>
              <a:t>Adelante</a:t>
            </a:r>
            <a:endParaRPr lang="es-ES" sz="1600" dirty="0"/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8253474" y="3215576"/>
            <a:ext cx="15648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600" dirty="0"/>
              <a:t>Correspondencia</a:t>
            </a:r>
          </a:p>
          <a:p>
            <a:r>
              <a:rPr lang="es-ES" sz="1600" dirty="0"/>
              <a:t>hacia</a:t>
            </a:r>
          </a:p>
          <a:p>
            <a:r>
              <a:rPr lang="es-ES" sz="1600" dirty="0" smtClean="0"/>
              <a:t>Atrás</a:t>
            </a:r>
            <a:endParaRPr lang="es-ES" sz="1600" dirty="0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5315595" y="5160264"/>
            <a:ext cx="13319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600" dirty="0" smtClean="0"/>
              <a:t>Razonamiento</a:t>
            </a:r>
          </a:p>
          <a:p>
            <a:r>
              <a:rPr lang="es-ES" sz="1600" dirty="0" smtClean="0"/>
              <a:t>Simbólico</a:t>
            </a:r>
            <a:endParaRPr lang="es-ES" sz="1600" dirty="0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8171507" y="2783776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98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6" grpId="0"/>
      <p:bldP spid="27" grpId="0"/>
      <p:bldP spid="28" grpId="0"/>
      <p:bldP spid="29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RdK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Tipos de Representación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 </a:t>
            </a:r>
            <a:r>
              <a:rPr lang="es-ES" altLang="es-CO" sz="28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Deseables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 smtClean="0">
                <a:solidFill>
                  <a:schemeClr val="accent2">
                    <a:lumMod val="75000"/>
                  </a:schemeClr>
                </a:solidFill>
              </a:rPr>
              <a:t>Suficiencia </a:t>
            </a: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de la Representación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poder representar todos los tipos de conocimiento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Suficiencia Deductiva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capacidad para generar nuevas estructuras de conocimiento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Eficiencia Deductiva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poder agregar información a las estructuras de deducción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Eficiencia en la Adquisición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facilidad para obtener información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RdK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Tipos de Representación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Conocimiento Relacional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Bases de Datos 	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 err="1" smtClean="0">
                <a:solidFill>
                  <a:schemeClr val="accent1">
                    <a:lumMod val="50000"/>
                  </a:schemeClr>
                </a:solidFill>
              </a:rPr>
              <a:t>tuplas</a:t>
            </a: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que asocian datos en forma estructurada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 err="1" smtClean="0">
                <a:solidFill>
                  <a:schemeClr val="accent1">
                    <a:lumMod val="50000"/>
                  </a:schemeClr>
                </a:solidFill>
              </a:rPr>
              <a:t>queries</a:t>
            </a: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sobre un modelo relacional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Características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posee poca suficiencia deductiva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simple de entender y usar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soporte para otros mecanismos más complejos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Group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956652"/>
              </p:ext>
            </p:extLst>
          </p:nvPr>
        </p:nvGraphicFramePr>
        <p:xfrm>
          <a:off x="6654065" y="2807442"/>
          <a:ext cx="5330146" cy="1859280"/>
        </p:xfrm>
        <a:graphic>
          <a:graphicData uri="http://schemas.openxmlformats.org/drawingml/2006/table">
            <a:tbl>
              <a:tblPr/>
              <a:tblGrid>
                <a:gridCol w="1330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Jugador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Altura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Peso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Patea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Miguel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Derecha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Derecha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Juan Pablo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Derecha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Oscar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Izquierda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093977" y="5134772"/>
            <a:ext cx="445032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2400" dirty="0" smtClean="0">
                <a:solidFill>
                  <a:srgbClr val="3366CC"/>
                </a:solidFill>
              </a:rPr>
              <a:t>jugador(Miguel,1.80,60,Derecha)</a:t>
            </a:r>
            <a:endParaRPr lang="es-ES" sz="2400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RdK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Tipos de Representación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Conocimiento Heredable</a:t>
            </a:r>
            <a:endParaRPr lang="es-ES" altLang="es-CO" sz="2800" b="0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Estructuras de Ranura y Relleno</a:t>
            </a:r>
            <a:endParaRPr kumimoji="0" lang="es-ES" altLang="es-CO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Redes Semánticas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Sistemas de Marcos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Guiones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Inferencia por Herencia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Objetos 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organizados en clases asimilables a conjuntos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kumimoji="0" lang="es-ES" altLang="es-CO" sz="1800" b="0" dirty="0">
                <a:solidFill>
                  <a:srgbClr val="7030A0"/>
                </a:solidFill>
              </a:rPr>
              <a:t>es-un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” → relación de subconjunto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kumimoji="0" lang="es-ES" altLang="es-CO" sz="1800" b="0" dirty="0">
                <a:solidFill>
                  <a:srgbClr val="7030A0"/>
                </a:solidFill>
              </a:rPr>
              <a:t>instancia-de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” → relación de pertenencia a un conjunto</a:t>
            </a: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8088557" y="2344678"/>
            <a:ext cx="2376264" cy="2736304"/>
            <a:chOff x="6444208" y="1268760"/>
            <a:chExt cx="2376264" cy="2736304"/>
          </a:xfrm>
        </p:grpSpPr>
        <p:sp>
          <p:nvSpPr>
            <p:cNvPr id="9" name="Elipse 8"/>
            <p:cNvSpPr/>
            <p:nvPr/>
          </p:nvSpPr>
          <p:spPr bwMode="auto">
            <a:xfrm>
              <a:off x="6444208" y="1268760"/>
              <a:ext cx="2376264" cy="2736304"/>
            </a:xfrm>
            <a:prstGeom prst="ellipse">
              <a:avLst/>
            </a:prstGeom>
            <a:solidFill>
              <a:srgbClr val="3366CC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s-C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118418" y="1300118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8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personas</a:t>
              </a:r>
              <a:endParaRPr lang="es-CO" sz="18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8268577" y="2704718"/>
            <a:ext cx="2016224" cy="2240424"/>
            <a:chOff x="6624228" y="1628800"/>
            <a:chExt cx="2016224" cy="2240424"/>
          </a:xfrm>
        </p:grpSpPr>
        <p:sp>
          <p:nvSpPr>
            <p:cNvPr id="12" name="Elipse 11"/>
            <p:cNvSpPr/>
            <p:nvPr/>
          </p:nvSpPr>
          <p:spPr bwMode="auto">
            <a:xfrm>
              <a:off x="6624228" y="1628800"/>
              <a:ext cx="2016224" cy="2240424"/>
            </a:xfrm>
            <a:prstGeom prst="ellipse">
              <a:avLst/>
            </a:prstGeom>
            <a:solidFill>
              <a:srgbClr val="3366CC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s-C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176127" y="1733513"/>
              <a:ext cx="912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mujeres</a:t>
              </a:r>
              <a:endParaRPr lang="es-CO" sz="1800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8484601" y="3242826"/>
            <a:ext cx="1584176" cy="1622132"/>
            <a:chOff x="6840252" y="2166908"/>
            <a:chExt cx="1584176" cy="1622132"/>
          </a:xfrm>
        </p:grpSpPr>
        <p:sp>
          <p:nvSpPr>
            <p:cNvPr id="15" name="Elipse 14"/>
            <p:cNvSpPr/>
            <p:nvPr/>
          </p:nvSpPr>
          <p:spPr bwMode="auto">
            <a:xfrm>
              <a:off x="6840252" y="2166908"/>
              <a:ext cx="1584176" cy="1622132"/>
            </a:xfrm>
            <a:prstGeom prst="ellipse">
              <a:avLst/>
            </a:prstGeom>
            <a:solidFill>
              <a:srgbClr val="3366CC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s-C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074335" y="2344678"/>
              <a:ext cx="1116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dirty="0" smtClean="0">
                  <a:solidFill>
                    <a:srgbClr val="FFFF99"/>
                  </a:solidFill>
                </a:rPr>
                <a:t>estudiantes</a:t>
              </a:r>
              <a:endParaRPr lang="es-CO" sz="1600" dirty="0">
                <a:solidFill>
                  <a:srgbClr val="FFFF99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674649" y="3852316"/>
            <a:ext cx="510905" cy="523146"/>
            <a:chOff x="7030300" y="2776398"/>
            <a:chExt cx="510905" cy="523146"/>
          </a:xfrm>
        </p:grpSpPr>
        <p:sp>
          <p:nvSpPr>
            <p:cNvPr id="18" name="Elipse 17"/>
            <p:cNvSpPr/>
            <p:nvPr/>
          </p:nvSpPr>
          <p:spPr bwMode="auto">
            <a:xfrm>
              <a:off x="7030300" y="2776398"/>
              <a:ext cx="510905" cy="523146"/>
            </a:xfrm>
            <a:prstGeom prst="ellipse">
              <a:avLst/>
            </a:prstGeom>
            <a:solidFill>
              <a:srgbClr val="3366CC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s-C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049150" y="2868694"/>
              <a:ext cx="473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dirty="0" err="1" smtClean="0">
                  <a:solidFill>
                    <a:srgbClr val="EAF5A9"/>
                  </a:solidFill>
                </a:rPr>
                <a:t>ana</a:t>
              </a:r>
              <a:endParaRPr lang="es-CO" sz="1600" dirty="0">
                <a:solidFill>
                  <a:srgbClr val="EAF5A9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9333627" y="4053780"/>
            <a:ext cx="510905" cy="523146"/>
            <a:chOff x="7030300" y="2776398"/>
            <a:chExt cx="510905" cy="523146"/>
          </a:xfrm>
        </p:grpSpPr>
        <p:sp>
          <p:nvSpPr>
            <p:cNvPr id="21" name="Elipse 20"/>
            <p:cNvSpPr/>
            <p:nvPr/>
          </p:nvSpPr>
          <p:spPr bwMode="auto">
            <a:xfrm>
              <a:off x="7030300" y="2776398"/>
              <a:ext cx="510905" cy="523146"/>
            </a:xfrm>
            <a:prstGeom prst="ellipse">
              <a:avLst/>
            </a:prstGeom>
            <a:solidFill>
              <a:srgbClr val="3366CC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s-C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7044340" y="2868694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dirty="0" err="1" smtClean="0">
                  <a:solidFill>
                    <a:srgbClr val="EAF5A9"/>
                  </a:solidFill>
                </a:rPr>
                <a:t>pao</a:t>
              </a:r>
              <a:endParaRPr lang="es-CO" sz="1600" dirty="0">
                <a:solidFill>
                  <a:srgbClr val="EAF5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3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RdK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Tipos de Representación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Conocimiento Deductivo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Lógica de Predicados</a:t>
            </a:r>
            <a:endParaRPr kumimoji="0" lang="es-ES" altLang="es-CO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descripción formal mediante hechos y reglas 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para realizar </a:t>
            </a:r>
            <a:r>
              <a:rPr kumimoji="0" lang="es-ES" altLang="es-CO" sz="1800" b="0" dirty="0" smtClean="0">
                <a:solidFill>
                  <a:srgbClr val="7030A0"/>
                </a:solidFill>
              </a:rPr>
              <a:t>inferencia lógica</a:t>
            </a:r>
            <a:endParaRPr kumimoji="0" lang="es-ES" altLang="es-CO" sz="1800" b="0" dirty="0">
              <a:solidFill>
                <a:srgbClr val="7030A0"/>
              </a:solidFill>
            </a:endParaRP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apropiada para describir relaciones entre los </a:t>
            </a: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objetos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facilita expresión de reglas</a:t>
            </a: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1224147" y="4191147"/>
            <a:ext cx="429198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3200" dirty="0" smtClean="0">
                <a:sym typeface="Symbol" pitchFamily="18" charset="2"/>
              </a:rPr>
              <a:t></a:t>
            </a:r>
            <a:r>
              <a:rPr lang="es-ES" sz="2400" dirty="0"/>
              <a:t>x: </a:t>
            </a:r>
            <a:r>
              <a:rPr lang="es-ES" sz="2400" dirty="0" smtClean="0"/>
              <a:t>hombre(x)  </a:t>
            </a:r>
            <a:r>
              <a:rPr lang="es-ES" sz="2400" dirty="0">
                <a:solidFill>
                  <a:srgbClr val="3366CC"/>
                </a:solidFill>
                <a:sym typeface="Symbol" pitchFamily="18" charset="2"/>
              </a:rPr>
              <a:t> </a:t>
            </a:r>
            <a:r>
              <a:rPr lang="es-ES" sz="2400" dirty="0" smtClean="0">
                <a:solidFill>
                  <a:srgbClr val="3366CC"/>
                </a:solidFill>
                <a:sym typeface="Symbol" pitchFamily="18" charset="2"/>
              </a:rPr>
              <a:t> </a:t>
            </a:r>
            <a:r>
              <a:rPr lang="es-ES" sz="2400" dirty="0" smtClean="0"/>
              <a:t>mortal(x</a:t>
            </a:r>
            <a:r>
              <a:rPr lang="es-ES" sz="2400" dirty="0"/>
              <a:t>) 	</a:t>
            </a:r>
            <a:endParaRPr lang="es-ES" sz="2400" dirty="0" smtClean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2400" dirty="0" smtClean="0">
                <a:solidFill>
                  <a:srgbClr val="3366CC"/>
                </a:solidFill>
              </a:rPr>
              <a:t>Todos los hombres son mortales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s-ES" sz="2400" dirty="0" smtClean="0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6309271" y="4191147"/>
            <a:ext cx="478635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3200" dirty="0" smtClean="0">
                <a:sym typeface="Symbol" pitchFamily="18" charset="2"/>
              </a:rPr>
              <a:t></a:t>
            </a:r>
            <a:r>
              <a:rPr lang="es-ES" sz="2400" dirty="0" err="1" smtClean="0"/>
              <a:t>x,y</a:t>
            </a:r>
            <a:r>
              <a:rPr lang="es-ES" sz="2400" dirty="0" smtClean="0"/>
              <a:t> : golpea(</a:t>
            </a:r>
            <a:r>
              <a:rPr lang="es-ES" sz="2400" dirty="0" err="1" smtClean="0"/>
              <a:t>x,y</a:t>
            </a:r>
            <a:r>
              <a:rPr lang="es-ES" sz="2400" dirty="0" smtClean="0"/>
              <a:t>)  </a:t>
            </a:r>
            <a:r>
              <a:rPr lang="es-ES" sz="2400" dirty="0" smtClean="0">
                <a:solidFill>
                  <a:srgbClr val="3366CC"/>
                </a:solidFill>
                <a:sym typeface="Symbol" pitchFamily="18" charset="2"/>
              </a:rPr>
              <a:t>  </a:t>
            </a:r>
            <a:r>
              <a:rPr lang="es-ES" sz="2400" dirty="0" err="1" smtClean="0"/>
              <a:t>hacefalta</a:t>
            </a:r>
            <a:r>
              <a:rPr lang="es-ES" sz="2400" dirty="0" smtClean="0"/>
              <a:t>(x</a:t>
            </a:r>
            <a:r>
              <a:rPr lang="es-ES" sz="2400" dirty="0"/>
              <a:t>) </a:t>
            </a:r>
            <a:endParaRPr lang="es-ES" sz="2400" dirty="0" smtClean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" sz="2400" dirty="0" smtClean="0">
                <a:solidFill>
                  <a:srgbClr val="3366CC"/>
                </a:solidFill>
              </a:rPr>
              <a:t>Si x golpea a y entonces x hace falta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4903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RdK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Tipos de Representación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sz="28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Conocimiento Procedimental</a:t>
            </a:r>
            <a:endParaRPr lang="es-ES" altLang="es-CO" sz="2800" b="0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 smtClean="0">
                <a:solidFill>
                  <a:schemeClr val="accent2">
                    <a:lumMod val="75000"/>
                  </a:schemeClr>
                </a:solidFill>
              </a:rPr>
              <a:t>Reglas </a:t>
            </a: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kumimoji="0" lang="es-ES" altLang="es-CO" sz="2000" dirty="0" smtClean="0">
                <a:solidFill>
                  <a:schemeClr val="accent2">
                    <a:lumMod val="75000"/>
                  </a:schemeClr>
                </a:solidFill>
              </a:rPr>
              <a:t>Producción – Sistemas Expertos</a:t>
            </a:r>
            <a:endParaRPr kumimoji="0" lang="es-ES" altLang="es-CO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conjunto de reglas </a:t>
            </a:r>
            <a:r>
              <a:rPr kumimoji="0" lang="es-ES" altLang="es-CO" sz="1800" dirty="0">
                <a:solidFill>
                  <a:srgbClr val="7030A0"/>
                </a:solidFill>
              </a:rPr>
              <a:t>SI</a:t>
            </a:r>
            <a:r>
              <a:rPr kumimoji="0" lang="es-ES" altLang="es-CO" sz="1800" b="0" dirty="0">
                <a:solidFill>
                  <a:srgbClr val="7030A0"/>
                </a:solidFill>
              </a:rPr>
              <a:t> condición </a:t>
            </a:r>
            <a:r>
              <a:rPr kumimoji="0" lang="es-ES" altLang="es-CO" sz="1800" dirty="0">
                <a:solidFill>
                  <a:srgbClr val="7030A0"/>
                </a:solidFill>
              </a:rPr>
              <a:t>ENT</a:t>
            </a:r>
            <a:r>
              <a:rPr kumimoji="0" lang="es-ES" altLang="es-CO" sz="1800" b="0" dirty="0">
                <a:solidFill>
                  <a:srgbClr val="7030A0"/>
                </a:solidFill>
              </a:rPr>
              <a:t> acción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evaluadas simultáneamente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disparo selectivo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encadenamiento genera proceso de inferencia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 smtClean="0">
                <a:solidFill>
                  <a:schemeClr val="accent2">
                    <a:lumMod val="75000"/>
                  </a:schemeClr>
                </a:solidFill>
              </a:rPr>
              <a:t>Programación </a:t>
            </a:r>
            <a:r>
              <a:rPr kumimoji="0" lang="es-ES" altLang="es-CO" sz="2000" dirty="0">
                <a:solidFill>
                  <a:schemeClr val="accent2">
                    <a:lumMod val="75000"/>
                  </a:schemeClr>
                </a:solidFill>
              </a:rPr>
              <a:t>Procedural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secuencia </a:t>
            </a: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operativa a realizar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1800" b="0" dirty="0">
                <a:solidFill>
                  <a:schemeClr val="accent1">
                    <a:lumMod val="50000"/>
                  </a:schemeClr>
                </a:solidFill>
              </a:rPr>
              <a:t>lenguajes imperativos (Java, C++, </a:t>
            </a:r>
            <a:r>
              <a:rPr kumimoji="0" lang="es-ES" altLang="es-CO" sz="1800" b="0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kumimoji="0" lang="es-ES" altLang="es-CO" sz="18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6A30E3D-1A24-40F4-AEEE-999A97DC7BC6}"/>
              </a:ext>
            </a:extLst>
          </p:cNvPr>
          <p:cNvSpPr/>
          <p:nvPr/>
        </p:nvSpPr>
        <p:spPr bwMode="auto">
          <a:xfrm>
            <a:off x="3506348" y="1843485"/>
            <a:ext cx="7286398" cy="27555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2800" b="1" i="0" u="none" strike="noStrike" cap="none" normalizeH="0" baseline="0">
              <a:ln>
                <a:noFill/>
              </a:ln>
              <a:solidFill>
                <a:srgbClr val="0066FF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E54A400-885D-4CF2-B7A1-472B9EC257A8}"/>
              </a:ext>
            </a:extLst>
          </p:cNvPr>
          <p:cNvSpPr/>
          <p:nvPr/>
        </p:nvSpPr>
        <p:spPr bwMode="auto">
          <a:xfrm>
            <a:off x="6550927" y="2073586"/>
            <a:ext cx="5431809" cy="1961335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2400" b="1" i="0" u="none" strike="noStrike" cap="none" normalizeH="0" baseline="0">
              <a:ln>
                <a:noFill/>
              </a:ln>
              <a:solidFill>
                <a:srgbClr val="0066FF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47A266-1835-4AE8-86C5-DB12E5B99E59}"/>
              </a:ext>
            </a:extLst>
          </p:cNvPr>
          <p:cNvSpPr/>
          <p:nvPr/>
        </p:nvSpPr>
        <p:spPr bwMode="auto">
          <a:xfrm>
            <a:off x="6713112" y="2660957"/>
            <a:ext cx="1405366" cy="740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sz="1400" b="1" dirty="0">
                <a:solidFill>
                  <a:schemeClr val="tx1"/>
                </a:solidFill>
              </a:rPr>
              <a:t>BASE DE CONOCIMIENTO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AAAA30-6176-411B-80B2-4E073EC601AE}"/>
              </a:ext>
            </a:extLst>
          </p:cNvPr>
          <p:cNvSpPr/>
          <p:nvPr/>
        </p:nvSpPr>
        <p:spPr bwMode="auto">
          <a:xfrm>
            <a:off x="8611917" y="2660957"/>
            <a:ext cx="1347322" cy="740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sz="1400" b="1" dirty="0">
                <a:solidFill>
                  <a:schemeClr val="tx1"/>
                </a:solidFill>
              </a:rPr>
              <a:t>MOTOR DE INFERENCIA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DD42F59-F7E4-490A-B977-829D93B6B921}"/>
              </a:ext>
            </a:extLst>
          </p:cNvPr>
          <p:cNvSpPr/>
          <p:nvPr/>
        </p:nvSpPr>
        <p:spPr bwMode="auto">
          <a:xfrm>
            <a:off x="10481483" y="2660957"/>
            <a:ext cx="1347322" cy="740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sz="1400" b="1" dirty="0">
                <a:solidFill>
                  <a:schemeClr val="tx1"/>
                </a:solidFill>
              </a:rPr>
              <a:t>BASE DE HECHOS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C65D1D-0F62-40C3-A743-8C73C705CF95}"/>
              </a:ext>
            </a:extLst>
          </p:cNvPr>
          <p:cNvSpPr txBox="1"/>
          <p:nvPr/>
        </p:nvSpPr>
        <p:spPr>
          <a:xfrm>
            <a:off x="8905063" y="4972303"/>
            <a:ext cx="116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USUARIO</a:t>
            </a:r>
          </a:p>
        </p:txBody>
      </p:sp>
      <p:sp>
        <p:nvSpPr>
          <p:cNvPr id="14" name="Flecha arriba 14">
            <a:extLst>
              <a:ext uri="{FF2B5EF4-FFF2-40B4-BE49-F238E27FC236}">
                <a16:creationId xmlns:a16="http://schemas.microsoft.com/office/drawing/2014/main" id="{520D5C99-358D-43AD-8301-029CBEF6471C}"/>
              </a:ext>
            </a:extLst>
          </p:cNvPr>
          <p:cNvSpPr/>
          <p:nvPr/>
        </p:nvSpPr>
        <p:spPr bwMode="auto">
          <a:xfrm>
            <a:off x="8818575" y="4171541"/>
            <a:ext cx="484370" cy="651119"/>
          </a:xfrm>
          <a:prstGeom prst="upArrow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2800" b="1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Verdana" pitchFamily="34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29A74AF-1ADF-44BF-8A77-F77513841013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8118478" y="3031445"/>
            <a:ext cx="49343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6B40014-1DFF-4BEB-A5CB-B0872CDD2AA3}"/>
              </a:ext>
            </a:extLst>
          </p:cNvPr>
          <p:cNvCxnSpPr>
            <a:cxnSpLocks/>
          </p:cNvCxnSpPr>
          <p:nvPr/>
        </p:nvCxnSpPr>
        <p:spPr bwMode="auto">
          <a:xfrm>
            <a:off x="9959239" y="3041925"/>
            <a:ext cx="52224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DD42F59-F7E4-490A-B977-829D93B6B921}"/>
              </a:ext>
            </a:extLst>
          </p:cNvPr>
          <p:cNvSpPr/>
          <p:nvPr/>
        </p:nvSpPr>
        <p:spPr bwMode="auto">
          <a:xfrm>
            <a:off x="8160115" y="3508755"/>
            <a:ext cx="2321368" cy="3575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wordArtVert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sz="1400" b="1" dirty="0">
                <a:solidFill>
                  <a:schemeClr val="tx1"/>
                </a:solidFill>
              </a:rPr>
              <a:t>INTERFAZ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DD42F59-F7E4-490A-B977-829D93B6B921}"/>
              </a:ext>
            </a:extLst>
          </p:cNvPr>
          <p:cNvSpPr/>
          <p:nvPr/>
        </p:nvSpPr>
        <p:spPr bwMode="auto">
          <a:xfrm>
            <a:off x="7415795" y="2179330"/>
            <a:ext cx="3823203" cy="3575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400" b="1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sz="1400" b="1" dirty="0" smtClean="0">
                <a:solidFill>
                  <a:schemeClr val="tx1"/>
                </a:solidFill>
              </a:rPr>
              <a:t>MÓDULO </a:t>
            </a:r>
            <a:r>
              <a:rPr lang="es-CO" sz="1400" b="1" dirty="0">
                <a:solidFill>
                  <a:schemeClr val="tx1"/>
                </a:solidFill>
              </a:rPr>
              <a:t>DE </a:t>
            </a:r>
            <a:r>
              <a:rPr lang="es-CO" sz="1400" b="1" dirty="0" smtClean="0">
                <a:solidFill>
                  <a:schemeClr val="tx1"/>
                </a:solidFill>
              </a:rPr>
              <a:t>EXPLICACION</a:t>
            </a:r>
            <a:endParaRPr kumimoji="0" lang="es-CO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Flecha arriba 14">
            <a:extLst>
              <a:ext uri="{FF2B5EF4-FFF2-40B4-BE49-F238E27FC236}">
                <a16:creationId xmlns:a16="http://schemas.microsoft.com/office/drawing/2014/main" id="{520D5C99-358D-43AD-8301-029CBEF6471C}"/>
              </a:ext>
            </a:extLst>
          </p:cNvPr>
          <p:cNvSpPr/>
          <p:nvPr/>
        </p:nvSpPr>
        <p:spPr bwMode="auto">
          <a:xfrm rot="10800000">
            <a:off x="9488517" y="4178052"/>
            <a:ext cx="484370" cy="651119"/>
          </a:xfrm>
          <a:prstGeom prst="upArrow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2800" b="1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Verdana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6" y="4989529"/>
            <a:ext cx="674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9113</TotalTime>
  <Words>980</Words>
  <Application>Microsoft Office PowerPoint</Application>
  <PresentationFormat>Panorámica</PresentationFormat>
  <Paragraphs>326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Symbol</vt:lpstr>
      <vt:lpstr>Verdana</vt:lpstr>
      <vt:lpstr>Wingdings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Enrique Gonzalez Guerrero</cp:lastModifiedBy>
  <cp:revision>376</cp:revision>
  <dcterms:created xsi:type="dcterms:W3CDTF">2017-03-01T15:55:36Z</dcterms:created>
  <dcterms:modified xsi:type="dcterms:W3CDTF">2021-03-03T17:31:20Z</dcterms:modified>
</cp:coreProperties>
</file>