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45" r:id="rId2"/>
    <p:sldId id="475" r:id="rId3"/>
    <p:sldId id="513" r:id="rId4"/>
    <p:sldId id="514" r:id="rId5"/>
    <p:sldId id="515" r:id="rId6"/>
    <p:sldId id="516" r:id="rId7"/>
    <p:sldId id="517" r:id="rId8"/>
    <p:sldId id="518" r:id="rId9"/>
    <p:sldId id="520" r:id="rId10"/>
    <p:sldId id="521" r:id="rId11"/>
    <p:sldId id="512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2115" autoAdjust="0"/>
  </p:normalViewPr>
  <p:slideViewPr>
    <p:cSldViewPr snapToGrid="0" snapToObjects="1">
      <p:cViewPr varScale="1">
        <p:scale>
          <a:sx n="85" d="100"/>
          <a:sy n="85" d="100"/>
        </p:scale>
        <p:origin x="4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(D,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) :- padre(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,H), </a:t>
            </a:r>
            <a:r>
              <a:rPr lang="es-ES" sz="12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,H).  -&gt;  </a:t>
            </a:r>
            <a:r>
              <a:rPr lang="es-ES" dirty="0" err="1" smtClean="0"/>
              <a:t>desc</a:t>
            </a:r>
            <a:r>
              <a:rPr lang="es-ES" dirty="0" smtClean="0"/>
              <a:t>(</a:t>
            </a:r>
            <a:r>
              <a:rPr lang="es-ES" dirty="0" err="1" smtClean="0"/>
              <a:t>isa,tito</a:t>
            </a:r>
            <a:r>
              <a:rPr lang="es-ES" dirty="0" smtClean="0"/>
              <a:t>) :- padre(tito, </a:t>
            </a:r>
            <a:r>
              <a:rPr lang="es-ES" dirty="0" err="1" smtClean="0"/>
              <a:t>chich</a:t>
            </a:r>
            <a:r>
              <a:rPr lang="es-ES" dirty="0" smtClean="0"/>
              <a:t>),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desc</a:t>
            </a:r>
            <a:r>
              <a:rPr lang="es-ES" baseline="0" dirty="0" smtClean="0"/>
              <a:t>(</a:t>
            </a:r>
            <a:r>
              <a:rPr lang="es-ES" baseline="0" dirty="0" err="1" smtClean="0"/>
              <a:t>isa,chich</a:t>
            </a:r>
            <a:r>
              <a:rPr lang="es-ES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,A) :- padre(P,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), </a:t>
            </a:r>
            <a:r>
              <a:rPr lang="es-ES" sz="12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(P,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).  -&gt;  </a:t>
            </a:r>
            <a:r>
              <a:rPr lang="es-ES" dirty="0" err="1" smtClean="0"/>
              <a:t>desc</a:t>
            </a:r>
            <a:r>
              <a:rPr lang="es-ES" dirty="0" smtClean="0"/>
              <a:t>(</a:t>
            </a:r>
            <a:r>
              <a:rPr lang="es-ES" dirty="0" err="1" smtClean="0"/>
              <a:t>isa,tito</a:t>
            </a:r>
            <a:r>
              <a:rPr lang="es-ES" dirty="0" smtClean="0"/>
              <a:t>) :- padre(</a:t>
            </a:r>
            <a:r>
              <a:rPr lang="es-ES" dirty="0" err="1" smtClean="0"/>
              <a:t>chich,isa</a:t>
            </a:r>
            <a:r>
              <a:rPr lang="es-ES" dirty="0" smtClean="0"/>
              <a:t>),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desc</a:t>
            </a:r>
            <a:r>
              <a:rPr lang="es-ES" baseline="0" dirty="0" smtClean="0"/>
              <a:t>(</a:t>
            </a:r>
            <a:r>
              <a:rPr lang="es-ES" baseline="0" dirty="0" err="1" smtClean="0"/>
              <a:t>chich,tito</a:t>
            </a:r>
            <a:r>
              <a:rPr lang="es-ES" baseline="0" dirty="0" smtClean="0"/>
              <a:t>).</a:t>
            </a:r>
          </a:p>
          <a:p>
            <a:endParaRPr lang="es-ES" baseline="0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54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83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19/09/2020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  <a:endParaRPr lang="es-ES_tradnl" sz="5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Introducción a PROLOG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 PhD</a:t>
            </a:r>
          </a:p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27319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4- Recursión en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- Listas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1440841"/>
            <a:ext cx="3381119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b="1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</a:p>
          <a:p>
            <a:pPr algn="ctr"/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7030A0"/>
                </a:solidFill>
              </a:rPr>
              <a:t>member</a:t>
            </a:r>
            <a:r>
              <a:rPr lang="es-ES" dirty="0" smtClean="0">
                <a:solidFill>
                  <a:srgbClr val="7030A0"/>
                </a:solidFill>
              </a:rPr>
              <a:t>(b,[</a:t>
            </a:r>
            <a:r>
              <a:rPr lang="es-ES" dirty="0" err="1" smtClean="0">
                <a:solidFill>
                  <a:srgbClr val="7030A0"/>
                </a:solidFill>
              </a:rPr>
              <a:t>a,b,c</a:t>
            </a:r>
            <a:r>
              <a:rPr lang="es-ES" dirty="0" smtClean="0">
                <a:solidFill>
                  <a:srgbClr val="7030A0"/>
                </a:solidFill>
              </a:rPr>
              <a:t>])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069642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11281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164317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7030A0"/>
                </a:solidFill>
              </a:rPr>
              <a:t>member</a:t>
            </a:r>
            <a:r>
              <a:rPr lang="es-ES" sz="1600" dirty="0">
                <a:solidFill>
                  <a:srgbClr val="7030A0"/>
                </a:solidFill>
              </a:rPr>
              <a:t>(b,[</a:t>
            </a:r>
            <a:r>
              <a:rPr lang="es-ES" sz="1600" dirty="0" err="1">
                <a:solidFill>
                  <a:srgbClr val="7030A0"/>
                </a:solidFill>
              </a:rPr>
              <a:t>a,b,c</a:t>
            </a:r>
            <a:r>
              <a:rPr lang="es-ES" sz="1600" dirty="0">
                <a:solidFill>
                  <a:srgbClr val="7030A0"/>
                </a:solidFill>
              </a:rPr>
              <a:t>])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2603987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C00000"/>
                </a:solidFill>
              </a:rPr>
              <a:t>member</a:t>
            </a:r>
            <a:r>
              <a:rPr lang="es-ES" sz="1600" dirty="0">
                <a:solidFill>
                  <a:srgbClr val="C00000"/>
                </a:solidFill>
              </a:rPr>
              <a:t>(X, [H│T]) :- </a:t>
            </a:r>
            <a:r>
              <a:rPr lang="es-ES" sz="1600" dirty="0" smtClean="0">
                <a:solidFill>
                  <a:srgbClr val="C00000"/>
                </a:solidFill>
              </a:rPr>
              <a:t>X=H, ! ?</a:t>
            </a:r>
          </a:p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X=b  H=a  T=[</a:t>
            </a:r>
            <a:r>
              <a:rPr lang="es-ES" sz="1600" dirty="0" err="1" smtClean="0">
                <a:solidFill>
                  <a:srgbClr val="C00000"/>
                </a:solidFill>
              </a:rPr>
              <a:t>b,c</a:t>
            </a:r>
            <a:r>
              <a:rPr lang="es-ES" sz="1600" dirty="0" smtClean="0">
                <a:solidFill>
                  <a:srgbClr val="C00000"/>
                </a:solidFill>
              </a:rPr>
              <a:t>]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645128" y="5067870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X, [H│T]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X=H, !.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842367" y="5425430"/>
            <a:ext cx="317250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(X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, [H│T]) :-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(X,T).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9288711" y="1486340"/>
            <a:ext cx="2323072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</a:p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         L = [H│T]</a:t>
            </a:r>
          </a:p>
          <a:p>
            <a:endParaRPr lang="es-E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 L = [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a,b,c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] = [H│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]  </a:t>
            </a:r>
          </a:p>
          <a:p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     H = a   T = [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b,c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endParaRPr lang="es-CO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795158" y="3123878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(X, [H│T]) :-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(X,T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X=b  H=a  T=[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b,c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4800599" y="3750289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7030A0"/>
                </a:solidFill>
              </a:rPr>
              <a:t>member</a:t>
            </a:r>
            <a:r>
              <a:rPr lang="es-ES" sz="1600" dirty="0">
                <a:solidFill>
                  <a:srgbClr val="7030A0"/>
                </a:solidFill>
              </a:rPr>
              <a:t>(b</a:t>
            </a:r>
            <a:r>
              <a:rPr lang="es-ES" sz="1600" dirty="0" smtClean="0">
                <a:solidFill>
                  <a:srgbClr val="7030A0"/>
                </a:solidFill>
              </a:rPr>
              <a:t>,[</a:t>
            </a:r>
            <a:r>
              <a:rPr lang="es-ES" sz="1600" dirty="0" err="1" smtClean="0">
                <a:solidFill>
                  <a:srgbClr val="7030A0"/>
                </a:solidFill>
              </a:rPr>
              <a:t>b,c</a:t>
            </a:r>
            <a:r>
              <a:rPr lang="es-ES" sz="1600" dirty="0">
                <a:solidFill>
                  <a:srgbClr val="7030A0"/>
                </a:solidFill>
              </a:rPr>
              <a:t>])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795158" y="4094423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00B050"/>
                </a:solidFill>
              </a:rPr>
              <a:t>member</a:t>
            </a:r>
            <a:r>
              <a:rPr lang="es-ES" sz="1600" dirty="0">
                <a:solidFill>
                  <a:srgbClr val="00B050"/>
                </a:solidFill>
              </a:rPr>
              <a:t>(X, [H│T]) :- </a:t>
            </a:r>
            <a:r>
              <a:rPr lang="es-ES" sz="1600" dirty="0" smtClean="0">
                <a:solidFill>
                  <a:srgbClr val="00B050"/>
                </a:solidFill>
              </a:rPr>
              <a:t>X=H, ! ?</a:t>
            </a:r>
          </a:p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X=b  H=b  T=[c]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843012" y="5078256"/>
            <a:ext cx="318323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X,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[X│_]).</a:t>
            </a:r>
          </a:p>
        </p:txBody>
      </p:sp>
    </p:spTree>
    <p:extLst>
      <p:ext uri="{BB962C8B-B14F-4D97-AF65-F5344CB8AC3E}">
        <p14:creationId xmlns:p14="http://schemas.microsoft.com/office/powerpoint/2010/main" val="22354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21" grpId="0"/>
      <p:bldP spid="24" grpId="0"/>
      <p:bldP spid="25" grpId="0"/>
      <p:bldP spid="26" grpId="0"/>
      <p:bldP spid="28" grpId="0"/>
      <p:bldP spid="32" grpId="0"/>
      <p:bldP spid="27" grpId="0"/>
      <p:bldP spid="38" grpId="0" animBg="1"/>
      <p:bldP spid="40" grpId="0"/>
      <p:bldP spid="42" grpId="0"/>
      <p:bldP spid="43" grpId="0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  <a:endParaRPr lang="es-ES_tradnl" sz="5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Introducción a PROLOG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59685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 PhD</a:t>
            </a:r>
          </a:p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1- Conceptos Básicos de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600" y="2000406"/>
            <a:ext cx="3381118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dirty="0" smtClean="0">
                <a:solidFill>
                  <a:srgbClr val="0070C0"/>
                </a:solidFill>
              </a:rPr>
              <a:t>Paradigma de</a:t>
            </a:r>
          </a:p>
          <a:p>
            <a:pPr algn="ctr"/>
            <a:r>
              <a:rPr lang="es-ES" dirty="0" smtClean="0">
                <a:solidFill>
                  <a:srgbClr val="0070C0"/>
                </a:solidFill>
              </a:rPr>
              <a:t>Programación Lógica</a:t>
            </a: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062103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Lo que es Verdadero</a:t>
            </a:r>
          </a:p>
          <a:p>
            <a:pPr algn="ctr"/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cláusulas sin variables</a:t>
            </a:r>
          </a:p>
          <a:p>
            <a:pPr algn="ctr"/>
            <a:endParaRPr lang="es-CO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cláusulas con variables</a:t>
            </a: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9523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 flipV="1">
            <a:off x="2971800" y="2515974"/>
            <a:ext cx="1828800" cy="4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501709" y="215193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Query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2971800" y="2790948"/>
            <a:ext cx="1828800" cy="457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529699" y="272026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Reply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4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1- Conceptos Básicos de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726435" y="2161969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p</a:t>
            </a:r>
            <a:r>
              <a:rPr lang="es-ES" dirty="0" smtClean="0">
                <a:solidFill>
                  <a:srgbClr val="7030A0"/>
                </a:solidFill>
              </a:rPr>
              <a:t>adre(</a:t>
            </a:r>
            <a:r>
              <a:rPr lang="es-ES" dirty="0" err="1" smtClean="0">
                <a:solidFill>
                  <a:srgbClr val="7030A0"/>
                </a:solidFill>
              </a:rPr>
              <a:t>juan,ana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987949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577447" y="1440155"/>
            <a:ext cx="3576453" cy="14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1 – Basado en 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Verificación directa revisando una a una las proposiciones de la Base de Hechos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600" y="2669292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7030A0"/>
                </a:solidFill>
              </a:rPr>
              <a:t>p</a:t>
            </a:r>
            <a:r>
              <a:rPr lang="es-ES" sz="1600" dirty="0" smtClean="0">
                <a:solidFill>
                  <a:srgbClr val="7030A0"/>
                </a:solidFill>
              </a:rPr>
              <a:t>adre(</a:t>
            </a:r>
            <a:r>
              <a:rPr lang="es-ES" sz="1600" dirty="0" err="1" smtClean="0">
                <a:solidFill>
                  <a:srgbClr val="7030A0"/>
                </a:solidFill>
              </a:rPr>
              <a:t>juan,ana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800599" y="3256366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padre(</a:t>
            </a:r>
            <a:r>
              <a:rPr lang="es-ES" sz="1600" dirty="0" err="1" smtClean="0">
                <a:solidFill>
                  <a:srgbClr val="C00000"/>
                </a:solidFill>
              </a:rPr>
              <a:t>marco,maría</a:t>
            </a:r>
            <a:r>
              <a:rPr lang="es-ES" sz="1600" dirty="0" smtClean="0">
                <a:solidFill>
                  <a:srgbClr val="C00000"/>
                </a:solidFill>
              </a:rPr>
              <a:t>) - False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1" y="3718003"/>
            <a:ext cx="3348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p</a:t>
            </a:r>
            <a:r>
              <a:rPr lang="es-ES" sz="1600" dirty="0" smtClean="0">
                <a:solidFill>
                  <a:srgbClr val="00B050"/>
                </a:solidFill>
              </a:rPr>
              <a:t>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- True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2- Reglas en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726435" y="216196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hijo(</a:t>
            </a:r>
            <a:r>
              <a:rPr lang="es-ES" dirty="0" err="1" smtClean="0">
                <a:solidFill>
                  <a:srgbClr val="7030A0"/>
                </a:solidFill>
              </a:rPr>
              <a:t>ana,juan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987949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318501" y="1440155"/>
            <a:ext cx="3835400" cy="168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2 – Basado en Reglas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los Hechos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hijo(</a:t>
            </a:r>
            <a:r>
              <a:rPr lang="es-ES" sz="1600" dirty="0" err="1" smtClean="0">
                <a:solidFill>
                  <a:srgbClr val="7030A0"/>
                </a:solidFill>
              </a:rPr>
              <a:t>ana,juan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800600" y="4218423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padre(</a:t>
            </a:r>
            <a:r>
              <a:rPr lang="es-ES" sz="1600" dirty="0" err="1" smtClean="0">
                <a:solidFill>
                  <a:srgbClr val="C00000"/>
                </a:solidFill>
              </a:rPr>
              <a:t>marco,maria</a:t>
            </a:r>
            <a:r>
              <a:rPr lang="es-ES" sz="1600" dirty="0" smtClean="0">
                <a:solidFill>
                  <a:srgbClr val="C00000"/>
                </a:solidFill>
              </a:rPr>
              <a:t>) - False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4493396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p</a:t>
            </a:r>
            <a:r>
              <a:rPr lang="es-ES" sz="1600" dirty="0" smtClean="0">
                <a:solidFill>
                  <a:srgbClr val="00B050"/>
                </a:solidFill>
              </a:rPr>
              <a:t>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- True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800600" y="3112331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hijo(H,P) :- padre(P,H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H=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 P=juan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798813" y="3801912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7030A0"/>
                </a:solidFill>
              </a:rPr>
              <a:t>p</a:t>
            </a:r>
            <a:r>
              <a:rPr lang="es-ES" sz="1600" dirty="0" smtClean="0">
                <a:solidFill>
                  <a:srgbClr val="7030A0"/>
                </a:solidFill>
              </a:rPr>
              <a:t>adre(</a:t>
            </a:r>
            <a:r>
              <a:rPr lang="es-ES" sz="1600" dirty="0" err="1" smtClean="0">
                <a:solidFill>
                  <a:srgbClr val="7030A0"/>
                </a:solidFill>
              </a:rPr>
              <a:t>juan,ana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8658482" y="5061056"/>
            <a:ext cx="338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hijo(H,P) :- padre(P,H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40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2" grpId="0"/>
      <p:bldP spid="33" grpId="0"/>
      <p:bldP spid="27" grpId="0"/>
      <p:bldP spid="29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2- Reglas en </a:t>
            </a:r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ijo(H,P) :- padre(P,H).</a:t>
            </a: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726435" y="216196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hijo(</a:t>
            </a:r>
            <a:r>
              <a:rPr lang="es-ES" dirty="0" err="1">
                <a:solidFill>
                  <a:srgbClr val="7030A0"/>
                </a:solidFill>
              </a:rPr>
              <a:t>X</a:t>
            </a:r>
            <a:r>
              <a:rPr lang="es-ES" dirty="0" err="1" smtClean="0">
                <a:solidFill>
                  <a:srgbClr val="7030A0"/>
                </a:solidFill>
              </a:rPr>
              <a:t>,juan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987949" y="27536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X=</a:t>
            </a:r>
            <a:r>
              <a:rPr lang="es-ES" dirty="0" err="1" smtClean="0">
                <a:solidFill>
                  <a:srgbClr val="00B050"/>
                </a:solidFill>
              </a:rPr>
              <a:t>ana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318501" y="1440155"/>
            <a:ext cx="3835400" cy="168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3 – Reglas con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los 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Unificar Variables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hijo(</a:t>
            </a:r>
            <a:r>
              <a:rPr lang="es-ES" sz="1600" dirty="0" err="1" smtClean="0">
                <a:solidFill>
                  <a:srgbClr val="7030A0"/>
                </a:solidFill>
              </a:rPr>
              <a:t>X,juan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41905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p</a:t>
            </a:r>
            <a:r>
              <a:rPr lang="es-ES" sz="1600" dirty="0" smtClean="0">
                <a:solidFill>
                  <a:srgbClr val="00B050"/>
                </a:solidFill>
              </a:rPr>
              <a:t>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– H=</a:t>
            </a:r>
            <a:r>
              <a:rPr lang="es-ES" sz="1600" dirty="0" err="1" smtClean="0">
                <a:solidFill>
                  <a:srgbClr val="00B050"/>
                </a:solidFill>
              </a:rPr>
              <a:t>ana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800600" y="3112331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hijo(H,P) :- padre(P,H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X=H P=juan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801912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juan,H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896899" y="3006608"/>
            <a:ext cx="9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X=</a:t>
            </a:r>
            <a:r>
              <a:rPr lang="es-ES" dirty="0" err="1" smtClean="0">
                <a:solidFill>
                  <a:srgbClr val="00B050"/>
                </a:solidFill>
              </a:rPr>
              <a:t>carlos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800600" y="448272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juan,carlos</a:t>
            </a:r>
            <a:r>
              <a:rPr lang="es-ES" sz="1600" dirty="0" smtClean="0">
                <a:solidFill>
                  <a:srgbClr val="00B050"/>
                </a:solidFill>
              </a:rPr>
              <a:t>) – H=</a:t>
            </a:r>
            <a:r>
              <a:rPr lang="es-ES" sz="1600" dirty="0" err="1" smtClean="0">
                <a:solidFill>
                  <a:srgbClr val="00B050"/>
                </a:solidFill>
              </a:rPr>
              <a:t>carlos</a:t>
            </a:r>
            <a:endParaRPr lang="es-CO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3" grpId="0"/>
      <p:bldP spid="27" grpId="0"/>
      <p:bldP spid="29" grpId="0"/>
      <p:bldP spid="30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2- Reglas en </a:t>
            </a:r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20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abuelo(</a:t>
            </a:r>
            <a:r>
              <a:rPr lang="es-ES" dirty="0" err="1" smtClean="0">
                <a:solidFill>
                  <a:srgbClr val="7030A0"/>
                </a:solidFill>
              </a:rPr>
              <a:t>pedro,ana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069639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318501" y="1440155"/>
            <a:ext cx="3835400" cy="168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3 – Reglas con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los Hechos Unificar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abuelo(</a:t>
            </a:r>
            <a:r>
              <a:rPr lang="es-ES" sz="1600" dirty="0" err="1" smtClean="0">
                <a:solidFill>
                  <a:srgbClr val="7030A0"/>
                </a:solidFill>
              </a:rPr>
              <a:t>pedro,ana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38984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pedro,juan</a:t>
            </a:r>
            <a:r>
              <a:rPr lang="es-ES" sz="1600" dirty="0" smtClean="0">
                <a:solidFill>
                  <a:srgbClr val="00B050"/>
                </a:solidFill>
              </a:rPr>
              <a:t>) – P=juan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65643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pedro,P</a:t>
            </a:r>
            <a:r>
              <a:rPr lang="es-ES" sz="1600" dirty="0" smtClean="0">
                <a:solidFill>
                  <a:srgbClr val="7030A0"/>
                </a:solidFill>
              </a:rPr>
              <a:t>) ? padre(</a:t>
            </a:r>
            <a:r>
              <a:rPr lang="es-ES" sz="1600" dirty="0" err="1" smtClean="0">
                <a:solidFill>
                  <a:srgbClr val="7030A0"/>
                </a:solidFill>
              </a:rPr>
              <a:t>P,ana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3081670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A=pedro N=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   P=??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00600" y="449654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– True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811513" y="425457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padre(P=</a:t>
            </a:r>
            <a:r>
              <a:rPr lang="es-ES" sz="1600" dirty="0" err="1" smtClean="0">
                <a:solidFill>
                  <a:srgbClr val="7030A0"/>
                </a:solidFill>
              </a:rPr>
              <a:t>juan,ana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645128" y="5040580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padre(P,N).</a:t>
            </a:r>
          </a:p>
        </p:txBody>
      </p:sp>
    </p:spTree>
    <p:extLst>
      <p:ext uri="{BB962C8B-B14F-4D97-AF65-F5344CB8AC3E}">
        <p14:creationId xmlns:p14="http://schemas.microsoft.com/office/powerpoint/2010/main" val="19369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3" grpId="0"/>
      <p:bldP spid="29" grpId="0"/>
      <p:bldP spid="32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3-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Backtracking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en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s-E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21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abuelo(</a:t>
            </a:r>
            <a:r>
              <a:rPr lang="es-ES" dirty="0" err="1" smtClean="0">
                <a:solidFill>
                  <a:srgbClr val="7030A0"/>
                </a:solidFill>
              </a:rPr>
              <a:t>marco,ana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043160" y="275363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False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318500" y="1440155"/>
            <a:ext cx="3948716" cy="202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Reglas con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Alternativas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Unificar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Alternativas -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abuelo(</a:t>
            </a:r>
            <a:r>
              <a:rPr lang="es-ES" sz="1600" dirty="0" err="1" smtClean="0">
                <a:solidFill>
                  <a:srgbClr val="7030A0"/>
                </a:solidFill>
              </a:rPr>
              <a:t>marco,ana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38984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marco,maria</a:t>
            </a:r>
            <a:r>
              <a:rPr lang="es-ES" sz="1600" dirty="0" smtClean="0">
                <a:solidFill>
                  <a:srgbClr val="00B050"/>
                </a:solidFill>
              </a:rPr>
              <a:t>) – P=</a:t>
            </a:r>
            <a:r>
              <a:rPr lang="es-ES" sz="1600" dirty="0" err="1" smtClean="0">
                <a:solidFill>
                  <a:srgbClr val="00B050"/>
                </a:solidFill>
              </a:rPr>
              <a:t>maria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65643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marco,P</a:t>
            </a:r>
            <a:r>
              <a:rPr lang="es-ES" sz="1600" dirty="0" smtClean="0">
                <a:solidFill>
                  <a:srgbClr val="7030A0"/>
                </a:solidFill>
              </a:rPr>
              <a:t>) ? padre(</a:t>
            </a:r>
            <a:r>
              <a:rPr lang="es-ES" sz="1600" dirty="0" err="1" smtClean="0">
                <a:solidFill>
                  <a:srgbClr val="7030A0"/>
                </a:solidFill>
              </a:rPr>
              <a:t>P,ana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3081670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A=marco N=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   P=??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00600" y="449654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No está el hecho – False</a:t>
            </a:r>
            <a:endParaRPr lang="es-CO" sz="1600" dirty="0">
              <a:solidFill>
                <a:srgbClr val="0070C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811513" y="425457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padre(P=</a:t>
            </a:r>
            <a:r>
              <a:rPr lang="es-ES" sz="1600" dirty="0" err="1" smtClean="0">
                <a:solidFill>
                  <a:srgbClr val="7030A0"/>
                </a:solidFill>
              </a:rPr>
              <a:t>maria,ana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645128" y="5040580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padre(P,N).</a:t>
            </a:r>
          </a:p>
        </p:txBody>
      </p:sp>
    </p:spTree>
    <p:extLst>
      <p:ext uri="{BB962C8B-B14F-4D97-AF65-F5344CB8AC3E}">
        <p14:creationId xmlns:p14="http://schemas.microsoft.com/office/powerpoint/2010/main" val="99832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3" grpId="0"/>
      <p:bldP spid="29" grpId="0"/>
      <p:bldP spid="32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3-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Backtracking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en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b="1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b="1" dirty="0" err="1" smtClean="0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b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b="1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b="1" dirty="0" err="1" smtClean="0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b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18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abuelo(</a:t>
            </a:r>
            <a:r>
              <a:rPr lang="es-ES" dirty="0" err="1" smtClean="0">
                <a:solidFill>
                  <a:srgbClr val="7030A0"/>
                </a:solidFill>
              </a:rPr>
              <a:t>marco,X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841181" y="2753632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X=</a:t>
            </a:r>
            <a:r>
              <a:rPr lang="es-ES" dirty="0" err="1" smtClean="0">
                <a:solidFill>
                  <a:srgbClr val="00B050"/>
                </a:solidFill>
              </a:rPr>
              <a:t>andres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abuelo(</a:t>
            </a:r>
            <a:r>
              <a:rPr lang="es-ES" sz="1600" dirty="0" err="1" smtClean="0">
                <a:solidFill>
                  <a:srgbClr val="7030A0"/>
                </a:solidFill>
              </a:rPr>
              <a:t>marco,X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3898408"/>
            <a:ext cx="33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padre(</a:t>
            </a:r>
            <a:r>
              <a:rPr lang="es-ES" dirty="0" err="1" smtClean="0">
                <a:solidFill>
                  <a:srgbClr val="00B050"/>
                </a:solidFill>
              </a:rPr>
              <a:t>marco,maria</a:t>
            </a:r>
            <a:r>
              <a:rPr lang="es-ES" dirty="0" smtClean="0">
                <a:solidFill>
                  <a:srgbClr val="00B050"/>
                </a:solidFill>
              </a:rPr>
              <a:t>) – P=</a:t>
            </a:r>
            <a:r>
              <a:rPr lang="es-ES" dirty="0" err="1" smtClean="0">
                <a:solidFill>
                  <a:srgbClr val="00B050"/>
                </a:solidFill>
              </a:rPr>
              <a:t>maria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65643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marco,P</a:t>
            </a:r>
            <a:r>
              <a:rPr lang="es-ES" sz="1600" dirty="0" smtClean="0">
                <a:solidFill>
                  <a:srgbClr val="7030A0"/>
                </a:solidFill>
              </a:rPr>
              <a:t>) ? padre(P,N)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3081670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A=marco X=N   P=??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00600" y="4496548"/>
            <a:ext cx="33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No está el hecho – </a:t>
            </a:r>
            <a:r>
              <a:rPr lang="es-ES" dirty="0" err="1" smtClean="0">
                <a:solidFill>
                  <a:srgbClr val="0070C0"/>
                </a:solidFill>
              </a:rPr>
              <a:t>Backtracking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811513" y="425457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padre(P=</a:t>
            </a:r>
            <a:r>
              <a:rPr lang="es-ES" sz="1600" dirty="0" err="1" smtClean="0">
                <a:solidFill>
                  <a:srgbClr val="7030A0"/>
                </a:solidFill>
              </a:rPr>
              <a:t>maria,N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645128" y="5040580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829429" y="3943944"/>
            <a:ext cx="3312571" cy="871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4803824" y="38984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marco,paola</a:t>
            </a:r>
            <a:r>
              <a:rPr lang="es-ES" sz="1600" dirty="0" smtClean="0">
                <a:solidFill>
                  <a:srgbClr val="00B050"/>
                </a:solidFill>
              </a:rPr>
              <a:t>) – P=</a:t>
            </a:r>
            <a:r>
              <a:rPr lang="es-ES" sz="1600" dirty="0" err="1" smtClean="0">
                <a:solidFill>
                  <a:srgbClr val="00B050"/>
                </a:solidFill>
              </a:rPr>
              <a:t>paola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814737" y="425457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padre(P=</a:t>
            </a:r>
            <a:r>
              <a:rPr lang="es-ES" sz="1600" dirty="0" err="1" smtClean="0">
                <a:solidFill>
                  <a:srgbClr val="7030A0"/>
                </a:solidFill>
              </a:rPr>
              <a:t>paola,N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803824" y="4457089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paola,andres</a:t>
            </a:r>
            <a:r>
              <a:rPr lang="es-ES" sz="1600" dirty="0" smtClean="0">
                <a:solidFill>
                  <a:srgbClr val="00B050"/>
                </a:solidFill>
              </a:rPr>
              <a:t>) – N=</a:t>
            </a:r>
            <a:r>
              <a:rPr lang="es-ES" sz="1600" dirty="0" err="1" smtClean="0">
                <a:solidFill>
                  <a:srgbClr val="00B050"/>
                </a:solidFill>
              </a:rPr>
              <a:t>andres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8318500" y="1440155"/>
            <a:ext cx="3948716" cy="202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Reglas con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Alternativas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Unificar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Alternativas -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7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3" grpId="0"/>
      <p:bldP spid="29" grpId="0"/>
      <p:bldP spid="32" grpId="0"/>
      <p:bldP spid="36" grpId="0"/>
      <p:bldP spid="37" grpId="0"/>
      <p:bldP spid="3" grpId="0" animBg="1"/>
      <p:bldP spid="30" grpId="0"/>
      <p:bldP spid="35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4- Recursión en </a:t>
            </a:r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s-E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7030A0"/>
                </a:solidFill>
              </a:rPr>
              <a:t>desc</a:t>
            </a:r>
            <a:r>
              <a:rPr lang="es-ES" dirty="0" smtClean="0">
                <a:solidFill>
                  <a:srgbClr val="7030A0"/>
                </a:solidFill>
              </a:rPr>
              <a:t>(</a:t>
            </a:r>
            <a:r>
              <a:rPr lang="es-ES" dirty="0" err="1" smtClean="0">
                <a:solidFill>
                  <a:srgbClr val="7030A0"/>
                </a:solidFill>
              </a:rPr>
              <a:t>ana,pedro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069642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rgbClr val="7030A0"/>
                </a:solidFill>
              </a:rPr>
              <a:t>desc</a:t>
            </a:r>
            <a:r>
              <a:rPr lang="es-ES" sz="1600" dirty="0" smtClean="0">
                <a:solidFill>
                  <a:srgbClr val="7030A0"/>
                </a:solidFill>
              </a:rPr>
              <a:t>(</a:t>
            </a:r>
            <a:r>
              <a:rPr lang="es-ES" sz="1600" dirty="0" err="1" smtClean="0">
                <a:solidFill>
                  <a:srgbClr val="7030A0"/>
                </a:solidFill>
              </a:rPr>
              <a:t>ana,pedro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38984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pedro,juan</a:t>
            </a:r>
            <a:r>
              <a:rPr lang="es-ES" sz="1600" dirty="0" smtClean="0">
                <a:solidFill>
                  <a:srgbClr val="00B050"/>
                </a:solidFill>
              </a:rPr>
              <a:t>) – H=juan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65643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pedro,H</a:t>
            </a:r>
            <a:r>
              <a:rPr lang="es-ES" sz="1600" dirty="0" smtClean="0">
                <a:solidFill>
                  <a:srgbClr val="7030A0"/>
                </a:solidFill>
              </a:rPr>
              <a:t>) ? </a:t>
            </a:r>
            <a:r>
              <a:rPr lang="es-ES" sz="1600" dirty="0" err="1" smtClean="0">
                <a:solidFill>
                  <a:srgbClr val="7030A0"/>
                </a:solidFill>
              </a:rPr>
              <a:t>desc</a:t>
            </a:r>
            <a:r>
              <a:rPr lang="es-ES" sz="1600" dirty="0" smtClean="0">
                <a:solidFill>
                  <a:srgbClr val="7030A0"/>
                </a:solidFill>
              </a:rPr>
              <a:t>(</a:t>
            </a:r>
            <a:r>
              <a:rPr lang="es-ES" sz="1600" dirty="0" err="1" smtClean="0">
                <a:solidFill>
                  <a:srgbClr val="7030A0"/>
                </a:solidFill>
              </a:rPr>
              <a:t>ana,H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3081670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padre(A,H),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(D,H)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D=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  A=pedro  H=??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00600" y="449654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</a:rPr>
              <a:t>– </a:t>
            </a:r>
            <a:r>
              <a:rPr lang="es-ES" sz="1600" dirty="0" smtClean="0">
                <a:solidFill>
                  <a:srgbClr val="00B050"/>
                </a:solidFill>
              </a:rPr>
              <a:t>True</a:t>
            </a:r>
            <a:endParaRPr lang="es-CO" sz="1600" dirty="0">
              <a:solidFill>
                <a:srgbClr val="0070C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811513" y="425457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ana,juan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:- padre(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645128" y="5013277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padre(A,D).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8645128" y="5377667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abuelo(A,D).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8651804" y="5377667"/>
            <a:ext cx="336306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padre(P,D).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843012" y="5377667"/>
            <a:ext cx="318571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padre(A,H),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(D,H).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8318500" y="1440155"/>
            <a:ext cx="3948716" cy="202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Reglas con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Alternativas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Unificar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Alternativas -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3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3" grpId="0"/>
      <p:bldP spid="29" grpId="0"/>
      <p:bldP spid="32" grpId="0"/>
      <p:bldP spid="36" grpId="0"/>
      <p:bldP spid="37" grpId="0"/>
      <p:bldP spid="27" grpId="0"/>
      <p:bldP spid="30" grpId="0"/>
      <p:bldP spid="34" grpId="0" animBg="1"/>
      <p:bldP spid="3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20154</TotalTime>
  <Words>849</Words>
  <Application>Microsoft Office PowerPoint</Application>
  <PresentationFormat>Panorámica</PresentationFormat>
  <Paragraphs>350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Enrique Gonzalez Guerrero</cp:lastModifiedBy>
  <cp:revision>379</cp:revision>
  <dcterms:created xsi:type="dcterms:W3CDTF">2017-03-01T15:55:36Z</dcterms:created>
  <dcterms:modified xsi:type="dcterms:W3CDTF">2020-09-19T18:51:04Z</dcterms:modified>
</cp:coreProperties>
</file>