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80" r:id="rId3"/>
    <p:sldId id="381" r:id="rId4"/>
    <p:sldId id="382" r:id="rId5"/>
    <p:sldId id="384" r:id="rId6"/>
    <p:sldId id="393" r:id="rId7"/>
    <p:sldId id="385" r:id="rId8"/>
    <p:sldId id="383" r:id="rId9"/>
    <p:sldId id="386" r:id="rId10"/>
    <p:sldId id="387" r:id="rId11"/>
    <p:sldId id="388" r:id="rId12"/>
    <p:sldId id="389" r:id="rId13"/>
    <p:sldId id="391" r:id="rId14"/>
    <p:sldId id="390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FE94A-C864-FA75-D8F5-D9A3108DFA77}" v="270" dt="2021-02-03T21:07:09.296"/>
    <p1510:client id="{1C96BDD0-9FDF-973C-F055-89D620DC407D}" v="369" dt="2021-02-03T21:07:40.801"/>
    <p1510:client id="{F95CD53A-0113-7AD2-C77A-E03976C6E19D}" v="859" dt="2021-02-03T21:08:36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/>
    <p:restoredTop sz="95331" autoAdjust="0"/>
  </p:normalViewPr>
  <p:slideViewPr>
    <p:cSldViewPr snapToGrid="0" snapToObjects="1">
      <p:cViewPr varScale="1">
        <p:scale>
          <a:sx n="127" d="100"/>
          <a:sy n="127" d="100"/>
        </p:scale>
        <p:origin x="15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03/02/2021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  <a:b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2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6DE0C908-CA7B-EA46-8A47-D73090280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Oscar Giovanni Fonseca Neira</a:t>
            </a:r>
          </a:p>
          <a:p>
            <a:pPr algn="l"/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Ivan</a:t>
            </a:r>
            <a:r>
              <a:rPr lang="es-ES_tradnl" sz="1400" b="1" dirty="0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Rene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Ramirez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Castro</a:t>
            </a:r>
            <a:endParaRPr lang="es-ES_tradnl" sz="1400" b="1" dirty="0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Angela Catalina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Llaña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Arciniegas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7341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Profundidad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1</a:t>
            </a:r>
            <a:endParaRPr lang="en-US" sz="105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2</a:t>
            </a:r>
            <a:endParaRPr lang="en-US" sz="105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3</a:t>
            </a:r>
            <a:endParaRPr lang="en-US" sz="105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4</a:t>
            </a:r>
            <a:endParaRPr lang="en-US" sz="105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5</a:t>
            </a:r>
            <a:endParaRPr lang="en-US" sz="105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6</a:t>
            </a:r>
            <a:endParaRPr lang="en-US" sz="105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7</a:t>
            </a:r>
            <a:endParaRPr lang="en-US" sz="105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8</a:t>
            </a:r>
            <a:endParaRPr lang="en-US" sz="1050" b="1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1</a:t>
            </a:r>
            <a:endParaRPr lang="en-US" sz="105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2</a:t>
            </a:r>
            <a:endParaRPr lang="en-US" sz="105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3</a:t>
            </a:r>
            <a:endParaRPr lang="en-US" sz="105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4</a:t>
            </a:r>
            <a:endParaRPr lang="en-US" sz="105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5</a:t>
            </a:r>
            <a:endParaRPr lang="en-US" sz="105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6</a:t>
            </a:r>
            <a:endParaRPr lang="en-US" sz="105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7</a:t>
            </a:r>
            <a:endParaRPr lang="en-US" sz="105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8</a:t>
            </a:r>
            <a:endParaRPr lang="en-US" sz="1050" b="1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 partir del análisis y modelo desarrollado en el taller 2-1, problema del robot aspiradora, diseñe una función heurística y realice la simulación de cómo se desarrollaría la búsqueda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Best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First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 usando esta heurística.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7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Heurística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 err="1">
                <a:solidFill>
                  <a:srgbClr val="C00000"/>
                </a:solidFill>
              </a:rPr>
              <a:t>Xxxxxx</a:t>
            </a:r>
            <a:endParaRPr kumimoji="0" lang="es-ES" altLang="es-CO" sz="2000" b="0" dirty="0">
              <a:solidFill>
                <a:srgbClr val="C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9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1</a:t>
            </a:r>
            <a:endParaRPr lang="en-US" sz="105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2</a:t>
            </a:r>
            <a:endParaRPr lang="en-US" sz="105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3</a:t>
            </a:r>
            <a:endParaRPr lang="en-US" sz="105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4</a:t>
            </a:r>
            <a:endParaRPr lang="en-US" sz="105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5</a:t>
            </a:r>
            <a:endParaRPr lang="en-US" sz="105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6</a:t>
            </a:r>
            <a:endParaRPr lang="en-US" sz="105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7</a:t>
            </a:r>
            <a:endParaRPr lang="en-US" sz="105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 dirty="0"/>
              <a:t>8</a:t>
            </a:r>
            <a:endParaRPr lang="en-US" sz="105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712211" y="2148899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712211" y="260414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21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712211" y="305939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712211" y="351464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712211" y="396989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712211" y="4425144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12211" y="488143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712211" y="533772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2-1 - Espacio Problema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Hay un robot aspiradora que debe limpiar un apartamento que tiene dos habitaciones conectadas entre sí. Inicialmente, las dos habitaciones se encuentran sucias y el robot está localizado en la habitación de la derecha. Cuál es la secuencia de acciones requerida para que el apartamento quede limpio y el robot quede en su lugar de origen?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42499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Variables significativas y sus posibles valores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componentes del estado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Representarlo mediante una “TUPLA”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2568275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/>
                <a:cs typeface="Arial"/>
              </a:rPr>
              <a:t>Hi 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 sz="2500" dirty="0">
                <a:latin typeface="Arial"/>
                <a:cs typeface="Arial"/>
              </a:rPr>
              <a:t> 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 dirty="0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8662" y="3121293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latin typeface="Arial"/>
                <a:cs typeface="Arial"/>
              </a:rPr>
              <a:t>Hd</a:t>
            </a:r>
            <a:r>
              <a:rPr lang="en-GB" altLang="es-CO" sz="2500" dirty="0">
                <a:latin typeface="Arial"/>
                <a:cs typeface="Arial"/>
              </a:rPr>
              <a:t> 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/>
                <a:cs typeface="Arial"/>
              </a:rPr>
              <a:t>derecha</a:t>
            </a:r>
            <a:r>
              <a:rPr lang="en-GB" altLang="es-CO" sz="2500" dirty="0">
                <a:latin typeface="Arial"/>
                <a:cs typeface="Arial"/>
              </a:rPr>
              <a:t> 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 dirty="0">
              <a:latin typeface="Arial"/>
              <a:cs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8662" y="5162011"/>
            <a:ext cx="7809120" cy="13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Estado</a:t>
            </a:r>
            <a:r>
              <a:rPr lang="en-GB" altLang="es-CO" sz="2500" dirty="0">
                <a:latin typeface="Arial"/>
                <a:cs typeface="Arial"/>
              </a:rPr>
              <a:t> 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 (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dirty="0" err="1">
                <a:latin typeface="Arial"/>
                <a:cs typeface="Arial"/>
              </a:rPr>
              <a:t>Inicial</a:t>
            </a:r>
            <a:r>
              <a:rPr lang="en-GB" altLang="es-CO" dirty="0">
                <a:latin typeface="Arial"/>
                <a:cs typeface="Arial"/>
              </a:rPr>
              <a:t> 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 (S,S,R)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Final  (L,L,R)</a:t>
            </a:r>
            <a:endParaRPr lang="en-GB" altLang="es-CO" dirty="0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38662" y="3617517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/>
                <a:cs typeface="Arial"/>
              </a:rPr>
              <a:t>Rp 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Posición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del robot  L-R</a:t>
            </a:r>
            <a:endParaRPr lang="en-GB" altLang="es-CO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8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Identificar acciones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Operadores que cambian el estado del mundo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8662" y="2453758"/>
            <a:ext cx="7809120" cy="2037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Acciones 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</a:t>
            </a:r>
            <a:endParaRPr lang="en-US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/>
                <a:cs typeface="Arial"/>
              </a:rPr>
              <a:t>Mi 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 a Izquierda</a:t>
            </a:r>
            <a:endParaRPr lang="en-GB" altLang="es-CO" dirty="0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/>
                <a:cs typeface="Arial"/>
              </a:rPr>
              <a:t>Md 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 a 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dirty="0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Li</a:t>
            </a:r>
            <a:r>
              <a:rPr lang="en-GB" altLang="es-CO" dirty="0">
                <a:latin typeface="Arial"/>
                <a:cs typeface="Arial"/>
              </a:rPr>
              <a:t> 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a Izquierda</a:t>
            </a:r>
            <a:endParaRPr lang="en-GB" altLang="es-CO" dirty="0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Ld </a:t>
            </a:r>
            <a:r>
              <a:rPr lang="en-GB">
                <a:latin typeface="Arial"/>
                <a:cs typeface="Arial"/>
              </a:rPr>
              <a:t>  </a:t>
            </a:r>
            <a:r>
              <a:rPr lang="en-GB" altLang="es-CO">
                <a:latin typeface="Arial"/>
                <a:cs typeface="Arial"/>
              </a:rPr>
              <a:t>  Limpiar a </a:t>
            </a:r>
            <a:r>
              <a:rPr lang="en-GB" altLang="es-CO" err="1">
                <a:latin typeface="Arial"/>
                <a:cs typeface="Arial"/>
              </a:rPr>
              <a:t>Derecha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endParaRPr lang="en-GB" altLang="es-CO">
              <a:latin typeface="Arial" charset="0"/>
              <a:cs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 dirty="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8240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804795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 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habitacion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≠ 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Rp' = L</a:t>
            </a:r>
            <a:endParaRPr lang="en-GB" altLang="es-CO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Md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de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 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</a:t>
            </a:r>
            <a:r>
              <a:rPr lang="en-GB">
                <a:latin typeface="Arial"/>
                <a:cs typeface="Times New Roman"/>
                <a:sym typeface="Symbol" pitchFamily="18" charset="2"/>
              </a:rPr>
              <a:t>≠ 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Hi'=Hi 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'=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 Rp'=R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 dirty="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61530"/>
            <a:ext cx="9239174" cy="5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dirty="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dirty="0" err="1">
                <a:solidFill>
                  <a:srgbClr val="006600"/>
                </a:solidFill>
                <a:latin typeface="Arial"/>
                <a:cs typeface="Arial"/>
              </a:rPr>
              <a:t>izquierda</a:t>
            </a: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  (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’,Rp’)</a:t>
            </a:r>
            <a:endParaRPr lang="en-US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935424"/>
            <a:ext cx="8580456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>
                <a:latin typeface="Arial"/>
                <a:cs typeface="Arial"/>
              </a:rPr>
              <a:t>Li </a:t>
            </a:r>
            <a:r>
              <a:rPr lang="es-ES" altLang="es-CO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izquierda</a:t>
            </a:r>
            <a:endParaRPr lang="en-GB" altLang="es-CO" dirty="0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/>
                <a:cs typeface="Arial"/>
              </a:rPr>
              <a:t>Precondición</a:t>
            </a:r>
            <a:r>
              <a:rPr lang="en-GB" altLang="es-CO" dirty="0">
                <a:latin typeface="Arial"/>
                <a:cs typeface="Arial"/>
              </a:rPr>
              <a:t>  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 Hi=S Rp=L</a:t>
            </a:r>
            <a:endParaRPr lang="en-GB" altLang="es-CO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dirty="0" err="1">
                <a:latin typeface="Arial"/>
                <a:cs typeface="Arial"/>
              </a:rPr>
              <a:t>Consecuencia</a:t>
            </a:r>
            <a:r>
              <a:rPr lang="en-GB" altLang="es-CO" dirty="0">
                <a:latin typeface="Arial"/>
                <a:cs typeface="Arial"/>
              </a:rPr>
              <a:t> 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dirty="0">
                <a:latin typeface="Arial"/>
                <a:cs typeface="Arial"/>
                <a:sym typeface="Symbol" pitchFamily="18" charset="2"/>
              </a:rPr>
              <a:t>Hi’=L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10199502" cy="4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Font typeface="Arial"/>
              <a:buBlip>
                <a:blip r:embed="rId3"/>
              </a:buBlip>
            </a:pPr>
            <a:r>
              <a:rPr lang="en-GB" sz="2500" dirty="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sz="2500" dirty="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dirty="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sz="2500" dirty="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dirty="0" err="1">
                <a:solidFill>
                  <a:srgbClr val="006600"/>
                </a:solidFill>
                <a:latin typeface="Arial"/>
                <a:cs typeface="Arial"/>
              </a:rPr>
              <a:t>derecha</a:t>
            </a:r>
            <a:r>
              <a:rPr lang="en-GB" altLang="es-CO" sz="2500" dirty="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   </a:t>
            </a:r>
            <a:r>
              <a:rPr lang="en-GB" sz="2500" dirty="0">
                <a:latin typeface="Arial"/>
                <a:cs typeface="Arial"/>
                <a:sym typeface="Symbol" pitchFamily="18" charset="2"/>
              </a:rPr>
              <a:t>(</a:t>
            </a:r>
            <a:r>
              <a:rPr lang="en-GB" sz="2500" dirty="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sz="2500" dirty="0">
                <a:latin typeface="Arial"/>
                <a:cs typeface="Arial"/>
                <a:sym typeface="Symbol" pitchFamily="18" charset="2"/>
              </a:rPr>
              <a:t>)  (Hi’,</a:t>
            </a:r>
            <a:r>
              <a:rPr lang="en-GB" sz="2500" dirty="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sz="2500" dirty="0">
                <a:latin typeface="Arial"/>
                <a:cs typeface="Arial"/>
                <a:sym typeface="Symbol" pitchFamily="18" charset="2"/>
              </a:rPr>
              <a:t>’,Rp’)</a:t>
            </a:r>
            <a:endParaRPr lang="en-US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 dirty="0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 dirty="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dirty="0">
                <a:latin typeface="Arial"/>
                <a:cs typeface="Arial"/>
              </a:rPr>
              <a:t>Ld </a:t>
            </a:r>
            <a:r>
              <a:rPr lang="es-ES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dirty="0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dirty="0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dirty="0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dirty="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dirty="0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dirty="0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dirty="0" err="1">
              <a:latin typeface="Arial" charset="0"/>
              <a:cs typeface="Arial" charset="0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dirty="0" err="1">
                <a:latin typeface="Arial"/>
                <a:cs typeface="Arial"/>
              </a:rPr>
              <a:t>Precondición</a:t>
            </a:r>
            <a:r>
              <a:rPr lang="en-GB" altLang="es-CO" dirty="0">
                <a:latin typeface="Arial"/>
                <a:cs typeface="Arial"/>
              </a:rPr>
              <a:t>  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altLang="es-CO" dirty="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=S Rp=R</a:t>
            </a:r>
            <a:endParaRPr lang="en-GB" altLang="es-CO" dirty="0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dirty="0" err="1">
                <a:latin typeface="Arial"/>
                <a:cs typeface="Arial"/>
              </a:rPr>
              <a:t>Consecuencia</a:t>
            </a:r>
            <a:r>
              <a:rPr lang="en-GB" altLang="es-CO" dirty="0">
                <a:latin typeface="Arial"/>
                <a:cs typeface="Arial"/>
              </a:rPr>
              <a:t> </a:t>
            </a:r>
            <a:r>
              <a:rPr lang="en-GB" altLang="es-CO" dirty="0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dirty="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dirty="0">
                <a:latin typeface="Arial"/>
                <a:cs typeface="Arial"/>
                <a:sym typeface="Symbol" pitchFamily="18" charset="2"/>
              </a:rPr>
              <a:t>’=L</a:t>
            </a:r>
            <a:endParaRPr lang="en-GB" altLang="es-C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09" y="2518907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84" y="-37475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Mostrar el espacio de búsqueda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Desarrollar el grafo</a:t>
            </a:r>
          </a:p>
        </p:txBody>
      </p:sp>
      <p:sp>
        <p:nvSpPr>
          <p:cNvPr id="113" name="Line 115"/>
          <p:cNvSpPr>
            <a:spLocks noChangeShapeType="1"/>
          </p:cNvSpPr>
          <p:nvPr/>
        </p:nvSpPr>
        <p:spPr bwMode="auto">
          <a:xfrm flipH="1">
            <a:off x="5140856" y="2917992"/>
            <a:ext cx="95970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grpSp>
        <p:nvGrpSpPr>
          <p:cNvPr id="112" name="Group 112"/>
          <p:cNvGrpSpPr>
            <a:grpSpLocks/>
          </p:cNvGrpSpPr>
          <p:nvPr/>
        </p:nvGrpSpPr>
        <p:grpSpPr bwMode="auto">
          <a:xfrm>
            <a:off x="4368638" y="2982005"/>
            <a:ext cx="696960" cy="414764"/>
            <a:chOff x="1584" y="3072"/>
            <a:chExt cx="484" cy="288"/>
          </a:xfrm>
        </p:grpSpPr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17" name="Text Box 114"/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19" name="Group 112"/>
          <p:cNvGrpSpPr>
            <a:grpSpLocks/>
          </p:cNvGrpSpPr>
          <p:nvPr/>
        </p:nvGrpSpPr>
        <p:grpSpPr bwMode="auto">
          <a:xfrm>
            <a:off x="6077004" y="3019481"/>
            <a:ext cx="715680" cy="414764"/>
            <a:chOff x="1584" y="3072"/>
            <a:chExt cx="497" cy="288"/>
          </a:xfrm>
        </p:grpSpPr>
        <p:sp>
          <p:nvSpPr>
            <p:cNvPr id="120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21" name="Text Box 114"/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70A509FC-7E25-478F-8FE1-897177B37722}"/>
              </a:ext>
            </a:extLst>
          </p:cNvPr>
          <p:cNvGrpSpPr>
            <a:grpSpLocks/>
          </p:cNvGrpSpPr>
          <p:nvPr/>
        </p:nvGrpSpPr>
        <p:grpSpPr bwMode="auto">
          <a:xfrm>
            <a:off x="6453231" y="4280733"/>
            <a:ext cx="694080" cy="414764"/>
            <a:chOff x="1584" y="3072"/>
            <a:chExt cx="482" cy="288"/>
          </a:xfrm>
        </p:grpSpPr>
        <p:sp>
          <p:nvSpPr>
            <p:cNvPr id="15" name="Oval 113">
              <a:extLst>
                <a:ext uri="{FF2B5EF4-FFF2-40B4-BE49-F238E27FC236}">
                  <a16:creationId xmlns:a16="http://schemas.microsoft.com/office/drawing/2014/main" id="{FCEB6D1E-8063-4F16-A064-C13F021F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6" name="Text Box 114">
              <a:extLst>
                <a:ext uri="{FF2B5EF4-FFF2-40B4-BE49-F238E27FC236}">
                  <a16:creationId xmlns:a16="http://schemas.microsoft.com/office/drawing/2014/main" id="{05A8A24B-38E7-4E36-A854-B3E78B89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7" name="Group 112">
            <a:extLst>
              <a:ext uri="{FF2B5EF4-FFF2-40B4-BE49-F238E27FC236}">
                <a16:creationId xmlns:a16="http://schemas.microsoft.com/office/drawing/2014/main" id="{89424093-26ED-41C0-8BBE-D32038CA1E27}"/>
              </a:ext>
            </a:extLst>
          </p:cNvPr>
          <p:cNvGrpSpPr>
            <a:grpSpLocks/>
          </p:cNvGrpSpPr>
          <p:nvPr/>
        </p:nvGrpSpPr>
        <p:grpSpPr bwMode="auto">
          <a:xfrm>
            <a:off x="8116956" y="4280732"/>
            <a:ext cx="691200" cy="414764"/>
            <a:chOff x="1584" y="3072"/>
            <a:chExt cx="480" cy="288"/>
          </a:xfrm>
        </p:grpSpPr>
        <p:sp>
          <p:nvSpPr>
            <p:cNvPr id="18" name="Oval 113">
              <a:extLst>
                <a:ext uri="{FF2B5EF4-FFF2-40B4-BE49-F238E27FC236}">
                  <a16:creationId xmlns:a16="http://schemas.microsoft.com/office/drawing/2014/main" id="{E7A62F56-3588-4BA7-9EE6-D02E2AF5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9" name="Text Box 114">
              <a:extLst>
                <a:ext uri="{FF2B5EF4-FFF2-40B4-BE49-F238E27FC236}">
                  <a16:creationId xmlns:a16="http://schemas.microsoft.com/office/drawing/2014/main" id="{E9307032-C414-4A50-B28B-C1F669295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3" name="Group 112">
            <a:extLst>
              <a:ext uri="{FF2B5EF4-FFF2-40B4-BE49-F238E27FC236}">
                <a16:creationId xmlns:a16="http://schemas.microsoft.com/office/drawing/2014/main" id="{A06E80AA-9163-416D-932F-1420C0B04F19}"/>
              </a:ext>
            </a:extLst>
          </p:cNvPr>
          <p:cNvGrpSpPr>
            <a:grpSpLocks/>
          </p:cNvGrpSpPr>
          <p:nvPr/>
        </p:nvGrpSpPr>
        <p:grpSpPr bwMode="auto">
          <a:xfrm>
            <a:off x="4401116" y="5546214"/>
            <a:ext cx="696960" cy="414764"/>
            <a:chOff x="1584" y="3072"/>
            <a:chExt cx="484" cy="288"/>
          </a:xfrm>
        </p:grpSpPr>
        <p:sp>
          <p:nvSpPr>
            <p:cNvPr id="24" name="Oval 113">
              <a:extLst>
                <a:ext uri="{FF2B5EF4-FFF2-40B4-BE49-F238E27FC236}">
                  <a16:creationId xmlns:a16="http://schemas.microsoft.com/office/drawing/2014/main" id="{82A1338E-0BFD-4D71-B6F2-9C7B7205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5" name="Text Box 114">
              <a:extLst>
                <a:ext uri="{FF2B5EF4-FFF2-40B4-BE49-F238E27FC236}">
                  <a16:creationId xmlns:a16="http://schemas.microsoft.com/office/drawing/2014/main" id="{C70A3829-34B1-46BD-9D95-9DCB8D63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6" name="Group 112">
            <a:extLst>
              <a:ext uri="{FF2B5EF4-FFF2-40B4-BE49-F238E27FC236}">
                <a16:creationId xmlns:a16="http://schemas.microsoft.com/office/drawing/2014/main" id="{A3E492DE-8AA6-4138-82FA-EAC0DA7C817B}"/>
              </a:ext>
            </a:extLst>
          </p:cNvPr>
          <p:cNvGrpSpPr>
            <a:grpSpLocks/>
          </p:cNvGrpSpPr>
          <p:nvPr/>
        </p:nvGrpSpPr>
        <p:grpSpPr bwMode="auto">
          <a:xfrm>
            <a:off x="4015296" y="4231541"/>
            <a:ext cx="696960" cy="414764"/>
            <a:chOff x="1584" y="3072"/>
            <a:chExt cx="484" cy="288"/>
          </a:xfrm>
        </p:grpSpPr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977A24FF-7D60-444E-8868-CD44F299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8" name="Text Box 114">
              <a:extLst>
                <a:ext uri="{FF2B5EF4-FFF2-40B4-BE49-F238E27FC236}">
                  <a16:creationId xmlns:a16="http://schemas.microsoft.com/office/drawing/2014/main" id="{3D31582E-9B9F-4D6C-8E34-8435407DC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9" name="Group 112">
            <a:extLst>
              <a:ext uri="{FF2B5EF4-FFF2-40B4-BE49-F238E27FC236}">
                <a16:creationId xmlns:a16="http://schemas.microsoft.com/office/drawing/2014/main" id="{A7ED8A18-A933-448E-8C34-E7F6091FDF54}"/>
              </a:ext>
            </a:extLst>
          </p:cNvPr>
          <p:cNvGrpSpPr>
            <a:grpSpLocks/>
          </p:cNvGrpSpPr>
          <p:nvPr/>
        </p:nvGrpSpPr>
        <p:grpSpPr bwMode="auto">
          <a:xfrm>
            <a:off x="2347642" y="4275442"/>
            <a:ext cx="696960" cy="414764"/>
            <a:chOff x="1584" y="3072"/>
            <a:chExt cx="484" cy="288"/>
          </a:xfrm>
        </p:grpSpPr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C9BB5280-32AC-4637-8AF2-45A47CC40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114">
              <a:extLst>
                <a:ext uri="{FF2B5EF4-FFF2-40B4-BE49-F238E27FC236}">
                  <a16:creationId xmlns:a16="http://schemas.microsoft.com/office/drawing/2014/main" id="{A3326BD4-9977-4B9B-9012-E43EF58E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C716A131-5C1E-48F5-A1DB-6154EDB8C01C}"/>
              </a:ext>
            </a:extLst>
          </p:cNvPr>
          <p:cNvGrpSpPr>
            <a:grpSpLocks/>
          </p:cNvGrpSpPr>
          <p:nvPr/>
        </p:nvGrpSpPr>
        <p:grpSpPr bwMode="auto">
          <a:xfrm>
            <a:off x="6100563" y="5553317"/>
            <a:ext cx="691200" cy="414764"/>
            <a:chOff x="1584" y="3072"/>
            <a:chExt cx="480" cy="288"/>
          </a:xfrm>
        </p:grpSpPr>
        <p:sp>
          <p:nvSpPr>
            <p:cNvPr id="34" name="Oval 113">
              <a:extLst>
                <a:ext uri="{FF2B5EF4-FFF2-40B4-BE49-F238E27FC236}">
                  <a16:creationId xmlns:a16="http://schemas.microsoft.com/office/drawing/2014/main" id="{11D14FA3-8620-4C75-A35E-74FA95AC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114">
              <a:extLst>
                <a:ext uri="{FF2B5EF4-FFF2-40B4-BE49-F238E27FC236}">
                  <a16:creationId xmlns:a16="http://schemas.microsoft.com/office/drawing/2014/main" id="{DE2D2D93-EA5E-4E91-9E53-348FF1F82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sp>
        <p:nvSpPr>
          <p:cNvPr id="36" name="Text Box 116">
            <a:extLst>
              <a:ext uri="{FF2B5EF4-FFF2-40B4-BE49-F238E27FC236}">
                <a16:creationId xmlns:a16="http://schemas.microsoft.com/office/drawing/2014/main" id="{FB25B349-0F4A-4728-B71C-BD81A240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34" y="4096740"/>
            <a:ext cx="598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7" name="Text Box 116">
            <a:extLst>
              <a:ext uri="{FF2B5EF4-FFF2-40B4-BE49-F238E27FC236}">
                <a16:creationId xmlns:a16="http://schemas.microsoft.com/office/drawing/2014/main" id="{07D089F1-ED12-496D-81B6-4B2CB547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879" y="4059265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Mi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603F83BE-49C5-4B31-A7D6-9DEB9BB2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44" y="3255329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39" name="Text Box 116">
            <a:extLst>
              <a:ext uri="{FF2B5EF4-FFF2-40B4-BE49-F238E27FC236}">
                <a16:creationId xmlns:a16="http://schemas.microsoft.com/office/drawing/2014/main" id="{DDAAEF8D-8CCA-4215-A2BC-476C7807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96" y="3262109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0" name="Text Box 116">
            <a:extLst>
              <a:ext uri="{FF2B5EF4-FFF2-40B4-BE49-F238E27FC236}">
                <a16:creationId xmlns:a16="http://schemas.microsoft.com/office/drawing/2014/main" id="{77570868-0F64-4F46-80B6-34048497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192" y="4433662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1" name="Text Box 116">
            <a:extLst>
              <a:ext uri="{FF2B5EF4-FFF2-40B4-BE49-F238E27FC236}">
                <a16:creationId xmlns:a16="http://schemas.microsoft.com/office/drawing/2014/main" id="{969E426F-38E5-4D3E-8E01-27AF973E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77" y="4433662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43" name="Text Box 116">
            <a:extLst>
              <a:ext uri="{FF2B5EF4-FFF2-40B4-BE49-F238E27FC236}">
                <a16:creationId xmlns:a16="http://schemas.microsoft.com/office/drawing/2014/main" id="{FF2B01B5-90E2-4398-873E-03DADB5D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743" y="2418378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8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 finito o infinito?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Cuántos estados hay?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Están conectados todos los estados?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018223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/>
                <a:cs typeface="Arial"/>
              </a:rPr>
              <a:t>Si </a:t>
            </a:r>
            <a:r>
              <a:rPr lang="es-ES" altLang="es-CO" sz="2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hay un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cantidad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exacta de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estados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definidos</a:t>
            </a:r>
            <a:endParaRPr lang="en-GB" altLang="es-CO" sz="2500" dirty="0" err="1"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8662" y="4150052"/>
            <a:ext cx="10633665" cy="45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/>
                <a:cs typeface="Arial"/>
              </a:rPr>
              <a:t>8 </a:t>
            </a:r>
            <a:r>
              <a:rPr lang="es-ES" altLang="es-CO" sz="2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Hi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alternativas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 2 y Rp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alternativas</a:t>
            </a:r>
            <a:endParaRPr lang="en-GB" altLang="es-CO" sz="2900" dirty="0" err="1">
              <a:latin typeface="Arial"/>
              <a:cs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8662" y="5241680"/>
            <a:ext cx="10017802" cy="7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dirty="0">
                <a:latin typeface="Arial"/>
                <a:cs typeface="Arial"/>
              </a:rPr>
              <a:t>No </a:t>
            </a:r>
            <a:r>
              <a:rPr lang="es-ES" altLang="es-CO" sz="2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no hay una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operación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que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cambie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el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estado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de una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 dirty="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dirty="0" err="1">
                <a:latin typeface="Arial"/>
                <a:cs typeface="Arial"/>
                <a:sym typeface="Symbol" pitchFamily="18" charset="2"/>
              </a:rPr>
              <a:t>limpia</a:t>
            </a:r>
            <a:endParaRPr lang="en-GB" altLang="es-CO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4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a Ciegas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desarrollarían la búsqueda en profundidad y en amplitud.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7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</TotalTime>
  <Words>484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931</cp:revision>
  <dcterms:created xsi:type="dcterms:W3CDTF">2017-03-01T15:55:36Z</dcterms:created>
  <dcterms:modified xsi:type="dcterms:W3CDTF">2021-02-03T21:09:12Z</dcterms:modified>
</cp:coreProperties>
</file>