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80" r:id="rId3"/>
    <p:sldId id="381" r:id="rId4"/>
    <p:sldId id="382" r:id="rId5"/>
    <p:sldId id="384" r:id="rId6"/>
    <p:sldId id="393" r:id="rId7"/>
    <p:sldId id="385" r:id="rId8"/>
    <p:sldId id="383" r:id="rId9"/>
    <p:sldId id="386" r:id="rId10"/>
    <p:sldId id="387" r:id="rId11"/>
    <p:sldId id="388" r:id="rId12"/>
    <p:sldId id="394" r:id="rId13"/>
    <p:sldId id="395" r:id="rId14"/>
    <p:sldId id="400" r:id="rId15"/>
    <p:sldId id="392" r:id="rId16"/>
    <p:sldId id="397" r:id="rId17"/>
    <p:sldId id="398" r:id="rId18"/>
    <p:sldId id="399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767C2-729F-A448-BD5D-C8235C71B0C7}" v="226" dt="2021-02-10T00:03:38.024"/>
    <p1510:client id="{ED9CF0D6-6877-CCC0-F400-4CE19BC5C38E}" v="218" dt="2021-02-10T00:02:35.325"/>
    <p1510:client id="{9F8D3552-8147-C951-D0F2-A8C384939F58}" v="394" dt="2021-02-09T22:52:40.077"/>
    <p1510:client id="{3453FBF5-09DA-5545-9A68-67F442A42FFD}" v="280" dt="2021-02-10T22:49:39.509"/>
    <p1510:client id="{E3D54E1C-2C7E-0947-D985-6FABC84B9301}" v="439" dt="2021-02-10T21:58:46.436"/>
    <p1510:client id="{5457B036-A0C9-9123-BD57-0C9803D7B2D4}" v="416" dt="2021-02-10T22:53:12.764"/>
    <p1510:client id="{FD6748DD-67B1-F333-5021-7F4CD67E6451}" v="101" dt="2021-02-10T22:49:05.444"/>
    <p1510:client id="{848DDAB8-60BA-1ACD-C55C-F3B8F6C46775}" v="147" dt="2021-02-10T21:41:44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97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10/02/2021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Búsqueda en Espacio Problema</a:t>
            </a:r>
            <a:b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2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6DE0C908-CA7B-EA46-8A47-D73090280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314926" y="170946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Oscar Giovanni Fonseca Neira</a:t>
            </a:r>
          </a:p>
          <a:p>
            <a:pPr algn="l"/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Ivan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Rene </a:t>
            </a:r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Ramirez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Castro</a:t>
            </a:r>
            <a:endParaRPr lang="es-ES_tradnl" sz="1400" b="1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  <a:p>
            <a:pPr algn="l"/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Angela Catalina </a:t>
            </a:r>
            <a:r>
              <a:rPr lang="es-ES_tradnl" sz="1400" b="1" err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Llaña</a:t>
            </a:r>
            <a:r>
              <a:rPr lang="es-ES_tradnl" sz="14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 Arciniegas</a:t>
            </a:r>
            <a:endParaRPr lang="es-ES_tradnl" sz="1400" b="1">
              <a:solidFill>
                <a:srgbClr val="C00000"/>
              </a:solidFill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58702" y="407820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>
                <a:solidFill>
                  <a:srgbClr val="C00000"/>
                </a:solidFill>
                <a:latin typeface="Arial"/>
                <a:ea typeface="Arial" charset="0"/>
                <a:cs typeface="Arial"/>
              </a:rPr>
              <a:t>Grupo 3</a:t>
            </a:r>
          </a:p>
        </p:txBody>
      </p:sp>
    </p:spTree>
    <p:extLst>
      <p:ext uri="{BB962C8B-B14F-4D97-AF65-F5344CB8AC3E}">
        <p14:creationId xmlns:p14="http://schemas.microsoft.com/office/powerpoint/2010/main" val="73414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pic>
        <p:nvPicPr>
          <p:cNvPr id="73" name="Picture 4" descr="vacuum2-paths">
            <a:extLst>
              <a:ext uri="{FF2B5EF4-FFF2-40B4-BE49-F238E27FC236}">
                <a16:creationId xmlns:a16="http://schemas.microsoft.com/office/drawing/2014/main" id="{512EA748-4842-9845-88CA-A00EA695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Profundidad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ector recto de flecha 13"/>
          <p:cNvCxnSpPr>
            <a:cxnSpLocks/>
            <a:endCxn id="58" idx="0"/>
          </p:cNvCxnSpPr>
          <p:nvPr/>
        </p:nvCxnSpPr>
        <p:spPr>
          <a:xfrm>
            <a:off x="3750560" y="4033915"/>
            <a:ext cx="2063088" cy="93410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cxnSpLocks/>
            <a:endCxn id="52" idx="2"/>
          </p:cNvCxnSpPr>
          <p:nvPr/>
        </p:nvCxnSpPr>
        <p:spPr>
          <a:xfrm flipV="1">
            <a:off x="2393671" y="3853625"/>
            <a:ext cx="989110" cy="1865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cxnSpLocks/>
            <a:endCxn id="38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1964873E-CAFD-4E85-927A-26F4B8BEA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54897"/>
              </p:ext>
            </p:extLst>
          </p:nvPr>
        </p:nvGraphicFramePr>
        <p:xfrm>
          <a:off x="9914096" y="1542402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BF30B2-129B-428F-8DFF-7DF720BE15D9}"/>
              </a:ext>
            </a:extLst>
          </p:cNvPr>
          <p:cNvGrpSpPr/>
          <p:nvPr/>
        </p:nvGrpSpPr>
        <p:grpSpPr>
          <a:xfrm>
            <a:off x="9252458" y="2947876"/>
            <a:ext cx="2767151" cy="3235680"/>
            <a:chOff x="8642683" y="2530041"/>
            <a:chExt cx="3289656" cy="428070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B25B9A-0AE3-4E42-8555-9DBC6C6FA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72A90BB-4A90-4309-A55A-D6D07A99BBB4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053D3DF-86F4-45F1-9AD0-1883E0C64A89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DBE9F6-1926-4246-8146-F8057F51EC7B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23F4184-2E53-473C-ABCA-CCFE35C7BC9F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1D97E7F-FFD7-4548-BEAF-410C172E9C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0F300C1-8795-4F77-9F0C-3DC98BAE8FD5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8310557-477E-4C21-B1C9-E00859AFE7A2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127A0E-6990-4DF0-B80C-C25AA893BA9C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25BC61-F963-425F-BC81-EB486EB14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21FAA15-27A2-4655-9E53-D0893CB28F79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EE012FA-DDE5-44DE-B16E-EE9995460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CB41F38-FFE3-4217-9BAE-929325390779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7DA43DC-1AC5-44F7-A77E-193AA7B2C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B076E5D-0688-40A5-94DA-1E18F386C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AD6B49-AF90-4565-866C-40C4D9395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112">
            <a:extLst>
              <a:ext uri="{FF2B5EF4-FFF2-40B4-BE49-F238E27FC236}">
                <a16:creationId xmlns:a16="http://schemas.microsoft.com/office/drawing/2014/main" id="{628FD3DE-A1F7-7247-8293-2ECE3C5871FC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37" name="Oval 113">
              <a:extLst>
                <a:ext uri="{FF2B5EF4-FFF2-40B4-BE49-F238E27FC236}">
                  <a16:creationId xmlns:a16="http://schemas.microsoft.com/office/drawing/2014/main" id="{BC25E46C-BE8E-B343-B72B-6733A3400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8" name="Text Box 114">
              <a:extLst>
                <a:ext uri="{FF2B5EF4-FFF2-40B4-BE49-F238E27FC236}">
                  <a16:creationId xmlns:a16="http://schemas.microsoft.com/office/drawing/2014/main" id="{432D1D2A-8E2D-024A-BE37-D936AC9EC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39" name="Group 112">
            <a:extLst>
              <a:ext uri="{FF2B5EF4-FFF2-40B4-BE49-F238E27FC236}">
                <a16:creationId xmlns:a16="http://schemas.microsoft.com/office/drawing/2014/main" id="{DD2CD636-2BBD-5F4F-A39A-87D929F9C554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0" name="Oval 113">
              <a:extLst>
                <a:ext uri="{FF2B5EF4-FFF2-40B4-BE49-F238E27FC236}">
                  <a16:creationId xmlns:a16="http://schemas.microsoft.com/office/drawing/2014/main" id="{2512DC0F-4671-EE44-967F-E1902281C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1" name="Text Box 114">
              <a:extLst>
                <a:ext uri="{FF2B5EF4-FFF2-40B4-BE49-F238E27FC236}">
                  <a16:creationId xmlns:a16="http://schemas.microsoft.com/office/drawing/2014/main" id="{C9DD963D-B21A-064A-9A13-84BC5B3AB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2" name="Group 112">
            <a:extLst>
              <a:ext uri="{FF2B5EF4-FFF2-40B4-BE49-F238E27FC236}">
                <a16:creationId xmlns:a16="http://schemas.microsoft.com/office/drawing/2014/main" id="{F32FECA5-9CD3-3A46-859D-9DB7141BFE60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3" name="Oval 113">
              <a:extLst>
                <a:ext uri="{FF2B5EF4-FFF2-40B4-BE49-F238E27FC236}">
                  <a16:creationId xmlns:a16="http://schemas.microsoft.com/office/drawing/2014/main" id="{8EE8BF68-DB2B-8E45-A25D-062AF1FE3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4" name="Text Box 114">
              <a:extLst>
                <a:ext uri="{FF2B5EF4-FFF2-40B4-BE49-F238E27FC236}">
                  <a16:creationId xmlns:a16="http://schemas.microsoft.com/office/drawing/2014/main" id="{5B7E1A74-3E3D-6249-BC2D-F1E8F3539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5" name="Group 112">
            <a:extLst>
              <a:ext uri="{FF2B5EF4-FFF2-40B4-BE49-F238E27FC236}">
                <a16:creationId xmlns:a16="http://schemas.microsoft.com/office/drawing/2014/main" id="{6D726FD5-2B72-F14F-B00E-0EB3E6F8EBC9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46" name="Oval 113">
              <a:extLst>
                <a:ext uri="{FF2B5EF4-FFF2-40B4-BE49-F238E27FC236}">
                  <a16:creationId xmlns:a16="http://schemas.microsoft.com/office/drawing/2014/main" id="{80D54C46-0AA6-B645-86CE-CF4100E1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7" name="Text Box 114">
              <a:extLst>
                <a:ext uri="{FF2B5EF4-FFF2-40B4-BE49-F238E27FC236}">
                  <a16:creationId xmlns:a16="http://schemas.microsoft.com/office/drawing/2014/main" id="{97947F36-785D-8042-B8DA-E92D845C1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8" name="Group 112">
            <a:extLst>
              <a:ext uri="{FF2B5EF4-FFF2-40B4-BE49-F238E27FC236}">
                <a16:creationId xmlns:a16="http://schemas.microsoft.com/office/drawing/2014/main" id="{702F333A-5C31-EC4A-8355-1FA242479861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49" name="Oval 113">
              <a:extLst>
                <a:ext uri="{FF2B5EF4-FFF2-40B4-BE49-F238E27FC236}">
                  <a16:creationId xmlns:a16="http://schemas.microsoft.com/office/drawing/2014/main" id="{DF5DA3BA-34CE-C149-8297-341A5F2E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0" name="Text Box 114">
              <a:extLst>
                <a:ext uri="{FF2B5EF4-FFF2-40B4-BE49-F238E27FC236}">
                  <a16:creationId xmlns:a16="http://schemas.microsoft.com/office/drawing/2014/main" id="{19FC5A18-9C1A-2146-A072-B4B6AAF32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1" name="Group 112">
            <a:extLst>
              <a:ext uri="{FF2B5EF4-FFF2-40B4-BE49-F238E27FC236}">
                <a16:creationId xmlns:a16="http://schemas.microsoft.com/office/drawing/2014/main" id="{A0F7CEE4-93B6-E546-B9CC-3FF11C8F98B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2" name="Oval 113">
              <a:extLst>
                <a:ext uri="{FF2B5EF4-FFF2-40B4-BE49-F238E27FC236}">
                  <a16:creationId xmlns:a16="http://schemas.microsoft.com/office/drawing/2014/main" id="{2C6F086B-B8B8-E748-83FA-3DE01F55B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3" name="Text Box 114">
              <a:extLst>
                <a:ext uri="{FF2B5EF4-FFF2-40B4-BE49-F238E27FC236}">
                  <a16:creationId xmlns:a16="http://schemas.microsoft.com/office/drawing/2014/main" id="{9A4CDCA4-3364-1042-87A6-AA3B726F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4" name="Group 112">
            <a:extLst>
              <a:ext uri="{FF2B5EF4-FFF2-40B4-BE49-F238E27FC236}">
                <a16:creationId xmlns:a16="http://schemas.microsoft.com/office/drawing/2014/main" id="{84628691-35C7-474D-A6F5-BBCC3D6491CE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5" name="Oval 113">
              <a:extLst>
                <a:ext uri="{FF2B5EF4-FFF2-40B4-BE49-F238E27FC236}">
                  <a16:creationId xmlns:a16="http://schemas.microsoft.com/office/drawing/2014/main" id="{662FE465-0B26-9549-A7D5-87156A8EC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6" name="Text Box 114">
              <a:extLst>
                <a:ext uri="{FF2B5EF4-FFF2-40B4-BE49-F238E27FC236}">
                  <a16:creationId xmlns:a16="http://schemas.microsoft.com/office/drawing/2014/main" id="{496A518D-8076-744F-9CFA-408CF7F56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7" name="Group 112">
            <a:extLst>
              <a:ext uri="{FF2B5EF4-FFF2-40B4-BE49-F238E27FC236}">
                <a16:creationId xmlns:a16="http://schemas.microsoft.com/office/drawing/2014/main" id="{B5A030EA-66E0-4B41-A253-083FD0EA228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58" name="Oval 113">
              <a:extLst>
                <a:ext uri="{FF2B5EF4-FFF2-40B4-BE49-F238E27FC236}">
                  <a16:creationId xmlns:a16="http://schemas.microsoft.com/office/drawing/2014/main" id="{AAC0CE20-495E-E141-A040-33199D855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9" name="Text Box 114">
              <a:extLst>
                <a:ext uri="{FF2B5EF4-FFF2-40B4-BE49-F238E27FC236}">
                  <a16:creationId xmlns:a16="http://schemas.microsoft.com/office/drawing/2014/main" id="{2EEA8884-4884-2344-A4EA-BF9591A51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119" name="Conector recto de flecha 12">
            <a:extLst>
              <a:ext uri="{FF2B5EF4-FFF2-40B4-BE49-F238E27FC236}">
                <a16:creationId xmlns:a16="http://schemas.microsoft.com/office/drawing/2014/main" id="{570DB6E6-B8F2-4C0D-AD8E-A8CE6397ECB4}"/>
              </a:ext>
            </a:extLst>
          </p:cNvPr>
          <p:cNvCxnSpPr>
            <a:cxnSpLocks/>
          </p:cNvCxnSpPr>
          <p:nvPr/>
        </p:nvCxnSpPr>
        <p:spPr>
          <a:xfrm flipH="1">
            <a:off x="10140409" y="1656591"/>
            <a:ext cx="14288" cy="7591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2">
            <a:extLst>
              <a:ext uri="{FF2B5EF4-FFF2-40B4-BE49-F238E27FC236}">
                <a16:creationId xmlns:a16="http://schemas.microsoft.com/office/drawing/2014/main" id="{71AA49CD-4818-4E5E-890A-DFB76F969E4A}"/>
              </a:ext>
            </a:extLst>
          </p:cNvPr>
          <p:cNvCxnSpPr>
            <a:cxnSpLocks/>
          </p:cNvCxnSpPr>
          <p:nvPr/>
        </p:nvCxnSpPr>
        <p:spPr>
          <a:xfrm flipV="1">
            <a:off x="10269518" y="2444847"/>
            <a:ext cx="965427" cy="2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497973E-1394-4D4A-839C-3087022F587D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2098167" y="2817951"/>
            <a:ext cx="1984108" cy="8721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4">
            <a:extLst>
              <a:ext uri="{FF2B5EF4-FFF2-40B4-BE49-F238E27FC236}">
                <a16:creationId xmlns:a16="http://schemas.microsoft.com/office/drawing/2014/main" id="{F02C7E2B-9B14-4B48-81C1-0E83F64DEC3A}"/>
              </a:ext>
            </a:extLst>
          </p:cNvPr>
          <p:cNvSpPr txBox="1"/>
          <p:nvPr/>
        </p:nvSpPr>
        <p:spPr>
          <a:xfrm>
            <a:off x="5669118" y="216212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9" name="CuadroTexto 5">
            <a:extLst>
              <a:ext uri="{FF2B5EF4-FFF2-40B4-BE49-F238E27FC236}">
                <a16:creationId xmlns:a16="http://schemas.microsoft.com/office/drawing/2014/main" id="{6848B3EA-A95C-F344-9A19-1BA0B15666FA}"/>
              </a:ext>
            </a:extLst>
          </p:cNvPr>
          <p:cNvSpPr txBox="1"/>
          <p:nvPr/>
        </p:nvSpPr>
        <p:spPr>
          <a:xfrm>
            <a:off x="3968657" y="212824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0" name="CuadroTexto 6">
            <a:extLst>
              <a:ext uri="{FF2B5EF4-FFF2-40B4-BE49-F238E27FC236}">
                <a16:creationId xmlns:a16="http://schemas.microsoft.com/office/drawing/2014/main" id="{B7D0E1FA-3D55-1049-84E5-7F27EE041477}"/>
              </a:ext>
            </a:extLst>
          </p:cNvPr>
          <p:cNvSpPr txBox="1"/>
          <p:nvPr/>
        </p:nvSpPr>
        <p:spPr>
          <a:xfrm>
            <a:off x="1873913" y="342731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71" name="CuadroTexto 7">
            <a:extLst>
              <a:ext uri="{FF2B5EF4-FFF2-40B4-BE49-F238E27FC236}">
                <a16:creationId xmlns:a16="http://schemas.microsoft.com/office/drawing/2014/main" id="{58D6C959-1849-2645-831C-C0E19BCEC506}"/>
              </a:ext>
            </a:extLst>
          </p:cNvPr>
          <p:cNvSpPr txBox="1"/>
          <p:nvPr/>
        </p:nvSpPr>
        <p:spPr>
          <a:xfrm>
            <a:off x="3611589" y="336796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2" name="CuadroTexto 8">
            <a:extLst>
              <a:ext uri="{FF2B5EF4-FFF2-40B4-BE49-F238E27FC236}">
                <a16:creationId xmlns:a16="http://schemas.microsoft.com/office/drawing/2014/main" id="{DC756E46-BE3D-2341-A9A2-F1CEB86549EB}"/>
              </a:ext>
            </a:extLst>
          </p:cNvPr>
          <p:cNvSpPr txBox="1"/>
          <p:nvPr/>
        </p:nvSpPr>
        <p:spPr>
          <a:xfrm>
            <a:off x="5839368" y="470159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35070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pic>
        <p:nvPicPr>
          <p:cNvPr id="65" name="Picture 4" descr="vacuum2-paths">
            <a:extLst>
              <a:ext uri="{FF2B5EF4-FFF2-40B4-BE49-F238E27FC236}">
                <a16:creationId xmlns:a16="http://schemas.microsoft.com/office/drawing/2014/main" id="{40B56307-A1AB-4348-8186-59BB668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Amplitud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Búsqueda en Amplitud - Recorrido</a:t>
            </a:r>
            <a:endParaRPr lang="es-ES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18F375-E68D-4059-BF49-0B9722D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78336"/>
              </p:ext>
            </p:extLst>
          </p:nvPr>
        </p:nvGraphicFramePr>
        <p:xfrm>
          <a:off x="9931841" y="160279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8C263AA-F18A-4E78-BFD0-FCF90BEB0E43}"/>
              </a:ext>
            </a:extLst>
          </p:cNvPr>
          <p:cNvGrpSpPr/>
          <p:nvPr/>
        </p:nvGrpSpPr>
        <p:grpSpPr>
          <a:xfrm>
            <a:off x="8976716" y="3062399"/>
            <a:ext cx="2924315" cy="3633534"/>
            <a:chOff x="8642683" y="2530041"/>
            <a:chExt cx="3289656" cy="42807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27C0B9-BE3A-4936-81DE-1BF124DF1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3D740A-C716-4C71-BC26-0F1FDE3B21DD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99E27E-4848-4749-93F9-A0CAA6AD7652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8A7E1F-7BA9-4AD3-9ABA-C4BF222584D9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0ED1CD-CBF7-4DD4-8658-0492DCBAE00E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3B4078-CB5F-4002-8243-AB1F3E37A6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CA22FE-D4D1-4CC4-B8E7-0DBC22F8805B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9BE864-14AE-4BFC-8C6C-244B6766C965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03C512-F044-4BF2-8A4D-7A2417408F7F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003DF25-FA68-4C82-A964-8F6A12C96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3373B9-A9C8-48EA-BEA7-E081398F1E0C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FFE2AD-F723-48A9-87C3-4FBECCA8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DC7B1B-7CDB-4910-83E7-94926E406676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794BA8-D62D-44CD-A8AE-48536A882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43389D-A795-4715-A34A-3CBA28423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6C5E38-EDC5-4CF7-8F3A-AE89CAF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cto de flecha 13">
            <a:extLst>
              <a:ext uri="{FF2B5EF4-FFF2-40B4-BE49-F238E27FC236}">
                <a16:creationId xmlns:a16="http://schemas.microsoft.com/office/drawing/2014/main" id="{1CB09770-7B36-A64A-BC90-42753CAA8DA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64937" y="4062669"/>
            <a:ext cx="136523" cy="89097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14">
            <a:extLst>
              <a:ext uri="{FF2B5EF4-FFF2-40B4-BE49-F238E27FC236}">
                <a16:creationId xmlns:a16="http://schemas.microsoft.com/office/drawing/2014/main" id="{2E441DA8-8176-5E44-AA69-2F95B1A01C8F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4509336" y="3141060"/>
            <a:ext cx="3027489" cy="82397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5">
            <a:extLst>
              <a:ext uri="{FF2B5EF4-FFF2-40B4-BE49-F238E27FC236}">
                <a16:creationId xmlns:a16="http://schemas.microsoft.com/office/drawing/2014/main" id="{7A18ED6A-D39F-E046-BA5A-0F0A3416C763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12">
            <a:extLst>
              <a:ext uri="{FF2B5EF4-FFF2-40B4-BE49-F238E27FC236}">
                <a16:creationId xmlns:a16="http://schemas.microsoft.com/office/drawing/2014/main" id="{91B5C0D4-580D-764A-A715-2ADF6F3D46D8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41" name="Oval 113">
              <a:extLst>
                <a:ext uri="{FF2B5EF4-FFF2-40B4-BE49-F238E27FC236}">
                  <a16:creationId xmlns:a16="http://schemas.microsoft.com/office/drawing/2014/main" id="{2591E8CA-BD41-1E44-B7B8-156CF31F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2" name="Text Box 114">
              <a:extLst>
                <a:ext uri="{FF2B5EF4-FFF2-40B4-BE49-F238E27FC236}">
                  <a16:creationId xmlns:a16="http://schemas.microsoft.com/office/drawing/2014/main" id="{0A74540B-12BC-8345-BE50-B7F3E616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3" name="Group 112">
            <a:extLst>
              <a:ext uri="{FF2B5EF4-FFF2-40B4-BE49-F238E27FC236}">
                <a16:creationId xmlns:a16="http://schemas.microsoft.com/office/drawing/2014/main" id="{6FB73602-BC15-9947-8415-48DD9E3B91BA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683222CF-DAB7-A944-BF0A-20F452A0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5" name="Text Box 114">
              <a:extLst>
                <a:ext uri="{FF2B5EF4-FFF2-40B4-BE49-F238E27FC236}">
                  <a16:creationId xmlns:a16="http://schemas.microsoft.com/office/drawing/2014/main" id="{87E5EE09-48CC-3240-876F-37CE608B3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6" name="Group 112">
            <a:extLst>
              <a:ext uri="{FF2B5EF4-FFF2-40B4-BE49-F238E27FC236}">
                <a16:creationId xmlns:a16="http://schemas.microsoft.com/office/drawing/2014/main" id="{1E750E04-3606-B149-9DCE-A9C4098765BB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7" name="Oval 113">
              <a:extLst>
                <a:ext uri="{FF2B5EF4-FFF2-40B4-BE49-F238E27FC236}">
                  <a16:creationId xmlns:a16="http://schemas.microsoft.com/office/drawing/2014/main" id="{3E88745E-16E1-DA4D-889F-451549B6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8" name="Text Box 114">
              <a:extLst>
                <a:ext uri="{FF2B5EF4-FFF2-40B4-BE49-F238E27FC236}">
                  <a16:creationId xmlns:a16="http://schemas.microsoft.com/office/drawing/2014/main" id="{CED1F720-C2C9-BD44-8E6B-FC005805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9" name="Group 112">
            <a:extLst>
              <a:ext uri="{FF2B5EF4-FFF2-40B4-BE49-F238E27FC236}">
                <a16:creationId xmlns:a16="http://schemas.microsoft.com/office/drawing/2014/main" id="{7D8E6063-59B5-0048-ADAA-CEF5668FD0BB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50" name="Oval 113">
              <a:extLst>
                <a:ext uri="{FF2B5EF4-FFF2-40B4-BE49-F238E27FC236}">
                  <a16:creationId xmlns:a16="http://schemas.microsoft.com/office/drawing/2014/main" id="{7E488700-58E4-AB4B-A739-D7187CD3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1" name="Text Box 114">
              <a:extLst>
                <a:ext uri="{FF2B5EF4-FFF2-40B4-BE49-F238E27FC236}">
                  <a16:creationId xmlns:a16="http://schemas.microsoft.com/office/drawing/2014/main" id="{6225410E-83FA-6049-8D80-9C40BFF4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2" name="Group 112">
            <a:extLst>
              <a:ext uri="{FF2B5EF4-FFF2-40B4-BE49-F238E27FC236}">
                <a16:creationId xmlns:a16="http://schemas.microsoft.com/office/drawing/2014/main" id="{C70BDF0B-E164-CC47-9836-6CFE4D614766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53" name="Oval 113">
              <a:extLst>
                <a:ext uri="{FF2B5EF4-FFF2-40B4-BE49-F238E27FC236}">
                  <a16:creationId xmlns:a16="http://schemas.microsoft.com/office/drawing/2014/main" id="{1BE07CE6-4182-A64B-94F2-BF2699FF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4" name="Text Box 114">
              <a:extLst>
                <a:ext uri="{FF2B5EF4-FFF2-40B4-BE49-F238E27FC236}">
                  <a16:creationId xmlns:a16="http://schemas.microsoft.com/office/drawing/2014/main" id="{1A50C3C7-994B-3E40-9E60-A00D45099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5" name="Group 112">
            <a:extLst>
              <a:ext uri="{FF2B5EF4-FFF2-40B4-BE49-F238E27FC236}">
                <a16:creationId xmlns:a16="http://schemas.microsoft.com/office/drawing/2014/main" id="{3E0A83E1-27C5-B54F-AE7D-82BE1EFAECA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6" name="Oval 113">
              <a:extLst>
                <a:ext uri="{FF2B5EF4-FFF2-40B4-BE49-F238E27FC236}">
                  <a16:creationId xmlns:a16="http://schemas.microsoft.com/office/drawing/2014/main" id="{4544C391-496B-7548-93E9-FA4AE480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7" name="Text Box 114">
              <a:extLst>
                <a:ext uri="{FF2B5EF4-FFF2-40B4-BE49-F238E27FC236}">
                  <a16:creationId xmlns:a16="http://schemas.microsoft.com/office/drawing/2014/main" id="{6A57B819-8C10-4F45-A94E-65A263B4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8" name="Group 112">
            <a:extLst>
              <a:ext uri="{FF2B5EF4-FFF2-40B4-BE49-F238E27FC236}">
                <a16:creationId xmlns:a16="http://schemas.microsoft.com/office/drawing/2014/main" id="{C3DEB727-4B89-3949-945D-AE43938B21B5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9" name="Oval 113">
              <a:extLst>
                <a:ext uri="{FF2B5EF4-FFF2-40B4-BE49-F238E27FC236}">
                  <a16:creationId xmlns:a16="http://schemas.microsoft.com/office/drawing/2014/main" id="{1A7C50FC-3D3C-7540-80BB-9E908A12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0" name="Text Box 114">
              <a:extLst>
                <a:ext uri="{FF2B5EF4-FFF2-40B4-BE49-F238E27FC236}">
                  <a16:creationId xmlns:a16="http://schemas.microsoft.com/office/drawing/2014/main" id="{E09DA781-8841-834C-A638-990F0B35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61" name="Group 112">
            <a:extLst>
              <a:ext uri="{FF2B5EF4-FFF2-40B4-BE49-F238E27FC236}">
                <a16:creationId xmlns:a16="http://schemas.microsoft.com/office/drawing/2014/main" id="{7E0C3650-6A51-5B4C-BAC0-DA66E8DDAF0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62" name="Oval 113">
              <a:extLst>
                <a:ext uri="{FF2B5EF4-FFF2-40B4-BE49-F238E27FC236}">
                  <a16:creationId xmlns:a16="http://schemas.microsoft.com/office/drawing/2014/main" id="{C8B9EB6E-D024-F04B-AA4B-EAD71CCB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3" name="Text Box 114">
              <a:extLst>
                <a:ext uri="{FF2B5EF4-FFF2-40B4-BE49-F238E27FC236}">
                  <a16:creationId xmlns:a16="http://schemas.microsoft.com/office/drawing/2014/main" id="{93943687-0DCB-964E-8BD6-1E53024D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C03D48A-0696-1F4A-BF66-7A3BAA75D870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092713" y="2838827"/>
            <a:ext cx="3715234" cy="84087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4">
            <a:extLst>
              <a:ext uri="{FF2B5EF4-FFF2-40B4-BE49-F238E27FC236}">
                <a16:creationId xmlns:a16="http://schemas.microsoft.com/office/drawing/2014/main" id="{5D05E4F8-51AC-1F48-850A-B924215BAC0C}"/>
              </a:ext>
            </a:extLst>
          </p:cNvPr>
          <p:cNvSpPr txBox="1"/>
          <p:nvPr/>
        </p:nvSpPr>
        <p:spPr>
          <a:xfrm>
            <a:off x="5652184" y="212256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7" name="CuadroTexto 5">
            <a:extLst>
              <a:ext uri="{FF2B5EF4-FFF2-40B4-BE49-F238E27FC236}">
                <a16:creationId xmlns:a16="http://schemas.microsoft.com/office/drawing/2014/main" id="{3F66EC17-DA02-CF4C-80C0-F42DA057C301}"/>
              </a:ext>
            </a:extLst>
          </p:cNvPr>
          <p:cNvSpPr txBox="1"/>
          <p:nvPr/>
        </p:nvSpPr>
        <p:spPr>
          <a:xfrm>
            <a:off x="3960915" y="2075924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B0FAADD8-4A98-8244-97BE-9DC09D11F638}"/>
              </a:ext>
            </a:extLst>
          </p:cNvPr>
          <p:cNvSpPr txBox="1"/>
          <p:nvPr/>
        </p:nvSpPr>
        <p:spPr>
          <a:xfrm>
            <a:off x="7713691" y="339352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69" name="CuadroTexto 7">
            <a:extLst>
              <a:ext uri="{FF2B5EF4-FFF2-40B4-BE49-F238E27FC236}">
                <a16:creationId xmlns:a16="http://schemas.microsoft.com/office/drawing/2014/main" id="{B8AC021D-D053-4BDC-BF60-B92EE8553352}"/>
              </a:ext>
            </a:extLst>
          </p:cNvPr>
          <p:cNvSpPr txBox="1"/>
          <p:nvPr/>
        </p:nvSpPr>
        <p:spPr>
          <a:xfrm>
            <a:off x="1953097" y="343667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0" name="CuadroTexto 8">
            <a:extLst>
              <a:ext uri="{FF2B5EF4-FFF2-40B4-BE49-F238E27FC236}">
                <a16:creationId xmlns:a16="http://schemas.microsoft.com/office/drawing/2014/main" id="{0A2347C8-3E92-4206-8BCA-7BE19E81FD9A}"/>
              </a:ext>
            </a:extLst>
          </p:cNvPr>
          <p:cNvSpPr txBox="1"/>
          <p:nvPr/>
        </p:nvSpPr>
        <p:spPr>
          <a:xfrm>
            <a:off x="6044933" y="343264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sp>
        <p:nvSpPr>
          <p:cNvPr id="72" name="CuadroTexto 9">
            <a:extLst>
              <a:ext uri="{FF2B5EF4-FFF2-40B4-BE49-F238E27FC236}">
                <a16:creationId xmlns:a16="http://schemas.microsoft.com/office/drawing/2014/main" id="{8C64F117-9EDC-4F83-838D-304EB15C3936}"/>
              </a:ext>
            </a:extLst>
          </p:cNvPr>
          <p:cNvSpPr txBox="1"/>
          <p:nvPr/>
        </p:nvSpPr>
        <p:spPr>
          <a:xfrm>
            <a:off x="3612796" y="332421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6</a:t>
            </a:r>
            <a:endParaRPr lang="en-US" sz="1050" b="1"/>
          </a:p>
        </p:txBody>
      </p:sp>
      <p:sp>
        <p:nvSpPr>
          <p:cNvPr id="73" name="CuadroTexto 10">
            <a:extLst>
              <a:ext uri="{FF2B5EF4-FFF2-40B4-BE49-F238E27FC236}">
                <a16:creationId xmlns:a16="http://schemas.microsoft.com/office/drawing/2014/main" id="{67FE4248-7D0D-41C7-BE67-0D2433A5C0D6}"/>
              </a:ext>
            </a:extLst>
          </p:cNvPr>
          <p:cNvSpPr txBox="1"/>
          <p:nvPr/>
        </p:nvSpPr>
        <p:spPr>
          <a:xfrm>
            <a:off x="3999015" y="469908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7</a:t>
            </a:r>
            <a:endParaRPr lang="en-US" sz="1050" b="1"/>
          </a:p>
        </p:txBody>
      </p:sp>
      <p:sp>
        <p:nvSpPr>
          <p:cNvPr id="74" name="CuadroTexto 11">
            <a:extLst>
              <a:ext uri="{FF2B5EF4-FFF2-40B4-BE49-F238E27FC236}">
                <a16:creationId xmlns:a16="http://schemas.microsoft.com/office/drawing/2014/main" id="{1875BD4B-D28C-4466-A63D-96E5355CCEA3}"/>
              </a:ext>
            </a:extLst>
          </p:cNvPr>
          <p:cNvSpPr txBox="1"/>
          <p:nvPr/>
        </p:nvSpPr>
        <p:spPr>
          <a:xfrm>
            <a:off x="5710905" y="470652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8</a:t>
            </a:r>
            <a:endParaRPr lang="en-US" sz="1050" b="1"/>
          </a:p>
        </p:txBody>
      </p:sp>
      <p:cxnSp>
        <p:nvCxnSpPr>
          <p:cNvPr id="76" name="Conector recto de flecha 14">
            <a:extLst>
              <a:ext uri="{FF2B5EF4-FFF2-40B4-BE49-F238E27FC236}">
                <a16:creationId xmlns:a16="http://schemas.microsoft.com/office/drawing/2014/main" id="{3E6CF1FC-0B4E-4D78-9678-FA2912B52625}"/>
              </a:ext>
            </a:extLst>
          </p:cNvPr>
          <p:cNvCxnSpPr>
            <a:cxnSpLocks/>
          </p:cNvCxnSpPr>
          <p:nvPr/>
        </p:nvCxnSpPr>
        <p:spPr>
          <a:xfrm flipH="1">
            <a:off x="2250909" y="3163648"/>
            <a:ext cx="2284988" cy="5853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14">
            <a:extLst>
              <a:ext uri="{FF2B5EF4-FFF2-40B4-BE49-F238E27FC236}">
                <a16:creationId xmlns:a16="http://schemas.microsoft.com/office/drawing/2014/main" id="{8E861FB6-FA9D-4E8F-8443-34F42B1635DD}"/>
              </a:ext>
            </a:extLst>
          </p:cNvPr>
          <p:cNvCxnSpPr>
            <a:cxnSpLocks/>
          </p:cNvCxnSpPr>
          <p:nvPr/>
        </p:nvCxnSpPr>
        <p:spPr>
          <a:xfrm flipV="1">
            <a:off x="2393670" y="3350417"/>
            <a:ext cx="2239940" cy="52185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14">
            <a:extLst>
              <a:ext uri="{FF2B5EF4-FFF2-40B4-BE49-F238E27FC236}">
                <a16:creationId xmlns:a16="http://schemas.microsoft.com/office/drawing/2014/main" id="{97C199FC-E3CC-40F7-996A-522D7973BCE9}"/>
              </a:ext>
            </a:extLst>
          </p:cNvPr>
          <p:cNvCxnSpPr>
            <a:cxnSpLocks/>
          </p:cNvCxnSpPr>
          <p:nvPr/>
        </p:nvCxnSpPr>
        <p:spPr>
          <a:xfrm>
            <a:off x="4579027" y="3340313"/>
            <a:ext cx="1391676" cy="49893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14">
            <a:extLst>
              <a:ext uri="{FF2B5EF4-FFF2-40B4-BE49-F238E27FC236}">
                <a16:creationId xmlns:a16="http://schemas.microsoft.com/office/drawing/2014/main" id="{FC61E6A0-2BAA-429C-9012-E85BF2454F3D}"/>
              </a:ext>
            </a:extLst>
          </p:cNvPr>
          <p:cNvCxnSpPr>
            <a:cxnSpLocks/>
          </p:cNvCxnSpPr>
          <p:nvPr/>
        </p:nvCxnSpPr>
        <p:spPr>
          <a:xfrm flipH="1" flipV="1">
            <a:off x="4058516" y="3868002"/>
            <a:ext cx="1800097" cy="4740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14">
            <a:extLst>
              <a:ext uri="{FF2B5EF4-FFF2-40B4-BE49-F238E27FC236}">
                <a16:creationId xmlns:a16="http://schemas.microsoft.com/office/drawing/2014/main" id="{C7A06B94-7FB7-44E3-BB84-4FC049B05ED4}"/>
              </a:ext>
            </a:extLst>
          </p:cNvPr>
          <p:cNvCxnSpPr>
            <a:cxnSpLocks/>
          </p:cNvCxnSpPr>
          <p:nvPr/>
        </p:nvCxnSpPr>
        <p:spPr>
          <a:xfrm flipV="1">
            <a:off x="4426196" y="5147586"/>
            <a:ext cx="1033421" cy="2771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0121671" y="1761122"/>
            <a:ext cx="15779" cy="8306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0181107" y="2497786"/>
            <a:ext cx="1111562" cy="445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5">
            <a:extLst>
              <a:ext uri="{FF2B5EF4-FFF2-40B4-BE49-F238E27FC236}">
                <a16:creationId xmlns:a16="http://schemas.microsoft.com/office/drawing/2014/main" id="{2A94D32D-E743-D84D-A6CF-3C70E51324A5}"/>
              </a:ext>
            </a:extLst>
          </p:cNvPr>
          <p:cNvSpPr txBox="1"/>
          <p:nvPr/>
        </p:nvSpPr>
        <p:spPr>
          <a:xfrm>
            <a:off x="4294966" y="6018625"/>
            <a:ext cx="1382482" cy="25391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Procedimiento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98040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pic>
        <p:nvPicPr>
          <p:cNvPr id="65" name="Picture 4" descr="vacuum2-paths">
            <a:extLst>
              <a:ext uri="{FF2B5EF4-FFF2-40B4-BE49-F238E27FC236}">
                <a16:creationId xmlns:a16="http://schemas.microsoft.com/office/drawing/2014/main" id="{40B56307-A1AB-4348-8186-59BB668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00193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en Amplitud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Búsqueda en Amplitud - Camino</a:t>
            </a:r>
            <a:endParaRPr kumimoji="0" lang="es-ES" altLang="es-CO" sz="1200" b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18F375-E68D-4059-BF49-0B9722DD2255}"/>
              </a:ext>
            </a:extLst>
          </p:cNvPr>
          <p:cNvGraphicFramePr>
            <a:graphicFrameLocks noGrp="1"/>
          </p:cNvGraphicFramePr>
          <p:nvPr/>
        </p:nvGraphicFramePr>
        <p:xfrm>
          <a:off x="9931841" y="160279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00"/>
                          </a:solidFill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8C263AA-F18A-4E78-BFD0-FCF90BEB0E43}"/>
              </a:ext>
            </a:extLst>
          </p:cNvPr>
          <p:cNvGrpSpPr/>
          <p:nvPr/>
        </p:nvGrpSpPr>
        <p:grpSpPr>
          <a:xfrm>
            <a:off x="8976716" y="3062399"/>
            <a:ext cx="2924315" cy="3633534"/>
            <a:chOff x="8642683" y="2530041"/>
            <a:chExt cx="3289656" cy="428070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27C0B9-BE3A-4936-81DE-1BF124DF1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8716" y="4049201"/>
              <a:ext cx="92015" cy="3680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3D740A-C716-4C71-BC26-0F1FDE3B21DD}"/>
                </a:ext>
              </a:extLst>
            </p:cNvPr>
            <p:cNvSpPr/>
            <p:nvPr/>
          </p:nvSpPr>
          <p:spPr>
            <a:xfrm>
              <a:off x="10093615" y="253004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SSR</a:t>
              </a: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99E27E-4848-4749-93F9-A0CAA6AD7652}"/>
                </a:ext>
              </a:extLst>
            </p:cNvPr>
            <p:cNvSpPr/>
            <p:nvPr/>
          </p:nvSpPr>
          <p:spPr>
            <a:xfrm>
              <a:off x="9248107" y="3427738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SSL</a:t>
              </a: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8A7E1F-7BA9-4AD3-9ABA-C4BF222584D9}"/>
                </a:ext>
              </a:extLst>
            </p:cNvPr>
            <p:cNvSpPr/>
            <p:nvPr/>
          </p:nvSpPr>
          <p:spPr>
            <a:xfrm>
              <a:off x="11012189" y="342773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SLR</a:t>
              </a:r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0ED1CD-CBF7-4DD4-8658-0492DCBAE00E}"/>
                </a:ext>
              </a:extLst>
            </p:cNvPr>
            <p:cNvCxnSpPr/>
            <p:nvPr/>
          </p:nvCxnSpPr>
          <p:spPr>
            <a:xfrm flipV="1">
              <a:off x="9936731" y="2993905"/>
              <a:ext cx="209910" cy="451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3B4078-CB5F-4002-8243-AB1F3E37A6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7396" y="3037037"/>
              <a:ext cx="293298" cy="4083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CA22FE-D4D1-4CC4-B8E7-0DBC22F8805B}"/>
                </a:ext>
              </a:extLst>
            </p:cNvPr>
            <p:cNvSpPr/>
            <p:nvPr/>
          </p:nvSpPr>
          <p:spPr>
            <a:xfrm>
              <a:off x="9104333" y="432149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LSL</a:t>
              </a: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9BE864-14AE-4BFC-8C6C-244B6766C965}"/>
                </a:ext>
              </a:extLst>
            </p:cNvPr>
            <p:cNvSpPr/>
            <p:nvPr/>
          </p:nvSpPr>
          <p:spPr>
            <a:xfrm>
              <a:off x="10911547" y="4434151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SLL</a:t>
              </a: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03C512-F044-4BF2-8A4D-7A2417408F7F}"/>
                </a:ext>
              </a:extLst>
            </p:cNvPr>
            <p:cNvSpPr/>
            <p:nvPr/>
          </p:nvSpPr>
          <p:spPr>
            <a:xfrm>
              <a:off x="10650194" y="5534707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LLL</a:t>
              </a:r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003DF25-FA68-4C82-A964-8F6A12C96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924" y="5084369"/>
              <a:ext cx="163900" cy="4255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3373B9-A9C8-48EA-BEA7-E081398F1E0C}"/>
                </a:ext>
              </a:extLst>
            </p:cNvPr>
            <p:cNvSpPr/>
            <p:nvPr/>
          </p:nvSpPr>
          <p:spPr>
            <a:xfrm>
              <a:off x="8874296" y="5242830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LSR</a:t>
              </a:r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FFE2AD-F723-48A9-87C3-4FBECCA8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6023" y="4009592"/>
              <a:ext cx="94891" cy="3076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DC7B1B-7CDB-4910-83E7-94926E406676}"/>
                </a:ext>
              </a:extLst>
            </p:cNvPr>
            <p:cNvSpPr/>
            <p:nvPr/>
          </p:nvSpPr>
          <p:spPr>
            <a:xfrm>
              <a:off x="8642683" y="6235654"/>
              <a:ext cx="920150" cy="5750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cs typeface="Calibri"/>
                </a:rPr>
                <a:t>LLR</a:t>
              </a:r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794BA8-D62D-44CD-A8AE-48536A882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0305" y="4895584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543389D-A795-4715-A34A-3CBA28423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237" y="5855913"/>
              <a:ext cx="120768" cy="3393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6C5E38-EDC5-4CF7-8F3A-AE89CAF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293" y="5899045"/>
              <a:ext cx="1127183" cy="4399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cto de flecha 13">
            <a:extLst>
              <a:ext uri="{FF2B5EF4-FFF2-40B4-BE49-F238E27FC236}">
                <a16:creationId xmlns:a16="http://schemas.microsoft.com/office/drawing/2014/main" id="{1CB09770-7B36-A64A-BC90-42753CAA8DAB}"/>
              </a:ext>
            </a:extLst>
          </p:cNvPr>
          <p:cNvCxnSpPr>
            <a:cxnSpLocks/>
          </p:cNvCxnSpPr>
          <p:nvPr/>
        </p:nvCxnSpPr>
        <p:spPr>
          <a:xfrm>
            <a:off x="3764937" y="4062669"/>
            <a:ext cx="2059034" cy="9054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5">
            <a:extLst>
              <a:ext uri="{FF2B5EF4-FFF2-40B4-BE49-F238E27FC236}">
                <a16:creationId xmlns:a16="http://schemas.microsoft.com/office/drawing/2014/main" id="{7A18ED6A-D39F-E046-BA5A-0F0A3416C763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4433083" y="2550804"/>
            <a:ext cx="1010458" cy="893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12">
            <a:extLst>
              <a:ext uri="{FF2B5EF4-FFF2-40B4-BE49-F238E27FC236}">
                <a16:creationId xmlns:a16="http://schemas.microsoft.com/office/drawing/2014/main" id="{91B5C0D4-580D-764A-A715-2ADF6F3D46D8}"/>
              </a:ext>
            </a:extLst>
          </p:cNvPr>
          <p:cNvGrpSpPr>
            <a:grpSpLocks/>
          </p:cNvGrpSpPr>
          <p:nvPr/>
        </p:nvGrpSpPr>
        <p:grpSpPr bwMode="auto">
          <a:xfrm>
            <a:off x="3736123" y="2396707"/>
            <a:ext cx="696960" cy="414764"/>
            <a:chOff x="1584" y="3072"/>
            <a:chExt cx="484" cy="288"/>
          </a:xfrm>
        </p:grpSpPr>
        <p:sp>
          <p:nvSpPr>
            <p:cNvPr id="41" name="Oval 113">
              <a:extLst>
                <a:ext uri="{FF2B5EF4-FFF2-40B4-BE49-F238E27FC236}">
                  <a16:creationId xmlns:a16="http://schemas.microsoft.com/office/drawing/2014/main" id="{2591E8CA-BD41-1E44-B7B8-156CF31F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2" name="Text Box 114">
              <a:extLst>
                <a:ext uri="{FF2B5EF4-FFF2-40B4-BE49-F238E27FC236}">
                  <a16:creationId xmlns:a16="http://schemas.microsoft.com/office/drawing/2014/main" id="{0A74540B-12BC-8345-BE50-B7F3E616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43" name="Group 112">
            <a:extLst>
              <a:ext uri="{FF2B5EF4-FFF2-40B4-BE49-F238E27FC236}">
                <a16:creationId xmlns:a16="http://schemas.microsoft.com/office/drawing/2014/main" id="{6FB73602-BC15-9947-8415-48DD9E3B91BA}"/>
              </a:ext>
            </a:extLst>
          </p:cNvPr>
          <p:cNvGrpSpPr>
            <a:grpSpLocks/>
          </p:cNvGrpSpPr>
          <p:nvPr/>
        </p:nvGrpSpPr>
        <p:grpSpPr bwMode="auto">
          <a:xfrm>
            <a:off x="5444489" y="2434183"/>
            <a:ext cx="715680" cy="414764"/>
            <a:chOff x="1584" y="3072"/>
            <a:chExt cx="497" cy="288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683222CF-DAB7-A944-BF0A-20F452A0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5" name="Text Box 114">
              <a:extLst>
                <a:ext uri="{FF2B5EF4-FFF2-40B4-BE49-F238E27FC236}">
                  <a16:creationId xmlns:a16="http://schemas.microsoft.com/office/drawing/2014/main" id="{87E5EE09-48CC-3240-876F-37CE608B3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6" name="Group 112">
            <a:extLst>
              <a:ext uri="{FF2B5EF4-FFF2-40B4-BE49-F238E27FC236}">
                <a16:creationId xmlns:a16="http://schemas.microsoft.com/office/drawing/2014/main" id="{1E750E04-3606-B149-9DCE-A9C4098765BB}"/>
              </a:ext>
            </a:extLst>
          </p:cNvPr>
          <p:cNvGrpSpPr>
            <a:grpSpLocks/>
          </p:cNvGrpSpPr>
          <p:nvPr/>
        </p:nvGrpSpPr>
        <p:grpSpPr bwMode="auto">
          <a:xfrm>
            <a:off x="5820716" y="3695435"/>
            <a:ext cx="694080" cy="414764"/>
            <a:chOff x="1584" y="3072"/>
            <a:chExt cx="482" cy="288"/>
          </a:xfrm>
        </p:grpSpPr>
        <p:sp>
          <p:nvSpPr>
            <p:cNvPr id="47" name="Oval 113">
              <a:extLst>
                <a:ext uri="{FF2B5EF4-FFF2-40B4-BE49-F238E27FC236}">
                  <a16:creationId xmlns:a16="http://schemas.microsoft.com/office/drawing/2014/main" id="{3E88745E-16E1-DA4D-889F-451549B6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48" name="Text Box 114">
              <a:extLst>
                <a:ext uri="{FF2B5EF4-FFF2-40B4-BE49-F238E27FC236}">
                  <a16:creationId xmlns:a16="http://schemas.microsoft.com/office/drawing/2014/main" id="{CED1F720-C2C9-BD44-8E6B-FC005805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49" name="Group 112">
            <a:extLst>
              <a:ext uri="{FF2B5EF4-FFF2-40B4-BE49-F238E27FC236}">
                <a16:creationId xmlns:a16="http://schemas.microsoft.com/office/drawing/2014/main" id="{7D8E6063-59B5-0048-ADAA-CEF5668FD0BB}"/>
              </a:ext>
            </a:extLst>
          </p:cNvPr>
          <p:cNvGrpSpPr>
            <a:grpSpLocks/>
          </p:cNvGrpSpPr>
          <p:nvPr/>
        </p:nvGrpSpPr>
        <p:grpSpPr bwMode="auto">
          <a:xfrm>
            <a:off x="7484441" y="3695434"/>
            <a:ext cx="691200" cy="414764"/>
            <a:chOff x="1584" y="3072"/>
            <a:chExt cx="480" cy="288"/>
          </a:xfrm>
        </p:grpSpPr>
        <p:sp>
          <p:nvSpPr>
            <p:cNvPr id="50" name="Oval 113">
              <a:extLst>
                <a:ext uri="{FF2B5EF4-FFF2-40B4-BE49-F238E27FC236}">
                  <a16:creationId xmlns:a16="http://schemas.microsoft.com/office/drawing/2014/main" id="{7E488700-58E4-AB4B-A739-D7187CD3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1" name="Text Box 114">
              <a:extLst>
                <a:ext uri="{FF2B5EF4-FFF2-40B4-BE49-F238E27FC236}">
                  <a16:creationId xmlns:a16="http://schemas.microsoft.com/office/drawing/2014/main" id="{6225410E-83FA-6049-8D80-9C40BFF4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2" name="Group 112">
            <a:extLst>
              <a:ext uri="{FF2B5EF4-FFF2-40B4-BE49-F238E27FC236}">
                <a16:creationId xmlns:a16="http://schemas.microsoft.com/office/drawing/2014/main" id="{C70BDF0B-E164-CC47-9836-6CFE4D614766}"/>
              </a:ext>
            </a:extLst>
          </p:cNvPr>
          <p:cNvGrpSpPr>
            <a:grpSpLocks/>
          </p:cNvGrpSpPr>
          <p:nvPr/>
        </p:nvGrpSpPr>
        <p:grpSpPr bwMode="auto">
          <a:xfrm>
            <a:off x="3768601" y="4960916"/>
            <a:ext cx="696960" cy="414764"/>
            <a:chOff x="1584" y="3072"/>
            <a:chExt cx="484" cy="288"/>
          </a:xfrm>
        </p:grpSpPr>
        <p:sp>
          <p:nvSpPr>
            <p:cNvPr id="53" name="Oval 113">
              <a:extLst>
                <a:ext uri="{FF2B5EF4-FFF2-40B4-BE49-F238E27FC236}">
                  <a16:creationId xmlns:a16="http://schemas.microsoft.com/office/drawing/2014/main" id="{1BE07CE6-4182-A64B-94F2-BF2699FF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4" name="Text Box 114">
              <a:extLst>
                <a:ext uri="{FF2B5EF4-FFF2-40B4-BE49-F238E27FC236}">
                  <a16:creationId xmlns:a16="http://schemas.microsoft.com/office/drawing/2014/main" id="{1A50C3C7-994B-3E40-9E60-A00D45099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5" name="Group 112">
            <a:extLst>
              <a:ext uri="{FF2B5EF4-FFF2-40B4-BE49-F238E27FC236}">
                <a16:creationId xmlns:a16="http://schemas.microsoft.com/office/drawing/2014/main" id="{3E0A83E1-27C5-B54F-AE7D-82BE1EFAECA5}"/>
              </a:ext>
            </a:extLst>
          </p:cNvPr>
          <p:cNvGrpSpPr>
            <a:grpSpLocks/>
          </p:cNvGrpSpPr>
          <p:nvPr/>
        </p:nvGrpSpPr>
        <p:grpSpPr bwMode="auto">
          <a:xfrm>
            <a:off x="3382781" y="3646243"/>
            <a:ext cx="696960" cy="414764"/>
            <a:chOff x="1584" y="3072"/>
            <a:chExt cx="484" cy="288"/>
          </a:xfrm>
        </p:grpSpPr>
        <p:sp>
          <p:nvSpPr>
            <p:cNvPr id="56" name="Oval 113">
              <a:extLst>
                <a:ext uri="{FF2B5EF4-FFF2-40B4-BE49-F238E27FC236}">
                  <a16:creationId xmlns:a16="http://schemas.microsoft.com/office/drawing/2014/main" id="{4544C391-496B-7548-93E9-FA4AE480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57" name="Text Box 114">
              <a:extLst>
                <a:ext uri="{FF2B5EF4-FFF2-40B4-BE49-F238E27FC236}">
                  <a16:creationId xmlns:a16="http://schemas.microsoft.com/office/drawing/2014/main" id="{6A57B819-8C10-4F45-A94E-65A263B4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58" name="Group 112">
            <a:extLst>
              <a:ext uri="{FF2B5EF4-FFF2-40B4-BE49-F238E27FC236}">
                <a16:creationId xmlns:a16="http://schemas.microsoft.com/office/drawing/2014/main" id="{C3DEB727-4B89-3949-945D-AE43938B21B5}"/>
              </a:ext>
            </a:extLst>
          </p:cNvPr>
          <p:cNvGrpSpPr>
            <a:grpSpLocks/>
          </p:cNvGrpSpPr>
          <p:nvPr/>
        </p:nvGrpSpPr>
        <p:grpSpPr bwMode="auto">
          <a:xfrm>
            <a:off x="1715127" y="3690144"/>
            <a:ext cx="696960" cy="414764"/>
            <a:chOff x="1584" y="3072"/>
            <a:chExt cx="484" cy="288"/>
          </a:xfrm>
        </p:grpSpPr>
        <p:sp>
          <p:nvSpPr>
            <p:cNvPr id="59" name="Oval 113">
              <a:extLst>
                <a:ext uri="{FF2B5EF4-FFF2-40B4-BE49-F238E27FC236}">
                  <a16:creationId xmlns:a16="http://schemas.microsoft.com/office/drawing/2014/main" id="{1A7C50FC-3D3C-7540-80BB-9E908A12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0" name="Text Box 114">
              <a:extLst>
                <a:ext uri="{FF2B5EF4-FFF2-40B4-BE49-F238E27FC236}">
                  <a16:creationId xmlns:a16="http://schemas.microsoft.com/office/drawing/2014/main" id="{E09DA781-8841-834C-A638-990F0B35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61" name="Group 112">
            <a:extLst>
              <a:ext uri="{FF2B5EF4-FFF2-40B4-BE49-F238E27FC236}">
                <a16:creationId xmlns:a16="http://schemas.microsoft.com/office/drawing/2014/main" id="{7E0C3650-6A51-5B4C-BAC0-DA66E8DDAF06}"/>
              </a:ext>
            </a:extLst>
          </p:cNvPr>
          <p:cNvGrpSpPr>
            <a:grpSpLocks/>
          </p:cNvGrpSpPr>
          <p:nvPr/>
        </p:nvGrpSpPr>
        <p:grpSpPr bwMode="auto">
          <a:xfrm>
            <a:off x="5468048" y="4968019"/>
            <a:ext cx="691200" cy="414764"/>
            <a:chOff x="1584" y="3072"/>
            <a:chExt cx="480" cy="288"/>
          </a:xfrm>
        </p:grpSpPr>
        <p:sp>
          <p:nvSpPr>
            <p:cNvPr id="62" name="Oval 113">
              <a:extLst>
                <a:ext uri="{FF2B5EF4-FFF2-40B4-BE49-F238E27FC236}">
                  <a16:creationId xmlns:a16="http://schemas.microsoft.com/office/drawing/2014/main" id="{C8B9EB6E-D024-F04B-AA4B-EAD71CCB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63" name="Text Box 114">
              <a:extLst>
                <a:ext uri="{FF2B5EF4-FFF2-40B4-BE49-F238E27FC236}">
                  <a16:creationId xmlns:a16="http://schemas.microsoft.com/office/drawing/2014/main" id="{93943687-0DCB-964E-8BD6-1E53024D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cxnSp>
        <p:nvCxnSpPr>
          <p:cNvPr id="64" name="Conector recto de flecha 15">
            <a:extLst>
              <a:ext uri="{FF2B5EF4-FFF2-40B4-BE49-F238E27FC236}">
                <a16:creationId xmlns:a16="http://schemas.microsoft.com/office/drawing/2014/main" id="{4C03D48A-0696-1F4A-BF66-7A3BAA75D870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2098167" y="2838827"/>
            <a:ext cx="1994546" cy="85131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4">
            <a:extLst>
              <a:ext uri="{FF2B5EF4-FFF2-40B4-BE49-F238E27FC236}">
                <a16:creationId xmlns:a16="http://schemas.microsoft.com/office/drawing/2014/main" id="{5D05E4F8-51AC-1F48-850A-B924215BAC0C}"/>
              </a:ext>
            </a:extLst>
          </p:cNvPr>
          <p:cNvSpPr txBox="1"/>
          <p:nvPr/>
        </p:nvSpPr>
        <p:spPr>
          <a:xfrm>
            <a:off x="5652184" y="212256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7" name="CuadroTexto 5">
            <a:extLst>
              <a:ext uri="{FF2B5EF4-FFF2-40B4-BE49-F238E27FC236}">
                <a16:creationId xmlns:a16="http://schemas.microsoft.com/office/drawing/2014/main" id="{3F66EC17-DA02-CF4C-80C0-F42DA057C301}"/>
              </a:ext>
            </a:extLst>
          </p:cNvPr>
          <p:cNvSpPr txBox="1"/>
          <p:nvPr/>
        </p:nvSpPr>
        <p:spPr>
          <a:xfrm>
            <a:off x="3960915" y="2075924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68" name="CuadroTexto 6">
            <a:extLst>
              <a:ext uri="{FF2B5EF4-FFF2-40B4-BE49-F238E27FC236}">
                <a16:creationId xmlns:a16="http://schemas.microsoft.com/office/drawing/2014/main" id="{B0FAADD8-4A98-8244-97BE-9DC09D11F638}"/>
              </a:ext>
            </a:extLst>
          </p:cNvPr>
          <p:cNvSpPr txBox="1"/>
          <p:nvPr/>
        </p:nvSpPr>
        <p:spPr>
          <a:xfrm>
            <a:off x="1915371" y="338392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69" name="CuadroTexto 7">
            <a:extLst>
              <a:ext uri="{FF2B5EF4-FFF2-40B4-BE49-F238E27FC236}">
                <a16:creationId xmlns:a16="http://schemas.microsoft.com/office/drawing/2014/main" id="{B8AC021D-D053-4BDC-BF60-B92EE8553352}"/>
              </a:ext>
            </a:extLst>
          </p:cNvPr>
          <p:cNvSpPr txBox="1"/>
          <p:nvPr/>
        </p:nvSpPr>
        <p:spPr>
          <a:xfrm>
            <a:off x="3651871" y="333747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70" name="CuadroTexto 8">
            <a:extLst>
              <a:ext uri="{FF2B5EF4-FFF2-40B4-BE49-F238E27FC236}">
                <a16:creationId xmlns:a16="http://schemas.microsoft.com/office/drawing/2014/main" id="{0A2347C8-3E92-4206-8BCA-7BE19E81FD9A}"/>
              </a:ext>
            </a:extLst>
          </p:cNvPr>
          <p:cNvSpPr txBox="1"/>
          <p:nvPr/>
        </p:nvSpPr>
        <p:spPr>
          <a:xfrm>
            <a:off x="5710905" y="4706122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cxnSp>
        <p:nvCxnSpPr>
          <p:cNvPr id="79" name="Conector recto de flecha 14">
            <a:extLst>
              <a:ext uri="{FF2B5EF4-FFF2-40B4-BE49-F238E27FC236}">
                <a16:creationId xmlns:a16="http://schemas.microsoft.com/office/drawing/2014/main" id="{FC61E6A0-2BAA-429C-9012-E85BF2454F3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401313" y="3853625"/>
            <a:ext cx="981468" cy="43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0121671" y="1761122"/>
            <a:ext cx="15779" cy="8306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0181107" y="2497786"/>
            <a:ext cx="1111562" cy="445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5">
            <a:extLst>
              <a:ext uri="{FF2B5EF4-FFF2-40B4-BE49-F238E27FC236}">
                <a16:creationId xmlns:a16="http://schemas.microsoft.com/office/drawing/2014/main" id="{2A94D32D-E743-D84D-A6CF-3C70E51324A5}"/>
              </a:ext>
            </a:extLst>
          </p:cNvPr>
          <p:cNvSpPr txBox="1"/>
          <p:nvPr/>
        </p:nvSpPr>
        <p:spPr>
          <a:xfrm>
            <a:off x="4294966" y="6018625"/>
            <a:ext cx="1382482" cy="25391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Camino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207173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A partir del análisis y modelo desarrollado en el taller 2-1, problema del robot aspiradora: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1- diseñe una función heurística y realice la simulación de cómo se desarrollaría la búsqueda </a:t>
            </a:r>
            <a:r>
              <a:rPr kumimoji="0" lang="es-ES" altLang="es-CO" sz="2000" b="0" err="1">
                <a:solidFill>
                  <a:srgbClr val="C00000"/>
                </a:solidFill>
              </a:rPr>
              <a:t>Best</a:t>
            </a:r>
            <a:r>
              <a:rPr kumimoji="0" lang="es-ES" altLang="es-CO" sz="2000" b="0">
                <a:solidFill>
                  <a:srgbClr val="C00000"/>
                </a:solidFill>
              </a:rPr>
              <a:t> </a:t>
            </a:r>
            <a:r>
              <a:rPr kumimoji="0" lang="es-ES" altLang="es-CO" sz="2000" b="0" err="1">
                <a:solidFill>
                  <a:srgbClr val="C00000"/>
                </a:solidFill>
              </a:rPr>
              <a:t>First</a:t>
            </a:r>
            <a:r>
              <a:rPr kumimoji="0" lang="es-ES" altLang="es-CO" sz="2000" b="0">
                <a:solidFill>
                  <a:srgbClr val="C00000"/>
                </a:solidFill>
              </a:rPr>
              <a:t> usando esta heurística.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 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2- diseñe una función de costo y realice la simulación de cómo se desarrollaría la búsqueda </a:t>
            </a:r>
            <a:r>
              <a:rPr kumimoji="0" lang="es-ES" altLang="es-CO" sz="2000" b="0" u="sng">
                <a:solidFill>
                  <a:srgbClr val="C00000"/>
                </a:solidFill>
              </a:rPr>
              <a:t>Costo Uniforme</a:t>
            </a:r>
            <a:r>
              <a:rPr kumimoji="0" lang="es-ES" altLang="es-CO" sz="2000" b="0">
                <a:solidFill>
                  <a:srgbClr val="C00000"/>
                </a:solidFill>
              </a:rPr>
              <a:t> usando esta heurística.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3- utilizando las funciones anteriores, realice la simulación de cómo se desarrollaría la búsqueda </a:t>
            </a:r>
            <a:r>
              <a:rPr kumimoji="0" lang="es-ES" altLang="es-CO" sz="2000" b="0" u="sng">
                <a:solidFill>
                  <a:srgbClr val="C00000"/>
                </a:solidFill>
              </a:rPr>
              <a:t>A*</a:t>
            </a:r>
            <a:r>
              <a:rPr kumimoji="0" lang="es-ES" altLang="es-CO" sz="2000" b="0">
                <a:solidFill>
                  <a:srgbClr val="C00000"/>
                </a:solidFill>
              </a:rPr>
              <a:t>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5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Función Heurística</a:t>
            </a:r>
          </a:p>
          <a:p>
            <a:pPr marL="0" indent="0">
              <a:spcBef>
                <a:spcPct val="20000"/>
              </a:spcBef>
            </a:pP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Distancia de </a:t>
            </a:r>
            <a:r>
              <a:rPr lang="es-E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Hamming</a:t>
            </a:r>
          </a:p>
          <a:p>
            <a:pPr marL="0" indent="0">
              <a:spcBef>
                <a:spcPct val="20000"/>
              </a:spcBef>
            </a:pPr>
            <a:r>
              <a:rPr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Hin-&gt; Estado de la habitación izquierda en el estado n</a:t>
            </a:r>
            <a:endParaRPr lang="es-ES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Hdn</a:t>
            </a:r>
            <a:r>
              <a:rPr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-&gt; Estado de la habitación derecha en el estado n</a:t>
            </a:r>
            <a:endParaRPr lang="es-ES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Estos estados se representan en número binarios, donde 0 es limpio y 1 es sucio</a:t>
            </a:r>
          </a:p>
          <a:p>
            <a:pPr marL="0" indent="0">
              <a:spcBef>
                <a:spcPct val="20000"/>
              </a:spcBef>
            </a:pPr>
            <a:endParaRPr lang="es-ES" sz="20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Rpn</a:t>
            </a:r>
            <a:r>
              <a:rPr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-&gt; Posición del robot en el estado n</a:t>
            </a:r>
            <a:endParaRPr lang="es-E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Estos estados se representan en número binarios, donde 0 es derecha y 1 es izquierda</a:t>
            </a:r>
            <a:endParaRPr lang="es-ES" sz="2000" b="0" dirty="0">
              <a:solidFill>
                <a:srgbClr val="000000"/>
              </a:solidFill>
              <a:latin typeface="Arial Narrow"/>
            </a:endParaRPr>
          </a:p>
          <a:p>
            <a:pPr marL="0" indent="0">
              <a:spcBef>
                <a:spcPct val="20000"/>
              </a:spcBef>
            </a:pPr>
            <a:endParaRPr lang="es-ES" sz="2000" b="0" dirty="0">
              <a:solidFill>
                <a:srgbClr val="C00000"/>
              </a:solidFill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Estado</a:t>
            </a:r>
            <a:r>
              <a:rPr kumimoji="0"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 actual= (Hin, </a:t>
            </a:r>
            <a:r>
              <a:rPr kumimoji="0" lang="es-ES" sz="20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Hdn</a:t>
            </a:r>
            <a:r>
              <a:rPr kumimoji="0"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, </a:t>
            </a:r>
            <a:r>
              <a:rPr kumimoji="0" lang="es-ES" sz="20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Rpn</a:t>
            </a:r>
            <a:r>
              <a:rPr kumimoji="0"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)</a:t>
            </a:r>
            <a:endParaRPr lang="es-E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kumimoji="0"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Estado final = (</a:t>
            </a:r>
            <a:r>
              <a:rPr kumimoji="0" lang="es-ES" sz="20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Hif</a:t>
            </a:r>
            <a:r>
              <a:rPr kumimoji="0"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, </a:t>
            </a:r>
            <a:r>
              <a:rPr kumimoji="0" lang="es-ES" sz="20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Hdf</a:t>
            </a:r>
            <a:r>
              <a:rPr kumimoji="0"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, </a:t>
            </a:r>
            <a:r>
              <a:rPr kumimoji="0" lang="es-ES" sz="2000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Rpf</a:t>
            </a:r>
            <a:r>
              <a:rPr kumimoji="0" lang="es-ES" sz="20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)</a:t>
            </a:r>
            <a:endPara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endParaRPr lang="es-ES" sz="2000" b="0" dirty="0">
              <a:solidFill>
                <a:srgbClr val="C00000"/>
              </a:solidFill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Distancia entre el estado actual y estado final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>
              <a:spcBef>
                <a:spcPct val="20000"/>
              </a:spcBef>
            </a:pP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H(Hin, </a:t>
            </a:r>
            <a:r>
              <a:rPr lang="es-E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Hdn</a:t>
            </a: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, </a:t>
            </a:r>
            <a:r>
              <a:rPr lang="es-E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Rpn</a:t>
            </a: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) = |</a:t>
            </a:r>
            <a:r>
              <a:rPr lang="es-E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Hif</a:t>
            </a: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 - Hin| + |Hdf - </a:t>
            </a:r>
            <a:r>
              <a:rPr lang="es-E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Hdn</a:t>
            </a: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| + |</a:t>
            </a:r>
            <a:r>
              <a:rPr lang="es-E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Rpf</a:t>
            </a: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 - </a:t>
            </a:r>
            <a:r>
              <a:rPr lang="es-E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Rpn</a:t>
            </a:r>
            <a:r>
              <a:rPr lang="es-E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</a:rPr>
              <a:t>|</a:t>
            </a:r>
            <a:endParaRPr kumimoji="0" lang="es-E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/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902" y="4919325"/>
            <a:ext cx="3301816" cy="15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40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de Costo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  <a:latin typeface="Arial Narrow"/>
              </a:rPr>
              <a:t>Costo de moverse de una habitación a otra = 5 unidades de energía.</a:t>
            </a:r>
            <a:endParaRPr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  <a:latin typeface="Arial Narrow"/>
              </a:rPr>
              <a:t>Costo de limpiar la habitación = 20 unidades de energía.</a:t>
            </a: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>
              <a:solidFill>
                <a:srgbClr val="C00000"/>
              </a:solidFill>
            </a:endParaRPr>
          </a:p>
          <a:p>
            <a:pPr marL="0" indent="0">
              <a:spcBef>
                <a:spcPct val="20000"/>
              </a:spcBef>
            </a:pPr>
            <a:endParaRPr lang="es-ES" sz="2000" b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56" y="3209775"/>
            <a:ext cx="570468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07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690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  -  </a:t>
            </a:r>
            <a:r>
              <a:rPr lang="es-ES" altLang="es-CO" b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</a:t>
            </a: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altLang="es-CO" b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9098" y="21544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" name="CuadroTexto 5"/>
          <p:cNvSpPr txBox="1"/>
          <p:nvPr/>
        </p:nvSpPr>
        <p:spPr>
          <a:xfrm>
            <a:off x="429098" y="260968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" name="CuadroTexto 6"/>
          <p:cNvSpPr txBox="1"/>
          <p:nvPr/>
        </p:nvSpPr>
        <p:spPr>
          <a:xfrm>
            <a:off x="429098" y="306493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8" name="CuadroTexto 7"/>
          <p:cNvSpPr txBox="1"/>
          <p:nvPr/>
        </p:nvSpPr>
        <p:spPr>
          <a:xfrm>
            <a:off x="429098" y="352018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9" name="CuadroTexto 8"/>
          <p:cNvSpPr txBox="1"/>
          <p:nvPr/>
        </p:nvSpPr>
        <p:spPr>
          <a:xfrm>
            <a:off x="429098" y="397543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sp>
        <p:nvSpPr>
          <p:cNvPr id="10" name="CuadroTexto 9"/>
          <p:cNvSpPr txBox="1"/>
          <p:nvPr/>
        </p:nvSpPr>
        <p:spPr>
          <a:xfrm>
            <a:off x="429098" y="443068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6</a:t>
            </a:r>
            <a:endParaRPr lang="en-US" sz="1050" b="1"/>
          </a:p>
        </p:txBody>
      </p:sp>
      <p:sp>
        <p:nvSpPr>
          <p:cNvPr id="11" name="CuadroTexto 10"/>
          <p:cNvSpPr txBox="1"/>
          <p:nvPr/>
        </p:nvSpPr>
        <p:spPr>
          <a:xfrm>
            <a:off x="429098" y="488697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7</a:t>
            </a:r>
            <a:endParaRPr lang="en-US" sz="1050" b="1"/>
          </a:p>
        </p:txBody>
      </p:sp>
      <p:sp>
        <p:nvSpPr>
          <p:cNvPr id="12" name="CuadroTexto 11"/>
          <p:cNvSpPr txBox="1"/>
          <p:nvPr/>
        </p:nvSpPr>
        <p:spPr>
          <a:xfrm>
            <a:off x="429098" y="534326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8</a:t>
            </a:r>
            <a:endParaRPr lang="en-US" sz="1050" b="1"/>
          </a:p>
        </p:txBody>
      </p:sp>
      <p:sp>
        <p:nvSpPr>
          <p:cNvPr id="13" name="CuadroTexto 12"/>
          <p:cNvSpPr txBox="1"/>
          <p:nvPr/>
        </p:nvSpPr>
        <p:spPr>
          <a:xfrm>
            <a:off x="11712211" y="2148899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712211" y="260414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21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712211" y="3059397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712211" y="351464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35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1712211" y="3969895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23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1712211" y="4425144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6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1712211" y="488143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33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1712211" y="533772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54216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791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600778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193861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10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  -  Costo Uniforme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9098" y="21544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" name="CuadroTexto 5"/>
          <p:cNvSpPr txBox="1"/>
          <p:nvPr/>
        </p:nvSpPr>
        <p:spPr>
          <a:xfrm>
            <a:off x="429098" y="260968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" name="CuadroTexto 6"/>
          <p:cNvSpPr txBox="1"/>
          <p:nvPr/>
        </p:nvSpPr>
        <p:spPr>
          <a:xfrm>
            <a:off x="429098" y="306493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8" name="CuadroTexto 7"/>
          <p:cNvSpPr txBox="1"/>
          <p:nvPr/>
        </p:nvSpPr>
        <p:spPr>
          <a:xfrm>
            <a:off x="429098" y="352018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9" name="CuadroTexto 8"/>
          <p:cNvSpPr txBox="1"/>
          <p:nvPr/>
        </p:nvSpPr>
        <p:spPr>
          <a:xfrm>
            <a:off x="429098" y="397543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sp>
        <p:nvSpPr>
          <p:cNvPr id="10" name="CuadroTexto 9"/>
          <p:cNvSpPr txBox="1"/>
          <p:nvPr/>
        </p:nvSpPr>
        <p:spPr>
          <a:xfrm>
            <a:off x="429098" y="443068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6</a:t>
            </a:r>
            <a:endParaRPr lang="en-US" sz="1050" b="1"/>
          </a:p>
        </p:txBody>
      </p:sp>
      <p:sp>
        <p:nvSpPr>
          <p:cNvPr id="11" name="CuadroTexto 10"/>
          <p:cNvSpPr txBox="1"/>
          <p:nvPr/>
        </p:nvSpPr>
        <p:spPr>
          <a:xfrm>
            <a:off x="429098" y="488697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7</a:t>
            </a:r>
            <a:endParaRPr lang="en-US" sz="1050" b="1"/>
          </a:p>
        </p:txBody>
      </p:sp>
      <p:sp>
        <p:nvSpPr>
          <p:cNvPr id="12" name="CuadroTexto 11"/>
          <p:cNvSpPr txBox="1"/>
          <p:nvPr/>
        </p:nvSpPr>
        <p:spPr>
          <a:xfrm>
            <a:off x="429098" y="534326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8</a:t>
            </a:r>
            <a:endParaRPr lang="en-US" sz="1050" b="1"/>
          </a:p>
        </p:txBody>
      </p:sp>
      <p:sp>
        <p:nvSpPr>
          <p:cNvPr id="13" name="CuadroTexto 12"/>
          <p:cNvSpPr txBox="1"/>
          <p:nvPr/>
        </p:nvSpPr>
        <p:spPr>
          <a:xfrm>
            <a:off x="11712211" y="2148899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712211" y="260414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21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712211" y="3059397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712211" y="351464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35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1712211" y="3969895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23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1712211" y="4425144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6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1712211" y="488143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33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1712211" y="533772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54216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791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600778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193861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34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0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  -  A*</a:t>
            </a: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9098" y="2154440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1</a:t>
            </a:r>
            <a:endParaRPr lang="en-US" sz="1050" b="1"/>
          </a:p>
        </p:txBody>
      </p:sp>
      <p:sp>
        <p:nvSpPr>
          <p:cNvPr id="6" name="CuadroTexto 5"/>
          <p:cNvSpPr txBox="1"/>
          <p:nvPr/>
        </p:nvSpPr>
        <p:spPr>
          <a:xfrm>
            <a:off x="429098" y="260968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2</a:t>
            </a:r>
            <a:endParaRPr lang="en-US" sz="1050" b="1"/>
          </a:p>
        </p:txBody>
      </p:sp>
      <p:sp>
        <p:nvSpPr>
          <p:cNvPr id="7" name="CuadroTexto 6"/>
          <p:cNvSpPr txBox="1"/>
          <p:nvPr/>
        </p:nvSpPr>
        <p:spPr>
          <a:xfrm>
            <a:off x="429098" y="3064938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3</a:t>
            </a:r>
            <a:endParaRPr lang="en-US" sz="1050" b="1"/>
          </a:p>
        </p:txBody>
      </p:sp>
      <p:sp>
        <p:nvSpPr>
          <p:cNvPr id="8" name="CuadroTexto 7"/>
          <p:cNvSpPr txBox="1"/>
          <p:nvPr/>
        </p:nvSpPr>
        <p:spPr>
          <a:xfrm>
            <a:off x="429098" y="352018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4</a:t>
            </a:r>
            <a:endParaRPr lang="en-US" sz="1050" b="1"/>
          </a:p>
        </p:txBody>
      </p:sp>
      <p:sp>
        <p:nvSpPr>
          <p:cNvPr id="9" name="CuadroTexto 8"/>
          <p:cNvSpPr txBox="1"/>
          <p:nvPr/>
        </p:nvSpPr>
        <p:spPr>
          <a:xfrm>
            <a:off x="429098" y="3975436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5</a:t>
            </a:r>
            <a:endParaRPr lang="en-US" sz="1050" b="1"/>
          </a:p>
        </p:txBody>
      </p:sp>
      <p:sp>
        <p:nvSpPr>
          <p:cNvPr id="10" name="CuadroTexto 9"/>
          <p:cNvSpPr txBox="1"/>
          <p:nvPr/>
        </p:nvSpPr>
        <p:spPr>
          <a:xfrm>
            <a:off x="429098" y="4430685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6</a:t>
            </a:r>
            <a:endParaRPr lang="en-US" sz="1050" b="1"/>
          </a:p>
        </p:txBody>
      </p:sp>
      <p:sp>
        <p:nvSpPr>
          <p:cNvPr id="11" name="CuadroTexto 10"/>
          <p:cNvSpPr txBox="1"/>
          <p:nvPr/>
        </p:nvSpPr>
        <p:spPr>
          <a:xfrm>
            <a:off x="429098" y="4886977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7</a:t>
            </a:r>
            <a:endParaRPr lang="en-US" sz="1050" b="1"/>
          </a:p>
        </p:txBody>
      </p:sp>
      <p:sp>
        <p:nvSpPr>
          <p:cNvPr id="12" name="CuadroTexto 11"/>
          <p:cNvSpPr txBox="1"/>
          <p:nvPr/>
        </p:nvSpPr>
        <p:spPr>
          <a:xfrm>
            <a:off x="429098" y="5343269"/>
            <a:ext cx="226132" cy="2616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050" b="1"/>
              <a:t>8</a:t>
            </a:r>
            <a:endParaRPr lang="en-US" sz="1050" b="1"/>
          </a:p>
        </p:txBody>
      </p:sp>
      <p:sp>
        <p:nvSpPr>
          <p:cNvPr id="13" name="CuadroTexto 12"/>
          <p:cNvSpPr txBox="1"/>
          <p:nvPr/>
        </p:nvSpPr>
        <p:spPr>
          <a:xfrm>
            <a:off x="11712211" y="2148899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712211" y="260414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21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712211" y="3059397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1712211" y="351464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35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1712211" y="3969895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23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1712211" y="4425144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6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1712211" y="4881436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33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1712211" y="5337728"/>
            <a:ext cx="324618" cy="2154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endParaRPr lang="en-US" sz="8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54216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7914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600778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193861" y="6134793"/>
            <a:ext cx="203426" cy="4652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99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2-1 - Espacio Problema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Hay un robot aspiradora que debe limpiar un apartamento que tiene dos habitaciones conectadas entre sí. Inicialmente, las dos habitaciones se encuentran sucias y el robot está localizado en la habitación de la derecha. Cuál es la secuencia de acciones requerida para que el apartamento quede limpio y el robot quede en su lugar de origen?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42499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1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Comprender elementos representativos del problema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Variables significativas y sus posibles valores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componentes del estado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Representarlo mediante una “TUPLA”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el estado inicial y final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2568275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Hi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Estado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 sz="2500">
                <a:latin typeface="Arial"/>
                <a:cs typeface="Arial"/>
              </a:rPr>
              <a:t>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L-S</a:t>
            </a:r>
            <a:endParaRPr lang="en-GB" altLang="es-CO" sz="2500">
              <a:latin typeface="Arial"/>
              <a:cs typeface="Arial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38662" y="3121293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err="1">
                <a:latin typeface="Arial"/>
                <a:cs typeface="Arial"/>
              </a:rPr>
              <a:t>Hd</a:t>
            </a:r>
            <a:r>
              <a:rPr lang="en-GB" altLang="es-CO" sz="2500">
                <a:latin typeface="Arial"/>
                <a:cs typeface="Arial"/>
              </a:rPr>
              <a:t>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Estado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</a:rPr>
              <a:t>derecha</a:t>
            </a:r>
            <a:r>
              <a:rPr lang="en-GB" altLang="es-CO" sz="2500">
                <a:latin typeface="Arial"/>
                <a:cs typeface="Arial"/>
              </a:rPr>
              <a:t>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 L-S</a:t>
            </a:r>
            <a:endParaRPr lang="en-GB" altLang="es-CO" sz="2500">
              <a:latin typeface="Arial"/>
              <a:cs typeface="Arial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38662" y="5162011"/>
            <a:ext cx="7809120" cy="13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Estado</a:t>
            </a:r>
            <a:r>
              <a:rPr lang="en-GB" altLang="es-CO" sz="2500">
                <a:latin typeface="Arial"/>
                <a:cs typeface="Arial"/>
              </a:rPr>
              <a:t>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 err="1">
                <a:latin typeface="Arial"/>
                <a:cs typeface="Arial"/>
              </a:rPr>
              <a:t>Inicial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(S,S,R)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r>
              <a:rPr lang="en-GB" altLang="es-CO">
                <a:latin typeface="Arial"/>
                <a:cs typeface="Arial"/>
                <a:sym typeface="Symbol" pitchFamily="18" charset="2"/>
              </a:rPr>
              <a:t>Final  (L,L,R)</a:t>
            </a:r>
            <a:endParaRPr lang="en-GB" altLang="es-CO">
              <a:latin typeface="Arial"/>
              <a:cs typeface="Arial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4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38662" y="3617517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Rp 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Posición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del robot  L-R</a:t>
            </a:r>
            <a:endParaRPr lang="en-GB" altLang="es-CO"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5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87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Identificar acciones </a:t>
            </a:r>
            <a:r>
              <a:rPr kumimoji="0" lang="es-ES" altLang="es-CO" sz="2000" b="0">
                <a:solidFill>
                  <a:srgbClr val="C00000"/>
                </a:solidFill>
              </a:rPr>
              <a:t>→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Operadores que cambian el estado del mundo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38662" y="2453758"/>
            <a:ext cx="7809120" cy="2037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Acciones 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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Mi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Izquierda</a:t>
            </a:r>
            <a:endParaRPr lang="en-GB" altLang="es-CO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Md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endParaRPr lang="en-GB" altLang="es-CO" err="1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  <a:sym typeface="Symbol" pitchFamily="18" charset="2"/>
              </a:rPr>
              <a:t>Li</a:t>
            </a:r>
            <a:r>
              <a:rPr lang="en-GB" altLang="es-CO">
                <a:latin typeface="Arial"/>
                <a:cs typeface="Arial"/>
              </a:rPr>
              <a:t> 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a Izquierda</a:t>
            </a:r>
            <a:endParaRPr lang="en-GB" altLang="es-CO" err="1">
              <a:latin typeface="Arial" charset="0"/>
              <a:sym typeface="Symbol" pitchFamily="18" charset="2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Ld </a:t>
            </a:r>
            <a:r>
              <a:rPr lang="en-GB">
                <a:latin typeface="Arial"/>
                <a:cs typeface="Arial"/>
              </a:rPr>
              <a:t>  </a:t>
            </a:r>
            <a:r>
              <a:rPr lang="en-GB" altLang="es-CO">
                <a:latin typeface="Arial"/>
                <a:cs typeface="Arial"/>
              </a:rPr>
              <a:t>  Limpiar a </a:t>
            </a:r>
            <a:r>
              <a:rPr lang="en-GB" altLang="es-CO" err="1">
                <a:latin typeface="Arial"/>
                <a:cs typeface="Arial"/>
              </a:rPr>
              <a:t>Derecha</a:t>
            </a:r>
            <a:endParaRPr lang="en-GB" altLang="es-CO" err="1">
              <a:latin typeface="Arial" charset="0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5"/>
              </a:buBlip>
            </a:pPr>
            <a:endParaRPr lang="en-GB" altLang="es-CO">
              <a:latin typeface="Arial" charset="0"/>
              <a:cs typeface="Arial" charset="0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82406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Mi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804795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Mi 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si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no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está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en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habitacion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.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 ≠ L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Rp' = L</a:t>
            </a:r>
            <a:endParaRPr lang="en-GB" altLang="es-CO">
              <a:latin typeface="Arial"/>
              <a:cs typeface="Arial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7809120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Md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 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Md 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Moverse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a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si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no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está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en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de la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derecha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. 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Rp </a:t>
            </a:r>
            <a:r>
              <a:rPr lang="en-GB">
                <a:latin typeface="Arial"/>
                <a:cs typeface="Times New Roman"/>
                <a:sym typeface="Symbol" pitchFamily="18" charset="2"/>
              </a:rPr>
              <a:t>≠ R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Hi'=Hi 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'=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 Rp'=R</a:t>
            </a:r>
            <a:endParaRPr lang="en-GB" altLang="es-CO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25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Caracterizar los operadores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Definir reglas para precondiciones y operativas</a:t>
            </a:r>
          </a:p>
        </p:txBody>
      </p:sp>
      <p:sp>
        <p:nvSpPr>
          <p:cNvPr id="9" name="Rectangle 120"/>
          <p:cNvSpPr>
            <a:spLocks noChangeArrowheads="1"/>
          </p:cNvSpPr>
          <p:nvPr/>
        </p:nvSpPr>
        <p:spPr bwMode="auto">
          <a:xfrm>
            <a:off x="1627797" y="2361530"/>
            <a:ext cx="9239174" cy="55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Limpiar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habitación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lang="en-GB" altLang="es-CO" sz="2500" err="1">
                <a:solidFill>
                  <a:srgbClr val="006600"/>
                </a:solidFill>
                <a:latin typeface="Arial"/>
                <a:cs typeface="Arial"/>
              </a:rPr>
              <a:t>izquierda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(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)  (Hi’,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0" name="Rectangle 122"/>
          <p:cNvSpPr>
            <a:spLocks noChangeArrowheads="1"/>
          </p:cNvSpPr>
          <p:nvPr/>
        </p:nvSpPr>
        <p:spPr bwMode="auto">
          <a:xfrm>
            <a:off x="1627796" y="2935424"/>
            <a:ext cx="8580456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>
                <a:latin typeface="Arial"/>
                <a:cs typeface="Arial"/>
              </a:rPr>
              <a:t>Li </a:t>
            </a:r>
            <a:r>
              <a:rPr lang="es-ES" altLang="es-CO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izquierda</a:t>
            </a:r>
            <a:endParaRPr lang="en-GB" altLang="es-CO" err="1">
              <a:latin typeface="Arial" charset="0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Hi=S Rp=L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>
                <a:latin typeface="Arial"/>
                <a:cs typeface="Arial"/>
                <a:sym typeface="Symbol" pitchFamily="18" charset="2"/>
              </a:rPr>
              <a:t>Hi’=L</a:t>
            </a:r>
            <a:endParaRPr lang="en-GB">
              <a:latin typeface="Arial"/>
              <a:cs typeface="Arial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auto">
          <a:xfrm>
            <a:off x="1626371" y="4372152"/>
            <a:ext cx="10199502" cy="4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Font typeface="Arial"/>
              <a:buBlip>
                <a:blip r:embed="rId3"/>
              </a:buBlip>
            </a:pP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Limpiar</a:t>
            </a:r>
            <a:r>
              <a:rPr lang="en-GB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habitación</a:t>
            </a:r>
            <a:r>
              <a:rPr lang="en-GB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n-GB" sz="2500" err="1">
                <a:solidFill>
                  <a:srgbClr val="006600"/>
                </a:solidFill>
                <a:latin typeface="Arial"/>
                <a:cs typeface="Arial"/>
              </a:rPr>
              <a:t>derecha</a:t>
            </a:r>
            <a:r>
              <a:rPr lang="en-GB" altLang="es-CO" sz="2500">
                <a:solidFill>
                  <a:srgbClr val="006600"/>
                </a:solidFill>
                <a:latin typeface="Arial"/>
                <a:cs typeface="Arial"/>
              </a:rPr>
              <a:t>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  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(</a:t>
            </a:r>
            <a:r>
              <a:rPr lang="en-GB" sz="2500" err="1">
                <a:latin typeface="Arial"/>
                <a:cs typeface="Arial"/>
                <a:sym typeface="Symbol" pitchFamily="18" charset="2"/>
              </a:rPr>
              <a:t>Hi,Hd,Rp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)  (Hi’,</a:t>
            </a:r>
            <a:r>
              <a:rPr lang="en-GB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sz="2500">
                <a:latin typeface="Arial"/>
                <a:cs typeface="Arial"/>
                <a:sym typeface="Symbol" pitchFamily="18" charset="2"/>
              </a:rPr>
              <a:t>’,Rp’)</a:t>
            </a:r>
            <a:endParaRPr lang="en-US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endParaRPr lang="en-GB" altLang="es-CO">
              <a:latin typeface="Arial" charset="0"/>
              <a:sym typeface="Symbol" pitchFamily="18" charset="2"/>
            </a:endParaRPr>
          </a:p>
          <a:p>
            <a:pPr>
              <a:lnSpc>
                <a:spcPct val="93000"/>
              </a:lnSpc>
              <a:spcAft>
                <a:spcPts val="1282"/>
              </a:spcAft>
              <a:buClr>
                <a:srgbClr val="000000"/>
              </a:buClr>
              <a:buSzPct val="92000"/>
              <a:buBlip>
                <a:blip r:embed="rId5"/>
              </a:buBlip>
            </a:pPr>
            <a:endParaRPr lang="en-GB" altLang="es-CO" sz="2900">
              <a:latin typeface="Arial" charset="0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626370" y="4925170"/>
            <a:ext cx="7672320" cy="127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295400" indent="-215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>
                <a:latin typeface="Arial"/>
                <a:cs typeface="Arial"/>
              </a:rPr>
              <a:t>Ld </a:t>
            </a:r>
            <a:r>
              <a:rPr lang="es-ES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Limpiar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>
                <a:latin typeface="Arial"/>
                <a:cs typeface="Arial"/>
                <a:sym typeface="Symbol" pitchFamily="18" charset="2"/>
              </a:rPr>
              <a:t>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derecha</a:t>
            </a:r>
            <a:endParaRPr lang="en-GB" altLang="es-CO" err="1">
              <a:latin typeface="Arial" charset="0"/>
              <a:cs typeface="Arial" charset="0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Precondición</a:t>
            </a:r>
            <a:r>
              <a:rPr lang="en-GB" altLang="es-CO">
                <a:latin typeface="Arial"/>
                <a:cs typeface="Arial"/>
              </a:rPr>
              <a:t> 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altLang="es-CO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=S Rp=R</a:t>
            </a:r>
            <a:endParaRPr lang="en-GB" altLang="es-CO">
              <a:latin typeface="Arial"/>
              <a:cs typeface="Arial"/>
            </a:endParaRPr>
          </a:p>
          <a:p>
            <a:pPr lvl="2">
              <a:lnSpc>
                <a:spcPct val="93000"/>
              </a:lnSpc>
              <a:spcAft>
                <a:spcPts val="771"/>
              </a:spcAft>
              <a:buClr>
                <a:srgbClr val="000000"/>
              </a:buClr>
              <a:buSzPct val="90000"/>
              <a:buFont typeface="Arial"/>
              <a:buBlip>
                <a:blip r:embed="rId4"/>
              </a:buBlip>
            </a:pPr>
            <a:r>
              <a:rPr lang="en-GB" altLang="es-CO" err="1">
                <a:latin typeface="Arial"/>
                <a:cs typeface="Arial"/>
              </a:rPr>
              <a:t>Consecuencia</a:t>
            </a:r>
            <a:r>
              <a:rPr lang="en-GB" altLang="es-CO">
                <a:latin typeface="Arial"/>
                <a:cs typeface="Arial"/>
              </a:rPr>
              <a:t> </a:t>
            </a:r>
            <a:r>
              <a:rPr lang="en-GB" altLang="es-CO">
                <a:latin typeface="Arial"/>
                <a:cs typeface="Arial"/>
                <a:sym typeface="Symbol" pitchFamily="18" charset="2"/>
              </a:rPr>
              <a:t> </a:t>
            </a:r>
            <a:r>
              <a:rPr lang="en-GB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>
                <a:latin typeface="Arial"/>
                <a:cs typeface="Arial"/>
                <a:sym typeface="Symbol" pitchFamily="18" charset="2"/>
              </a:rPr>
              <a:t>’=L</a:t>
            </a:r>
            <a:endParaRPr lang="en-GB" altLang="es-CO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4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0"/>
            <a:ext cx="12201128" cy="6863135"/>
          </a:xfrm>
        </p:spPr>
      </p:pic>
      <p:pic>
        <p:nvPicPr>
          <p:cNvPr id="118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09" y="2518907"/>
            <a:ext cx="7847944" cy="377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Mostrar el espacio de búsqueda </a:t>
            </a:r>
            <a:r>
              <a:rPr lang="en-GB" altLang="es-CO" sz="2000">
                <a:latin typeface="Arial" charset="0"/>
                <a:sym typeface="Symbol" pitchFamily="18" charset="2"/>
              </a:rPr>
              <a:t></a:t>
            </a: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 Desarrollar el grafo</a:t>
            </a:r>
          </a:p>
        </p:txBody>
      </p:sp>
      <p:sp>
        <p:nvSpPr>
          <p:cNvPr id="113" name="Line 115"/>
          <p:cNvSpPr>
            <a:spLocks noChangeShapeType="1"/>
          </p:cNvSpPr>
          <p:nvPr/>
        </p:nvSpPr>
        <p:spPr bwMode="auto">
          <a:xfrm>
            <a:off x="5059837" y="3202008"/>
            <a:ext cx="992687" cy="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grpSp>
        <p:nvGrpSpPr>
          <p:cNvPr id="112" name="Group 112"/>
          <p:cNvGrpSpPr>
            <a:grpSpLocks/>
          </p:cNvGrpSpPr>
          <p:nvPr/>
        </p:nvGrpSpPr>
        <p:grpSpPr bwMode="auto">
          <a:xfrm>
            <a:off x="4368638" y="2982005"/>
            <a:ext cx="696960" cy="414764"/>
            <a:chOff x="1584" y="3072"/>
            <a:chExt cx="484" cy="288"/>
          </a:xfrm>
        </p:grpSpPr>
        <p:sp>
          <p:nvSpPr>
            <p:cNvPr id="116" name="Oval 113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17" name="Text Box 114"/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119" name="Group 112"/>
          <p:cNvGrpSpPr>
            <a:grpSpLocks/>
          </p:cNvGrpSpPr>
          <p:nvPr/>
        </p:nvGrpSpPr>
        <p:grpSpPr bwMode="auto">
          <a:xfrm>
            <a:off x="6077004" y="3019481"/>
            <a:ext cx="715680" cy="414764"/>
            <a:chOff x="1584" y="3072"/>
            <a:chExt cx="497" cy="288"/>
          </a:xfrm>
        </p:grpSpPr>
        <p:sp>
          <p:nvSpPr>
            <p:cNvPr id="120" name="Oval 113"/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21" name="Text Box 114"/>
            <p:cNvSpPr txBox="1">
              <a:spLocks noChangeArrowheads="1"/>
            </p:cNvSpPr>
            <p:nvPr/>
          </p:nvSpPr>
          <p:spPr bwMode="auto">
            <a:xfrm>
              <a:off x="1610" y="3108"/>
              <a:ext cx="47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S,S,R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70A509FC-7E25-478F-8FE1-897177B37722}"/>
              </a:ext>
            </a:extLst>
          </p:cNvPr>
          <p:cNvGrpSpPr>
            <a:grpSpLocks/>
          </p:cNvGrpSpPr>
          <p:nvPr/>
        </p:nvGrpSpPr>
        <p:grpSpPr bwMode="auto">
          <a:xfrm>
            <a:off x="6453231" y="4280733"/>
            <a:ext cx="694080" cy="414764"/>
            <a:chOff x="1584" y="3072"/>
            <a:chExt cx="482" cy="288"/>
          </a:xfrm>
        </p:grpSpPr>
        <p:sp>
          <p:nvSpPr>
            <p:cNvPr id="15" name="Oval 113">
              <a:extLst>
                <a:ext uri="{FF2B5EF4-FFF2-40B4-BE49-F238E27FC236}">
                  <a16:creationId xmlns:a16="http://schemas.microsoft.com/office/drawing/2014/main" id="{FCEB6D1E-8063-4F16-A064-C13F021F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6" name="Text Box 114">
              <a:extLst>
                <a:ext uri="{FF2B5EF4-FFF2-40B4-BE49-F238E27FC236}">
                  <a16:creationId xmlns:a16="http://schemas.microsoft.com/office/drawing/2014/main" id="{05A8A24B-38E7-4E36-A854-B3E78B891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101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S,L,L</a:t>
              </a:r>
              <a:endParaRPr lang="es-CO" altLang="es-CO" sz="1400">
                <a:solidFill>
                  <a:srgbClr val="FFFF99"/>
                </a:solidFill>
              </a:endParaRPr>
            </a:p>
          </p:txBody>
        </p:sp>
      </p:grpSp>
      <p:grpSp>
        <p:nvGrpSpPr>
          <p:cNvPr id="17" name="Group 112">
            <a:extLst>
              <a:ext uri="{FF2B5EF4-FFF2-40B4-BE49-F238E27FC236}">
                <a16:creationId xmlns:a16="http://schemas.microsoft.com/office/drawing/2014/main" id="{89424093-26ED-41C0-8BBE-D32038CA1E27}"/>
              </a:ext>
            </a:extLst>
          </p:cNvPr>
          <p:cNvGrpSpPr>
            <a:grpSpLocks/>
          </p:cNvGrpSpPr>
          <p:nvPr/>
        </p:nvGrpSpPr>
        <p:grpSpPr bwMode="auto">
          <a:xfrm>
            <a:off x="8116956" y="4280732"/>
            <a:ext cx="691200" cy="414764"/>
            <a:chOff x="1584" y="3072"/>
            <a:chExt cx="480" cy="288"/>
          </a:xfrm>
        </p:grpSpPr>
        <p:sp>
          <p:nvSpPr>
            <p:cNvPr id="18" name="Oval 113">
              <a:extLst>
                <a:ext uri="{FF2B5EF4-FFF2-40B4-BE49-F238E27FC236}">
                  <a16:creationId xmlns:a16="http://schemas.microsoft.com/office/drawing/2014/main" id="{E7A62F56-3588-4BA7-9EE6-D02E2AF52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19" name="Text Box 114">
              <a:extLst>
                <a:ext uri="{FF2B5EF4-FFF2-40B4-BE49-F238E27FC236}">
                  <a16:creationId xmlns:a16="http://schemas.microsoft.com/office/drawing/2014/main" id="{E9307032-C414-4A50-B28B-C1F669295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S,L,R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3" name="Group 112">
            <a:extLst>
              <a:ext uri="{FF2B5EF4-FFF2-40B4-BE49-F238E27FC236}">
                <a16:creationId xmlns:a16="http://schemas.microsoft.com/office/drawing/2014/main" id="{A06E80AA-9163-416D-932F-1420C0B04F19}"/>
              </a:ext>
            </a:extLst>
          </p:cNvPr>
          <p:cNvGrpSpPr>
            <a:grpSpLocks/>
          </p:cNvGrpSpPr>
          <p:nvPr/>
        </p:nvGrpSpPr>
        <p:grpSpPr bwMode="auto">
          <a:xfrm>
            <a:off x="4401116" y="5546214"/>
            <a:ext cx="696960" cy="414764"/>
            <a:chOff x="1584" y="3072"/>
            <a:chExt cx="484" cy="288"/>
          </a:xfrm>
        </p:grpSpPr>
        <p:sp>
          <p:nvSpPr>
            <p:cNvPr id="24" name="Oval 113">
              <a:extLst>
                <a:ext uri="{FF2B5EF4-FFF2-40B4-BE49-F238E27FC236}">
                  <a16:creationId xmlns:a16="http://schemas.microsoft.com/office/drawing/2014/main" id="{82A1338E-0BFD-4D71-B6F2-9C7B7205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5" name="Text Box 114">
              <a:extLst>
                <a:ext uri="{FF2B5EF4-FFF2-40B4-BE49-F238E27FC236}">
                  <a16:creationId xmlns:a16="http://schemas.microsoft.com/office/drawing/2014/main" id="{C70A3829-34B1-46BD-9D95-9DCB8D63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6" name="Group 112">
            <a:extLst>
              <a:ext uri="{FF2B5EF4-FFF2-40B4-BE49-F238E27FC236}">
                <a16:creationId xmlns:a16="http://schemas.microsoft.com/office/drawing/2014/main" id="{A3E492DE-8AA6-4138-82FA-EAC0DA7C817B}"/>
              </a:ext>
            </a:extLst>
          </p:cNvPr>
          <p:cNvGrpSpPr>
            <a:grpSpLocks/>
          </p:cNvGrpSpPr>
          <p:nvPr/>
        </p:nvGrpSpPr>
        <p:grpSpPr bwMode="auto">
          <a:xfrm>
            <a:off x="4015296" y="4231541"/>
            <a:ext cx="696960" cy="414764"/>
            <a:chOff x="1584" y="3072"/>
            <a:chExt cx="484" cy="288"/>
          </a:xfrm>
        </p:grpSpPr>
        <p:sp>
          <p:nvSpPr>
            <p:cNvPr id="27" name="Oval 113">
              <a:extLst>
                <a:ext uri="{FF2B5EF4-FFF2-40B4-BE49-F238E27FC236}">
                  <a16:creationId xmlns:a16="http://schemas.microsoft.com/office/drawing/2014/main" id="{977A24FF-7D60-444E-8868-CD44F2990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28" name="Text Box 114">
              <a:extLst>
                <a:ext uri="{FF2B5EF4-FFF2-40B4-BE49-F238E27FC236}">
                  <a16:creationId xmlns:a16="http://schemas.microsoft.com/office/drawing/2014/main" id="{3D31582E-9B9F-4D6C-8E34-8435407DC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29" name="Group 112">
            <a:extLst>
              <a:ext uri="{FF2B5EF4-FFF2-40B4-BE49-F238E27FC236}">
                <a16:creationId xmlns:a16="http://schemas.microsoft.com/office/drawing/2014/main" id="{A7ED8A18-A933-448E-8C34-E7F6091FDF54}"/>
              </a:ext>
            </a:extLst>
          </p:cNvPr>
          <p:cNvGrpSpPr>
            <a:grpSpLocks/>
          </p:cNvGrpSpPr>
          <p:nvPr/>
        </p:nvGrpSpPr>
        <p:grpSpPr bwMode="auto">
          <a:xfrm>
            <a:off x="2347642" y="4275442"/>
            <a:ext cx="696960" cy="414764"/>
            <a:chOff x="1584" y="3072"/>
            <a:chExt cx="484" cy="288"/>
          </a:xfrm>
        </p:grpSpPr>
        <p:sp>
          <p:nvSpPr>
            <p:cNvPr id="30" name="Oval 113">
              <a:extLst>
                <a:ext uri="{FF2B5EF4-FFF2-40B4-BE49-F238E27FC236}">
                  <a16:creationId xmlns:a16="http://schemas.microsoft.com/office/drawing/2014/main" id="{C9BB5280-32AC-4637-8AF2-45A47CC40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2" name="Text Box 114">
              <a:extLst>
                <a:ext uri="{FF2B5EF4-FFF2-40B4-BE49-F238E27FC236}">
                  <a16:creationId xmlns:a16="http://schemas.microsoft.com/office/drawing/2014/main" id="{A3326BD4-9977-4B9B-9012-E43EF58E4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4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L,S,L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grpSp>
        <p:nvGrpSpPr>
          <p:cNvPr id="33" name="Group 112">
            <a:extLst>
              <a:ext uri="{FF2B5EF4-FFF2-40B4-BE49-F238E27FC236}">
                <a16:creationId xmlns:a16="http://schemas.microsoft.com/office/drawing/2014/main" id="{C716A131-5C1E-48F5-A1DB-6154EDB8C01C}"/>
              </a:ext>
            </a:extLst>
          </p:cNvPr>
          <p:cNvGrpSpPr>
            <a:grpSpLocks/>
          </p:cNvGrpSpPr>
          <p:nvPr/>
        </p:nvGrpSpPr>
        <p:grpSpPr bwMode="auto">
          <a:xfrm>
            <a:off x="6100563" y="5553317"/>
            <a:ext cx="691200" cy="414764"/>
            <a:chOff x="1584" y="3072"/>
            <a:chExt cx="480" cy="288"/>
          </a:xfrm>
        </p:grpSpPr>
        <p:sp>
          <p:nvSpPr>
            <p:cNvPr id="34" name="Oval 113">
              <a:extLst>
                <a:ext uri="{FF2B5EF4-FFF2-40B4-BE49-F238E27FC236}">
                  <a16:creationId xmlns:a16="http://schemas.microsoft.com/office/drawing/2014/main" id="{11D14FA3-8620-4C75-A35E-74FA95AC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 sz="2000"/>
            </a:p>
          </p:txBody>
        </p:sp>
        <p:sp>
          <p:nvSpPr>
            <p:cNvPr id="35" name="Text Box 114">
              <a:extLst>
                <a:ext uri="{FF2B5EF4-FFF2-40B4-BE49-F238E27FC236}">
                  <a16:creationId xmlns:a16="http://schemas.microsoft.com/office/drawing/2014/main" id="{DE2D2D93-EA5E-4E91-9E53-348FF1F82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115"/>
              <a:ext cx="44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400">
                  <a:solidFill>
                    <a:srgbClr val="FFFF99"/>
                  </a:solidFill>
                  <a:latin typeface="Times New Roman"/>
                  <a:cs typeface="Times New Roman"/>
                </a:rPr>
                <a:t>L,L,R</a:t>
              </a:r>
              <a:endParaRPr lang="es-CO" altLang="es-CO" sz="1400">
                <a:solidFill>
                  <a:srgbClr val="FFFF99"/>
                </a:solidFill>
                <a:cs typeface="Times New Roman"/>
              </a:endParaRPr>
            </a:p>
          </p:txBody>
        </p:sp>
      </p:grpSp>
      <p:sp>
        <p:nvSpPr>
          <p:cNvPr id="36" name="Text Box 116">
            <a:extLst>
              <a:ext uri="{FF2B5EF4-FFF2-40B4-BE49-F238E27FC236}">
                <a16:creationId xmlns:a16="http://schemas.microsoft.com/office/drawing/2014/main" id="{FB25B349-0F4A-4728-B71C-BD81A240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534" y="4096740"/>
            <a:ext cx="598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Md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37" name="Text Box 116">
            <a:extLst>
              <a:ext uri="{FF2B5EF4-FFF2-40B4-BE49-F238E27FC236}">
                <a16:creationId xmlns:a16="http://schemas.microsoft.com/office/drawing/2014/main" id="{07D089F1-ED12-496D-81B6-4B2CB547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879" y="4059265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Mi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603F83BE-49C5-4B31-A7D6-9DEB9BB2F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744" y="3255329"/>
            <a:ext cx="523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cs typeface="Times New Roman"/>
              </a:rPr>
              <a:t>Ll</a:t>
            </a:r>
          </a:p>
        </p:txBody>
      </p:sp>
      <p:sp>
        <p:nvSpPr>
          <p:cNvPr id="39" name="Text Box 116">
            <a:extLst>
              <a:ext uri="{FF2B5EF4-FFF2-40B4-BE49-F238E27FC236}">
                <a16:creationId xmlns:a16="http://schemas.microsoft.com/office/drawing/2014/main" id="{DDAAEF8D-8CCA-4215-A2BC-476C7807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696" y="3262109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0" name="Text Box 116">
            <a:extLst>
              <a:ext uri="{FF2B5EF4-FFF2-40B4-BE49-F238E27FC236}">
                <a16:creationId xmlns:a16="http://schemas.microsoft.com/office/drawing/2014/main" id="{77570868-0F64-4F46-80B6-34048497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192" y="4433662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 err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 err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1" name="Text Box 116">
            <a:extLst>
              <a:ext uri="{FF2B5EF4-FFF2-40B4-BE49-F238E27FC236}">
                <a16:creationId xmlns:a16="http://schemas.microsoft.com/office/drawing/2014/main" id="{969E426F-38E5-4D3E-8E01-27AF973E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077" y="4433662"/>
            <a:ext cx="523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cs typeface="Times New Roman"/>
              </a:rPr>
              <a:t>Ll</a:t>
            </a:r>
          </a:p>
        </p:txBody>
      </p:sp>
      <p:sp>
        <p:nvSpPr>
          <p:cNvPr id="43" name="Text Box 116">
            <a:extLst>
              <a:ext uri="{FF2B5EF4-FFF2-40B4-BE49-F238E27FC236}">
                <a16:creationId xmlns:a16="http://schemas.microsoft.com/office/drawing/2014/main" id="{FF2B01B5-90E2-4398-873E-03DADB5D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743" y="2418378"/>
            <a:ext cx="5232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800" b="1">
                <a:solidFill>
                  <a:srgbClr val="C00000"/>
                </a:solidFill>
                <a:latin typeface="Times New Roman"/>
                <a:cs typeface="Times New Roman"/>
              </a:rPr>
              <a:t>Ld</a:t>
            </a:r>
            <a:endParaRPr lang="es-CO" altLang="es-CO" sz="1800" b="1">
              <a:solidFill>
                <a:srgbClr val="C00000"/>
              </a:solidFill>
              <a:cs typeface="Times New Roman"/>
            </a:endParaRPr>
          </a:p>
        </p:txBody>
      </p:sp>
      <p:sp>
        <p:nvSpPr>
          <p:cNvPr id="42" name="Line 115">
            <a:extLst>
              <a:ext uri="{FF2B5EF4-FFF2-40B4-BE49-F238E27FC236}">
                <a16:creationId xmlns:a16="http://schemas.microsoft.com/office/drawing/2014/main" id="{644C2912-C2EA-5C43-B089-F039E754C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6947" y="3414816"/>
            <a:ext cx="2049549" cy="88186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4" name="Line 115">
            <a:extLst>
              <a:ext uri="{FF2B5EF4-FFF2-40B4-BE49-F238E27FC236}">
                <a16:creationId xmlns:a16="http://schemas.microsoft.com/office/drawing/2014/main" id="{0E29C892-46C6-DD4B-AE2A-A520B3369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8842" y="4466072"/>
            <a:ext cx="95970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5" name="Line 115">
            <a:extLst>
              <a:ext uri="{FF2B5EF4-FFF2-40B4-BE49-F238E27FC236}">
                <a16:creationId xmlns:a16="http://schemas.microsoft.com/office/drawing/2014/main" id="{05516E57-9B4E-9E44-B0AD-72A8E4662E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7930" y="3439200"/>
            <a:ext cx="2049549" cy="83624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6" name="Line 115">
            <a:extLst>
              <a:ext uri="{FF2B5EF4-FFF2-40B4-BE49-F238E27FC236}">
                <a16:creationId xmlns:a16="http://schemas.microsoft.com/office/drawing/2014/main" id="{1684624F-5D80-964B-BD55-788EC7922E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22852" y="4583633"/>
            <a:ext cx="1813098" cy="96258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7" name="Line 115">
            <a:extLst>
              <a:ext uri="{FF2B5EF4-FFF2-40B4-BE49-F238E27FC236}">
                <a16:creationId xmlns:a16="http://schemas.microsoft.com/office/drawing/2014/main" id="{C81ADA6D-7B76-A74E-8AA3-0340E1D08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6496" y="4690204"/>
            <a:ext cx="2023647" cy="848946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8" name="Line 115">
            <a:extLst>
              <a:ext uri="{FF2B5EF4-FFF2-40B4-BE49-F238E27FC236}">
                <a16:creationId xmlns:a16="http://schemas.microsoft.com/office/drawing/2014/main" id="{A83DD27B-4A69-524B-924C-6E0AA4555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519" y="4475652"/>
            <a:ext cx="1013222" cy="791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  <p:sp>
        <p:nvSpPr>
          <p:cNvPr id="49" name="Line 115">
            <a:extLst>
              <a:ext uri="{FF2B5EF4-FFF2-40B4-BE49-F238E27FC236}">
                <a16:creationId xmlns:a16="http://schemas.microsoft.com/office/drawing/2014/main" id="{91BCD73A-9C4B-324B-99E0-AB813B2EB6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92316" y="5741816"/>
            <a:ext cx="1022128" cy="2981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000"/>
          </a:p>
        </p:txBody>
      </p:sp>
    </p:spTree>
    <p:extLst>
      <p:ext uri="{BB962C8B-B14F-4D97-AF65-F5344CB8AC3E}">
        <p14:creationId xmlns:p14="http://schemas.microsoft.com/office/powerpoint/2010/main" val="328981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Espacio Problema - Taller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5"/>
            <a:ext cx="10544300" cy="542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Analizar el espacio de estados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 finito o infinito?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Cuántos estados hay?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>
                <a:solidFill>
                  <a:schemeClr val="accent1">
                    <a:lumMod val="50000"/>
                  </a:schemeClr>
                </a:solidFill>
              </a:rPr>
              <a:t>Están conectados todos los estados?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8662" y="3018223"/>
            <a:ext cx="10017802" cy="48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Si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hay un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cantidad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exacta de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estados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definidos</a:t>
            </a:r>
            <a:endParaRPr lang="en-GB" altLang="es-CO" sz="2500" err="1">
              <a:latin typeface="Arial"/>
              <a:cs typeface="Arial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38662" y="4150052"/>
            <a:ext cx="10633665" cy="45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8 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Hi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2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alternativas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,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Hd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 2 y Rp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tiene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2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alternativas</a:t>
            </a:r>
            <a:endParaRPr lang="en-GB" altLang="es-CO" sz="2900" err="1">
              <a:latin typeface="Arial"/>
              <a:cs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8662" y="5241680"/>
            <a:ext cx="10017802" cy="76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863600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lvl="1" indent="-287020">
              <a:lnSpc>
                <a:spcPct val="93000"/>
              </a:lnSpc>
              <a:spcAft>
                <a:spcPts val="1020"/>
              </a:spcAft>
              <a:buClr>
                <a:srgbClr val="000000"/>
              </a:buClr>
              <a:buSzPct val="115000"/>
              <a:buBlip>
                <a:blip r:embed="rId3"/>
              </a:buBlip>
            </a:pPr>
            <a:r>
              <a:rPr lang="en-GB" altLang="es-CO" sz="2500">
                <a:latin typeface="Arial"/>
                <a:cs typeface="Arial"/>
              </a:rPr>
              <a:t>No </a:t>
            </a:r>
            <a:r>
              <a:rPr lang="es-ES" altLang="es-CO" sz="280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no hay una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operación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que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cambie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el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estado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de una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habitación</a:t>
            </a:r>
            <a:r>
              <a:rPr lang="en-GB" altLang="es-CO" sz="2500">
                <a:latin typeface="Arial"/>
                <a:cs typeface="Arial"/>
                <a:sym typeface="Symbol" pitchFamily="18" charset="2"/>
              </a:rPr>
              <a:t> </a:t>
            </a:r>
            <a:r>
              <a:rPr lang="en-GB" altLang="es-CO" sz="2500" err="1">
                <a:latin typeface="Arial"/>
                <a:cs typeface="Arial"/>
                <a:sym typeface="Symbol" pitchFamily="18" charset="2"/>
              </a:rPr>
              <a:t>limpia</a:t>
            </a:r>
            <a:endParaRPr lang="en-GB" altLang="es-CO"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44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a Ciegas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>
                <a:solidFill>
                  <a:srgbClr val="C00000"/>
                </a:solidFill>
              </a:rPr>
              <a:t>A partir del análisis y modelo desarrollado en el taller 2-1, problema del robot aspiradora, realice la simulación de cómo se desarrollarían la búsqueda en profundidad y en amplitud.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1C773E-75E9-4034-A3FA-E068526E8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8869"/>
              </p:ext>
            </p:extLst>
          </p:nvPr>
        </p:nvGraphicFramePr>
        <p:xfrm>
          <a:off x="510691" y="3449975"/>
          <a:ext cx="16228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45">
                  <a:extLst>
                    <a:ext uri="{9D8B030D-6E8A-4147-A177-3AD203B41FA5}">
                      <a16:colId xmlns:a16="http://schemas.microsoft.com/office/drawing/2014/main" val="2279816253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1462126010"/>
                    </a:ext>
                  </a:extLst>
                </a:gridCol>
                <a:gridCol w="540945">
                  <a:extLst>
                    <a:ext uri="{9D8B030D-6E8A-4147-A177-3AD203B41FA5}">
                      <a16:colId xmlns:a16="http://schemas.microsoft.com/office/drawing/2014/main" val="749740733"/>
                    </a:ext>
                  </a:extLst>
                </a:gridCol>
              </a:tblGrid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1826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02122"/>
                  </a:ext>
                </a:extLst>
              </a:tr>
              <a:tr h="235403">
                <a:tc>
                  <a:txBody>
                    <a:bodyPr/>
                    <a:lstStyle/>
                    <a:p>
                      <a:r>
                        <a:rPr lang="en-US"/>
                        <a:t>LSL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9673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9B2C138-7948-42F2-BC85-2D178D114283}"/>
              </a:ext>
            </a:extLst>
          </p:cNvPr>
          <p:cNvSpPr/>
          <p:nvPr/>
        </p:nvSpPr>
        <p:spPr>
          <a:xfrm>
            <a:off x="10093615" y="2530041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SSR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07FA14-9572-44FA-B96E-40B65AEDB573}"/>
              </a:ext>
            </a:extLst>
          </p:cNvPr>
          <p:cNvSpPr/>
          <p:nvPr/>
        </p:nvSpPr>
        <p:spPr>
          <a:xfrm>
            <a:off x="9248107" y="3427738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SSL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05BC71-E3E9-439C-AD5D-F14F9889D2E0}"/>
              </a:ext>
            </a:extLst>
          </p:cNvPr>
          <p:cNvSpPr/>
          <p:nvPr/>
        </p:nvSpPr>
        <p:spPr>
          <a:xfrm>
            <a:off x="11012189" y="342773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SLR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A37E4E-6636-4043-B9CF-FC18D4D67DBD}"/>
              </a:ext>
            </a:extLst>
          </p:cNvPr>
          <p:cNvCxnSpPr/>
          <p:nvPr/>
        </p:nvCxnSpPr>
        <p:spPr>
          <a:xfrm flipV="1">
            <a:off x="9936731" y="2993905"/>
            <a:ext cx="209910" cy="45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C98F8-6E13-4B95-AD0C-2A566763A50C}"/>
              </a:ext>
            </a:extLst>
          </p:cNvPr>
          <p:cNvCxnSpPr>
            <a:cxnSpLocks/>
          </p:cNvCxnSpPr>
          <p:nvPr/>
        </p:nvCxnSpPr>
        <p:spPr>
          <a:xfrm flipH="1" flipV="1">
            <a:off x="10937396" y="3037037"/>
            <a:ext cx="293298" cy="408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2B10F92-980A-4A8F-93B7-BB7700F4A579}"/>
              </a:ext>
            </a:extLst>
          </p:cNvPr>
          <p:cNvSpPr/>
          <p:nvPr/>
        </p:nvSpPr>
        <p:spPr>
          <a:xfrm>
            <a:off x="9104333" y="432149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LSL</a:t>
            </a: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98AD1E-B873-431F-916C-B15195455B59}"/>
              </a:ext>
            </a:extLst>
          </p:cNvPr>
          <p:cNvSpPr/>
          <p:nvPr/>
        </p:nvSpPr>
        <p:spPr>
          <a:xfrm>
            <a:off x="10911547" y="4434151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SLL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1F7479-8FEC-4240-B902-7A299FF49489}"/>
              </a:ext>
            </a:extLst>
          </p:cNvPr>
          <p:cNvCxnSpPr>
            <a:cxnSpLocks/>
          </p:cNvCxnSpPr>
          <p:nvPr/>
        </p:nvCxnSpPr>
        <p:spPr>
          <a:xfrm flipH="1">
            <a:off x="11368716" y="4049201"/>
            <a:ext cx="92015" cy="368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45713C-9BDF-474C-ACE1-A5211F576F62}"/>
              </a:ext>
            </a:extLst>
          </p:cNvPr>
          <p:cNvSpPr/>
          <p:nvPr/>
        </p:nvSpPr>
        <p:spPr>
          <a:xfrm>
            <a:off x="10650194" y="5534707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LLL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2D703B-21DE-4A1F-A646-14D5955135EA}"/>
              </a:ext>
            </a:extLst>
          </p:cNvPr>
          <p:cNvCxnSpPr>
            <a:cxnSpLocks/>
          </p:cNvCxnSpPr>
          <p:nvPr/>
        </p:nvCxnSpPr>
        <p:spPr>
          <a:xfrm flipH="1">
            <a:off x="11109924" y="5084369"/>
            <a:ext cx="163900" cy="425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4C405F6-971F-4EC1-877A-FE9CC9F2CBC1}"/>
              </a:ext>
            </a:extLst>
          </p:cNvPr>
          <p:cNvSpPr/>
          <p:nvPr/>
        </p:nvSpPr>
        <p:spPr>
          <a:xfrm>
            <a:off x="8874296" y="5242830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LSR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B3209-F663-4431-AFB3-D6343540183E}"/>
              </a:ext>
            </a:extLst>
          </p:cNvPr>
          <p:cNvCxnSpPr>
            <a:cxnSpLocks/>
          </p:cNvCxnSpPr>
          <p:nvPr/>
        </p:nvCxnSpPr>
        <p:spPr>
          <a:xfrm flipV="1">
            <a:off x="9576023" y="4009592"/>
            <a:ext cx="94891" cy="307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855E461-7867-4FBB-9AF7-79A2F82FF1BC}"/>
              </a:ext>
            </a:extLst>
          </p:cNvPr>
          <p:cNvSpPr/>
          <p:nvPr/>
        </p:nvSpPr>
        <p:spPr>
          <a:xfrm>
            <a:off x="8788820" y="6110394"/>
            <a:ext cx="920150" cy="575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LLR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EF55E-71AB-4A14-B6D3-638B02F29F0A}"/>
              </a:ext>
            </a:extLst>
          </p:cNvPr>
          <p:cNvCxnSpPr>
            <a:cxnSpLocks/>
          </p:cNvCxnSpPr>
          <p:nvPr/>
        </p:nvCxnSpPr>
        <p:spPr>
          <a:xfrm flipH="1">
            <a:off x="9270305" y="4895584"/>
            <a:ext cx="120768" cy="33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35F80E-1DA7-481F-A871-D70109D36097}"/>
              </a:ext>
            </a:extLst>
          </p:cNvPr>
          <p:cNvCxnSpPr>
            <a:cxnSpLocks/>
          </p:cNvCxnSpPr>
          <p:nvPr/>
        </p:nvCxnSpPr>
        <p:spPr>
          <a:xfrm flipH="1">
            <a:off x="9197237" y="5855913"/>
            <a:ext cx="120768" cy="33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4AABC-1665-43D7-9881-EDDBE2453E0D}"/>
              </a:ext>
            </a:extLst>
          </p:cNvPr>
          <p:cNvCxnSpPr>
            <a:cxnSpLocks/>
          </p:cNvCxnSpPr>
          <p:nvPr/>
        </p:nvCxnSpPr>
        <p:spPr>
          <a:xfrm flipH="1">
            <a:off x="9542293" y="5899045"/>
            <a:ext cx="1127183" cy="439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74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Panorámica</PresentationFormat>
  <Paragraphs>295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Oscar Giovanni Fonseca Neira</cp:lastModifiedBy>
  <cp:revision>304</cp:revision>
  <dcterms:created xsi:type="dcterms:W3CDTF">2017-03-01T15:55:36Z</dcterms:created>
  <dcterms:modified xsi:type="dcterms:W3CDTF">2021-02-10T22:56:00Z</dcterms:modified>
</cp:coreProperties>
</file>