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445" r:id="rId2"/>
    <p:sldId id="578" r:id="rId3"/>
    <p:sldId id="579" r:id="rId4"/>
    <p:sldId id="581" r:id="rId5"/>
    <p:sldId id="583" r:id="rId6"/>
    <p:sldId id="584" r:id="rId7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riana Dia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9966"/>
    <a:srgbClr val="FF66FF"/>
    <a:srgbClr val="FFCCFF"/>
    <a:srgbClr val="00FFFF"/>
    <a:srgbClr val="FFFF99"/>
    <a:srgbClr val="CC99FF"/>
    <a:srgbClr val="006666"/>
    <a:srgbClr val="141C35"/>
    <a:srgbClr val="141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1"/>
    <p:restoredTop sz="95331" autoAdjust="0"/>
  </p:normalViewPr>
  <p:slideViewPr>
    <p:cSldViewPr snapToGrid="0" snapToObjects="1">
      <p:cViewPr>
        <p:scale>
          <a:sx n="130" d="100"/>
          <a:sy n="130" d="100"/>
        </p:scale>
        <p:origin x="96" y="-10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539C-DDF3-AC46-8B9D-2E762AE448C0}" type="datetimeFigureOut">
              <a:rPr lang="es-ES_tradnl" smtClean="0"/>
              <a:t>17/03/2021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C0A5-FBF0-BA4F-A7ED-D301001CE6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54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gestión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academica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administativa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logros y actividades a destacar.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968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gestión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academica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administativa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logros y actividades a destacar.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009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17/03/2021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7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17/03/2021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92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17/03/2021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64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17/03/2021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397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17/03/2021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126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17/03/2021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48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17/03/2021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766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17/03/2021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31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17/03/2021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006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17/03/2021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39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17/03/2021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76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80E0-7F35-E648-A499-767250BB567F}" type="datetimeFigureOut">
              <a:rPr lang="es-ES_tradnl" smtClean="0"/>
              <a:t>17/03/2021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56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</a:p>
          <a:p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Representación del Conocimiento</a:t>
            </a:r>
          </a:p>
          <a:p>
            <a:r>
              <a:rPr lang="es-ES_tradnl" sz="36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Taller Lógica </a:t>
            </a:r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e </a:t>
            </a:r>
            <a:r>
              <a:rPr lang="es-ES_tradnl" sz="36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Inferencia</a:t>
            </a:r>
            <a:endParaRPr lang="es-ES_tradnl" sz="3600" b="1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1110086" y="6277014"/>
            <a:ext cx="6696744" cy="648072"/>
          </a:xfrm>
          <a:prstGeom prst="rect">
            <a:avLst/>
          </a:prstGeom>
          <a:solidFill>
            <a:schemeClr val="bg1"/>
          </a:solidFill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1400" dirty="0">
              <a:solidFill>
                <a:srgbClr val="7030A0"/>
              </a:solidFill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723788" y="5231090"/>
            <a:ext cx="845616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Andrea Rueda, PhD</a:t>
            </a:r>
            <a:b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González, PhD</a:t>
            </a:r>
          </a:p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  <p:pic>
        <p:nvPicPr>
          <p:cNvPr id="8" name="Imagen 7" descr="Logo Pontificia Universidad Javeriana">
            <a:extLst>
              <a:ext uri="{FF2B5EF4-FFF2-40B4-BE49-F238E27FC236}">
                <a16:creationId xmlns:a16="http://schemas.microsoft.com/office/drawing/2014/main" id="{034C0FFF-3320-014B-8962-C498FBC33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273" y="23139"/>
            <a:ext cx="4473835" cy="18837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1455986" y="257395"/>
            <a:ext cx="3634928" cy="947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_tradnl" sz="1400" b="1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Ivan Ramirez</a:t>
            </a:r>
            <a:endParaRPr lang="es-ES_tradnl" sz="1400" b="1" dirty="0" smtClean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s-ES_tradnl" sz="1400" b="1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Ángela </a:t>
            </a:r>
            <a:r>
              <a:rPr lang="es-ES_tradnl" sz="1400" b="1" dirty="0" err="1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Llaña</a:t>
            </a:r>
            <a:endParaRPr lang="es-ES_tradnl" sz="1400" b="1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299762" y="494269"/>
            <a:ext cx="1156224" cy="4737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1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Grupo </a:t>
            </a:r>
            <a:r>
              <a:rPr lang="es-ES_tradnl" sz="1800" b="1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endParaRPr lang="es-ES_tradnl" sz="1800" b="1" dirty="0" smtClean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9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Inferencia por Resolución - </a:t>
            </a:r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Ejercicio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11 CuadroTexto">
            <a:extLst>
              <a:ext uri="{FF2B5EF4-FFF2-40B4-BE49-F238E27FC236}">
                <a16:creationId xmlns:a16="http://schemas.microsoft.com/office/drawing/2014/main" id="{2424D3E8-A8A5-BE46-92BE-D74C6AD8C72C}"/>
              </a:ext>
            </a:extLst>
          </p:cNvPr>
          <p:cNvSpPr txBox="1"/>
          <p:nvPr/>
        </p:nvSpPr>
        <p:spPr>
          <a:xfrm>
            <a:off x="4873857" y="3018305"/>
            <a:ext cx="1131997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sz="11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3451346-6D96-6E40-B124-7DEA93B09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147" y="1440154"/>
            <a:ext cx="8009305" cy="19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Ejercicio: 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CO" altLang="es-CO" sz="2200" dirty="0">
                <a:solidFill>
                  <a:schemeClr val="accent1">
                    <a:lumMod val="50000"/>
                  </a:schemeClr>
                </a:solidFill>
              </a:rPr>
              <a:t>Base de conocimiento en lenguaje natural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Todos los que aman a todos los animales son amados por alguien.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Cualquiera que mate un animal es amado por nadie.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Jack ama a todos los animales.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Alguno entre Jack o Curiosidad mató al gato, que se llama Tuna.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Todos los gatos son animales.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100000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100000"/>
            </a:pPr>
            <a:r>
              <a:rPr kumimoji="0" lang="es-ES" altLang="es-CO" sz="2200" dirty="0">
                <a:solidFill>
                  <a:schemeClr val="accent1">
                    <a:lumMod val="50000"/>
                  </a:schemeClr>
                </a:solidFill>
              </a:rPr>
              <a:t>Pregunta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: ¿La Curiosidad mató al gato?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39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Inferencia por Resolución - Ejercicio</a:t>
            </a:r>
          </a:p>
        </p:txBody>
      </p:sp>
      <p:sp>
        <p:nvSpPr>
          <p:cNvPr id="8" name="11 CuadroTexto">
            <a:extLst>
              <a:ext uri="{FF2B5EF4-FFF2-40B4-BE49-F238E27FC236}">
                <a16:creationId xmlns:a16="http://schemas.microsoft.com/office/drawing/2014/main" id="{2424D3E8-A8A5-BE46-92BE-D74C6AD8C72C}"/>
              </a:ext>
            </a:extLst>
          </p:cNvPr>
          <p:cNvSpPr txBox="1"/>
          <p:nvPr/>
        </p:nvSpPr>
        <p:spPr>
          <a:xfrm>
            <a:off x="4873857" y="3018305"/>
            <a:ext cx="1131997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sz="11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3451346-6D96-6E40-B124-7DEA93B09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148" y="1440154"/>
            <a:ext cx="8615592" cy="19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Ejercicio: 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CO" altLang="es-CO" sz="2200" dirty="0">
                <a:solidFill>
                  <a:schemeClr val="accent1">
                    <a:lumMod val="50000"/>
                  </a:schemeClr>
                </a:solidFill>
              </a:rPr>
              <a:t>Base de conocimiento en lógica de primer orden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CO" altLang="es-CO" sz="2200" dirty="0">
                <a:solidFill>
                  <a:schemeClr val="accent1">
                    <a:lumMod val="50000"/>
                  </a:schemeClr>
                </a:solidFill>
              </a:rPr>
              <a:t>Constantes</a:t>
            </a:r>
            <a:r>
              <a:rPr kumimoji="0" lang="es-CO" altLang="es-CO" sz="2200" b="0" dirty="0">
                <a:solidFill>
                  <a:schemeClr val="accent1">
                    <a:lumMod val="50000"/>
                  </a:schemeClr>
                </a:solidFill>
              </a:rPr>
              <a:t>: Jack, Curiosidad, Tuna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CO" altLang="es-CO" sz="2200" dirty="0">
                <a:solidFill>
                  <a:schemeClr val="accent1">
                    <a:lumMod val="50000"/>
                  </a:schemeClr>
                </a:solidFill>
              </a:rPr>
              <a:t>Predicados</a:t>
            </a:r>
            <a:r>
              <a:rPr kumimoji="0" lang="es-CO" altLang="es-CO" sz="2200" b="0" dirty="0">
                <a:solidFill>
                  <a:schemeClr val="accent1">
                    <a:lumMod val="50000"/>
                  </a:schemeClr>
                </a:solidFill>
              </a:rPr>
              <a:t>: Animal(x), Ama(x, y), Mata(x, y), Gato(x)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CO" b="0" dirty="0"/>
              <a:t>∀</a:t>
            </a:r>
            <a:r>
              <a:rPr kumimoji="0" lang="es-ES" altLang="es-CO" sz="2200" b="0" dirty="0" smtClean="0">
                <a:solidFill>
                  <a:schemeClr val="accent1">
                    <a:lumMod val="50000"/>
                  </a:schemeClr>
                </a:solidFill>
              </a:rPr>
              <a:t>x Ama(x, animales) </a:t>
            </a:r>
            <a:r>
              <a:rPr lang="es-CO" b="0" dirty="0" smtClean="0"/>
              <a:t>∧ ∃</a:t>
            </a:r>
            <a:r>
              <a:rPr kumimoji="0" lang="es-ES" altLang="es-CO" sz="2200" b="0" dirty="0" smtClean="0">
                <a:solidFill>
                  <a:schemeClr val="accent1">
                    <a:lumMod val="50000"/>
                  </a:schemeClr>
                </a:solidFill>
              </a:rPr>
              <a:t>w Ama(</a:t>
            </a:r>
            <a:r>
              <a:rPr kumimoji="0" lang="es-ES" altLang="es-CO" sz="2200" b="0" dirty="0" err="1" smtClean="0">
                <a:solidFill>
                  <a:schemeClr val="accent1">
                    <a:lumMod val="50000"/>
                  </a:schemeClr>
                </a:solidFill>
              </a:rPr>
              <a:t>w,x</a:t>
            </a:r>
            <a:r>
              <a:rPr kumimoji="0" lang="es-ES" altLang="es-CO" sz="2200" b="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100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100000"/>
            </a:pPr>
            <a:r>
              <a:rPr kumimoji="0" lang="es-ES" altLang="es-CO" sz="2200" dirty="0">
                <a:solidFill>
                  <a:schemeClr val="accent1">
                    <a:lumMod val="50000"/>
                  </a:schemeClr>
                </a:solidFill>
              </a:rPr>
              <a:t>Pregunta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: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189" y="1371667"/>
            <a:ext cx="5240390" cy="142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3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Inferencia por Resolución - Ejercicio</a:t>
            </a:r>
          </a:p>
        </p:txBody>
      </p:sp>
      <p:sp>
        <p:nvSpPr>
          <p:cNvPr id="8" name="11 CuadroTexto">
            <a:extLst>
              <a:ext uri="{FF2B5EF4-FFF2-40B4-BE49-F238E27FC236}">
                <a16:creationId xmlns:a16="http://schemas.microsoft.com/office/drawing/2014/main" id="{2424D3E8-A8A5-BE46-92BE-D74C6AD8C72C}"/>
              </a:ext>
            </a:extLst>
          </p:cNvPr>
          <p:cNvSpPr txBox="1"/>
          <p:nvPr/>
        </p:nvSpPr>
        <p:spPr>
          <a:xfrm>
            <a:off x="4873857" y="3018305"/>
            <a:ext cx="1131997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sz="11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3451346-6D96-6E40-B124-7DEA93B09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148" y="1440154"/>
            <a:ext cx="8615592" cy="19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Ejercicio: 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CO" altLang="es-CO" sz="2200" dirty="0">
                <a:solidFill>
                  <a:schemeClr val="accent1">
                    <a:lumMod val="50000"/>
                  </a:schemeClr>
                </a:solidFill>
              </a:rPr>
              <a:t>Base de conocimiento en Forma Normal Conjuntiva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 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100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100000"/>
            </a:pPr>
            <a:r>
              <a:rPr kumimoji="0" lang="es-ES" altLang="es-CO" sz="2200" dirty="0">
                <a:solidFill>
                  <a:schemeClr val="accent1">
                    <a:lumMod val="50000"/>
                  </a:schemeClr>
                </a:solidFill>
              </a:rPr>
              <a:t>Pregunta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endParaRPr kumimoji="0" lang="es-ES" altLang="es-CO" sz="2200" b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100000"/>
            </a:pPr>
            <a:r>
              <a:rPr kumimoji="0" lang="es-ES" altLang="es-CO" sz="2200" dirty="0" smtClean="0">
                <a:solidFill>
                  <a:schemeClr val="accent1">
                    <a:lumMod val="50000"/>
                  </a:schemeClr>
                </a:solidFill>
              </a:rPr>
              <a:t>Negación</a:t>
            </a:r>
            <a:r>
              <a:rPr kumimoji="0" lang="es-ES" altLang="es-CO" sz="2200" b="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Inferencia por Resolución - Ejercicio</a:t>
            </a:r>
          </a:p>
        </p:txBody>
      </p:sp>
      <p:sp>
        <p:nvSpPr>
          <p:cNvPr id="7" name="2 CuadroTexto">
            <a:extLst>
              <a:ext uri="{FF2B5EF4-FFF2-40B4-BE49-F238E27FC236}">
                <a16:creationId xmlns:a16="http://schemas.microsoft.com/office/drawing/2014/main" id="{D7CDF0A0-A9E7-384B-928A-671A977DFFC3}"/>
              </a:ext>
            </a:extLst>
          </p:cNvPr>
          <p:cNvSpPr txBox="1"/>
          <p:nvPr/>
        </p:nvSpPr>
        <p:spPr>
          <a:xfrm>
            <a:off x="6992060" y="2147017"/>
            <a:ext cx="1963687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  <a:sym typeface="Symbol" pitchFamily="18" charset="2"/>
              </a:rPr>
              <a:t>P(</a:t>
            </a:r>
            <a:r>
              <a:rPr lang="es-CO" sz="1400" dirty="0" err="1" smtClean="0">
                <a:solidFill>
                  <a:srgbClr val="FF0000"/>
                </a:solidFill>
                <a:sym typeface="Symbol" pitchFamily="18" charset="2"/>
              </a:rPr>
              <a:t>x,y</a:t>
            </a:r>
            <a:r>
              <a:rPr lang="es-CO" sz="1400" dirty="0" smtClean="0">
                <a:solidFill>
                  <a:srgbClr val="FF0000"/>
                </a:solidFill>
                <a:sym typeface="Symbol" pitchFamily="18" charset="2"/>
              </a:rPr>
              <a:t>)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9" name="28 CuadroTexto">
            <a:extLst>
              <a:ext uri="{FF2B5EF4-FFF2-40B4-BE49-F238E27FC236}">
                <a16:creationId xmlns:a16="http://schemas.microsoft.com/office/drawing/2014/main" id="{27AC869A-ADEA-3B4E-BE5B-40B65CAA039C}"/>
              </a:ext>
            </a:extLst>
          </p:cNvPr>
          <p:cNvSpPr txBox="1"/>
          <p:nvPr/>
        </p:nvSpPr>
        <p:spPr>
          <a:xfrm>
            <a:off x="3507000" y="2141964"/>
            <a:ext cx="3206178" cy="307777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s-CO" sz="1400" dirty="0" smtClean="0">
                <a:solidFill>
                  <a:srgbClr val="7030A0"/>
                </a:solidFill>
                <a:sym typeface="Symbol" pitchFamily="18" charset="2"/>
              </a:rPr>
              <a:t>A(</a:t>
            </a:r>
            <a:r>
              <a:rPr lang="es-CO" sz="1400" dirty="0" err="1" smtClean="0">
                <a:solidFill>
                  <a:srgbClr val="7030A0"/>
                </a:solidFill>
                <a:sym typeface="Symbol" pitchFamily="18" charset="2"/>
              </a:rPr>
              <a:t>x,y</a:t>
            </a:r>
            <a:r>
              <a:rPr lang="es-CO" sz="1400" dirty="0" smtClean="0">
                <a:solidFill>
                  <a:srgbClr val="7030A0"/>
                </a:solidFill>
                <a:sym typeface="Symbol" pitchFamily="18" charset="2"/>
              </a:rPr>
              <a:t>) ∨ B(</a:t>
            </a:r>
            <a:r>
              <a:rPr lang="es-CO" sz="1400" dirty="0" err="1" smtClean="0">
                <a:solidFill>
                  <a:srgbClr val="7030A0"/>
                </a:solidFill>
                <a:sym typeface="Symbol" pitchFamily="18" charset="2"/>
              </a:rPr>
              <a:t>v,w</a:t>
            </a:r>
            <a:r>
              <a:rPr lang="es-CO" sz="1400" dirty="0" smtClean="0">
                <a:solidFill>
                  <a:srgbClr val="7030A0"/>
                </a:solidFill>
                <a:sym typeface="Symbol" pitchFamily="18" charset="2"/>
              </a:rPr>
              <a:t>)</a:t>
            </a:r>
            <a:endParaRPr lang="es-CO" sz="1400" dirty="0">
              <a:solidFill>
                <a:srgbClr val="7030A0"/>
              </a:solidFill>
              <a:sym typeface="Symbol" pitchFamily="18" charset="2"/>
            </a:endParaRPr>
          </a:p>
        </p:txBody>
      </p:sp>
      <p:sp>
        <p:nvSpPr>
          <p:cNvPr id="11" name="28 CuadroTexto">
            <a:extLst>
              <a:ext uri="{FF2B5EF4-FFF2-40B4-BE49-F238E27FC236}">
                <a16:creationId xmlns:a16="http://schemas.microsoft.com/office/drawing/2014/main" id="{44B8CE96-60E0-3449-9821-9EB5309A9B8E}"/>
              </a:ext>
            </a:extLst>
          </p:cNvPr>
          <p:cNvSpPr txBox="1"/>
          <p:nvPr/>
        </p:nvSpPr>
        <p:spPr>
          <a:xfrm>
            <a:off x="1535838" y="2141964"/>
            <a:ext cx="1692280" cy="307777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A(</a:t>
            </a:r>
            <a:r>
              <a:rPr lang="es-CO" sz="1400" dirty="0" err="1">
                <a:solidFill>
                  <a:srgbClr val="7030A0"/>
                </a:solidFill>
                <a:sym typeface="Symbol" pitchFamily="18" charset="2"/>
              </a:rPr>
              <a:t>x,y</a:t>
            </a:r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) ∨ B(</a:t>
            </a:r>
            <a:r>
              <a:rPr lang="es-CO" sz="1400" dirty="0" err="1">
                <a:solidFill>
                  <a:srgbClr val="7030A0"/>
                </a:solidFill>
                <a:sym typeface="Symbol" pitchFamily="18" charset="2"/>
              </a:rPr>
              <a:t>v,w</a:t>
            </a:r>
            <a:endParaRPr lang="es-CO" sz="1400" dirty="0">
              <a:solidFill>
                <a:srgbClr val="7030A0"/>
              </a:solidFill>
              <a:sym typeface="Symbol" pitchFamily="18" charset="2"/>
            </a:endParaRPr>
          </a:p>
        </p:txBody>
      </p:sp>
      <p:sp>
        <p:nvSpPr>
          <p:cNvPr id="12" name="28 CuadroTexto">
            <a:extLst>
              <a:ext uri="{FF2B5EF4-FFF2-40B4-BE49-F238E27FC236}">
                <a16:creationId xmlns:a16="http://schemas.microsoft.com/office/drawing/2014/main" id="{453AA1A2-7B9F-2242-925C-08A347BCBA71}"/>
              </a:ext>
            </a:extLst>
          </p:cNvPr>
          <p:cNvSpPr txBox="1"/>
          <p:nvPr/>
        </p:nvSpPr>
        <p:spPr>
          <a:xfrm>
            <a:off x="180402" y="2141965"/>
            <a:ext cx="1247876" cy="307777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A(</a:t>
            </a:r>
            <a:r>
              <a:rPr lang="es-CO" sz="1400" dirty="0" err="1">
                <a:solidFill>
                  <a:srgbClr val="7030A0"/>
                </a:solidFill>
                <a:sym typeface="Symbol" pitchFamily="18" charset="2"/>
              </a:rPr>
              <a:t>x,y</a:t>
            </a:r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) ∨ B(</a:t>
            </a:r>
            <a:r>
              <a:rPr lang="es-CO" sz="1400" dirty="0" err="1">
                <a:solidFill>
                  <a:srgbClr val="7030A0"/>
                </a:solidFill>
                <a:sym typeface="Symbol" pitchFamily="18" charset="2"/>
              </a:rPr>
              <a:t>v,w</a:t>
            </a:r>
            <a:endParaRPr lang="es-CO" sz="1400" dirty="0">
              <a:solidFill>
                <a:srgbClr val="7030A0"/>
              </a:solidFill>
              <a:sym typeface="Symbol" pitchFamily="18" charset="2"/>
            </a:endParaRPr>
          </a:p>
        </p:txBody>
      </p:sp>
      <p:sp>
        <p:nvSpPr>
          <p:cNvPr id="13" name="2 CuadroTexto">
            <a:extLst>
              <a:ext uri="{FF2B5EF4-FFF2-40B4-BE49-F238E27FC236}">
                <a16:creationId xmlns:a16="http://schemas.microsoft.com/office/drawing/2014/main" id="{67114E8C-AD59-CC48-9DA6-34BC245614E5}"/>
              </a:ext>
            </a:extLst>
          </p:cNvPr>
          <p:cNvSpPr txBox="1"/>
          <p:nvPr/>
        </p:nvSpPr>
        <p:spPr>
          <a:xfrm>
            <a:off x="5527937" y="3066153"/>
            <a:ext cx="1484296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3366CC"/>
                </a:solidFill>
                <a:sym typeface="Symbol" pitchFamily="18" charset="2"/>
              </a:rPr>
              <a:t>P(x)</a:t>
            </a:r>
            <a:endParaRPr lang="es-CO" sz="1400" dirty="0"/>
          </a:p>
        </p:txBody>
      </p:sp>
      <p:sp>
        <p:nvSpPr>
          <p:cNvPr id="14" name="2 CuadroTexto">
            <a:extLst>
              <a:ext uri="{FF2B5EF4-FFF2-40B4-BE49-F238E27FC236}">
                <a16:creationId xmlns:a16="http://schemas.microsoft.com/office/drawing/2014/main" id="{59D93059-4B9A-F442-9A9B-E4996CD2DEB2}"/>
              </a:ext>
            </a:extLst>
          </p:cNvPr>
          <p:cNvSpPr txBox="1"/>
          <p:nvPr/>
        </p:nvSpPr>
        <p:spPr>
          <a:xfrm>
            <a:off x="327528" y="3066154"/>
            <a:ext cx="1208310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3366CC"/>
                </a:solidFill>
                <a:sym typeface="Symbol" pitchFamily="18" charset="2"/>
              </a:rPr>
              <a:t>P(x)</a:t>
            </a:r>
            <a:endParaRPr lang="es-CO" sz="1400" dirty="0"/>
          </a:p>
        </p:txBody>
      </p:sp>
      <p:sp>
        <p:nvSpPr>
          <p:cNvPr id="15" name="28 CuadroTexto">
            <a:extLst>
              <a:ext uri="{FF2B5EF4-FFF2-40B4-BE49-F238E27FC236}">
                <a16:creationId xmlns:a16="http://schemas.microsoft.com/office/drawing/2014/main" id="{4F18785D-59D1-9F46-84C0-14ADD170E2E9}"/>
              </a:ext>
            </a:extLst>
          </p:cNvPr>
          <p:cNvSpPr txBox="1"/>
          <p:nvPr/>
        </p:nvSpPr>
        <p:spPr>
          <a:xfrm>
            <a:off x="1824223" y="3066154"/>
            <a:ext cx="2812216" cy="307777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A(</a:t>
            </a:r>
            <a:r>
              <a:rPr lang="es-CO" sz="1400" dirty="0" err="1">
                <a:solidFill>
                  <a:srgbClr val="7030A0"/>
                </a:solidFill>
                <a:sym typeface="Symbol" pitchFamily="18" charset="2"/>
              </a:rPr>
              <a:t>x,y</a:t>
            </a:r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) ∨ B(</a:t>
            </a:r>
            <a:r>
              <a:rPr lang="es-CO" sz="1400" dirty="0" err="1">
                <a:solidFill>
                  <a:srgbClr val="7030A0"/>
                </a:solidFill>
                <a:sym typeface="Symbol" pitchFamily="18" charset="2"/>
              </a:rPr>
              <a:t>v,w</a:t>
            </a:r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16" name="28 CuadroTexto">
            <a:extLst>
              <a:ext uri="{FF2B5EF4-FFF2-40B4-BE49-F238E27FC236}">
                <a16:creationId xmlns:a16="http://schemas.microsoft.com/office/drawing/2014/main" id="{23EA054F-AC28-5C42-AF4C-3E3EFD2FCD6A}"/>
              </a:ext>
            </a:extLst>
          </p:cNvPr>
          <p:cNvSpPr txBox="1"/>
          <p:nvPr/>
        </p:nvSpPr>
        <p:spPr>
          <a:xfrm>
            <a:off x="7444386" y="3066152"/>
            <a:ext cx="2211177" cy="307777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A(</a:t>
            </a:r>
            <a:r>
              <a:rPr lang="es-CO" sz="1400" dirty="0" err="1">
                <a:solidFill>
                  <a:srgbClr val="7030A0"/>
                </a:solidFill>
                <a:sym typeface="Symbol" pitchFamily="18" charset="2"/>
              </a:rPr>
              <a:t>x,y</a:t>
            </a:r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) ∨ B(</a:t>
            </a:r>
            <a:r>
              <a:rPr lang="es-CO" sz="1400" dirty="0" err="1">
                <a:solidFill>
                  <a:srgbClr val="7030A0"/>
                </a:solidFill>
                <a:sym typeface="Symbol" pitchFamily="18" charset="2"/>
              </a:rPr>
              <a:t>v,w</a:t>
            </a:r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17" name="28 CuadroTexto">
            <a:extLst>
              <a:ext uri="{FF2B5EF4-FFF2-40B4-BE49-F238E27FC236}">
                <a16:creationId xmlns:a16="http://schemas.microsoft.com/office/drawing/2014/main" id="{D25E092F-8119-A84D-9E6D-1584F7A258E8}"/>
              </a:ext>
            </a:extLst>
          </p:cNvPr>
          <p:cNvSpPr txBox="1"/>
          <p:nvPr/>
        </p:nvSpPr>
        <p:spPr>
          <a:xfrm>
            <a:off x="9948260" y="3066152"/>
            <a:ext cx="2112143" cy="307777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A(</a:t>
            </a:r>
            <a:r>
              <a:rPr lang="es-CO" sz="1400" dirty="0" err="1">
                <a:solidFill>
                  <a:srgbClr val="7030A0"/>
                </a:solidFill>
                <a:sym typeface="Symbol" pitchFamily="18" charset="2"/>
              </a:rPr>
              <a:t>x,y</a:t>
            </a:r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) ∨ B(</a:t>
            </a:r>
            <a:r>
              <a:rPr lang="es-CO" sz="1400" dirty="0" err="1">
                <a:solidFill>
                  <a:srgbClr val="7030A0"/>
                </a:solidFill>
                <a:sym typeface="Symbol" pitchFamily="18" charset="2"/>
              </a:rPr>
              <a:t>v,w</a:t>
            </a:r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18" name="2 CuadroTexto">
            <a:extLst>
              <a:ext uri="{FF2B5EF4-FFF2-40B4-BE49-F238E27FC236}">
                <a16:creationId xmlns:a16="http://schemas.microsoft.com/office/drawing/2014/main" id="{25352028-DC19-B640-8FC9-5C9357ED31F0}"/>
              </a:ext>
            </a:extLst>
          </p:cNvPr>
          <p:cNvSpPr txBox="1"/>
          <p:nvPr/>
        </p:nvSpPr>
        <p:spPr>
          <a:xfrm>
            <a:off x="1082074" y="3995050"/>
            <a:ext cx="2146043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3366CC"/>
                </a:solidFill>
                <a:sym typeface="Symbol" pitchFamily="18" charset="2"/>
              </a:rPr>
              <a:t>P</a:t>
            </a:r>
            <a:r>
              <a:rPr lang="es-CO" sz="1400" dirty="0" smtClean="0">
                <a:solidFill>
                  <a:srgbClr val="3366CC"/>
                </a:solidFill>
                <a:sym typeface="Symbol" pitchFamily="18" charset="2"/>
              </a:rPr>
              <a:t>(</a:t>
            </a:r>
            <a:r>
              <a:rPr lang="es-CO" sz="1400" dirty="0" err="1" smtClean="0">
                <a:solidFill>
                  <a:srgbClr val="3366CC"/>
                </a:solidFill>
                <a:sym typeface="Symbol" pitchFamily="18" charset="2"/>
              </a:rPr>
              <a:t>y,x</a:t>
            </a:r>
            <a:r>
              <a:rPr lang="es-CO" sz="1400" dirty="0">
                <a:solidFill>
                  <a:srgbClr val="3366CC"/>
                </a:solidFill>
                <a:sym typeface="Symbol" pitchFamily="18" charset="2"/>
              </a:rPr>
              <a:t>) ∨ </a:t>
            </a:r>
            <a:r>
              <a:rPr lang="es-CO" sz="1400" dirty="0" smtClean="0">
                <a:solidFill>
                  <a:srgbClr val="3366CC"/>
                </a:solidFill>
                <a:sym typeface="Symbol" pitchFamily="18" charset="2"/>
              </a:rPr>
              <a:t>¬Q(</a:t>
            </a:r>
            <a:r>
              <a:rPr lang="es-CO" sz="1400" dirty="0" err="1" smtClean="0">
                <a:solidFill>
                  <a:srgbClr val="3366CC"/>
                </a:solidFill>
                <a:sym typeface="Symbol" pitchFamily="18" charset="2"/>
              </a:rPr>
              <a:t>x,y</a:t>
            </a:r>
            <a:r>
              <a:rPr lang="es-CO" sz="1400" dirty="0" smtClean="0">
                <a:solidFill>
                  <a:srgbClr val="3366CC"/>
                </a:solidFill>
                <a:sym typeface="Symbol" pitchFamily="18" charset="2"/>
              </a:rPr>
              <a:t>)</a:t>
            </a:r>
            <a:endParaRPr lang="es-CO" sz="1400" dirty="0"/>
          </a:p>
        </p:txBody>
      </p:sp>
      <p:sp>
        <p:nvSpPr>
          <p:cNvPr id="19" name="2 CuadroTexto">
            <a:extLst>
              <a:ext uri="{FF2B5EF4-FFF2-40B4-BE49-F238E27FC236}">
                <a16:creationId xmlns:a16="http://schemas.microsoft.com/office/drawing/2014/main" id="{277E2BBB-93DA-584B-BCF9-17CB19AE6606}"/>
              </a:ext>
            </a:extLst>
          </p:cNvPr>
          <p:cNvSpPr txBox="1"/>
          <p:nvPr/>
        </p:nvSpPr>
        <p:spPr>
          <a:xfrm>
            <a:off x="5525285" y="3995050"/>
            <a:ext cx="2933550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3366CC"/>
                </a:solidFill>
                <a:sym typeface="Symbol" pitchFamily="18" charset="2"/>
              </a:rPr>
              <a:t>P(</a:t>
            </a:r>
            <a:r>
              <a:rPr lang="es-CO" sz="1400" dirty="0" err="1">
                <a:solidFill>
                  <a:srgbClr val="3366CC"/>
                </a:solidFill>
                <a:sym typeface="Symbol" pitchFamily="18" charset="2"/>
              </a:rPr>
              <a:t>y,x</a:t>
            </a:r>
            <a:r>
              <a:rPr lang="es-CO" sz="1400" dirty="0">
                <a:solidFill>
                  <a:srgbClr val="3366CC"/>
                </a:solidFill>
                <a:sym typeface="Symbol" pitchFamily="18" charset="2"/>
              </a:rPr>
              <a:t>) ∨ ¬Q(</a:t>
            </a:r>
            <a:r>
              <a:rPr lang="es-CO" sz="1400" dirty="0" err="1">
                <a:solidFill>
                  <a:srgbClr val="3366CC"/>
                </a:solidFill>
                <a:sym typeface="Symbol" pitchFamily="18" charset="2"/>
              </a:rPr>
              <a:t>x,y</a:t>
            </a:r>
            <a:r>
              <a:rPr lang="es-CO" sz="1400" dirty="0">
                <a:solidFill>
                  <a:srgbClr val="3366CC"/>
                </a:solidFill>
                <a:sym typeface="Symbol" pitchFamily="18" charset="2"/>
              </a:rPr>
              <a:t>)</a:t>
            </a:r>
            <a:endParaRPr lang="es-CO" sz="1400" dirty="0"/>
          </a:p>
        </p:txBody>
      </p:sp>
      <p:sp>
        <p:nvSpPr>
          <p:cNvPr id="20" name="28 CuadroTexto">
            <a:extLst>
              <a:ext uri="{FF2B5EF4-FFF2-40B4-BE49-F238E27FC236}">
                <a16:creationId xmlns:a16="http://schemas.microsoft.com/office/drawing/2014/main" id="{6EDB1245-2DC3-A548-AB00-C89ED26C4055}"/>
              </a:ext>
            </a:extLst>
          </p:cNvPr>
          <p:cNvSpPr txBox="1"/>
          <p:nvPr/>
        </p:nvSpPr>
        <p:spPr>
          <a:xfrm>
            <a:off x="9273910" y="3994991"/>
            <a:ext cx="2112143" cy="307777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A(</a:t>
            </a:r>
            <a:r>
              <a:rPr lang="es-CO" sz="1400" dirty="0" err="1">
                <a:solidFill>
                  <a:srgbClr val="7030A0"/>
                </a:solidFill>
                <a:sym typeface="Symbol" pitchFamily="18" charset="2"/>
              </a:rPr>
              <a:t>x,y</a:t>
            </a:r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) ∨ B(</a:t>
            </a:r>
            <a:r>
              <a:rPr lang="es-CO" sz="1400" dirty="0" err="1">
                <a:solidFill>
                  <a:srgbClr val="7030A0"/>
                </a:solidFill>
                <a:sym typeface="Symbol" pitchFamily="18" charset="2"/>
              </a:rPr>
              <a:t>v,w</a:t>
            </a:r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21" name="2 CuadroTexto">
            <a:extLst>
              <a:ext uri="{FF2B5EF4-FFF2-40B4-BE49-F238E27FC236}">
                <a16:creationId xmlns:a16="http://schemas.microsoft.com/office/drawing/2014/main" id="{0F4F23FC-47EB-6943-BD2F-BAB7FC1B8956}"/>
              </a:ext>
            </a:extLst>
          </p:cNvPr>
          <p:cNvSpPr txBox="1"/>
          <p:nvPr/>
        </p:nvSpPr>
        <p:spPr>
          <a:xfrm>
            <a:off x="2381978" y="4923946"/>
            <a:ext cx="1125022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3366CC"/>
                </a:solidFill>
                <a:sym typeface="Symbol" pitchFamily="18" charset="2"/>
              </a:rPr>
              <a:t>¬P(x)</a:t>
            </a:r>
            <a:endParaRPr lang="es-CO" sz="1400" dirty="0"/>
          </a:p>
        </p:txBody>
      </p:sp>
      <p:sp>
        <p:nvSpPr>
          <p:cNvPr id="22" name="2 CuadroTexto">
            <a:extLst>
              <a:ext uri="{FF2B5EF4-FFF2-40B4-BE49-F238E27FC236}">
                <a16:creationId xmlns:a16="http://schemas.microsoft.com/office/drawing/2014/main" id="{3F537D24-C4C1-4040-A0AF-1E8F8622A2A6}"/>
              </a:ext>
            </a:extLst>
          </p:cNvPr>
          <p:cNvSpPr txBox="1"/>
          <p:nvPr/>
        </p:nvSpPr>
        <p:spPr>
          <a:xfrm>
            <a:off x="7888847" y="4923945"/>
            <a:ext cx="1493692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3366CC"/>
                </a:solidFill>
                <a:sym typeface="Symbol" pitchFamily="18" charset="2"/>
              </a:rPr>
              <a:t>P(x)</a:t>
            </a:r>
            <a:endParaRPr lang="es-CO" sz="1400" dirty="0"/>
          </a:p>
        </p:txBody>
      </p:sp>
      <p:sp>
        <p:nvSpPr>
          <p:cNvPr id="23" name="7 CuadroTexto">
            <a:extLst>
              <a:ext uri="{FF2B5EF4-FFF2-40B4-BE49-F238E27FC236}">
                <a16:creationId xmlns:a16="http://schemas.microsoft.com/office/drawing/2014/main" id="{3EA5D0A3-AE93-D74E-B55E-27014CB25006}"/>
              </a:ext>
            </a:extLst>
          </p:cNvPr>
          <p:cNvSpPr txBox="1"/>
          <p:nvPr/>
        </p:nvSpPr>
        <p:spPr>
          <a:xfrm>
            <a:off x="5110089" y="5776477"/>
            <a:ext cx="504056" cy="338554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rgbClr val="C00000"/>
                </a:solidFill>
                <a:sym typeface="Symbol" pitchFamily="18" charset="2"/>
              </a:rPr>
              <a:t>Ø</a:t>
            </a:r>
            <a:endParaRPr lang="es-CO" sz="1600" dirty="0">
              <a:solidFill>
                <a:srgbClr val="C00000"/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C2767EA-89E5-B940-B239-4F48F70B6187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804340" y="2449742"/>
            <a:ext cx="127343" cy="616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D093EBFF-4822-A149-9AB0-D2624D902440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931683" y="2449741"/>
            <a:ext cx="1450295" cy="6164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877D826-F8C3-D048-863B-C08B6CF28506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5110089" y="2449741"/>
            <a:ext cx="1159996" cy="616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F51557A-A53D-2D44-97C9-D94F87E6B4C4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6270085" y="2454794"/>
            <a:ext cx="1703819" cy="6113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1617D19F-3A5F-B542-BE12-99F1D497C6E8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931683" y="3373931"/>
            <a:ext cx="1223413" cy="6211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3289C9C1-3A3B-3F46-81E3-9C02A8830750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flipH="1">
            <a:off x="2155096" y="3373931"/>
            <a:ext cx="1075235" cy="6211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F40AA63B-D0F8-504D-A8C7-90A3FBDB6664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flipH="1">
            <a:off x="6992060" y="3373929"/>
            <a:ext cx="1557915" cy="6211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293F34EF-29B6-0146-A5C6-65055381047D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6992060" y="3373929"/>
            <a:ext cx="4012272" cy="6211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1286B716-D74C-0A4D-AAF8-72BD7D9C8ADD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>
            <a:off x="2155096" y="4302827"/>
            <a:ext cx="789393" cy="6211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A3FB6B2E-F5CD-EC4D-91D0-12541CDE5806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flipH="1">
            <a:off x="2944489" y="3373930"/>
            <a:ext cx="3325596" cy="15500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78FB32FF-6BA6-D14B-BACC-E51EB2B27358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>
            <a:off x="6992060" y="4302827"/>
            <a:ext cx="1643633" cy="6211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B76BE221-2967-B84E-9D19-D89BEC7666D8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8635693" y="4302768"/>
            <a:ext cx="1694289" cy="6211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63EDC1DD-D305-1B40-8BDD-F3F46E52AD52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2944489" y="5231723"/>
            <a:ext cx="2417628" cy="5447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52C5499-A3B5-B349-ACC5-9DCFC538C8CE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5362117" y="5231722"/>
            <a:ext cx="3273576" cy="5447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9F6908E7-0409-1647-81EF-6C3C18DA04CD}"/>
              </a:ext>
            </a:extLst>
          </p:cNvPr>
          <p:cNvSpPr txBox="1"/>
          <p:nvPr/>
        </p:nvSpPr>
        <p:spPr>
          <a:xfrm>
            <a:off x="7530251" y="6009194"/>
            <a:ext cx="3855802" cy="76944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200" dirty="0">
                <a:solidFill>
                  <a:schemeClr val="accent2"/>
                </a:solidFill>
                <a:latin typeface="Arial Narrow" pitchFamily="34" charset="0"/>
              </a:rPr>
              <a:t>La curiosidad mató al gato (Tuna</a:t>
            </a:r>
            <a:r>
              <a:rPr lang="es-CO" sz="2200" dirty="0" smtClean="0">
                <a:solidFill>
                  <a:schemeClr val="accent2"/>
                </a:solidFill>
                <a:latin typeface="Arial Narrow" pitchFamily="34" charset="0"/>
              </a:rPr>
              <a:t>) ??</a:t>
            </a:r>
            <a:endParaRPr lang="es-CO" sz="2200" dirty="0">
              <a:solidFill>
                <a:schemeClr val="accent2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30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</a:p>
          <a:p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Representación del Conocimiento</a:t>
            </a:r>
          </a:p>
          <a:p>
            <a:r>
              <a:rPr lang="es-ES_tradnl" sz="36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Taller Lógica </a:t>
            </a:r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e </a:t>
            </a:r>
            <a:r>
              <a:rPr lang="es-ES_tradnl" sz="36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Inferencia</a:t>
            </a:r>
            <a:endParaRPr lang="es-ES_tradnl" sz="3600" b="1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1110086" y="6277014"/>
            <a:ext cx="6696744" cy="648072"/>
          </a:xfrm>
          <a:prstGeom prst="rect">
            <a:avLst/>
          </a:prstGeom>
          <a:solidFill>
            <a:schemeClr val="bg1"/>
          </a:solidFill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1400" dirty="0">
              <a:solidFill>
                <a:srgbClr val="7030A0"/>
              </a:solidFill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723788" y="5231090"/>
            <a:ext cx="845616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Andrea Rueda, PhD</a:t>
            </a:r>
            <a:b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González, PhD</a:t>
            </a:r>
          </a:p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  <p:pic>
        <p:nvPicPr>
          <p:cNvPr id="8" name="Imagen 7" descr="Logo Pontificia Universidad Javeriana">
            <a:extLst>
              <a:ext uri="{FF2B5EF4-FFF2-40B4-BE49-F238E27FC236}">
                <a16:creationId xmlns:a16="http://schemas.microsoft.com/office/drawing/2014/main" id="{034C0FFF-3320-014B-8962-C498FBC33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273" y="23139"/>
            <a:ext cx="4473835" cy="18837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091825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11198</TotalTime>
  <Words>284</Words>
  <Application>Microsoft Office PowerPoint</Application>
  <PresentationFormat>Panorámica</PresentationFormat>
  <Paragraphs>68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Symbol</vt:lpstr>
      <vt:lpstr>Wingdings 2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wilperiodista86@gmail.com</dc:creator>
  <cp:lastModifiedBy>Ivan Rene Ramirez Castro</cp:lastModifiedBy>
  <cp:revision>464</cp:revision>
  <dcterms:created xsi:type="dcterms:W3CDTF">2017-03-01T15:55:36Z</dcterms:created>
  <dcterms:modified xsi:type="dcterms:W3CDTF">2021-03-17T22:45:48Z</dcterms:modified>
</cp:coreProperties>
</file>