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60" r:id="rId5"/>
    <p:sldId id="264" r:id="rId6"/>
    <p:sldId id="265" r:id="rId7"/>
    <p:sldId id="263" r:id="rId8"/>
    <p:sldId id="26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79" autoAdjust="0"/>
  </p:normalViewPr>
  <p:slideViewPr>
    <p:cSldViewPr>
      <p:cViewPr varScale="1">
        <p:scale>
          <a:sx n="92" d="100"/>
          <a:sy n="92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4856D288-66DC-472F-AEC6-80B9A81F4E78}"/>
    <pc:docChg chg="delSld">
      <pc:chgData name="Jaime Pavlich-Mariscal" userId="7426784309601acb" providerId="LiveId" clId="{4856D288-66DC-472F-AEC6-80B9A81F4E78}" dt="2022-01-24T16:38:09.215" v="0" actId="47"/>
      <pc:docMkLst>
        <pc:docMk/>
      </pc:docMkLst>
      <pc:sldChg chg="del">
        <pc:chgData name="Jaime Pavlich-Mariscal" userId="7426784309601acb" providerId="LiveId" clId="{4856D288-66DC-472F-AEC6-80B9A81F4E78}" dt="2022-01-24T16:38:09.215" v="0" actId="47"/>
        <pc:sldMkLst>
          <pc:docMk/>
          <pc:sldMk cId="3469544734" sldId="258"/>
        </pc:sldMkLst>
      </pc:sldChg>
      <pc:sldChg chg="del">
        <pc:chgData name="Jaime Pavlich-Mariscal" userId="7426784309601acb" providerId="LiveId" clId="{4856D288-66DC-472F-AEC6-80B9A81F4E78}" dt="2022-01-24T16:38:09.215" v="0" actId="47"/>
        <pc:sldMkLst>
          <pc:docMk/>
          <pc:sldMk cId="432247270" sldId="269"/>
        </pc:sldMkLst>
      </pc:sldChg>
      <pc:sldChg chg="del">
        <pc:chgData name="Jaime Pavlich-Mariscal" userId="7426784309601acb" providerId="LiveId" clId="{4856D288-66DC-472F-AEC6-80B9A81F4E78}" dt="2022-01-24T16:38:09.215" v="0" actId="47"/>
        <pc:sldMkLst>
          <pc:docMk/>
          <pc:sldMk cId="1481743741" sldId="270"/>
        </pc:sldMkLst>
      </pc:sldChg>
      <pc:sldChg chg="del">
        <pc:chgData name="Jaime Pavlich-Mariscal" userId="7426784309601acb" providerId="LiveId" clId="{4856D288-66DC-472F-AEC6-80B9A81F4E78}" dt="2022-01-24T16:38:09.215" v="0" actId="47"/>
        <pc:sldMkLst>
          <pc:docMk/>
          <pc:sldMk cId="1762188788" sldId="271"/>
        </pc:sldMkLst>
      </pc:sldChg>
      <pc:sldChg chg="del">
        <pc:chgData name="Jaime Pavlich-Mariscal" userId="7426784309601acb" providerId="LiveId" clId="{4856D288-66DC-472F-AEC6-80B9A81F4E78}" dt="2022-01-24T16:38:09.215" v="0" actId="47"/>
        <pc:sldMkLst>
          <pc:docMk/>
          <pc:sldMk cId="2513440666" sldId="272"/>
        </pc:sldMkLst>
      </pc:sldChg>
    </pc:docChg>
  </pc:docChgLst>
  <pc:docChgLst>
    <pc:chgData name="Jaime Pavlich-Mariscal" userId="7426784309601acb" providerId="LiveId" clId="{0F99FE90-0742-42D5-A144-56837A6E655C}"/>
    <pc:docChg chg="modSld">
      <pc:chgData name="Jaime Pavlich-Mariscal" userId="7426784309601acb" providerId="LiveId" clId="{0F99FE90-0742-42D5-A144-56837A6E655C}" dt="2021-06-29T19:54:22.286" v="0" actId="20577"/>
      <pc:docMkLst>
        <pc:docMk/>
      </pc:docMkLst>
      <pc:sldChg chg="modSp mod">
        <pc:chgData name="Jaime Pavlich-Mariscal" userId="7426784309601acb" providerId="LiveId" clId="{0F99FE90-0742-42D5-A144-56837A6E655C}" dt="2021-06-29T19:54:22.286" v="0" actId="20577"/>
        <pc:sldMkLst>
          <pc:docMk/>
          <pc:sldMk cId="441950949" sldId="256"/>
        </pc:sldMkLst>
        <pc:spChg chg="mod">
          <ac:chgData name="Jaime Pavlich-Mariscal" userId="7426784309601acb" providerId="LiveId" clId="{0F99FE90-0742-42D5-A144-56837A6E655C}" dt="2021-06-29T19:54:22.286" v="0" actId="20577"/>
          <ac:spMkLst>
            <pc:docMk/>
            <pc:sldMk cId="441950949" sldId="256"/>
            <ac:spMk id="3" creationId="{00000000-0000-0000-0000-000000000000}"/>
          </ac:spMkLst>
        </pc:spChg>
      </pc:sldChg>
    </pc:docChg>
  </pc:docChgLst>
  <pc:docChgLst>
    <pc:chgData name="Jaime Pavlich-Mariscal" userId="7426784309601acb" providerId="LiveId" clId="{51130A65-FC33-4178-8892-25FD8CACCD41}"/>
    <pc:docChg chg="custSel modSld">
      <pc:chgData name="Jaime Pavlich-Mariscal" userId="7426784309601acb" providerId="LiveId" clId="{51130A65-FC33-4178-8892-25FD8CACCD41}" dt="2021-06-08T14:37:09.985" v="7" actId="27636"/>
      <pc:docMkLst>
        <pc:docMk/>
      </pc:docMkLst>
      <pc:sldChg chg="modSp mod">
        <pc:chgData name="Jaime Pavlich-Mariscal" userId="7426784309601acb" providerId="LiveId" clId="{51130A65-FC33-4178-8892-25FD8CACCD41}" dt="2021-06-08T14:37:09.985" v="7" actId="27636"/>
        <pc:sldMkLst>
          <pc:docMk/>
          <pc:sldMk cId="2786366826" sldId="273"/>
        </pc:sldMkLst>
        <pc:spChg chg="mod">
          <ac:chgData name="Jaime Pavlich-Mariscal" userId="7426784309601acb" providerId="LiveId" clId="{51130A65-FC33-4178-8892-25FD8CACCD41}" dt="2021-06-08T14:37:09.985" v="6" actId="27636"/>
          <ac:spMkLst>
            <pc:docMk/>
            <pc:sldMk cId="2786366826" sldId="273"/>
            <ac:spMk id="5" creationId="{8110FBB6-9DCC-4A1C-ACE9-EE2DFAA22EF3}"/>
          </ac:spMkLst>
        </pc:spChg>
        <pc:spChg chg="mod">
          <ac:chgData name="Jaime Pavlich-Mariscal" userId="7426784309601acb" providerId="LiveId" clId="{51130A65-FC33-4178-8892-25FD8CACCD41}" dt="2021-06-08T14:37:09.985" v="7" actId="27636"/>
          <ac:spMkLst>
            <pc:docMk/>
            <pc:sldMk cId="2786366826" sldId="273"/>
            <ac:spMk id="7" creationId="{652E5670-952A-4A3E-927F-983ACA8D22E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/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Parcial 1</c:v>
                </c:pt>
                <c:pt idx="1">
                  <c:v>Parcial 2</c:v>
                </c:pt>
                <c:pt idx="2">
                  <c:v>Taller 1</c:v>
                </c:pt>
                <c:pt idx="3">
                  <c:v>Taller 2</c:v>
                </c:pt>
                <c:pt idx="4">
                  <c:v>Taller 3</c:v>
                </c:pt>
                <c:pt idx="5">
                  <c:v>Taller 4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8-4471-A898-CA01C498B1F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pavlich@javeriana.edu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noProof="0" dirty="0"/>
              <a:t>Teoría de la Computación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Jaime A. Pavlich-Mariscal </a:t>
            </a:r>
          </a:p>
          <a:p>
            <a:pPr lvl="1"/>
            <a:r>
              <a:rPr lang="es-ES_tradnl" dirty="0">
                <a:hlinkClick r:id="rId2"/>
              </a:rPr>
              <a:t>jpavlich@javeriana.edu.co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195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b="1" noProof="0" dirty="0"/>
              <a:t>1. Máquinas de estado y aplicaciones</a:t>
            </a:r>
          </a:p>
          <a:p>
            <a:pPr marL="0" indent="0">
              <a:buNone/>
            </a:pPr>
            <a:r>
              <a:rPr lang="es-CO" noProof="0" dirty="0"/>
              <a:t>	Máquinas de estado finitas</a:t>
            </a:r>
          </a:p>
          <a:p>
            <a:pPr marL="0" indent="0">
              <a:buNone/>
            </a:pPr>
            <a:r>
              <a:rPr lang="es-CO" noProof="0" dirty="0"/>
              <a:t>	Autómatas finitos deterministas</a:t>
            </a:r>
          </a:p>
          <a:p>
            <a:pPr marL="0" indent="0">
              <a:buNone/>
            </a:pPr>
            <a:r>
              <a:rPr lang="es-CO" noProof="0" dirty="0"/>
              <a:t>	Autómatas finitos no deterministas</a:t>
            </a:r>
          </a:p>
          <a:p>
            <a:pPr marL="0" indent="0">
              <a:buNone/>
            </a:pPr>
            <a:r>
              <a:rPr lang="es-CO" noProof="0" dirty="0"/>
              <a:t>	Expresiones regulares</a:t>
            </a:r>
          </a:p>
          <a:p>
            <a:pPr marL="0" indent="0">
              <a:buNone/>
            </a:pPr>
            <a:r>
              <a:rPr lang="es-CO" noProof="0" dirty="0"/>
              <a:t>	Autómatas </a:t>
            </a:r>
            <a:r>
              <a:rPr lang="es-CO" noProof="0" dirty="0" err="1"/>
              <a:t>push-down</a:t>
            </a:r>
            <a:endParaRPr lang="es-CO" noProof="0" dirty="0"/>
          </a:p>
          <a:p>
            <a:pPr marL="0" indent="0">
              <a:buNone/>
            </a:pPr>
            <a:r>
              <a:rPr lang="es-CO" noProof="0" dirty="0"/>
              <a:t>	Redes de Petri</a:t>
            </a:r>
          </a:p>
          <a:p>
            <a:pPr marL="0" indent="0">
              <a:buNone/>
            </a:pPr>
            <a:r>
              <a:rPr lang="es-CO" b="1" noProof="0" dirty="0"/>
              <a:t>2. Teoría de la computabilidad</a:t>
            </a:r>
          </a:p>
          <a:p>
            <a:pPr marL="0" indent="0">
              <a:buNone/>
            </a:pPr>
            <a:r>
              <a:rPr lang="es-CO" noProof="0" dirty="0"/>
              <a:t>	Máquinas de Turing</a:t>
            </a:r>
          </a:p>
          <a:p>
            <a:pPr marL="0" indent="0">
              <a:buNone/>
            </a:pPr>
            <a:r>
              <a:rPr lang="es-CO" noProof="0" dirty="0"/>
              <a:t>	Problema de la detención (</a:t>
            </a:r>
            <a:r>
              <a:rPr lang="es-CO" noProof="0" dirty="0" err="1"/>
              <a:t>The</a:t>
            </a:r>
            <a:r>
              <a:rPr lang="es-CO" noProof="0" dirty="0"/>
              <a:t> </a:t>
            </a:r>
            <a:r>
              <a:rPr lang="es-CO" noProof="0" dirty="0" err="1"/>
              <a:t>halting</a:t>
            </a:r>
            <a:r>
              <a:rPr lang="es-CO" noProof="0" dirty="0"/>
              <a:t> </a:t>
            </a:r>
            <a:r>
              <a:rPr lang="es-CO" noProof="0" dirty="0" err="1"/>
              <a:t>problem</a:t>
            </a:r>
            <a:r>
              <a:rPr lang="es-CO" noProof="0" dirty="0"/>
              <a:t>)</a:t>
            </a:r>
          </a:p>
          <a:p>
            <a:pPr marL="0" indent="0">
              <a:buNone/>
            </a:pPr>
            <a:r>
              <a:rPr lang="es-CO" b="1" noProof="0" dirty="0"/>
              <a:t>3. Paradigmas de programación</a:t>
            </a:r>
          </a:p>
          <a:p>
            <a:pPr marL="0" indent="0">
              <a:buNone/>
            </a:pPr>
            <a:r>
              <a:rPr lang="es-CO" noProof="0" dirty="0"/>
              <a:t>	Programación funcional</a:t>
            </a:r>
          </a:p>
          <a:p>
            <a:pPr marL="0" indent="0">
              <a:buNone/>
            </a:pPr>
            <a:r>
              <a:rPr lang="es-CO" noProof="0" dirty="0"/>
              <a:t>	</a:t>
            </a:r>
            <a:r>
              <a:rPr lang="es-CO" noProof="0" dirty="0" err="1"/>
              <a:t>Dataflow</a:t>
            </a:r>
            <a:r>
              <a:rPr lang="es-CO" noProof="0" dirty="0"/>
              <a:t> </a:t>
            </a:r>
            <a:r>
              <a:rPr lang="es-CO" noProof="0" dirty="0" err="1"/>
              <a:t>programming</a:t>
            </a:r>
            <a:endParaRPr lang="es-CO" noProof="0" dirty="0"/>
          </a:p>
          <a:p>
            <a:pPr marL="0" indent="0">
              <a:buNone/>
            </a:pPr>
            <a:r>
              <a:rPr lang="es-CO" noProof="0" dirty="0"/>
              <a:t>	Programación reactiva / basada en eventos</a:t>
            </a:r>
          </a:p>
          <a:p>
            <a:pPr marL="0" indent="0">
              <a:buNone/>
            </a:pPr>
            <a:r>
              <a:rPr lang="es-CO" noProof="0" dirty="0"/>
              <a:t>	Programación orientada a aspectos</a:t>
            </a:r>
          </a:p>
          <a:p>
            <a:pPr marL="0" indent="0">
              <a:buNone/>
            </a:pPr>
            <a:r>
              <a:rPr lang="es-CO" noProof="0" dirty="0"/>
              <a:t>	</a:t>
            </a:r>
            <a:r>
              <a:rPr lang="es-CO" noProof="0" dirty="0" err="1"/>
              <a:t>Mixins</a:t>
            </a:r>
            <a:endParaRPr lang="es-CO" noProof="0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60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1D212A-21EF-435A-A286-46F9A962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8959"/>
            <a:ext cx="4402832" cy="639762"/>
          </a:xfrm>
        </p:spPr>
        <p:txBody>
          <a:bodyPr>
            <a:noAutofit/>
          </a:bodyPr>
          <a:lstStyle/>
          <a:p>
            <a:r>
              <a:rPr lang="es-CO" sz="2800" dirty="0"/>
              <a:t>Lenguajes de Programación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0FBB6-9DCC-4A1C-ACE9-EE2DFAA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4040188" cy="5680321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Autómatas</a:t>
            </a:r>
          </a:p>
          <a:p>
            <a:pPr lvl="1"/>
            <a:r>
              <a:rPr lang="es-CO" dirty="0"/>
              <a:t>Máquinas de estados</a:t>
            </a:r>
          </a:p>
          <a:p>
            <a:pPr lvl="1"/>
            <a:r>
              <a:rPr lang="es-CO" dirty="0"/>
              <a:t>AFD</a:t>
            </a:r>
          </a:p>
          <a:p>
            <a:pPr lvl="1"/>
            <a:r>
              <a:rPr lang="es-CO" dirty="0"/>
              <a:t>AFND</a:t>
            </a:r>
          </a:p>
          <a:p>
            <a:pPr lvl="1"/>
            <a:r>
              <a:rPr lang="es-CO" dirty="0" err="1"/>
              <a:t>Regex</a:t>
            </a:r>
            <a:endParaRPr lang="es-CO" dirty="0"/>
          </a:p>
          <a:p>
            <a:r>
              <a:rPr lang="es-CO" strike="sngStrike" dirty="0"/>
              <a:t>Compiladores</a:t>
            </a:r>
          </a:p>
          <a:p>
            <a:r>
              <a:rPr lang="es-CO" dirty="0"/>
              <a:t>Paradigmas de programación</a:t>
            </a:r>
          </a:p>
          <a:p>
            <a:pPr lvl="1"/>
            <a:r>
              <a:rPr lang="es-CO" dirty="0"/>
              <a:t>Funcional</a:t>
            </a:r>
          </a:p>
          <a:p>
            <a:pPr lvl="1"/>
            <a:r>
              <a:rPr lang="es-CO" strike="sngStrike" dirty="0"/>
              <a:t>Lógica</a:t>
            </a:r>
          </a:p>
          <a:p>
            <a:endParaRPr lang="es-CO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72726DC-27E5-4114-9B23-6A869B4B0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032" y="268959"/>
            <a:ext cx="4041775" cy="639762"/>
          </a:xfrm>
        </p:spPr>
        <p:txBody>
          <a:bodyPr>
            <a:normAutofit/>
          </a:bodyPr>
          <a:lstStyle/>
          <a:p>
            <a:r>
              <a:rPr lang="es-CO" sz="2800" dirty="0"/>
              <a:t>Teoría de la computación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2E5670-952A-4A3E-927F-983ACA8D2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2" y="908720"/>
            <a:ext cx="4041775" cy="5680321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Máquinas de estado y aplicaciones</a:t>
            </a:r>
          </a:p>
          <a:p>
            <a:pPr lvl="1"/>
            <a:r>
              <a:rPr lang="es-CO" dirty="0"/>
              <a:t>AFD</a:t>
            </a:r>
          </a:p>
          <a:p>
            <a:pPr lvl="1"/>
            <a:r>
              <a:rPr lang="es-CO" dirty="0"/>
              <a:t>AFND</a:t>
            </a:r>
          </a:p>
          <a:p>
            <a:pPr lvl="1"/>
            <a:r>
              <a:rPr lang="es-CO" dirty="0" err="1"/>
              <a:t>Regex</a:t>
            </a:r>
            <a:endParaRPr lang="es-CO" dirty="0"/>
          </a:p>
          <a:p>
            <a:pPr lvl="1"/>
            <a:r>
              <a:rPr lang="es-CO" dirty="0">
                <a:solidFill>
                  <a:srgbClr val="FF0000"/>
                </a:solidFill>
              </a:rPr>
              <a:t>PDA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Redes de Petri</a:t>
            </a:r>
          </a:p>
          <a:p>
            <a:r>
              <a:rPr lang="es-CO" dirty="0">
                <a:solidFill>
                  <a:srgbClr val="FF0000"/>
                </a:solidFill>
              </a:rPr>
              <a:t>Teoría de la computabilidad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Máquinas de Turing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Problema de la detención</a:t>
            </a:r>
          </a:p>
          <a:p>
            <a:r>
              <a:rPr lang="es-CO" dirty="0"/>
              <a:t>Paradigmas de programación</a:t>
            </a:r>
          </a:p>
          <a:p>
            <a:pPr lvl="1"/>
            <a:r>
              <a:rPr lang="es-CO" dirty="0"/>
              <a:t>Funcional</a:t>
            </a:r>
          </a:p>
          <a:p>
            <a:pPr lvl="1"/>
            <a:r>
              <a:rPr lang="es-CO" dirty="0" err="1">
                <a:solidFill>
                  <a:srgbClr val="FF0000"/>
                </a:solidFill>
              </a:rPr>
              <a:t>Dataflow</a:t>
            </a:r>
            <a:endParaRPr lang="es-CO" dirty="0">
              <a:solidFill>
                <a:srgbClr val="FF0000"/>
              </a:solidFill>
            </a:endParaRPr>
          </a:p>
          <a:p>
            <a:pPr lvl="1"/>
            <a:r>
              <a:rPr lang="es-CO" dirty="0" err="1">
                <a:solidFill>
                  <a:srgbClr val="FF0000"/>
                </a:solidFill>
              </a:rPr>
              <a:t>Event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Driven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Programming</a:t>
            </a:r>
            <a:endParaRPr lang="es-CO" dirty="0">
              <a:solidFill>
                <a:srgbClr val="FF0000"/>
              </a:solidFill>
            </a:endParaRPr>
          </a:p>
          <a:p>
            <a:pPr lvl="1"/>
            <a:r>
              <a:rPr lang="es-CO" dirty="0">
                <a:solidFill>
                  <a:srgbClr val="FF0000"/>
                </a:solidFill>
              </a:rPr>
              <a:t>Reactive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AOP</a:t>
            </a:r>
          </a:p>
          <a:p>
            <a:pPr lvl="1"/>
            <a:r>
              <a:rPr lang="es-CO" dirty="0" err="1">
                <a:solidFill>
                  <a:srgbClr val="FF0000"/>
                </a:solidFill>
              </a:rPr>
              <a:t>Mixins</a:t>
            </a:r>
            <a:endParaRPr lang="es-CO" dirty="0">
              <a:solidFill>
                <a:srgbClr val="FF0000"/>
              </a:solidFill>
            </a:endParaRPr>
          </a:p>
          <a:p>
            <a:endParaRPr lang="es-CO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B56001-1CEC-4851-AA23-218EFF9ABF47}"/>
              </a:ext>
            </a:extLst>
          </p:cNvPr>
          <p:cNvCxnSpPr>
            <a:cxnSpLocks/>
          </p:cNvCxnSpPr>
          <p:nvPr/>
        </p:nvCxnSpPr>
        <p:spPr>
          <a:xfrm>
            <a:off x="4716016" y="268959"/>
            <a:ext cx="0" cy="6472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Estrategias Pedagógicas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s-ES_tradnl" dirty="0"/>
              <a:t>Teoría</a:t>
            </a:r>
          </a:p>
          <a:p>
            <a:pPr lvl="1"/>
            <a:r>
              <a:rPr lang="es-ES_tradnl" dirty="0"/>
              <a:t>Clases expositivas</a:t>
            </a:r>
          </a:p>
          <a:p>
            <a:pPr lvl="0"/>
            <a:r>
              <a:rPr lang="es-ES_tradnl" dirty="0"/>
              <a:t>Práctica</a:t>
            </a:r>
          </a:p>
          <a:p>
            <a:pPr lvl="1"/>
            <a:r>
              <a:rPr lang="es-ES_tradnl" dirty="0"/>
              <a:t>Aplicación práctica de conceptos</a:t>
            </a:r>
          </a:p>
          <a:p>
            <a:pPr lvl="1"/>
            <a:r>
              <a:rPr lang="es-ES_tradnl" dirty="0"/>
              <a:t>Talleres</a:t>
            </a:r>
          </a:p>
          <a:p>
            <a:r>
              <a:rPr lang="es-ES_tradnl" dirty="0"/>
              <a:t>Proactividad del estudiante</a:t>
            </a:r>
          </a:p>
          <a:p>
            <a:pPr lvl="1"/>
            <a:r>
              <a:rPr lang="es-ES_tradnl" dirty="0"/>
              <a:t>¡No espere que el profesor le entregue todos los contenidos pre-digeridos!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15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382188"/>
              </p:ext>
            </p:extLst>
          </p:nvPr>
        </p:nvGraphicFramePr>
        <p:xfrm>
          <a:off x="1403648" y="624687"/>
          <a:ext cx="6552728" cy="62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78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Parciales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Parcial 1. Máquinas de estado y aplicaciones. Teoría de la computabilidad (30%)</a:t>
            </a:r>
          </a:p>
          <a:p>
            <a:r>
              <a:rPr lang="es-CO" dirty="0"/>
              <a:t>Parcial 2. Paradigmas de programación (30%)</a:t>
            </a:r>
          </a:p>
        </p:txBody>
      </p:sp>
    </p:spTree>
    <p:extLst>
      <p:ext uri="{BB962C8B-B14F-4D97-AF65-F5344CB8AC3E}">
        <p14:creationId xmlns:p14="http://schemas.microsoft.com/office/powerpoint/2010/main" val="247945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Talleres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Trabajos a realizar en una sola clase</a:t>
            </a:r>
          </a:p>
          <a:p>
            <a:pPr lvl="1"/>
            <a:r>
              <a:rPr lang="es-ES_tradnl" dirty="0"/>
              <a:t>1 persona</a:t>
            </a:r>
          </a:p>
          <a:p>
            <a:r>
              <a:rPr lang="es-ES_tradnl" dirty="0"/>
              <a:t>Temas:</a:t>
            </a:r>
          </a:p>
          <a:p>
            <a:pPr lvl="1"/>
            <a:r>
              <a:rPr lang="es-CO" dirty="0"/>
              <a:t>Taller 1. Expresiones regulares (10%)</a:t>
            </a:r>
          </a:p>
          <a:p>
            <a:pPr lvl="1"/>
            <a:r>
              <a:rPr lang="es-CO" dirty="0"/>
              <a:t>Taller 2. Programación funcional y de flujo de datos (10%)</a:t>
            </a:r>
          </a:p>
          <a:p>
            <a:pPr lvl="1"/>
            <a:r>
              <a:rPr lang="es-CO" dirty="0"/>
              <a:t>Taller 3. Programación reactiva/basada en eventos (10%)</a:t>
            </a:r>
          </a:p>
          <a:p>
            <a:pPr lvl="1"/>
            <a:r>
              <a:rPr lang="es-CO" dirty="0"/>
              <a:t>Taller 4. Programación orientada a aspectos y </a:t>
            </a:r>
            <a:r>
              <a:rPr lang="es-CO" dirty="0" err="1"/>
              <a:t>mixins</a:t>
            </a:r>
            <a:r>
              <a:rPr lang="es-CO" dirty="0"/>
              <a:t> (10%)</a:t>
            </a:r>
          </a:p>
        </p:txBody>
      </p:sp>
    </p:spTree>
    <p:extLst>
      <p:ext uri="{BB962C8B-B14F-4D97-AF65-F5344CB8AC3E}">
        <p14:creationId xmlns:p14="http://schemas.microsoft.com/office/powerpoint/2010/main" val="328278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Bainomugisha</a:t>
            </a:r>
            <a:r>
              <a:rPr lang="es-ES_tradnl" dirty="0"/>
              <a:t>, E., </a:t>
            </a:r>
            <a:r>
              <a:rPr lang="es-ES_tradnl" dirty="0" err="1"/>
              <a:t>Carreton</a:t>
            </a:r>
            <a:r>
              <a:rPr lang="es-ES_tradnl" dirty="0"/>
              <a:t>, A. L., </a:t>
            </a:r>
            <a:r>
              <a:rPr lang="es-ES_tradnl" dirty="0" err="1"/>
              <a:t>Cutsem</a:t>
            </a:r>
            <a:r>
              <a:rPr lang="es-ES_tradnl" dirty="0"/>
              <a:t>, T. van, </a:t>
            </a:r>
            <a:r>
              <a:rPr lang="es-ES_tradnl" dirty="0" err="1"/>
              <a:t>Mostinckx</a:t>
            </a:r>
            <a:r>
              <a:rPr lang="es-ES_tradnl" dirty="0"/>
              <a:t>, S., &amp; </a:t>
            </a:r>
            <a:r>
              <a:rPr lang="es-ES_tradnl" dirty="0" err="1"/>
              <a:t>Meuter</a:t>
            </a:r>
            <a:r>
              <a:rPr lang="es-ES_tradnl" dirty="0"/>
              <a:t>, W. de. (2013). A </a:t>
            </a:r>
            <a:r>
              <a:rPr lang="es-ES_tradnl" dirty="0" err="1"/>
              <a:t>survey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reactive </a:t>
            </a:r>
            <a:r>
              <a:rPr lang="es-ES_tradnl" dirty="0" err="1"/>
              <a:t>programming</a:t>
            </a:r>
            <a:r>
              <a:rPr lang="es-ES_tradnl" dirty="0"/>
              <a:t>. ACM Computing </a:t>
            </a:r>
            <a:r>
              <a:rPr lang="es-ES_tradnl" dirty="0" err="1"/>
              <a:t>Surveys</a:t>
            </a:r>
            <a:r>
              <a:rPr lang="es-ES_tradnl" dirty="0"/>
              <a:t> (CSUR), 45(4), 52. https://doi.org/10.1145/2501654.2501666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Bracha</a:t>
            </a:r>
            <a:r>
              <a:rPr lang="es-ES_tradnl" dirty="0"/>
              <a:t>, G., Cook, W., </a:t>
            </a:r>
            <a:r>
              <a:rPr lang="es-ES_tradnl" dirty="0" err="1"/>
              <a:t>Bracha</a:t>
            </a:r>
            <a:r>
              <a:rPr lang="es-ES_tradnl" dirty="0"/>
              <a:t>, G., &amp; Cook, W. (1990). </a:t>
            </a:r>
            <a:r>
              <a:rPr lang="es-ES_tradnl" dirty="0" err="1"/>
              <a:t>Mixin-based</a:t>
            </a:r>
            <a:r>
              <a:rPr lang="es-ES_tradnl" dirty="0"/>
              <a:t> </a:t>
            </a:r>
            <a:r>
              <a:rPr lang="es-ES_tradnl" dirty="0" err="1"/>
              <a:t>inheritance</a:t>
            </a:r>
            <a:r>
              <a:rPr lang="es-ES_tradnl" dirty="0"/>
              <a:t>. ACM SIGPLAN </a:t>
            </a:r>
            <a:r>
              <a:rPr lang="es-ES_tradnl" dirty="0" err="1"/>
              <a:t>Notices</a:t>
            </a:r>
            <a:r>
              <a:rPr lang="es-ES_tradnl" dirty="0"/>
              <a:t>, 25, 303–311. https://doi.org/10.1145/97946.97982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Cutland</a:t>
            </a:r>
            <a:r>
              <a:rPr lang="es-ES_tradnl" dirty="0"/>
              <a:t>, N. (1980). </a:t>
            </a:r>
            <a:r>
              <a:rPr lang="es-ES_tradnl" dirty="0" err="1"/>
              <a:t>Computability</a:t>
            </a:r>
            <a:r>
              <a:rPr lang="es-ES_tradnl" dirty="0"/>
              <a:t>: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Introduction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Recursive</a:t>
            </a:r>
            <a:r>
              <a:rPr lang="es-ES_tradnl" dirty="0"/>
              <a:t> </a:t>
            </a: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Theory</a:t>
            </a:r>
            <a:r>
              <a:rPr lang="es-ES_tradnl" dirty="0"/>
              <a:t> (1 </a:t>
            </a:r>
            <a:r>
              <a:rPr lang="es-ES_tradnl" dirty="0" err="1"/>
              <a:t>edition</a:t>
            </a:r>
            <a:r>
              <a:rPr lang="es-ES_tradnl" dirty="0"/>
              <a:t>). Cambridge Eng. ; New York: Cambridge </a:t>
            </a:r>
            <a:r>
              <a:rPr lang="es-ES_tradnl" dirty="0" err="1"/>
              <a:t>University</a:t>
            </a:r>
            <a:r>
              <a:rPr lang="es-ES_tradnl" dirty="0"/>
              <a:t> </a:t>
            </a:r>
            <a:r>
              <a:rPr lang="es-ES_tradnl" dirty="0" err="1"/>
              <a:t>Press</a:t>
            </a:r>
            <a:r>
              <a:rPr lang="es-ES_tradn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Filman, R., &amp; Friedman, D. (2000). </a:t>
            </a:r>
            <a:r>
              <a:rPr lang="es-ES_tradnl" dirty="0" err="1"/>
              <a:t>Aspect-Oriented</a:t>
            </a:r>
            <a:r>
              <a:rPr lang="es-ES_tradnl" dirty="0"/>
              <a:t> </a:t>
            </a:r>
            <a:r>
              <a:rPr lang="es-ES_tradnl" dirty="0" err="1"/>
              <a:t>Programming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Quantification</a:t>
            </a:r>
            <a:r>
              <a:rPr lang="es-ES_tradnl" dirty="0"/>
              <a:t> and </a:t>
            </a:r>
            <a:r>
              <a:rPr lang="es-ES_tradnl" dirty="0" err="1"/>
              <a:t>Obliviousness</a:t>
            </a:r>
            <a:r>
              <a:rPr lang="es-ES_tradnl" dirty="0"/>
              <a:t>. </a:t>
            </a:r>
            <a:r>
              <a:rPr lang="es-ES_tradnl" dirty="0" err="1"/>
              <a:t>Retrieved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citeseer.ist.psu.edu/filman00aspectoriented.html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Friedl</a:t>
            </a:r>
            <a:r>
              <a:rPr lang="es-ES_tradnl" dirty="0"/>
              <a:t>, J. E. F. (2006). </a:t>
            </a:r>
            <a:r>
              <a:rPr lang="es-ES_tradnl" dirty="0" err="1"/>
              <a:t>Mastering</a:t>
            </a:r>
            <a:r>
              <a:rPr lang="es-ES_tradnl" dirty="0"/>
              <a:t> Regular </a:t>
            </a:r>
            <a:r>
              <a:rPr lang="es-ES_tradnl" dirty="0" err="1"/>
              <a:t>Expressions</a:t>
            </a:r>
            <a:r>
              <a:rPr lang="es-ES_tradnl" dirty="0"/>
              <a:t> (</a:t>
            </a:r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edition</a:t>
            </a:r>
            <a:r>
              <a:rPr lang="es-ES_tradnl" dirty="0"/>
              <a:t>). </a:t>
            </a:r>
            <a:r>
              <a:rPr lang="es-ES_tradnl" dirty="0" err="1"/>
              <a:t>Sebastapol</a:t>
            </a:r>
            <a:r>
              <a:rPr lang="es-ES_tradnl" dirty="0"/>
              <a:t>, CA: O’Reilly Media.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Hopcroft</a:t>
            </a:r>
            <a:r>
              <a:rPr lang="es-ES_tradnl" dirty="0"/>
              <a:t>, J. E., </a:t>
            </a:r>
            <a:r>
              <a:rPr lang="es-ES_tradnl" dirty="0" err="1"/>
              <a:t>Motwani</a:t>
            </a:r>
            <a:r>
              <a:rPr lang="es-ES_tradnl" dirty="0"/>
              <a:t>, R., &amp; Ullman, J. D. (2006). </a:t>
            </a:r>
            <a:r>
              <a:rPr lang="es-ES_tradnl" dirty="0" err="1"/>
              <a:t>Introduction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Automata</a:t>
            </a:r>
            <a:r>
              <a:rPr lang="es-ES_tradnl" dirty="0"/>
              <a:t> </a:t>
            </a:r>
            <a:r>
              <a:rPr lang="es-ES_tradnl" dirty="0" err="1"/>
              <a:t>Theory</a:t>
            </a:r>
            <a:r>
              <a:rPr lang="es-ES_tradnl" dirty="0"/>
              <a:t>, </a:t>
            </a:r>
            <a:r>
              <a:rPr lang="es-ES_tradnl" dirty="0" err="1"/>
              <a:t>Languages</a:t>
            </a:r>
            <a:r>
              <a:rPr lang="es-ES_tradnl" dirty="0"/>
              <a:t>, and </a:t>
            </a:r>
            <a:r>
              <a:rPr lang="es-ES_tradnl" dirty="0" err="1"/>
              <a:t>Computation</a:t>
            </a:r>
            <a:r>
              <a:rPr lang="es-ES_tradnl" dirty="0"/>
              <a:t> (3 </a:t>
            </a:r>
            <a:r>
              <a:rPr lang="es-ES_tradnl" dirty="0" err="1"/>
              <a:t>edition</a:t>
            </a:r>
            <a:r>
              <a:rPr lang="es-ES_tradnl" dirty="0"/>
              <a:t>). Boston: Pearson.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Pierce, B. C. (2002). </a:t>
            </a:r>
            <a:r>
              <a:rPr lang="es-ES_tradnl" dirty="0" err="1"/>
              <a:t>Types</a:t>
            </a:r>
            <a:r>
              <a:rPr lang="es-ES_tradnl" dirty="0"/>
              <a:t> and </a:t>
            </a:r>
            <a:r>
              <a:rPr lang="es-ES_tradnl" dirty="0" err="1"/>
              <a:t>programming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r>
              <a:rPr lang="es-ES_tradnl" dirty="0"/>
              <a:t>. Cambridge, MA, USA: MIT </a:t>
            </a:r>
            <a:r>
              <a:rPr lang="es-ES_tradnl" dirty="0" err="1"/>
              <a:t>Press</a:t>
            </a:r>
            <a:r>
              <a:rPr lang="es-ES_tradn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Reisig</a:t>
            </a:r>
            <a:r>
              <a:rPr lang="es-ES_tradnl" dirty="0"/>
              <a:t>, W. (2013). </a:t>
            </a:r>
            <a:r>
              <a:rPr lang="es-ES_tradnl" dirty="0" err="1"/>
              <a:t>Understanding</a:t>
            </a:r>
            <a:r>
              <a:rPr lang="es-ES_tradnl" dirty="0"/>
              <a:t> Petri Nets: </a:t>
            </a:r>
            <a:r>
              <a:rPr lang="es-ES_tradnl" dirty="0" err="1"/>
              <a:t>Modeling</a:t>
            </a:r>
            <a:r>
              <a:rPr lang="es-ES_tradnl" dirty="0"/>
              <a:t> </a:t>
            </a:r>
            <a:r>
              <a:rPr lang="es-ES_tradnl" dirty="0" err="1"/>
              <a:t>Techniques</a:t>
            </a:r>
            <a:r>
              <a:rPr lang="es-ES_tradnl" dirty="0"/>
              <a:t>, </a:t>
            </a:r>
            <a:r>
              <a:rPr lang="es-ES_tradnl" dirty="0" err="1"/>
              <a:t>Analysis</a:t>
            </a:r>
            <a:r>
              <a:rPr lang="es-ES_tradnl" dirty="0"/>
              <a:t> </a:t>
            </a:r>
            <a:r>
              <a:rPr lang="es-ES_tradnl" dirty="0" err="1"/>
              <a:t>Methods</a:t>
            </a:r>
            <a:r>
              <a:rPr lang="es-ES_tradnl" dirty="0"/>
              <a:t>, Case </a:t>
            </a:r>
            <a:r>
              <a:rPr lang="es-ES_tradnl" dirty="0" err="1"/>
              <a:t>Studies</a:t>
            </a:r>
            <a:r>
              <a:rPr lang="es-ES_tradnl" dirty="0"/>
              <a:t>. </a:t>
            </a:r>
            <a:r>
              <a:rPr lang="es-ES_tradnl" dirty="0" err="1"/>
              <a:t>Retrieved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https://www.springer.com/gp/book/9783642332777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Kiczales</a:t>
            </a:r>
            <a:r>
              <a:rPr lang="es-ES_tradnl" dirty="0"/>
              <a:t>, G., </a:t>
            </a:r>
            <a:r>
              <a:rPr lang="es-ES_tradnl" dirty="0" err="1"/>
              <a:t>Hilsdale</a:t>
            </a:r>
            <a:r>
              <a:rPr lang="es-ES_tradnl" dirty="0"/>
              <a:t>, E., </a:t>
            </a:r>
            <a:r>
              <a:rPr lang="es-ES_tradnl" dirty="0" err="1"/>
              <a:t>Hugunin</a:t>
            </a:r>
            <a:r>
              <a:rPr lang="es-ES_tradnl" dirty="0"/>
              <a:t>, J., Kersten, M., Palm, J., &amp; </a:t>
            </a:r>
            <a:r>
              <a:rPr lang="es-ES_tradnl" dirty="0" err="1"/>
              <a:t>Griswold</a:t>
            </a:r>
            <a:r>
              <a:rPr lang="es-ES_tradnl" dirty="0"/>
              <a:t>, W. (2001).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Overview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AspectJ</a:t>
            </a:r>
            <a:r>
              <a:rPr lang="es-ES_tradnl" dirty="0"/>
              <a:t>. </a:t>
            </a:r>
            <a:r>
              <a:rPr lang="es-ES_tradnl" dirty="0" err="1"/>
              <a:t>Lecture</a:t>
            </a:r>
            <a:r>
              <a:rPr lang="es-ES_tradnl" dirty="0"/>
              <a:t> Notes in </a:t>
            </a:r>
            <a:r>
              <a:rPr lang="es-ES_tradnl" dirty="0" err="1"/>
              <a:t>Computer</a:t>
            </a:r>
            <a:r>
              <a:rPr lang="es-ES_tradnl" dirty="0"/>
              <a:t> </a:t>
            </a:r>
            <a:r>
              <a:rPr lang="es-ES_tradnl" dirty="0" err="1"/>
              <a:t>Science</a:t>
            </a:r>
            <a:r>
              <a:rPr lang="es-ES_tradnl" dirty="0"/>
              <a:t>, 2072, 327–355.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Kiczales</a:t>
            </a:r>
            <a:r>
              <a:rPr lang="es-ES_tradnl" dirty="0"/>
              <a:t>, G., &amp; Irwin, J. (1997). </a:t>
            </a:r>
            <a:r>
              <a:rPr lang="es-ES_tradnl" dirty="0" err="1"/>
              <a:t>Aspect-Oriented</a:t>
            </a:r>
            <a:r>
              <a:rPr lang="es-ES_tradnl" dirty="0"/>
              <a:t> </a:t>
            </a:r>
            <a:r>
              <a:rPr lang="es-ES_tradnl" dirty="0" err="1"/>
              <a:t>Programming</a:t>
            </a:r>
            <a:r>
              <a:rPr lang="es-ES_tradnl" dirty="0"/>
              <a:t>. </a:t>
            </a:r>
            <a:r>
              <a:rPr lang="es-ES_tradnl" dirty="0" err="1"/>
              <a:t>Proc</a:t>
            </a:r>
            <a:r>
              <a:rPr lang="es-ES_tradnl" dirty="0"/>
              <a:t>. </a:t>
            </a:r>
            <a:r>
              <a:rPr lang="es-ES_tradnl" dirty="0" err="1"/>
              <a:t>of</a:t>
            </a:r>
            <a:r>
              <a:rPr lang="es-ES_tradnl" dirty="0"/>
              <a:t> ECOOP 1997. </a:t>
            </a:r>
            <a:r>
              <a:rPr lang="es-ES_tradnl" dirty="0" err="1"/>
              <a:t>Retrieved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http://www.cs.ubc.ca/~gregor/papers/kiczales-ECOOP1997-AOP.pdf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Kiczales</a:t>
            </a:r>
            <a:r>
              <a:rPr lang="es-ES_tradnl" dirty="0"/>
              <a:t>, </a:t>
            </a:r>
            <a:r>
              <a:rPr lang="es-ES_tradnl" dirty="0" err="1"/>
              <a:t>Gregor</a:t>
            </a:r>
            <a:r>
              <a:rPr lang="es-ES_tradnl" dirty="0"/>
              <a:t>, </a:t>
            </a:r>
            <a:r>
              <a:rPr lang="es-ES_tradnl" dirty="0" err="1"/>
              <a:t>Hilsdale</a:t>
            </a:r>
            <a:r>
              <a:rPr lang="es-ES_tradnl" dirty="0"/>
              <a:t>, E., </a:t>
            </a:r>
            <a:r>
              <a:rPr lang="es-ES_tradnl" dirty="0" err="1"/>
              <a:t>Hugunin</a:t>
            </a:r>
            <a:r>
              <a:rPr lang="es-ES_tradnl" dirty="0"/>
              <a:t>, J., Kersten, M., Palm, J., &amp; </a:t>
            </a:r>
            <a:r>
              <a:rPr lang="es-ES_tradnl" dirty="0" err="1"/>
              <a:t>Griswold</a:t>
            </a:r>
            <a:r>
              <a:rPr lang="es-ES_tradnl" dirty="0"/>
              <a:t>, W. G. (2001). </a:t>
            </a:r>
            <a:r>
              <a:rPr lang="es-ES_tradnl" dirty="0" err="1"/>
              <a:t>Getting</a:t>
            </a:r>
            <a:r>
              <a:rPr lang="es-ES_tradnl" dirty="0"/>
              <a:t> </a:t>
            </a:r>
            <a:r>
              <a:rPr lang="es-ES_tradnl" dirty="0" err="1"/>
              <a:t>started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ASPECTJ. </a:t>
            </a:r>
            <a:r>
              <a:rPr lang="es-ES_tradnl" dirty="0" err="1"/>
              <a:t>Communications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ACM, 44(10), 59–65.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ReactiveX</a:t>
            </a:r>
            <a:r>
              <a:rPr lang="es-ES_tradnl" dirty="0"/>
              <a:t>. (</a:t>
            </a:r>
            <a:r>
              <a:rPr lang="es-ES_tradnl" dirty="0" err="1"/>
              <a:t>n.d</a:t>
            </a:r>
            <a:r>
              <a:rPr lang="es-ES_tradnl" dirty="0"/>
              <a:t>.). </a:t>
            </a:r>
            <a:r>
              <a:rPr lang="es-ES_tradnl" dirty="0" err="1"/>
              <a:t>Retrieved</a:t>
            </a:r>
            <a:r>
              <a:rPr lang="es-ES_tradnl" dirty="0"/>
              <a:t> August 26, 2019, </a:t>
            </a:r>
            <a:r>
              <a:rPr lang="es-ES_tradnl" dirty="0" err="1"/>
              <a:t>from</a:t>
            </a:r>
            <a:r>
              <a:rPr lang="es-ES_tradnl" dirty="0"/>
              <a:t> http://reactivex.io/</a:t>
            </a:r>
          </a:p>
        </p:txBody>
      </p:sp>
    </p:spTree>
    <p:extLst>
      <p:ext uri="{BB962C8B-B14F-4D97-AF65-F5344CB8AC3E}">
        <p14:creationId xmlns:p14="http://schemas.microsoft.com/office/powerpoint/2010/main" val="1703922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0" ma:contentTypeDescription="Create a new document." ma:contentTypeScope="" ma:versionID="10889e66e4cd2decd8c6e7599883d4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A23FB6-85FD-44CE-9E2F-ACA000E186FF}"/>
</file>

<file path=customXml/itemProps2.xml><?xml version="1.0" encoding="utf-8"?>
<ds:datastoreItem xmlns:ds="http://schemas.openxmlformats.org/officeDocument/2006/customXml" ds:itemID="{FCF38B16-40FF-4B06-A24C-1885D56D5E84}"/>
</file>

<file path=customXml/itemProps3.xml><?xml version="1.0" encoding="utf-8"?>
<ds:datastoreItem xmlns:ds="http://schemas.openxmlformats.org/officeDocument/2006/customXml" ds:itemID="{EFC6C4F8-491B-4508-89EB-AA402F1ED4D0}"/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677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Teoría de la Computación</vt:lpstr>
      <vt:lpstr>Contenidos</vt:lpstr>
      <vt:lpstr>PowerPoint Presentation</vt:lpstr>
      <vt:lpstr>Estrategias Pedagógicas</vt:lpstr>
      <vt:lpstr>Evaluación</vt:lpstr>
      <vt:lpstr>Parciales</vt:lpstr>
      <vt:lpstr>Talleres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</dc:title>
  <dc:creator>Entropy2</dc:creator>
  <cp:lastModifiedBy>Jaime Pavlich-Mariscal</cp:lastModifiedBy>
  <cp:revision>46</cp:revision>
  <dcterms:created xsi:type="dcterms:W3CDTF">2012-07-16T15:33:58Z</dcterms:created>
  <dcterms:modified xsi:type="dcterms:W3CDTF">2022-01-24T16:38:09Z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