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83" r:id="rId25"/>
    <p:sldId id="303" r:id="rId26"/>
    <p:sldId id="285" r:id="rId27"/>
    <p:sldId id="278" r:id="rId28"/>
    <p:sldId id="279" r:id="rId29"/>
    <p:sldId id="280" r:id="rId30"/>
    <p:sldId id="282" r:id="rId31"/>
    <p:sldId id="281" r:id="rId32"/>
    <p:sldId id="287" r:id="rId33"/>
    <p:sldId id="286" r:id="rId34"/>
    <p:sldId id="288" r:id="rId35"/>
    <p:sldId id="290" r:id="rId36"/>
    <p:sldId id="291" r:id="rId37"/>
    <p:sldId id="289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2" r:id="rId4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7966" autoAdjust="0"/>
  </p:normalViewPr>
  <p:slideViewPr>
    <p:cSldViewPr>
      <p:cViewPr varScale="1">
        <p:scale>
          <a:sx n="82" d="100"/>
          <a:sy n="82" d="100"/>
        </p:scale>
        <p:origin x="23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2D1AE840-98C8-4586-9024-BA0C2401FB9C}"/>
    <pc:docChg chg="modSld">
      <pc:chgData name="Jaime Pavlich-Mariscal" userId="7426784309601acb" providerId="LiveId" clId="{2D1AE840-98C8-4586-9024-BA0C2401FB9C}" dt="2021-02-16T20:14:27.491" v="0" actId="113"/>
      <pc:docMkLst>
        <pc:docMk/>
      </pc:docMkLst>
      <pc:sldChg chg="modSp mod">
        <pc:chgData name="Jaime Pavlich-Mariscal" userId="7426784309601acb" providerId="LiveId" clId="{2D1AE840-98C8-4586-9024-BA0C2401FB9C}" dt="2021-02-16T20:14:27.491" v="0" actId="113"/>
        <pc:sldMkLst>
          <pc:docMk/>
          <pc:sldMk cId="1767503083" sldId="256"/>
        </pc:sldMkLst>
        <pc:spChg chg="mod">
          <ac:chgData name="Jaime Pavlich-Mariscal" userId="7426784309601acb" providerId="LiveId" clId="{2D1AE840-98C8-4586-9024-BA0C2401FB9C}" dt="2021-02-16T20:14:27.491" v="0" actId="113"/>
          <ac:spMkLst>
            <pc:docMk/>
            <pc:sldMk cId="1767503083" sldId="2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31029-0377-4AC6-9FE3-5667E8C005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20C121-A5AD-4A3A-9558-A3749D8D33F8}">
      <dgm:prSet phldrT="[Texto]"/>
      <dgm:spPr/>
      <dgm:t>
        <a:bodyPr/>
        <a:lstStyle/>
        <a:p>
          <a:r>
            <a:rPr lang="es-ES_tradnl" dirty="0"/>
            <a:t>Hipótesis H</a:t>
          </a:r>
        </a:p>
      </dgm:t>
    </dgm:pt>
    <dgm:pt modelId="{63A50439-E4BA-4BB3-8090-6C7A3EF7BB64}" type="parTrans" cxnId="{69B5EC1F-F867-436A-B678-0B84004A06A7}">
      <dgm:prSet/>
      <dgm:spPr/>
      <dgm:t>
        <a:bodyPr/>
        <a:lstStyle/>
        <a:p>
          <a:endParaRPr lang="es-ES_tradnl"/>
        </a:p>
      </dgm:t>
    </dgm:pt>
    <dgm:pt modelId="{54462DA2-224F-4C0A-AB57-EEBB9002C2DC}" type="sibTrans" cxnId="{69B5EC1F-F867-436A-B678-0B84004A06A7}">
      <dgm:prSet/>
      <dgm:spPr/>
      <dgm:t>
        <a:bodyPr/>
        <a:lstStyle/>
        <a:p>
          <a:endParaRPr lang="es-ES_tradnl"/>
        </a:p>
      </dgm:t>
    </dgm:pt>
    <dgm:pt modelId="{802AA0B1-2656-4346-8F90-0DA5C455D815}">
      <dgm:prSet phldrT="[Texto]"/>
      <dgm:spPr/>
      <dgm:t>
        <a:bodyPr/>
        <a:lstStyle/>
        <a:p>
          <a:r>
            <a:rPr lang="es-ES_tradnl" dirty="0"/>
            <a:t>Conclusión C</a:t>
          </a:r>
        </a:p>
      </dgm:t>
    </dgm:pt>
    <dgm:pt modelId="{D6960DBA-D003-4556-992D-52A219A91AEF}" type="parTrans" cxnId="{7E09F324-AD0C-4133-A55A-141F2BDF3C4B}">
      <dgm:prSet/>
      <dgm:spPr/>
      <dgm:t>
        <a:bodyPr/>
        <a:lstStyle/>
        <a:p>
          <a:endParaRPr lang="es-ES_tradnl"/>
        </a:p>
      </dgm:t>
    </dgm:pt>
    <dgm:pt modelId="{92F49714-3C1F-44FE-8DF4-2A91AABAFA40}" type="sibTrans" cxnId="{7E09F324-AD0C-4133-A55A-141F2BDF3C4B}">
      <dgm:prSet/>
      <dgm:spPr/>
      <dgm:t>
        <a:bodyPr/>
        <a:lstStyle/>
        <a:p>
          <a:endParaRPr lang="es-ES_tradnl"/>
        </a:p>
      </dgm:t>
    </dgm:pt>
    <dgm:pt modelId="{63163152-5E69-42FB-80DD-C4DCF76CCA43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r>
            <a:rPr lang="es-ES_tradnl" sz="6000" dirty="0"/>
            <a:t>…</a:t>
          </a:r>
        </a:p>
      </dgm:t>
    </dgm:pt>
    <dgm:pt modelId="{CE6E9FC8-030A-4D25-8CD8-1BEC9E8C37C1}" type="sibTrans" cxnId="{D7A4F480-71A5-46C9-A6D2-B4EE4C177313}">
      <dgm:prSet/>
      <dgm:spPr/>
      <dgm:t>
        <a:bodyPr/>
        <a:lstStyle/>
        <a:p>
          <a:endParaRPr lang="es-ES_tradnl"/>
        </a:p>
      </dgm:t>
    </dgm:pt>
    <dgm:pt modelId="{5925F9B8-1B1F-458A-9CFE-8617AEC2E3A1}" type="parTrans" cxnId="{D7A4F480-71A5-46C9-A6D2-B4EE4C177313}">
      <dgm:prSet/>
      <dgm:spPr/>
      <dgm:t>
        <a:bodyPr/>
        <a:lstStyle/>
        <a:p>
          <a:endParaRPr lang="es-ES_tradnl"/>
        </a:p>
      </dgm:t>
    </dgm:pt>
    <dgm:pt modelId="{C98177D6-27DF-4C73-BE43-4C3446E361F3}" type="pres">
      <dgm:prSet presAssocID="{F1731029-0377-4AC6-9FE3-5667E8C0053E}" presName="Name0" presStyleCnt="0">
        <dgm:presLayoutVars>
          <dgm:dir/>
          <dgm:resizeHandles val="exact"/>
        </dgm:presLayoutVars>
      </dgm:prSet>
      <dgm:spPr/>
    </dgm:pt>
    <dgm:pt modelId="{140AC64F-95B6-46B0-9789-D774A703AEE5}" type="pres">
      <dgm:prSet presAssocID="{C720C121-A5AD-4A3A-9558-A3749D8D33F8}" presName="node" presStyleLbl="node1" presStyleIdx="0" presStyleCnt="3">
        <dgm:presLayoutVars>
          <dgm:bulletEnabled val="1"/>
        </dgm:presLayoutVars>
      </dgm:prSet>
      <dgm:spPr/>
    </dgm:pt>
    <dgm:pt modelId="{A28DB837-A274-49F6-80FE-8DF083B898B2}" type="pres">
      <dgm:prSet presAssocID="{54462DA2-224F-4C0A-AB57-EEBB9002C2DC}" presName="sibTrans" presStyleLbl="sibTrans2D1" presStyleIdx="0" presStyleCnt="2"/>
      <dgm:spPr/>
    </dgm:pt>
    <dgm:pt modelId="{51CB791E-E1D6-4F4A-B760-5F097925679A}" type="pres">
      <dgm:prSet presAssocID="{54462DA2-224F-4C0A-AB57-EEBB9002C2DC}" presName="connectorText" presStyleLbl="sibTrans2D1" presStyleIdx="0" presStyleCnt="2"/>
      <dgm:spPr/>
    </dgm:pt>
    <dgm:pt modelId="{E6C0DF2C-1DB3-44EF-B981-891F762B1413}" type="pres">
      <dgm:prSet presAssocID="{63163152-5E69-42FB-80DD-C4DCF76CCA43}" presName="node" presStyleLbl="node1" presStyleIdx="1" presStyleCnt="3">
        <dgm:presLayoutVars>
          <dgm:bulletEnabled val="1"/>
        </dgm:presLayoutVars>
      </dgm:prSet>
      <dgm:spPr/>
    </dgm:pt>
    <dgm:pt modelId="{A092C9FB-AEE5-4E0E-8E94-157AA373AF3E}" type="pres">
      <dgm:prSet presAssocID="{CE6E9FC8-030A-4D25-8CD8-1BEC9E8C37C1}" presName="sibTrans" presStyleLbl="sibTrans2D1" presStyleIdx="1" presStyleCnt="2"/>
      <dgm:spPr/>
    </dgm:pt>
    <dgm:pt modelId="{1F97E7F0-AD3F-4CDD-94D8-50CDA31FE205}" type="pres">
      <dgm:prSet presAssocID="{CE6E9FC8-030A-4D25-8CD8-1BEC9E8C37C1}" presName="connectorText" presStyleLbl="sibTrans2D1" presStyleIdx="1" presStyleCnt="2"/>
      <dgm:spPr/>
    </dgm:pt>
    <dgm:pt modelId="{0BD26A5C-7070-4902-B11E-FF24F1D5AC17}" type="pres">
      <dgm:prSet presAssocID="{802AA0B1-2656-4346-8F90-0DA5C455D815}" presName="node" presStyleLbl="node1" presStyleIdx="2" presStyleCnt="3">
        <dgm:presLayoutVars>
          <dgm:bulletEnabled val="1"/>
        </dgm:presLayoutVars>
      </dgm:prSet>
      <dgm:spPr/>
    </dgm:pt>
  </dgm:ptLst>
  <dgm:cxnLst>
    <dgm:cxn modelId="{69B5EC1F-F867-436A-B678-0B84004A06A7}" srcId="{F1731029-0377-4AC6-9FE3-5667E8C0053E}" destId="{C720C121-A5AD-4A3A-9558-A3749D8D33F8}" srcOrd="0" destOrd="0" parTransId="{63A50439-E4BA-4BB3-8090-6C7A3EF7BB64}" sibTransId="{54462DA2-224F-4C0A-AB57-EEBB9002C2DC}"/>
    <dgm:cxn modelId="{7E09F324-AD0C-4133-A55A-141F2BDF3C4B}" srcId="{F1731029-0377-4AC6-9FE3-5667E8C0053E}" destId="{802AA0B1-2656-4346-8F90-0DA5C455D815}" srcOrd="2" destOrd="0" parTransId="{D6960DBA-D003-4556-992D-52A219A91AEF}" sibTransId="{92F49714-3C1F-44FE-8DF4-2A91AABAFA40}"/>
    <dgm:cxn modelId="{24A79963-A7C9-49A4-AD6E-93E9648A778E}" type="presOf" srcId="{802AA0B1-2656-4346-8F90-0DA5C455D815}" destId="{0BD26A5C-7070-4902-B11E-FF24F1D5AC17}" srcOrd="0" destOrd="0" presId="urn:microsoft.com/office/officeart/2005/8/layout/process1"/>
    <dgm:cxn modelId="{8C914345-6D49-4A43-A51E-8E4666373529}" type="presOf" srcId="{54462DA2-224F-4C0A-AB57-EEBB9002C2DC}" destId="{A28DB837-A274-49F6-80FE-8DF083B898B2}" srcOrd="0" destOrd="0" presId="urn:microsoft.com/office/officeart/2005/8/layout/process1"/>
    <dgm:cxn modelId="{FE05A948-EC8C-47F1-9546-80A8288FE91A}" type="presOf" srcId="{63163152-5E69-42FB-80DD-C4DCF76CCA43}" destId="{E6C0DF2C-1DB3-44EF-B981-891F762B1413}" srcOrd="0" destOrd="0" presId="urn:microsoft.com/office/officeart/2005/8/layout/process1"/>
    <dgm:cxn modelId="{FD9C5C72-DE61-4CAE-9E9A-75306975E980}" type="presOf" srcId="{CE6E9FC8-030A-4D25-8CD8-1BEC9E8C37C1}" destId="{1F97E7F0-AD3F-4CDD-94D8-50CDA31FE205}" srcOrd="1" destOrd="0" presId="urn:microsoft.com/office/officeart/2005/8/layout/process1"/>
    <dgm:cxn modelId="{A7AFE155-FBF0-42C3-84A2-D7120E54FF52}" type="presOf" srcId="{CE6E9FC8-030A-4D25-8CD8-1BEC9E8C37C1}" destId="{A092C9FB-AEE5-4E0E-8E94-157AA373AF3E}" srcOrd="0" destOrd="0" presId="urn:microsoft.com/office/officeart/2005/8/layout/process1"/>
    <dgm:cxn modelId="{D7A4F480-71A5-46C9-A6D2-B4EE4C177313}" srcId="{F1731029-0377-4AC6-9FE3-5667E8C0053E}" destId="{63163152-5E69-42FB-80DD-C4DCF76CCA43}" srcOrd="1" destOrd="0" parTransId="{5925F9B8-1B1F-458A-9CFE-8617AEC2E3A1}" sibTransId="{CE6E9FC8-030A-4D25-8CD8-1BEC9E8C37C1}"/>
    <dgm:cxn modelId="{3B16BFAA-F936-4FC6-8092-1B06B3F3E690}" type="presOf" srcId="{F1731029-0377-4AC6-9FE3-5667E8C0053E}" destId="{C98177D6-27DF-4C73-BE43-4C3446E361F3}" srcOrd="0" destOrd="0" presId="urn:microsoft.com/office/officeart/2005/8/layout/process1"/>
    <dgm:cxn modelId="{558727AC-587A-4387-A933-A91F7226AFF5}" type="presOf" srcId="{C720C121-A5AD-4A3A-9558-A3749D8D33F8}" destId="{140AC64F-95B6-46B0-9789-D774A703AEE5}" srcOrd="0" destOrd="0" presId="urn:microsoft.com/office/officeart/2005/8/layout/process1"/>
    <dgm:cxn modelId="{177A1DDC-6F00-4F1D-B005-50769D9DA919}" type="presOf" srcId="{54462DA2-224F-4C0A-AB57-EEBB9002C2DC}" destId="{51CB791E-E1D6-4F4A-B760-5F097925679A}" srcOrd="1" destOrd="0" presId="urn:microsoft.com/office/officeart/2005/8/layout/process1"/>
    <dgm:cxn modelId="{3A26D09A-3A24-480F-BE8E-28E8E9D89F51}" type="presParOf" srcId="{C98177D6-27DF-4C73-BE43-4C3446E361F3}" destId="{140AC64F-95B6-46B0-9789-D774A703AEE5}" srcOrd="0" destOrd="0" presId="urn:microsoft.com/office/officeart/2005/8/layout/process1"/>
    <dgm:cxn modelId="{200A79BE-F831-4313-8735-ECE278BE5937}" type="presParOf" srcId="{C98177D6-27DF-4C73-BE43-4C3446E361F3}" destId="{A28DB837-A274-49F6-80FE-8DF083B898B2}" srcOrd="1" destOrd="0" presId="urn:microsoft.com/office/officeart/2005/8/layout/process1"/>
    <dgm:cxn modelId="{D4D2BDBF-A89F-436C-B2BD-A41ECA927CC2}" type="presParOf" srcId="{A28DB837-A274-49F6-80FE-8DF083B898B2}" destId="{51CB791E-E1D6-4F4A-B760-5F097925679A}" srcOrd="0" destOrd="0" presId="urn:microsoft.com/office/officeart/2005/8/layout/process1"/>
    <dgm:cxn modelId="{5B85E054-B85A-45B1-886D-118CFF50D2D8}" type="presParOf" srcId="{C98177D6-27DF-4C73-BE43-4C3446E361F3}" destId="{E6C0DF2C-1DB3-44EF-B981-891F762B1413}" srcOrd="2" destOrd="0" presId="urn:microsoft.com/office/officeart/2005/8/layout/process1"/>
    <dgm:cxn modelId="{9A63151B-B743-44BC-807A-9C5390F34BF1}" type="presParOf" srcId="{C98177D6-27DF-4C73-BE43-4C3446E361F3}" destId="{A092C9FB-AEE5-4E0E-8E94-157AA373AF3E}" srcOrd="3" destOrd="0" presId="urn:microsoft.com/office/officeart/2005/8/layout/process1"/>
    <dgm:cxn modelId="{E06F5F83-DB89-494E-BD63-69721F2BDC36}" type="presParOf" srcId="{A092C9FB-AEE5-4E0E-8E94-157AA373AF3E}" destId="{1F97E7F0-AD3F-4CDD-94D8-50CDA31FE205}" srcOrd="0" destOrd="0" presId="urn:microsoft.com/office/officeart/2005/8/layout/process1"/>
    <dgm:cxn modelId="{B1876AB9-2C0E-443F-B4D5-6E0BD7268AF4}" type="presParOf" srcId="{C98177D6-27DF-4C73-BE43-4C3446E361F3}" destId="{0BD26A5C-7070-4902-B11E-FF24F1D5AC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31029-0377-4AC6-9FE3-5667E8C005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20C121-A5AD-4A3A-9558-A3749D8D33F8}">
      <dgm:prSet phldrT="[Texto]"/>
      <dgm:spPr/>
      <dgm:t>
        <a:bodyPr/>
        <a:lstStyle/>
        <a:p>
          <a:r>
            <a:rPr lang="es-ES_tradnl" dirty="0"/>
            <a:t>Hipótesis H</a:t>
          </a:r>
        </a:p>
      </dgm:t>
    </dgm:pt>
    <dgm:pt modelId="{63A50439-E4BA-4BB3-8090-6C7A3EF7BB64}" type="parTrans" cxnId="{69B5EC1F-F867-436A-B678-0B84004A06A7}">
      <dgm:prSet/>
      <dgm:spPr/>
      <dgm:t>
        <a:bodyPr/>
        <a:lstStyle/>
        <a:p>
          <a:endParaRPr lang="es-ES_tradnl"/>
        </a:p>
      </dgm:t>
    </dgm:pt>
    <dgm:pt modelId="{54462DA2-224F-4C0A-AB57-EEBB9002C2DC}" type="sibTrans" cxnId="{69B5EC1F-F867-436A-B678-0B84004A06A7}">
      <dgm:prSet/>
      <dgm:spPr/>
      <dgm:t>
        <a:bodyPr/>
        <a:lstStyle/>
        <a:p>
          <a:endParaRPr lang="es-ES_tradnl"/>
        </a:p>
      </dgm:t>
    </dgm:pt>
    <dgm:pt modelId="{802AA0B1-2656-4346-8F90-0DA5C455D815}">
      <dgm:prSet phldrT="[Texto]"/>
      <dgm:spPr/>
      <dgm:t>
        <a:bodyPr/>
        <a:lstStyle/>
        <a:p>
          <a:r>
            <a:rPr lang="es-ES_tradnl" dirty="0"/>
            <a:t>Conclusión C</a:t>
          </a:r>
        </a:p>
      </dgm:t>
    </dgm:pt>
    <dgm:pt modelId="{D6960DBA-D003-4556-992D-52A219A91AEF}" type="parTrans" cxnId="{7E09F324-AD0C-4133-A55A-141F2BDF3C4B}">
      <dgm:prSet/>
      <dgm:spPr/>
      <dgm:t>
        <a:bodyPr/>
        <a:lstStyle/>
        <a:p>
          <a:endParaRPr lang="es-ES_tradnl"/>
        </a:p>
      </dgm:t>
    </dgm:pt>
    <dgm:pt modelId="{92F49714-3C1F-44FE-8DF4-2A91AABAFA40}" type="sibTrans" cxnId="{7E09F324-AD0C-4133-A55A-141F2BDF3C4B}">
      <dgm:prSet/>
      <dgm:spPr/>
      <dgm:t>
        <a:bodyPr/>
        <a:lstStyle/>
        <a:p>
          <a:endParaRPr lang="es-ES_tradnl"/>
        </a:p>
      </dgm:t>
    </dgm:pt>
    <dgm:pt modelId="{63163152-5E69-42FB-80DD-C4DCF76CCA43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r>
            <a:rPr lang="es-ES_tradnl" sz="6000" dirty="0"/>
            <a:t>…</a:t>
          </a:r>
        </a:p>
      </dgm:t>
    </dgm:pt>
    <dgm:pt modelId="{CE6E9FC8-030A-4D25-8CD8-1BEC9E8C37C1}" type="sibTrans" cxnId="{D7A4F480-71A5-46C9-A6D2-B4EE4C177313}">
      <dgm:prSet/>
      <dgm:spPr/>
      <dgm:t>
        <a:bodyPr/>
        <a:lstStyle/>
        <a:p>
          <a:endParaRPr lang="es-ES_tradnl"/>
        </a:p>
      </dgm:t>
    </dgm:pt>
    <dgm:pt modelId="{5925F9B8-1B1F-458A-9CFE-8617AEC2E3A1}" type="parTrans" cxnId="{D7A4F480-71A5-46C9-A6D2-B4EE4C177313}">
      <dgm:prSet/>
      <dgm:spPr/>
      <dgm:t>
        <a:bodyPr/>
        <a:lstStyle/>
        <a:p>
          <a:endParaRPr lang="es-ES_tradnl"/>
        </a:p>
      </dgm:t>
    </dgm:pt>
    <dgm:pt modelId="{C98177D6-27DF-4C73-BE43-4C3446E361F3}" type="pres">
      <dgm:prSet presAssocID="{F1731029-0377-4AC6-9FE3-5667E8C0053E}" presName="Name0" presStyleCnt="0">
        <dgm:presLayoutVars>
          <dgm:dir/>
          <dgm:resizeHandles val="exact"/>
        </dgm:presLayoutVars>
      </dgm:prSet>
      <dgm:spPr/>
    </dgm:pt>
    <dgm:pt modelId="{140AC64F-95B6-46B0-9789-D774A703AEE5}" type="pres">
      <dgm:prSet presAssocID="{C720C121-A5AD-4A3A-9558-A3749D8D33F8}" presName="node" presStyleLbl="node1" presStyleIdx="0" presStyleCnt="3">
        <dgm:presLayoutVars>
          <dgm:bulletEnabled val="1"/>
        </dgm:presLayoutVars>
      </dgm:prSet>
      <dgm:spPr/>
    </dgm:pt>
    <dgm:pt modelId="{A28DB837-A274-49F6-80FE-8DF083B898B2}" type="pres">
      <dgm:prSet presAssocID="{54462DA2-224F-4C0A-AB57-EEBB9002C2DC}" presName="sibTrans" presStyleLbl="sibTrans2D1" presStyleIdx="0" presStyleCnt="2"/>
      <dgm:spPr/>
    </dgm:pt>
    <dgm:pt modelId="{51CB791E-E1D6-4F4A-B760-5F097925679A}" type="pres">
      <dgm:prSet presAssocID="{54462DA2-224F-4C0A-AB57-EEBB9002C2DC}" presName="connectorText" presStyleLbl="sibTrans2D1" presStyleIdx="0" presStyleCnt="2"/>
      <dgm:spPr/>
    </dgm:pt>
    <dgm:pt modelId="{E6C0DF2C-1DB3-44EF-B981-891F762B1413}" type="pres">
      <dgm:prSet presAssocID="{63163152-5E69-42FB-80DD-C4DCF76CCA43}" presName="node" presStyleLbl="node1" presStyleIdx="1" presStyleCnt="3">
        <dgm:presLayoutVars>
          <dgm:bulletEnabled val="1"/>
        </dgm:presLayoutVars>
      </dgm:prSet>
      <dgm:spPr/>
    </dgm:pt>
    <dgm:pt modelId="{A092C9FB-AEE5-4E0E-8E94-157AA373AF3E}" type="pres">
      <dgm:prSet presAssocID="{CE6E9FC8-030A-4D25-8CD8-1BEC9E8C37C1}" presName="sibTrans" presStyleLbl="sibTrans2D1" presStyleIdx="1" presStyleCnt="2"/>
      <dgm:spPr/>
    </dgm:pt>
    <dgm:pt modelId="{1F97E7F0-AD3F-4CDD-94D8-50CDA31FE205}" type="pres">
      <dgm:prSet presAssocID="{CE6E9FC8-030A-4D25-8CD8-1BEC9E8C37C1}" presName="connectorText" presStyleLbl="sibTrans2D1" presStyleIdx="1" presStyleCnt="2"/>
      <dgm:spPr/>
    </dgm:pt>
    <dgm:pt modelId="{0BD26A5C-7070-4902-B11E-FF24F1D5AC17}" type="pres">
      <dgm:prSet presAssocID="{802AA0B1-2656-4346-8F90-0DA5C455D815}" presName="node" presStyleLbl="node1" presStyleIdx="2" presStyleCnt="3">
        <dgm:presLayoutVars>
          <dgm:bulletEnabled val="1"/>
        </dgm:presLayoutVars>
      </dgm:prSet>
      <dgm:spPr/>
    </dgm:pt>
  </dgm:ptLst>
  <dgm:cxnLst>
    <dgm:cxn modelId="{BBC0E10C-5111-4E1D-A0E1-6F978BD6A15E}" type="presOf" srcId="{802AA0B1-2656-4346-8F90-0DA5C455D815}" destId="{0BD26A5C-7070-4902-B11E-FF24F1D5AC17}" srcOrd="0" destOrd="0" presId="urn:microsoft.com/office/officeart/2005/8/layout/process1"/>
    <dgm:cxn modelId="{73127A1C-74F3-4983-A2B5-3091BC457E4C}" type="presOf" srcId="{54462DA2-224F-4C0A-AB57-EEBB9002C2DC}" destId="{A28DB837-A274-49F6-80FE-8DF083B898B2}" srcOrd="0" destOrd="0" presId="urn:microsoft.com/office/officeart/2005/8/layout/process1"/>
    <dgm:cxn modelId="{69B5EC1F-F867-436A-B678-0B84004A06A7}" srcId="{F1731029-0377-4AC6-9FE3-5667E8C0053E}" destId="{C720C121-A5AD-4A3A-9558-A3749D8D33F8}" srcOrd="0" destOrd="0" parTransId="{63A50439-E4BA-4BB3-8090-6C7A3EF7BB64}" sibTransId="{54462DA2-224F-4C0A-AB57-EEBB9002C2DC}"/>
    <dgm:cxn modelId="{7E09F324-AD0C-4133-A55A-141F2BDF3C4B}" srcId="{F1731029-0377-4AC6-9FE3-5667E8C0053E}" destId="{802AA0B1-2656-4346-8F90-0DA5C455D815}" srcOrd="2" destOrd="0" parTransId="{D6960DBA-D003-4556-992D-52A219A91AEF}" sibTransId="{92F49714-3C1F-44FE-8DF4-2A91AABAFA40}"/>
    <dgm:cxn modelId="{D7A4F480-71A5-46C9-A6D2-B4EE4C177313}" srcId="{F1731029-0377-4AC6-9FE3-5667E8C0053E}" destId="{63163152-5E69-42FB-80DD-C4DCF76CCA43}" srcOrd="1" destOrd="0" parTransId="{5925F9B8-1B1F-458A-9CFE-8617AEC2E3A1}" sibTransId="{CE6E9FC8-030A-4D25-8CD8-1BEC9E8C37C1}"/>
    <dgm:cxn modelId="{B158BF86-E813-4CC7-A0E3-09A1C55EE3D7}" type="presOf" srcId="{C720C121-A5AD-4A3A-9558-A3749D8D33F8}" destId="{140AC64F-95B6-46B0-9789-D774A703AEE5}" srcOrd="0" destOrd="0" presId="urn:microsoft.com/office/officeart/2005/8/layout/process1"/>
    <dgm:cxn modelId="{495BF298-97A6-4DAC-9A46-012B4695107D}" type="presOf" srcId="{CE6E9FC8-030A-4D25-8CD8-1BEC9E8C37C1}" destId="{A092C9FB-AEE5-4E0E-8E94-157AA373AF3E}" srcOrd="0" destOrd="0" presId="urn:microsoft.com/office/officeart/2005/8/layout/process1"/>
    <dgm:cxn modelId="{DD73A3B0-7332-490C-8B90-C18C77E7B80D}" type="presOf" srcId="{F1731029-0377-4AC6-9FE3-5667E8C0053E}" destId="{C98177D6-27DF-4C73-BE43-4C3446E361F3}" srcOrd="0" destOrd="0" presId="urn:microsoft.com/office/officeart/2005/8/layout/process1"/>
    <dgm:cxn modelId="{00A0D2B3-E08F-4918-B985-B69AE68C973B}" type="presOf" srcId="{54462DA2-224F-4C0A-AB57-EEBB9002C2DC}" destId="{51CB791E-E1D6-4F4A-B760-5F097925679A}" srcOrd="1" destOrd="0" presId="urn:microsoft.com/office/officeart/2005/8/layout/process1"/>
    <dgm:cxn modelId="{5675A0C0-9A44-4A44-8D8F-754AE1E3944B}" type="presOf" srcId="{63163152-5E69-42FB-80DD-C4DCF76CCA43}" destId="{E6C0DF2C-1DB3-44EF-B981-891F762B1413}" srcOrd="0" destOrd="0" presId="urn:microsoft.com/office/officeart/2005/8/layout/process1"/>
    <dgm:cxn modelId="{5CFECEC3-4DE5-4148-9863-CFCD9BD3AC5F}" type="presOf" srcId="{CE6E9FC8-030A-4D25-8CD8-1BEC9E8C37C1}" destId="{1F97E7F0-AD3F-4CDD-94D8-50CDA31FE205}" srcOrd="1" destOrd="0" presId="urn:microsoft.com/office/officeart/2005/8/layout/process1"/>
    <dgm:cxn modelId="{7FA9C609-145B-4CD3-BB72-662EFD7BA70C}" type="presParOf" srcId="{C98177D6-27DF-4C73-BE43-4C3446E361F3}" destId="{140AC64F-95B6-46B0-9789-D774A703AEE5}" srcOrd="0" destOrd="0" presId="urn:microsoft.com/office/officeart/2005/8/layout/process1"/>
    <dgm:cxn modelId="{4522939F-27E3-4271-B305-6F475D171CF5}" type="presParOf" srcId="{C98177D6-27DF-4C73-BE43-4C3446E361F3}" destId="{A28DB837-A274-49F6-80FE-8DF083B898B2}" srcOrd="1" destOrd="0" presId="urn:microsoft.com/office/officeart/2005/8/layout/process1"/>
    <dgm:cxn modelId="{743581EE-B238-4041-9069-BF292D934BA3}" type="presParOf" srcId="{A28DB837-A274-49F6-80FE-8DF083B898B2}" destId="{51CB791E-E1D6-4F4A-B760-5F097925679A}" srcOrd="0" destOrd="0" presId="urn:microsoft.com/office/officeart/2005/8/layout/process1"/>
    <dgm:cxn modelId="{24DEFD6C-F35F-40B5-B471-A6B3B2639069}" type="presParOf" srcId="{C98177D6-27DF-4C73-BE43-4C3446E361F3}" destId="{E6C0DF2C-1DB3-44EF-B981-891F762B1413}" srcOrd="2" destOrd="0" presId="urn:microsoft.com/office/officeart/2005/8/layout/process1"/>
    <dgm:cxn modelId="{355E06D3-B46E-4162-9F35-14180673FAD5}" type="presParOf" srcId="{C98177D6-27DF-4C73-BE43-4C3446E361F3}" destId="{A092C9FB-AEE5-4E0E-8E94-157AA373AF3E}" srcOrd="3" destOrd="0" presId="urn:microsoft.com/office/officeart/2005/8/layout/process1"/>
    <dgm:cxn modelId="{D1207E92-B31C-4ACB-8E25-654BF750F209}" type="presParOf" srcId="{A092C9FB-AEE5-4E0E-8E94-157AA373AF3E}" destId="{1F97E7F0-AD3F-4CDD-94D8-50CDA31FE205}" srcOrd="0" destOrd="0" presId="urn:microsoft.com/office/officeart/2005/8/layout/process1"/>
    <dgm:cxn modelId="{E33149E3-48DF-4A97-8A2F-0992FCE7A914}" type="presParOf" srcId="{C98177D6-27DF-4C73-BE43-4C3446E361F3}" destId="{0BD26A5C-7070-4902-B11E-FF24F1D5AC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AC64F-95B6-46B0-9789-D774A703AEE5}">
      <dsp:nvSpPr>
        <dsp:cNvPr id="0" name=""/>
        <dsp:cNvSpPr/>
      </dsp:nvSpPr>
      <dsp:spPr>
        <a:xfrm>
          <a:off x="7233" y="370753"/>
          <a:ext cx="2161877" cy="141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/>
            <a:t>Hipótesis H</a:t>
          </a:r>
        </a:p>
      </dsp:txBody>
      <dsp:txXfrm>
        <a:off x="48786" y="412306"/>
        <a:ext cx="2078771" cy="1335626"/>
      </dsp:txXfrm>
    </dsp:sp>
    <dsp:sp modelId="{A28DB837-A274-49F6-80FE-8DF083B898B2}">
      <dsp:nvSpPr>
        <dsp:cNvPr id="0" name=""/>
        <dsp:cNvSpPr/>
      </dsp:nvSpPr>
      <dsp:spPr>
        <a:xfrm>
          <a:off x="2385298" y="8120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300" kern="1200"/>
        </a:p>
      </dsp:txBody>
      <dsp:txXfrm>
        <a:off x="2385298" y="919276"/>
        <a:ext cx="320822" cy="321687"/>
      </dsp:txXfrm>
    </dsp:sp>
    <dsp:sp modelId="{E6C0DF2C-1DB3-44EF-B981-891F762B1413}">
      <dsp:nvSpPr>
        <dsp:cNvPr id="0" name=""/>
        <dsp:cNvSpPr/>
      </dsp:nvSpPr>
      <dsp:spPr>
        <a:xfrm>
          <a:off x="3033861" y="370753"/>
          <a:ext cx="2161877" cy="141873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000" kern="1200" dirty="0"/>
            <a:t>…</a:t>
          </a:r>
        </a:p>
      </dsp:txBody>
      <dsp:txXfrm>
        <a:off x="3075414" y="412306"/>
        <a:ext cx="2078771" cy="1335626"/>
      </dsp:txXfrm>
    </dsp:sp>
    <dsp:sp modelId="{A092C9FB-AEE5-4E0E-8E94-157AA373AF3E}">
      <dsp:nvSpPr>
        <dsp:cNvPr id="0" name=""/>
        <dsp:cNvSpPr/>
      </dsp:nvSpPr>
      <dsp:spPr>
        <a:xfrm>
          <a:off x="5411926" y="8120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300" kern="1200"/>
        </a:p>
      </dsp:txBody>
      <dsp:txXfrm>
        <a:off x="5411926" y="919276"/>
        <a:ext cx="320822" cy="321687"/>
      </dsp:txXfrm>
    </dsp:sp>
    <dsp:sp modelId="{0BD26A5C-7070-4902-B11E-FF24F1D5AC17}">
      <dsp:nvSpPr>
        <dsp:cNvPr id="0" name=""/>
        <dsp:cNvSpPr/>
      </dsp:nvSpPr>
      <dsp:spPr>
        <a:xfrm>
          <a:off x="6060489" y="370753"/>
          <a:ext cx="2161877" cy="141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/>
            <a:t>Conclusión C</a:t>
          </a:r>
        </a:p>
      </dsp:txBody>
      <dsp:txXfrm>
        <a:off x="6102042" y="412306"/>
        <a:ext cx="2078771" cy="1335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AC64F-95B6-46B0-9789-D774A703AEE5}">
      <dsp:nvSpPr>
        <dsp:cNvPr id="0" name=""/>
        <dsp:cNvSpPr/>
      </dsp:nvSpPr>
      <dsp:spPr>
        <a:xfrm>
          <a:off x="7233" y="370753"/>
          <a:ext cx="2161877" cy="141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/>
            <a:t>Hipótesis H</a:t>
          </a:r>
        </a:p>
      </dsp:txBody>
      <dsp:txXfrm>
        <a:off x="48786" y="412306"/>
        <a:ext cx="2078771" cy="1335626"/>
      </dsp:txXfrm>
    </dsp:sp>
    <dsp:sp modelId="{A28DB837-A274-49F6-80FE-8DF083B898B2}">
      <dsp:nvSpPr>
        <dsp:cNvPr id="0" name=""/>
        <dsp:cNvSpPr/>
      </dsp:nvSpPr>
      <dsp:spPr>
        <a:xfrm>
          <a:off x="2385298" y="8120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300" kern="1200"/>
        </a:p>
      </dsp:txBody>
      <dsp:txXfrm>
        <a:off x="2385298" y="919276"/>
        <a:ext cx="320822" cy="321687"/>
      </dsp:txXfrm>
    </dsp:sp>
    <dsp:sp modelId="{E6C0DF2C-1DB3-44EF-B981-891F762B1413}">
      <dsp:nvSpPr>
        <dsp:cNvPr id="0" name=""/>
        <dsp:cNvSpPr/>
      </dsp:nvSpPr>
      <dsp:spPr>
        <a:xfrm>
          <a:off x="3033861" y="370753"/>
          <a:ext cx="2161877" cy="141873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000" kern="1200" dirty="0"/>
            <a:t>…</a:t>
          </a:r>
        </a:p>
      </dsp:txBody>
      <dsp:txXfrm>
        <a:off x="3075414" y="412306"/>
        <a:ext cx="2078771" cy="1335626"/>
      </dsp:txXfrm>
    </dsp:sp>
    <dsp:sp modelId="{A092C9FB-AEE5-4E0E-8E94-157AA373AF3E}">
      <dsp:nvSpPr>
        <dsp:cNvPr id="0" name=""/>
        <dsp:cNvSpPr/>
      </dsp:nvSpPr>
      <dsp:spPr>
        <a:xfrm>
          <a:off x="5411926" y="8120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300" kern="1200"/>
        </a:p>
      </dsp:txBody>
      <dsp:txXfrm>
        <a:off x="5411926" y="919276"/>
        <a:ext cx="320822" cy="321687"/>
      </dsp:txXfrm>
    </dsp:sp>
    <dsp:sp modelId="{0BD26A5C-7070-4902-B11E-FF24F1D5AC17}">
      <dsp:nvSpPr>
        <dsp:cNvPr id="0" name=""/>
        <dsp:cNvSpPr/>
      </dsp:nvSpPr>
      <dsp:spPr>
        <a:xfrm>
          <a:off x="6060489" y="370753"/>
          <a:ext cx="2161877" cy="141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/>
            <a:t>Conclusión C</a:t>
          </a:r>
        </a:p>
      </dsp:txBody>
      <dsp:txXfrm>
        <a:off x="6102042" y="412306"/>
        <a:ext cx="2078771" cy="1335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B771B-89D1-4BCA-BA5D-B4FB3B19632D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5C9E1-243E-4C4F-B3A5-54193FD80E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380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5C9E1-243E-4C4F-B3A5-54193FD80E1D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544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Preguntar cuál</a:t>
            </a:r>
            <a:r>
              <a:rPr lang="es-ES_tradnl" baseline="0" dirty="0"/>
              <a:t> es el grado de entrada/salida de cada nodo en el grafo de la figura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5C9E1-243E-4C4F-B3A5-54193FD80E1D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567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5C9E1-243E-4C4F-B3A5-54193FD80E1D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525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queda de tarea</a:t>
                </a:r>
              </a:p>
            </p:txBody>
          </p:sp>
        </mc:Choice>
        <mc:Fallback xmlns="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2</a:t>
                </a:r>
                <a:r>
                  <a:rPr lang="en-US" i="0">
                    <a:latin typeface="Cambria Math"/>
                  </a:rPr>
                  <a:t>𝑥^2</a:t>
                </a:r>
                <a:r>
                  <a:rPr lang="en-US" b="0" i="0" smtClean="0">
                    <a:latin typeface="Cambria Math"/>
                  </a:rPr>
                  <a:t>≥</a:t>
                </a:r>
                <a:r>
                  <a:rPr lang="en-US" i="0">
                    <a:latin typeface="Cambria Math"/>
                  </a:rPr>
                  <a:t>〖(𝑥+1)〗^2</a:t>
                </a:r>
                <a:r>
                  <a:rPr lang="es-ES_tradnl" dirty="0" smtClean="0"/>
                  <a:t> queda de tarea</a:t>
                </a:r>
                <a:endParaRPr lang="es-ES_tradnl" dirty="0"/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5C9E1-243E-4C4F-B3A5-54193FD80E1D}" type="slidenum">
              <a:rPr lang="es-ES_tradnl" smtClean="0"/>
              <a:t>43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9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6GPW1vUaq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5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_tradnl" b="1" dirty="0"/>
              <a:t>Conceptos Básicos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[2]	</a:t>
            </a:r>
            <a:r>
              <a:rPr lang="en-US" dirty="0" err="1"/>
              <a:t>Hopcroft</a:t>
            </a:r>
            <a:r>
              <a:rPr lang="en-US" dirty="0"/>
              <a:t>, "Introduction to Automata Theory, Languages, and Computation (3rd." 2006)</a:t>
            </a:r>
          </a:p>
          <a:p>
            <a:pPr algn="just"/>
            <a:r>
              <a:rPr lang="en-US" dirty="0"/>
              <a:t>[3]	Linz, "An Introduction to Formal Languages and Automata" 2012.</a:t>
            </a:r>
          </a:p>
          <a:p>
            <a:pPr algn="just"/>
            <a:r>
              <a:rPr lang="en-US" dirty="0"/>
              <a:t>[9]	Michael </a:t>
            </a:r>
            <a:r>
              <a:rPr lang="en-US" dirty="0" err="1"/>
              <a:t>Sipser</a:t>
            </a:r>
            <a:r>
              <a:rPr lang="en-US" dirty="0"/>
              <a:t>, "Introduction to the Theory of Computation"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750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Conjuntos Disjuntos</a:t>
                </a:r>
              </a:p>
              <a:p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∩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=∅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Tamaño de un conjunto</a:t>
                </a:r>
              </a:p>
              <a:p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2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Conjunto Potencia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556792"/>
                <a:ext cx="864096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s-ES_tradnl" dirty="0"/>
                  <a:t>Ejemplo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={∅,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556792"/>
                <a:ext cx="8640960" cy="4525963"/>
              </a:xfrm>
              <a:blipFill rotWithShape="1"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11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Producto Cartesiano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={(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×…×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Ejemplo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={2,3,5}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02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Elipse"/>
          <p:cNvSpPr/>
          <p:nvPr/>
        </p:nvSpPr>
        <p:spPr>
          <a:xfrm>
            <a:off x="5906336" y="2645296"/>
            <a:ext cx="1431776" cy="29439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Elipse"/>
          <p:cNvSpPr/>
          <p:nvPr/>
        </p:nvSpPr>
        <p:spPr>
          <a:xfrm>
            <a:off x="1793496" y="2716425"/>
            <a:ext cx="1503784" cy="28719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2386530" y="289313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/>
              <a:t>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411269" y="289313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/>
              <a:t>B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2733554" y="3664260"/>
            <a:ext cx="3865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2641635" y="359225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Elipse"/>
          <p:cNvSpPr/>
          <p:nvPr/>
        </p:nvSpPr>
        <p:spPr>
          <a:xfrm>
            <a:off x="6602605" y="359225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2545388" y="4203441"/>
            <a:ext cx="3865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2453469" y="413143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Elipse"/>
          <p:cNvSpPr/>
          <p:nvPr/>
        </p:nvSpPr>
        <p:spPr>
          <a:xfrm>
            <a:off x="6414439" y="413143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88050" y="4837348"/>
            <a:ext cx="3865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2696131" y="4765340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22 Elipse"/>
          <p:cNvSpPr/>
          <p:nvPr/>
        </p:nvSpPr>
        <p:spPr>
          <a:xfrm>
            <a:off x="6657101" y="4765340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23 CuadroTexto"/>
          <p:cNvSpPr txBox="1"/>
          <p:nvPr/>
        </p:nvSpPr>
        <p:spPr>
          <a:xfrm>
            <a:off x="1379316" y="5805264"/>
            <a:ext cx="225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Dominio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751085" y="5805264"/>
            <a:ext cx="2349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/>
              <a:t>Codominio</a:t>
            </a:r>
            <a:r>
              <a:rPr lang="es-ES_tradnl" sz="2800" dirty="0"/>
              <a:t> o Recorrido</a:t>
            </a:r>
          </a:p>
        </p:txBody>
      </p:sp>
      <p:sp>
        <p:nvSpPr>
          <p:cNvPr id="4" name="22 Elipse">
            <a:extLst>
              <a:ext uri="{FF2B5EF4-FFF2-40B4-BE49-F238E27FC236}">
                <a16:creationId xmlns:a16="http://schemas.microsoft.com/office/drawing/2014/main" id="{51717FB3-EE9C-4C9A-BA89-13A037A1579A}"/>
              </a:ext>
            </a:extLst>
          </p:cNvPr>
          <p:cNvSpPr/>
          <p:nvPr/>
        </p:nvSpPr>
        <p:spPr>
          <a:xfrm>
            <a:off x="6622224" y="518579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21 Elipse">
            <a:extLst>
              <a:ext uri="{FF2B5EF4-FFF2-40B4-BE49-F238E27FC236}">
                <a16:creationId xmlns:a16="http://schemas.microsoft.com/office/drawing/2014/main" id="{975AB12F-9336-49E0-A1D1-41607C4E6848}"/>
              </a:ext>
            </a:extLst>
          </p:cNvPr>
          <p:cNvSpPr/>
          <p:nvPr/>
        </p:nvSpPr>
        <p:spPr>
          <a:xfrm>
            <a:off x="2800081" y="441238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8" name="17 Conector recto de flecha">
            <a:extLst>
              <a:ext uri="{FF2B5EF4-FFF2-40B4-BE49-F238E27FC236}">
                <a16:creationId xmlns:a16="http://schemas.microsoft.com/office/drawing/2014/main" id="{849C44CB-A6FD-4BAE-996B-6C8432D2B795}"/>
              </a:ext>
            </a:extLst>
          </p:cNvPr>
          <p:cNvCxnSpPr>
            <a:cxnSpLocks/>
            <a:stCxn id="5" idx="7"/>
            <a:endCxn id="20" idx="2"/>
          </p:cNvCxnSpPr>
          <p:nvPr/>
        </p:nvCxnSpPr>
        <p:spPr>
          <a:xfrm flipV="1">
            <a:off x="2923006" y="4203441"/>
            <a:ext cx="3491433" cy="23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3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Funciones - representaciones alternativas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Una </a:t>
                </a:r>
                <a:r>
                  <a:rPr lang="en-US" dirty="0" err="1"/>
                  <a:t>funci</a:t>
                </a:r>
                <a:r>
                  <a:rPr lang="en-US" dirty="0"/>
                  <a:t>ón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𝑓</m:t>
                    </m:r>
                    <m:r>
                      <a:rPr lang="en-US" i="1" smtClean="0">
                        <a:latin typeface="Cambria Math"/>
                      </a:rPr>
                      <m:t>:</m:t>
                    </m:r>
                    <m:r>
                      <a:rPr lang="en-US" i="1" smtClean="0">
                        <a:latin typeface="Cambria Math"/>
                      </a:rPr>
                      <m:t>𝐴</m:t>
                    </m:r>
                    <m:r>
                      <a:rPr lang="en-US" i="1" smtClean="0">
                        <a:latin typeface="Cambria Math"/>
                      </a:rPr>
                      <m:t>→</m:t>
                    </m:r>
                    <m:r>
                      <a:rPr lang="en-US" i="1" smtClean="0">
                        <a:latin typeface="Cambria Math"/>
                      </a:rPr>
                      <m:t>𝐵</m:t>
                    </m:r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err="1">
                    <a:latin typeface="Cambria Math"/>
                  </a:rPr>
                  <a:t>Puede</a:t>
                </a:r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err="1">
                    <a:latin typeface="Cambria Math"/>
                  </a:rPr>
                  <a:t>representarse</a:t>
                </a:r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err="1">
                    <a:latin typeface="Cambria Math"/>
                  </a:rPr>
                  <a:t>como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Donde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…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25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Relaciones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Funciones </a:t>
            </a:r>
            <a:r>
              <a:rPr lang="es-ES_tradnl" dirty="0">
                <a:sym typeface="Wingdings" pitchFamily="2" charset="2"/>
              </a:rPr>
              <a:t> cada elemento del dominio tiene exactamente un elemento asociado en el </a:t>
            </a:r>
            <a:r>
              <a:rPr lang="es-ES_tradnl" dirty="0" err="1">
                <a:sym typeface="Wingdings" pitchFamily="2" charset="2"/>
              </a:rPr>
              <a:t>codominio</a:t>
            </a:r>
            <a:endParaRPr lang="es-ES_tradnl" dirty="0">
              <a:sym typeface="Wingdings" pitchFamily="2" charset="2"/>
            </a:endParaRPr>
          </a:p>
          <a:p>
            <a:r>
              <a:rPr lang="es-ES_tradnl" dirty="0">
                <a:sym typeface="Wingdings" pitchFamily="2" charset="2"/>
              </a:rPr>
              <a:t>Relaciones  no tienen esta restricción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2907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Equivalencia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Propiedades</a:t>
                </a:r>
              </a:p>
              <a:p>
                <a:pPr marL="0" indent="0">
                  <a:buNone/>
                </a:pPr>
                <a:r>
                  <a:rPr lang="es-ES_tradnl" dirty="0"/>
                  <a:t>Reflexividad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 ∀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Simetría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Transitividad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∧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60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Equivalencia -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</a:rPr>
                        <m:t> 3=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</a:rPr>
                        <m:t> 3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¿Qué pares de números cumplen con esta equivalencia?</a:t>
                </a:r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Ejemplos: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2≡5      12≡0     0≡36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35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Grafos y Árboles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684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Vértices o </a:t>
                </a:r>
                <a:r>
                  <a:rPr lang="en-US" b="0" dirty="0" err="1"/>
                  <a:t>Nodos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Aristas o Conexiones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37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Conjuntos</a:t>
            </a:r>
          </a:p>
          <a:p>
            <a:r>
              <a:rPr lang="es-ES_tradnl" noProof="0" dirty="0"/>
              <a:t>Relaciones y Funciones</a:t>
            </a:r>
          </a:p>
          <a:p>
            <a:r>
              <a:rPr lang="es-ES_tradnl" noProof="0" dirty="0"/>
              <a:t>Grafos y Árboles</a:t>
            </a:r>
          </a:p>
          <a:p>
            <a:r>
              <a:rPr lang="es-ES_tradnl" noProof="0" dirty="0"/>
              <a:t>Pruebas Formales</a:t>
            </a:r>
          </a:p>
          <a:p>
            <a:pPr lvl="1"/>
            <a:r>
              <a:rPr lang="es-ES_tradnl" noProof="0" dirty="0"/>
              <a:t>Pruebas por deducción</a:t>
            </a:r>
          </a:p>
          <a:p>
            <a:pPr lvl="1"/>
            <a:r>
              <a:rPr lang="es-ES_tradnl" noProof="0" dirty="0"/>
              <a:t>Pruebas por inducción</a:t>
            </a:r>
          </a:p>
          <a:p>
            <a:pPr lvl="1"/>
            <a:r>
              <a:rPr lang="es-ES_tradnl" noProof="0" dirty="0"/>
              <a:t>Pruebas por contradicción</a:t>
            </a:r>
          </a:p>
        </p:txBody>
      </p:sp>
    </p:spTree>
    <p:extLst>
      <p:ext uri="{BB962C8B-B14F-4D97-AF65-F5344CB8AC3E}">
        <p14:creationId xmlns:p14="http://schemas.microsoft.com/office/powerpoint/2010/main" val="11699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28483" y="4087970"/>
                <a:ext cx="8229600" cy="22629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7" name="16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83" y="4087970"/>
                <a:ext cx="8229600" cy="226298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Elipse"/>
          <p:cNvSpPr/>
          <p:nvPr/>
        </p:nvSpPr>
        <p:spPr>
          <a:xfrm>
            <a:off x="910714" y="2313823"/>
            <a:ext cx="864096" cy="86409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v</a:t>
            </a:r>
            <a:r>
              <a:rPr lang="es-ES_tradnl" dirty="0"/>
              <a:t>1</a:t>
            </a:r>
            <a:endParaRPr lang="es-ES_tradnl" sz="2800" dirty="0"/>
          </a:p>
        </p:txBody>
      </p:sp>
      <p:sp>
        <p:nvSpPr>
          <p:cNvPr id="6" name="5 Elipse"/>
          <p:cNvSpPr/>
          <p:nvPr/>
        </p:nvSpPr>
        <p:spPr>
          <a:xfrm>
            <a:off x="4079066" y="2313823"/>
            <a:ext cx="864096" cy="86409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v</a:t>
            </a:r>
            <a:r>
              <a:rPr lang="es-ES_tradnl" dirty="0"/>
              <a:t>2</a:t>
            </a:r>
            <a:endParaRPr lang="es-ES_tradnl" sz="2800" dirty="0"/>
          </a:p>
        </p:txBody>
      </p:sp>
      <p:sp>
        <p:nvSpPr>
          <p:cNvPr id="7" name="6 Elipse"/>
          <p:cNvSpPr/>
          <p:nvPr/>
        </p:nvSpPr>
        <p:spPr>
          <a:xfrm>
            <a:off x="7103402" y="2313823"/>
            <a:ext cx="864096" cy="86409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v</a:t>
            </a:r>
            <a:r>
              <a:rPr lang="es-ES_tradnl" dirty="0"/>
              <a:t>3</a:t>
            </a:r>
            <a:endParaRPr lang="es-ES_tradnl" sz="2800" dirty="0"/>
          </a:p>
        </p:txBody>
      </p:sp>
      <p:cxnSp>
        <p:nvCxnSpPr>
          <p:cNvPr id="8" name="8 Conector recto de flecha"/>
          <p:cNvCxnSpPr>
            <a:stCxn id="7" idx="1"/>
            <a:endCxn id="5" idx="7"/>
          </p:cNvCxnSpPr>
          <p:nvPr/>
        </p:nvCxnSpPr>
        <p:spPr>
          <a:xfrm rot="16200000" flipV="1">
            <a:off x="4439106" y="-350473"/>
            <a:ext cx="12700" cy="5581680"/>
          </a:xfrm>
          <a:prstGeom prst="curvedConnector3">
            <a:avLst>
              <a:gd name="adj1" fmla="val 519640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5"/>
            <a:endCxn id="7" idx="3"/>
          </p:cNvCxnSpPr>
          <p:nvPr/>
        </p:nvCxnSpPr>
        <p:spPr>
          <a:xfrm rot="16200000" flipH="1">
            <a:off x="4439106" y="260535"/>
            <a:ext cx="12700" cy="5581680"/>
          </a:xfrm>
          <a:prstGeom prst="curvedConnector3">
            <a:avLst>
              <a:gd name="adj1" fmla="val 484640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7" idx="2"/>
            <a:endCxn id="6" idx="6"/>
          </p:cNvCxnSpPr>
          <p:nvPr/>
        </p:nvCxnSpPr>
        <p:spPr>
          <a:xfrm flipH="1">
            <a:off x="4943162" y="2745871"/>
            <a:ext cx="216024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8 Conector recto de flecha"/>
          <p:cNvCxnSpPr>
            <a:stCxn id="7" idx="6"/>
            <a:endCxn id="7" idx="7"/>
          </p:cNvCxnSpPr>
          <p:nvPr/>
        </p:nvCxnSpPr>
        <p:spPr>
          <a:xfrm flipH="1" flipV="1">
            <a:off x="7840954" y="2440367"/>
            <a:ext cx="126544" cy="305504"/>
          </a:xfrm>
          <a:prstGeom prst="curvedConnector4">
            <a:avLst>
              <a:gd name="adj1" fmla="val -180649"/>
              <a:gd name="adj2" fmla="val 21624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151074" y="1329768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</a:t>
            </a:r>
            <a:r>
              <a:rPr lang="es-ES_tradnl" dirty="0"/>
              <a:t>1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303474" y="356475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</a:t>
            </a:r>
            <a:r>
              <a:rPr lang="es-ES_tradnl" dirty="0"/>
              <a:t>2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986268" y="233150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</a:t>
            </a:r>
            <a:r>
              <a:rPr lang="es-ES_tradnl" dirty="0"/>
              <a:t>3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892612" y="1591378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</a:t>
            </a:r>
            <a:r>
              <a:rPr lang="es-ES_tradn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326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Grado de un vértice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0797" y="1242218"/>
            <a:ext cx="8229600" cy="4525963"/>
          </a:xfrm>
        </p:spPr>
        <p:txBody>
          <a:bodyPr/>
          <a:lstStyle/>
          <a:p>
            <a:r>
              <a:rPr lang="es-ES_tradnl" dirty="0"/>
              <a:t>Número de aristas que conectan a un determinado vértice</a:t>
            </a:r>
          </a:p>
          <a:p>
            <a:r>
              <a:rPr lang="es-ES_tradnl" dirty="0"/>
              <a:t>¿Cuál es el grado de los vértices de estos grafos?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8" y="3505200"/>
            <a:ext cx="86963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79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Grafos dirigidos y no dirigidos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Grafo No Dirigido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Grafo Dirigidos o “</a:t>
            </a:r>
            <a:r>
              <a:rPr lang="es-ES_tradnl" dirty="0" err="1"/>
              <a:t>Digrafo</a:t>
            </a:r>
            <a:r>
              <a:rPr lang="es-ES_tradnl" dirty="0"/>
              <a:t>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35"/>
          <a:stretch/>
        </p:blipFill>
        <p:spPr bwMode="auto">
          <a:xfrm>
            <a:off x="539552" y="2914551"/>
            <a:ext cx="391027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13274"/>
            <a:ext cx="4547387" cy="255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46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Construya el grafo dirigido asociado al siguiente video:</a:t>
            </a:r>
          </a:p>
          <a:p>
            <a:r>
              <a:rPr lang="es-ES_tradnl" dirty="0">
                <a:hlinkClick r:id="rId3"/>
              </a:rPr>
              <a:t>http://www.youtube.com/watch?v=Y6GPW1vUaqU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16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</a:t>
            </a:r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3" name="2 Rectángulo"/>
          <p:cNvSpPr/>
          <p:nvPr/>
        </p:nvSpPr>
        <p:spPr>
          <a:xfrm rot="16200000">
            <a:off x="5752455" y="3441015"/>
            <a:ext cx="66247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By </a:t>
            </a:r>
            <a:r>
              <a:rPr lang="en-US" sz="700" dirty="0" err="1"/>
              <a:t>DMacks</a:t>
            </a:r>
            <a:r>
              <a:rPr lang="en-US" sz="700" dirty="0"/>
              <a:t> [GFDL (http://www.gnu.org/copyleft/fdl.html) or CC BY-SA 3.0 (http://creativecommons.org/licenses/by-sa/3.0)], via Wikimedia Commons</a:t>
            </a:r>
            <a:endParaRPr lang="es-ES_tradnl" sz="700" dirty="0"/>
          </a:p>
        </p:txBody>
      </p:sp>
    </p:spTree>
    <p:extLst>
      <p:ext uri="{BB962C8B-B14F-4D97-AF65-F5344CB8AC3E}">
        <p14:creationId xmlns:p14="http://schemas.microsoft.com/office/powerpoint/2010/main" val="4027175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6200000">
            <a:off x="8193739" y="5907740"/>
            <a:ext cx="16850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800" dirty="0"/>
              <a:t>http://www.umop.com/rps101.htm</a:t>
            </a:r>
          </a:p>
        </p:txBody>
      </p:sp>
      <p:pic>
        <p:nvPicPr>
          <p:cNvPr id="1026" name="Picture 2" descr="\\VBOXSVR\jpavlich\Downloads\Screenshot - 07252016 - 10:46:01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89" y="0"/>
            <a:ext cx="653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Grado de nodos en </a:t>
            </a:r>
            <a:r>
              <a:rPr lang="es-ES_tradnl" dirty="0" err="1"/>
              <a:t>digrafos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Grado de entrada</a:t>
            </a:r>
          </a:p>
          <a:p>
            <a:pPr lvl="1"/>
            <a:r>
              <a:rPr lang="es-ES_tradnl" dirty="0"/>
              <a:t>Número de aristas que apuntan a un vértice</a:t>
            </a:r>
          </a:p>
          <a:p>
            <a:r>
              <a:rPr lang="es-ES_tradnl" dirty="0"/>
              <a:t>Grado de salida</a:t>
            </a:r>
          </a:p>
          <a:p>
            <a:pPr lvl="1"/>
            <a:r>
              <a:rPr lang="es-ES_tradnl" dirty="0"/>
              <a:t>Número de aristas que salen desde un vértice</a:t>
            </a:r>
          </a:p>
          <a:p>
            <a:pPr lvl="1"/>
            <a:endParaRPr lang="es-ES_trad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5064"/>
            <a:ext cx="4547387" cy="255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54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Grafos etiquetados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633238"/>
            <a:ext cx="5655170" cy="4654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890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3647793" y="1476400"/>
            <a:ext cx="4905159" cy="4791075"/>
            <a:chOff x="1835696" y="1484784"/>
            <a:chExt cx="4905159" cy="47910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555" y="1484784"/>
              <a:ext cx="4305300" cy="479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2 Rectángulo"/>
            <p:cNvSpPr/>
            <p:nvPr/>
          </p:nvSpPr>
          <p:spPr>
            <a:xfrm>
              <a:off x="1835696" y="1484784"/>
              <a:ext cx="1512168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Sub-grafos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Un grafo G es sub-grafo  de un grafo H si</a:t>
            </a:r>
          </a:p>
          <a:p>
            <a:pPr lvl="1"/>
            <a:r>
              <a:rPr lang="es-ES_tradnl" dirty="0"/>
              <a:t>Los vértices de G son subconjunto de los vértices de H</a:t>
            </a:r>
          </a:p>
          <a:p>
            <a:pPr lvl="1"/>
            <a:r>
              <a:rPr lang="es-ES_tradnl" dirty="0"/>
              <a:t>Las aristas de G son subconjunto de las aristas de H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8895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Rutas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es-ES_tradnl" dirty="0"/>
              <a:t>Ruta: Secuencia de nodos conectados por aristas</a:t>
            </a:r>
          </a:p>
          <a:p>
            <a:r>
              <a:rPr lang="es-ES_tradnl" dirty="0"/>
              <a:t>Ruta Simple: cuando ningún nodo se repite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4671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noProof="0" smtClean="0">
                          <a:latin typeface="Cambria Math"/>
                        </a:rPr>
                        <m:t>𝑆</m:t>
                      </m:r>
                      <m:r>
                        <a:rPr lang="es-ES_tradnl" b="0" i="1" noProof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_tradnl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noProof="0" smtClean="0">
                              <a:latin typeface="Cambria Math"/>
                            </a:rPr>
                            <m:t>0,1,2</m:t>
                          </m:r>
                        </m:e>
                      </m:d>
                    </m:oMath>
                  </m:oMathPara>
                </a14:m>
                <a:endParaRPr lang="es-ES_tradnl" b="0" noProof="0" dirty="0"/>
              </a:p>
              <a:p>
                <a:r>
                  <a:rPr lang="es-ES_tradnl" b="0" noProof="0" dirty="0"/>
                  <a:t>Uso de puntos suspensivos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ES_tradnl" b="0" i="1" noProof="0" smtClean="0">
                        <a:latin typeface="Cambria Math"/>
                      </a:rPr>
                      <m:t>{</m:t>
                    </m:r>
                    <m:r>
                      <a:rPr lang="es-ES_tradnl" b="0" i="1" noProof="0" smtClean="0">
                        <a:latin typeface="Cambria Math"/>
                      </a:rPr>
                      <m:t>𝑎</m:t>
                    </m:r>
                    <m:r>
                      <a:rPr lang="es-ES_tradnl" b="0" i="1" noProof="0" smtClean="0">
                        <a:latin typeface="Cambria Math"/>
                      </a:rPr>
                      <m:t>,</m:t>
                    </m:r>
                    <m:r>
                      <a:rPr lang="es-ES_tradnl" b="0" i="1" noProof="0" smtClean="0">
                        <a:latin typeface="Cambria Math"/>
                      </a:rPr>
                      <m:t>𝑏</m:t>
                    </m:r>
                    <m:r>
                      <a:rPr lang="es-ES_tradnl" b="0" i="1" noProof="0" smtClean="0">
                        <a:latin typeface="Cambria Math"/>
                      </a:rPr>
                      <m:t>,…,</m:t>
                    </m:r>
                    <m:r>
                      <a:rPr lang="es-ES_tradnl" b="0" i="1" noProof="0" smtClean="0">
                        <a:latin typeface="Cambria Math"/>
                      </a:rPr>
                      <m:t>𝑧</m:t>
                    </m:r>
                    <m:r>
                      <a:rPr lang="es-ES_tradnl" b="0" i="1" noProof="0" smtClean="0">
                        <a:latin typeface="Cambria Math"/>
                      </a:rPr>
                      <m:t>}</m:t>
                    </m:r>
                  </m:oMath>
                </a14:m>
                <a:r>
                  <a:rPr lang="es-ES_tradnl" b="0" noProof="0" dirty="0"/>
                  <a:t>	Letras del abecedario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_tradnl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b="0" i="1" noProof="0" smtClean="0">
                            <a:latin typeface="Cambria Math"/>
                          </a:rPr>
                          <m:t>2,4,6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_tradnl" b="0" i="1" noProof="0" smtClean="0"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r>
                  <a:rPr lang="es-ES_tradnl" b="0" noProof="0" dirty="0"/>
                  <a:t> 	Números pares positivos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990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Grafo conexo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Grafo conexo: si para todo par de nodos existe una ruta que los conecta</a:t>
            </a:r>
          </a:p>
        </p:txBody>
      </p:sp>
      <p:sp>
        <p:nvSpPr>
          <p:cNvPr id="4" name="3 Elipse"/>
          <p:cNvSpPr/>
          <p:nvPr/>
        </p:nvSpPr>
        <p:spPr>
          <a:xfrm>
            <a:off x="733162" y="3068960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3073422" y="2924944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Elipse"/>
          <p:cNvSpPr/>
          <p:nvPr/>
        </p:nvSpPr>
        <p:spPr>
          <a:xfrm>
            <a:off x="4783212" y="3284984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Elipse"/>
          <p:cNvSpPr/>
          <p:nvPr/>
        </p:nvSpPr>
        <p:spPr>
          <a:xfrm>
            <a:off x="1687719" y="5216543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Elipse"/>
          <p:cNvSpPr/>
          <p:nvPr/>
        </p:nvSpPr>
        <p:spPr>
          <a:xfrm>
            <a:off x="3469466" y="4342386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Elipse"/>
          <p:cNvSpPr/>
          <p:nvPr/>
        </p:nvSpPr>
        <p:spPr>
          <a:xfrm>
            <a:off x="5665710" y="5625629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10 Conector recto"/>
          <p:cNvCxnSpPr>
            <a:stCxn id="4" idx="6"/>
            <a:endCxn id="5" idx="2"/>
          </p:cNvCxnSpPr>
          <p:nvPr/>
        </p:nvCxnSpPr>
        <p:spPr>
          <a:xfrm flipV="1">
            <a:off x="1525250" y="3284984"/>
            <a:ext cx="1548172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4"/>
            <a:endCxn id="7" idx="1"/>
          </p:cNvCxnSpPr>
          <p:nvPr/>
        </p:nvCxnSpPr>
        <p:spPr>
          <a:xfrm>
            <a:off x="1129206" y="3789040"/>
            <a:ext cx="674512" cy="1532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5" idx="6"/>
            <a:endCxn id="6" idx="1"/>
          </p:cNvCxnSpPr>
          <p:nvPr/>
        </p:nvCxnSpPr>
        <p:spPr>
          <a:xfrm>
            <a:off x="3865510" y="3284984"/>
            <a:ext cx="1033701" cy="105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7" idx="6"/>
            <a:endCxn id="9" idx="2"/>
          </p:cNvCxnSpPr>
          <p:nvPr/>
        </p:nvCxnSpPr>
        <p:spPr>
          <a:xfrm>
            <a:off x="2479807" y="5576583"/>
            <a:ext cx="3185903" cy="409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6" idx="3"/>
            <a:endCxn id="8" idx="7"/>
          </p:cNvCxnSpPr>
          <p:nvPr/>
        </p:nvCxnSpPr>
        <p:spPr>
          <a:xfrm flipH="1">
            <a:off x="4145555" y="3899611"/>
            <a:ext cx="753656" cy="548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4" idx="5"/>
            <a:endCxn id="8" idx="2"/>
          </p:cNvCxnSpPr>
          <p:nvPr/>
        </p:nvCxnSpPr>
        <p:spPr>
          <a:xfrm>
            <a:off x="1409251" y="3683587"/>
            <a:ext cx="2060215" cy="1018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7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Ciclos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s-ES_tradnl" dirty="0"/>
              <a:t>Ciclo: Ruta que comienza y termina en el mismo vértice</a:t>
            </a:r>
          </a:p>
          <a:p>
            <a:r>
              <a:rPr lang="es-ES_tradnl" dirty="0"/>
              <a:t>Ciclo simple:</a:t>
            </a:r>
          </a:p>
          <a:p>
            <a:pPr lvl="1"/>
            <a:r>
              <a:rPr lang="es-ES_tradnl" dirty="0"/>
              <a:t>Tiene al menos 3 nodos</a:t>
            </a:r>
          </a:p>
          <a:p>
            <a:pPr lvl="1"/>
            <a:r>
              <a:rPr lang="es-ES_tradnl" dirty="0"/>
              <a:t>Se repite sólo el primero y el último nodo</a:t>
            </a:r>
          </a:p>
          <a:p>
            <a:endParaRPr lang="es-ES_trad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35718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4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366844" cy="330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Árboles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es-ES_tradnl" dirty="0"/>
              <a:t>Un árbol es un grafo conexo sin ciclos simples </a:t>
            </a:r>
          </a:p>
        </p:txBody>
      </p:sp>
    </p:spTree>
    <p:extLst>
      <p:ext uri="{BB962C8B-B14F-4D97-AF65-F5344CB8AC3E}">
        <p14:creationId xmlns:p14="http://schemas.microsoft.com/office/powerpoint/2010/main" val="3771952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Pruebas Formales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3526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Pruebas deductivas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625155"/>
          </a:xfrm>
        </p:spPr>
        <p:txBody>
          <a:bodyPr/>
          <a:lstStyle/>
          <a:p>
            <a:r>
              <a:rPr lang="es-ES_tradnl" dirty="0"/>
              <a:t>C se deduce de H</a:t>
            </a: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04727"/>
              </p:ext>
            </p:extLst>
          </p:nvPr>
        </p:nvGraphicFramePr>
        <p:xfrm>
          <a:off x="611560" y="1412776"/>
          <a:ext cx="822960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58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1008"/>
                <a:ext cx="8229600" cy="262515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𝑇𝑒𝑜𝑟𝑒𝑚𝑎</m:t>
                    </m:r>
                    <m:r>
                      <a:rPr lang="en-US" b="0" i="1" smtClean="0">
                        <a:latin typeface="Cambria Math"/>
                      </a:rPr>
                      <m:t> 1:</m:t>
                    </m:r>
                    <m:r>
                      <a:rPr lang="en-US" b="0" i="1" smtClean="0">
                        <a:latin typeface="Cambria Math"/>
                      </a:rPr>
                      <m:t>𝑆𝑖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≥4, </m:t>
                    </m:r>
                    <m:r>
                      <a:rPr lang="en-US" b="0" i="1" smtClean="0">
                        <a:latin typeface="Cambria Math"/>
                      </a:rPr>
                      <m:t>𝑒𝑛𝑡𝑜𝑛𝑐𝑒𝑠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s-ES_tradnl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𝑇𝑒𝑜𝑟𝑒𝑚𝑎</m:t>
                    </m:r>
                    <m:r>
                      <a:rPr lang="en-US" b="0" i="1" smtClean="0">
                        <a:latin typeface="Cambria Math"/>
                      </a:rPr>
                      <m:t> 2:</m:t>
                    </m:r>
                  </m:oMath>
                </a14:m>
                <a:r>
                  <a:rPr lang="es-ES_tradnl" dirty="0"/>
                  <a:t> Si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s-ES_tradnl" dirty="0"/>
                  <a:t> es igual a la suma de los cuadrados de 4 enteros positivos,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4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1008"/>
                <a:ext cx="8229600" cy="262515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792168"/>
              </p:ext>
            </p:extLst>
          </p:nvPr>
        </p:nvGraphicFramePr>
        <p:xfrm>
          <a:off x="611560" y="1412776"/>
          <a:ext cx="822960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347864" y="4077072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/>
              <a:t>H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516216" y="4077072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87527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prueba del Teorema 2 se puede realizar a base del Teorema 1</a:t>
            </a:r>
          </a:p>
          <a:p>
            <a:endParaRPr lang="es-ES_trad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6" y="3212976"/>
            <a:ext cx="898659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876256" y="4953000"/>
            <a:ext cx="301784" cy="276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910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Pruebas Inductivas</a:t>
            </a:r>
          </a:p>
        </p:txBody>
      </p:sp>
      <p:sp>
        <p:nvSpPr>
          <p:cNvPr id="23" name="2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Base</a:t>
            </a:r>
            <a:r>
              <a:rPr lang="es-ES_tradnl" dirty="0"/>
              <a:t>: “Estoy inicialmente en el suelo en frente de la escalera”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62170"/>
            <a:ext cx="3442563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19"/>
          <p:cNvGrpSpPr>
            <a:grpSpLocks noChangeAspect="1"/>
          </p:cNvGrpSpPr>
          <p:nvPr/>
        </p:nvGrpSpPr>
        <p:grpSpPr bwMode="auto">
          <a:xfrm flipH="1">
            <a:off x="2346335" y="5138926"/>
            <a:ext cx="1348259" cy="1317625"/>
            <a:chOff x="6781" y="1413"/>
            <a:chExt cx="806" cy="830"/>
          </a:xfrm>
        </p:grpSpPr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6781" y="2173"/>
              <a:ext cx="770" cy="70"/>
            </a:xfrm>
            <a:custGeom>
              <a:avLst/>
              <a:gdLst>
                <a:gd name="T0" fmla="*/ 770 w 770"/>
                <a:gd name="T1" fmla="*/ 36 h 70"/>
                <a:gd name="T2" fmla="*/ 770 w 770"/>
                <a:gd name="T3" fmla="*/ 36 h 70"/>
                <a:gd name="T4" fmla="*/ 768 w 770"/>
                <a:gd name="T5" fmla="*/ 32 h 70"/>
                <a:gd name="T6" fmla="*/ 762 w 770"/>
                <a:gd name="T7" fmla="*/ 28 h 70"/>
                <a:gd name="T8" fmla="*/ 740 w 770"/>
                <a:gd name="T9" fmla="*/ 22 h 70"/>
                <a:gd name="T10" fmla="*/ 704 w 770"/>
                <a:gd name="T11" fmla="*/ 16 h 70"/>
                <a:gd name="T12" fmla="*/ 658 w 770"/>
                <a:gd name="T13" fmla="*/ 10 h 70"/>
                <a:gd name="T14" fmla="*/ 600 w 770"/>
                <a:gd name="T15" fmla="*/ 6 h 70"/>
                <a:gd name="T16" fmla="*/ 536 w 770"/>
                <a:gd name="T17" fmla="*/ 4 h 70"/>
                <a:gd name="T18" fmla="*/ 464 w 770"/>
                <a:gd name="T19" fmla="*/ 2 h 70"/>
                <a:gd name="T20" fmla="*/ 386 w 770"/>
                <a:gd name="T21" fmla="*/ 0 h 70"/>
                <a:gd name="T22" fmla="*/ 386 w 770"/>
                <a:gd name="T23" fmla="*/ 0 h 70"/>
                <a:gd name="T24" fmla="*/ 308 w 770"/>
                <a:gd name="T25" fmla="*/ 2 h 70"/>
                <a:gd name="T26" fmla="*/ 236 w 770"/>
                <a:gd name="T27" fmla="*/ 4 h 70"/>
                <a:gd name="T28" fmla="*/ 170 w 770"/>
                <a:gd name="T29" fmla="*/ 6 h 70"/>
                <a:gd name="T30" fmla="*/ 114 w 770"/>
                <a:gd name="T31" fmla="*/ 10 h 70"/>
                <a:gd name="T32" fmla="*/ 66 w 770"/>
                <a:gd name="T33" fmla="*/ 16 h 70"/>
                <a:gd name="T34" fmla="*/ 30 w 770"/>
                <a:gd name="T35" fmla="*/ 22 h 70"/>
                <a:gd name="T36" fmla="*/ 8 w 770"/>
                <a:gd name="T37" fmla="*/ 28 h 70"/>
                <a:gd name="T38" fmla="*/ 2 w 770"/>
                <a:gd name="T39" fmla="*/ 32 h 70"/>
                <a:gd name="T40" fmla="*/ 0 w 770"/>
                <a:gd name="T41" fmla="*/ 36 h 70"/>
                <a:gd name="T42" fmla="*/ 0 w 770"/>
                <a:gd name="T43" fmla="*/ 36 h 70"/>
                <a:gd name="T44" fmla="*/ 2 w 770"/>
                <a:gd name="T45" fmla="*/ 40 h 70"/>
                <a:gd name="T46" fmla="*/ 8 w 770"/>
                <a:gd name="T47" fmla="*/ 42 h 70"/>
                <a:gd name="T48" fmla="*/ 30 w 770"/>
                <a:gd name="T49" fmla="*/ 50 h 70"/>
                <a:gd name="T50" fmla="*/ 66 w 770"/>
                <a:gd name="T51" fmla="*/ 56 h 70"/>
                <a:gd name="T52" fmla="*/ 114 w 770"/>
                <a:gd name="T53" fmla="*/ 60 h 70"/>
                <a:gd name="T54" fmla="*/ 170 w 770"/>
                <a:gd name="T55" fmla="*/ 64 h 70"/>
                <a:gd name="T56" fmla="*/ 236 w 770"/>
                <a:gd name="T57" fmla="*/ 68 h 70"/>
                <a:gd name="T58" fmla="*/ 308 w 770"/>
                <a:gd name="T59" fmla="*/ 70 h 70"/>
                <a:gd name="T60" fmla="*/ 386 w 770"/>
                <a:gd name="T61" fmla="*/ 70 h 70"/>
                <a:gd name="T62" fmla="*/ 386 w 770"/>
                <a:gd name="T63" fmla="*/ 70 h 70"/>
                <a:gd name="T64" fmla="*/ 464 w 770"/>
                <a:gd name="T65" fmla="*/ 70 h 70"/>
                <a:gd name="T66" fmla="*/ 536 w 770"/>
                <a:gd name="T67" fmla="*/ 68 h 70"/>
                <a:gd name="T68" fmla="*/ 600 w 770"/>
                <a:gd name="T69" fmla="*/ 64 h 70"/>
                <a:gd name="T70" fmla="*/ 658 w 770"/>
                <a:gd name="T71" fmla="*/ 60 h 70"/>
                <a:gd name="T72" fmla="*/ 704 w 770"/>
                <a:gd name="T73" fmla="*/ 56 h 70"/>
                <a:gd name="T74" fmla="*/ 740 w 770"/>
                <a:gd name="T75" fmla="*/ 50 h 70"/>
                <a:gd name="T76" fmla="*/ 762 w 770"/>
                <a:gd name="T77" fmla="*/ 42 h 70"/>
                <a:gd name="T78" fmla="*/ 768 w 770"/>
                <a:gd name="T79" fmla="*/ 40 h 70"/>
                <a:gd name="T80" fmla="*/ 770 w 770"/>
                <a:gd name="T81" fmla="*/ 36 h 70"/>
                <a:gd name="T82" fmla="*/ 770 w 770"/>
                <a:gd name="T83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0" h="70">
                  <a:moveTo>
                    <a:pt x="770" y="36"/>
                  </a:moveTo>
                  <a:lnTo>
                    <a:pt x="770" y="36"/>
                  </a:lnTo>
                  <a:lnTo>
                    <a:pt x="768" y="32"/>
                  </a:lnTo>
                  <a:lnTo>
                    <a:pt x="762" y="28"/>
                  </a:lnTo>
                  <a:lnTo>
                    <a:pt x="740" y="22"/>
                  </a:lnTo>
                  <a:lnTo>
                    <a:pt x="704" y="16"/>
                  </a:lnTo>
                  <a:lnTo>
                    <a:pt x="658" y="10"/>
                  </a:lnTo>
                  <a:lnTo>
                    <a:pt x="600" y="6"/>
                  </a:lnTo>
                  <a:lnTo>
                    <a:pt x="536" y="4"/>
                  </a:lnTo>
                  <a:lnTo>
                    <a:pt x="464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08" y="2"/>
                  </a:lnTo>
                  <a:lnTo>
                    <a:pt x="236" y="4"/>
                  </a:lnTo>
                  <a:lnTo>
                    <a:pt x="170" y="6"/>
                  </a:lnTo>
                  <a:lnTo>
                    <a:pt x="114" y="10"/>
                  </a:lnTo>
                  <a:lnTo>
                    <a:pt x="66" y="16"/>
                  </a:lnTo>
                  <a:lnTo>
                    <a:pt x="30" y="22"/>
                  </a:lnTo>
                  <a:lnTo>
                    <a:pt x="8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8" y="42"/>
                  </a:lnTo>
                  <a:lnTo>
                    <a:pt x="30" y="50"/>
                  </a:lnTo>
                  <a:lnTo>
                    <a:pt x="66" y="56"/>
                  </a:lnTo>
                  <a:lnTo>
                    <a:pt x="114" y="60"/>
                  </a:lnTo>
                  <a:lnTo>
                    <a:pt x="170" y="64"/>
                  </a:lnTo>
                  <a:lnTo>
                    <a:pt x="236" y="68"/>
                  </a:lnTo>
                  <a:lnTo>
                    <a:pt x="308" y="70"/>
                  </a:lnTo>
                  <a:lnTo>
                    <a:pt x="386" y="70"/>
                  </a:lnTo>
                  <a:lnTo>
                    <a:pt x="386" y="70"/>
                  </a:lnTo>
                  <a:lnTo>
                    <a:pt x="464" y="70"/>
                  </a:lnTo>
                  <a:lnTo>
                    <a:pt x="536" y="68"/>
                  </a:lnTo>
                  <a:lnTo>
                    <a:pt x="600" y="64"/>
                  </a:lnTo>
                  <a:lnTo>
                    <a:pt x="658" y="60"/>
                  </a:lnTo>
                  <a:lnTo>
                    <a:pt x="704" y="56"/>
                  </a:lnTo>
                  <a:lnTo>
                    <a:pt x="740" y="50"/>
                  </a:lnTo>
                  <a:lnTo>
                    <a:pt x="762" y="42"/>
                  </a:lnTo>
                  <a:lnTo>
                    <a:pt x="768" y="40"/>
                  </a:lnTo>
                  <a:lnTo>
                    <a:pt x="770" y="36"/>
                  </a:lnTo>
                  <a:lnTo>
                    <a:pt x="770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6975" y="1743"/>
              <a:ext cx="478" cy="286"/>
            </a:xfrm>
            <a:custGeom>
              <a:avLst/>
              <a:gdLst>
                <a:gd name="T0" fmla="*/ 232 w 478"/>
                <a:gd name="T1" fmla="*/ 108 h 286"/>
                <a:gd name="T2" fmla="*/ 232 w 478"/>
                <a:gd name="T3" fmla="*/ 108 h 286"/>
                <a:gd name="T4" fmla="*/ 198 w 478"/>
                <a:gd name="T5" fmla="*/ 102 h 286"/>
                <a:gd name="T6" fmla="*/ 164 w 478"/>
                <a:gd name="T7" fmla="*/ 92 h 286"/>
                <a:gd name="T8" fmla="*/ 132 w 478"/>
                <a:gd name="T9" fmla="*/ 82 h 286"/>
                <a:gd name="T10" fmla="*/ 102 w 478"/>
                <a:gd name="T11" fmla="*/ 68 h 286"/>
                <a:gd name="T12" fmla="*/ 74 w 478"/>
                <a:gd name="T13" fmla="*/ 54 h 286"/>
                <a:gd name="T14" fmla="*/ 46 w 478"/>
                <a:gd name="T15" fmla="*/ 38 h 286"/>
                <a:gd name="T16" fmla="*/ 22 w 478"/>
                <a:gd name="T17" fmla="*/ 20 h 286"/>
                <a:gd name="T18" fmla="*/ 0 w 478"/>
                <a:gd name="T19" fmla="*/ 0 h 286"/>
                <a:gd name="T20" fmla="*/ 4 w 478"/>
                <a:gd name="T21" fmla="*/ 176 h 286"/>
                <a:gd name="T22" fmla="*/ 4 w 478"/>
                <a:gd name="T23" fmla="*/ 176 h 286"/>
                <a:gd name="T24" fmla="*/ 4 w 478"/>
                <a:gd name="T25" fmla="*/ 176 h 286"/>
                <a:gd name="T26" fmla="*/ 4 w 478"/>
                <a:gd name="T27" fmla="*/ 176 h 286"/>
                <a:gd name="T28" fmla="*/ 4 w 478"/>
                <a:gd name="T29" fmla="*/ 182 h 286"/>
                <a:gd name="T30" fmla="*/ 8 w 478"/>
                <a:gd name="T31" fmla="*/ 190 h 286"/>
                <a:gd name="T32" fmla="*/ 14 w 478"/>
                <a:gd name="T33" fmla="*/ 198 h 286"/>
                <a:gd name="T34" fmla="*/ 20 w 478"/>
                <a:gd name="T35" fmla="*/ 206 h 286"/>
                <a:gd name="T36" fmla="*/ 40 w 478"/>
                <a:gd name="T37" fmla="*/ 220 h 286"/>
                <a:gd name="T38" fmla="*/ 66 w 478"/>
                <a:gd name="T39" fmla="*/ 236 h 286"/>
                <a:gd name="T40" fmla="*/ 96 w 478"/>
                <a:gd name="T41" fmla="*/ 248 h 286"/>
                <a:gd name="T42" fmla="*/ 132 w 478"/>
                <a:gd name="T43" fmla="*/ 260 h 286"/>
                <a:gd name="T44" fmla="*/ 170 w 478"/>
                <a:gd name="T45" fmla="*/ 272 h 286"/>
                <a:gd name="T46" fmla="*/ 212 w 478"/>
                <a:gd name="T47" fmla="*/ 280 h 286"/>
                <a:gd name="T48" fmla="*/ 212 w 478"/>
                <a:gd name="T49" fmla="*/ 280 h 286"/>
                <a:gd name="T50" fmla="*/ 252 w 478"/>
                <a:gd name="T51" fmla="*/ 284 h 286"/>
                <a:gd name="T52" fmla="*/ 288 w 478"/>
                <a:gd name="T53" fmla="*/ 286 h 286"/>
                <a:gd name="T54" fmla="*/ 324 w 478"/>
                <a:gd name="T55" fmla="*/ 286 h 286"/>
                <a:gd name="T56" fmla="*/ 354 w 478"/>
                <a:gd name="T57" fmla="*/ 282 h 286"/>
                <a:gd name="T58" fmla="*/ 380 w 478"/>
                <a:gd name="T59" fmla="*/ 276 h 286"/>
                <a:gd name="T60" fmla="*/ 402 w 478"/>
                <a:gd name="T61" fmla="*/ 266 h 286"/>
                <a:gd name="T62" fmla="*/ 410 w 478"/>
                <a:gd name="T63" fmla="*/ 262 h 286"/>
                <a:gd name="T64" fmla="*/ 416 w 478"/>
                <a:gd name="T65" fmla="*/ 256 h 286"/>
                <a:gd name="T66" fmla="*/ 422 w 478"/>
                <a:gd name="T67" fmla="*/ 248 h 286"/>
                <a:gd name="T68" fmla="*/ 424 w 478"/>
                <a:gd name="T69" fmla="*/ 242 h 286"/>
                <a:gd name="T70" fmla="*/ 478 w 478"/>
                <a:gd name="T71" fmla="*/ 66 h 286"/>
                <a:gd name="T72" fmla="*/ 478 w 478"/>
                <a:gd name="T73" fmla="*/ 66 h 286"/>
                <a:gd name="T74" fmla="*/ 452 w 478"/>
                <a:gd name="T75" fmla="*/ 78 h 286"/>
                <a:gd name="T76" fmla="*/ 424 w 478"/>
                <a:gd name="T77" fmla="*/ 90 h 286"/>
                <a:gd name="T78" fmla="*/ 396 w 478"/>
                <a:gd name="T79" fmla="*/ 100 h 286"/>
                <a:gd name="T80" fmla="*/ 366 w 478"/>
                <a:gd name="T81" fmla="*/ 106 h 286"/>
                <a:gd name="T82" fmla="*/ 334 w 478"/>
                <a:gd name="T83" fmla="*/ 110 h 286"/>
                <a:gd name="T84" fmla="*/ 300 w 478"/>
                <a:gd name="T85" fmla="*/ 112 h 286"/>
                <a:gd name="T86" fmla="*/ 266 w 478"/>
                <a:gd name="T87" fmla="*/ 112 h 286"/>
                <a:gd name="T88" fmla="*/ 232 w 478"/>
                <a:gd name="T89" fmla="*/ 108 h 286"/>
                <a:gd name="T90" fmla="*/ 232 w 478"/>
                <a:gd name="T91" fmla="*/ 10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8" h="286">
                  <a:moveTo>
                    <a:pt x="232" y="108"/>
                  </a:moveTo>
                  <a:lnTo>
                    <a:pt x="232" y="108"/>
                  </a:lnTo>
                  <a:lnTo>
                    <a:pt x="198" y="102"/>
                  </a:lnTo>
                  <a:lnTo>
                    <a:pt x="164" y="92"/>
                  </a:lnTo>
                  <a:lnTo>
                    <a:pt x="132" y="82"/>
                  </a:lnTo>
                  <a:lnTo>
                    <a:pt x="102" y="68"/>
                  </a:lnTo>
                  <a:lnTo>
                    <a:pt x="74" y="54"/>
                  </a:lnTo>
                  <a:lnTo>
                    <a:pt x="46" y="38"/>
                  </a:lnTo>
                  <a:lnTo>
                    <a:pt x="22" y="20"/>
                  </a:lnTo>
                  <a:lnTo>
                    <a:pt x="0" y="0"/>
                  </a:lnTo>
                  <a:lnTo>
                    <a:pt x="4" y="176"/>
                  </a:lnTo>
                  <a:lnTo>
                    <a:pt x="4" y="176"/>
                  </a:lnTo>
                  <a:lnTo>
                    <a:pt x="4" y="176"/>
                  </a:lnTo>
                  <a:lnTo>
                    <a:pt x="4" y="176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198"/>
                  </a:lnTo>
                  <a:lnTo>
                    <a:pt x="20" y="206"/>
                  </a:lnTo>
                  <a:lnTo>
                    <a:pt x="40" y="220"/>
                  </a:lnTo>
                  <a:lnTo>
                    <a:pt x="66" y="236"/>
                  </a:lnTo>
                  <a:lnTo>
                    <a:pt x="96" y="248"/>
                  </a:lnTo>
                  <a:lnTo>
                    <a:pt x="132" y="260"/>
                  </a:lnTo>
                  <a:lnTo>
                    <a:pt x="170" y="272"/>
                  </a:lnTo>
                  <a:lnTo>
                    <a:pt x="212" y="280"/>
                  </a:lnTo>
                  <a:lnTo>
                    <a:pt x="212" y="280"/>
                  </a:lnTo>
                  <a:lnTo>
                    <a:pt x="252" y="284"/>
                  </a:lnTo>
                  <a:lnTo>
                    <a:pt x="288" y="286"/>
                  </a:lnTo>
                  <a:lnTo>
                    <a:pt x="324" y="286"/>
                  </a:lnTo>
                  <a:lnTo>
                    <a:pt x="354" y="282"/>
                  </a:lnTo>
                  <a:lnTo>
                    <a:pt x="380" y="276"/>
                  </a:lnTo>
                  <a:lnTo>
                    <a:pt x="402" y="266"/>
                  </a:lnTo>
                  <a:lnTo>
                    <a:pt x="410" y="262"/>
                  </a:lnTo>
                  <a:lnTo>
                    <a:pt x="416" y="256"/>
                  </a:lnTo>
                  <a:lnTo>
                    <a:pt x="422" y="248"/>
                  </a:lnTo>
                  <a:lnTo>
                    <a:pt x="424" y="242"/>
                  </a:lnTo>
                  <a:lnTo>
                    <a:pt x="478" y="66"/>
                  </a:lnTo>
                  <a:lnTo>
                    <a:pt x="478" y="66"/>
                  </a:lnTo>
                  <a:lnTo>
                    <a:pt x="452" y="78"/>
                  </a:lnTo>
                  <a:lnTo>
                    <a:pt x="424" y="90"/>
                  </a:lnTo>
                  <a:lnTo>
                    <a:pt x="396" y="100"/>
                  </a:lnTo>
                  <a:lnTo>
                    <a:pt x="366" y="106"/>
                  </a:lnTo>
                  <a:lnTo>
                    <a:pt x="334" y="110"/>
                  </a:lnTo>
                  <a:lnTo>
                    <a:pt x="300" y="112"/>
                  </a:lnTo>
                  <a:lnTo>
                    <a:pt x="266" y="112"/>
                  </a:lnTo>
                  <a:lnTo>
                    <a:pt x="232" y="108"/>
                  </a:lnTo>
                  <a:lnTo>
                    <a:pt x="232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7413" y="1841"/>
              <a:ext cx="174" cy="218"/>
            </a:xfrm>
            <a:custGeom>
              <a:avLst/>
              <a:gdLst>
                <a:gd name="T0" fmla="*/ 28 w 174"/>
                <a:gd name="T1" fmla="*/ 2 h 218"/>
                <a:gd name="T2" fmla="*/ 28 w 174"/>
                <a:gd name="T3" fmla="*/ 2 h 218"/>
                <a:gd name="T4" fmla="*/ 40 w 174"/>
                <a:gd name="T5" fmla="*/ 10 h 218"/>
                <a:gd name="T6" fmla="*/ 54 w 174"/>
                <a:gd name="T7" fmla="*/ 20 h 218"/>
                <a:gd name="T8" fmla="*/ 72 w 174"/>
                <a:gd name="T9" fmla="*/ 36 h 218"/>
                <a:gd name="T10" fmla="*/ 92 w 174"/>
                <a:gd name="T11" fmla="*/ 58 h 218"/>
                <a:gd name="T12" fmla="*/ 112 w 174"/>
                <a:gd name="T13" fmla="*/ 86 h 218"/>
                <a:gd name="T14" fmla="*/ 122 w 174"/>
                <a:gd name="T15" fmla="*/ 102 h 218"/>
                <a:gd name="T16" fmla="*/ 132 w 174"/>
                <a:gd name="T17" fmla="*/ 122 h 218"/>
                <a:gd name="T18" fmla="*/ 142 w 174"/>
                <a:gd name="T19" fmla="*/ 142 h 218"/>
                <a:gd name="T20" fmla="*/ 150 w 174"/>
                <a:gd name="T21" fmla="*/ 166 h 218"/>
                <a:gd name="T22" fmla="*/ 150 w 174"/>
                <a:gd name="T23" fmla="*/ 166 h 218"/>
                <a:gd name="T24" fmla="*/ 156 w 174"/>
                <a:gd name="T25" fmla="*/ 170 h 218"/>
                <a:gd name="T26" fmla="*/ 168 w 174"/>
                <a:gd name="T27" fmla="*/ 184 h 218"/>
                <a:gd name="T28" fmla="*/ 172 w 174"/>
                <a:gd name="T29" fmla="*/ 192 h 218"/>
                <a:gd name="T30" fmla="*/ 174 w 174"/>
                <a:gd name="T31" fmla="*/ 200 h 218"/>
                <a:gd name="T32" fmla="*/ 172 w 174"/>
                <a:gd name="T33" fmla="*/ 204 h 218"/>
                <a:gd name="T34" fmla="*/ 172 w 174"/>
                <a:gd name="T35" fmla="*/ 208 h 218"/>
                <a:gd name="T36" fmla="*/ 168 w 174"/>
                <a:gd name="T37" fmla="*/ 212 h 218"/>
                <a:gd name="T38" fmla="*/ 164 w 174"/>
                <a:gd name="T39" fmla="*/ 216 h 218"/>
                <a:gd name="T40" fmla="*/ 164 w 174"/>
                <a:gd name="T41" fmla="*/ 216 h 218"/>
                <a:gd name="T42" fmla="*/ 160 w 174"/>
                <a:gd name="T43" fmla="*/ 216 h 218"/>
                <a:gd name="T44" fmla="*/ 150 w 174"/>
                <a:gd name="T45" fmla="*/ 218 h 218"/>
                <a:gd name="T46" fmla="*/ 144 w 174"/>
                <a:gd name="T47" fmla="*/ 216 h 218"/>
                <a:gd name="T48" fmla="*/ 138 w 174"/>
                <a:gd name="T49" fmla="*/ 212 h 218"/>
                <a:gd name="T50" fmla="*/ 134 w 174"/>
                <a:gd name="T51" fmla="*/ 208 h 218"/>
                <a:gd name="T52" fmla="*/ 130 w 174"/>
                <a:gd name="T53" fmla="*/ 200 h 218"/>
                <a:gd name="T54" fmla="*/ 128 w 174"/>
                <a:gd name="T55" fmla="*/ 188 h 218"/>
                <a:gd name="T56" fmla="*/ 128 w 174"/>
                <a:gd name="T57" fmla="*/ 188 h 218"/>
                <a:gd name="T58" fmla="*/ 122 w 174"/>
                <a:gd name="T59" fmla="*/ 190 h 218"/>
                <a:gd name="T60" fmla="*/ 118 w 174"/>
                <a:gd name="T61" fmla="*/ 188 h 218"/>
                <a:gd name="T62" fmla="*/ 118 w 174"/>
                <a:gd name="T63" fmla="*/ 186 h 218"/>
                <a:gd name="T64" fmla="*/ 118 w 174"/>
                <a:gd name="T65" fmla="*/ 182 h 218"/>
                <a:gd name="T66" fmla="*/ 124 w 174"/>
                <a:gd name="T67" fmla="*/ 168 h 218"/>
                <a:gd name="T68" fmla="*/ 124 w 174"/>
                <a:gd name="T69" fmla="*/ 168 h 218"/>
                <a:gd name="T70" fmla="*/ 120 w 174"/>
                <a:gd name="T71" fmla="*/ 150 h 218"/>
                <a:gd name="T72" fmla="*/ 112 w 174"/>
                <a:gd name="T73" fmla="*/ 132 h 218"/>
                <a:gd name="T74" fmla="*/ 102 w 174"/>
                <a:gd name="T75" fmla="*/ 112 h 218"/>
                <a:gd name="T76" fmla="*/ 86 w 174"/>
                <a:gd name="T77" fmla="*/ 88 h 218"/>
                <a:gd name="T78" fmla="*/ 76 w 174"/>
                <a:gd name="T79" fmla="*/ 76 h 218"/>
                <a:gd name="T80" fmla="*/ 66 w 174"/>
                <a:gd name="T81" fmla="*/ 66 h 218"/>
                <a:gd name="T82" fmla="*/ 52 w 174"/>
                <a:gd name="T83" fmla="*/ 54 h 218"/>
                <a:gd name="T84" fmla="*/ 38 w 174"/>
                <a:gd name="T85" fmla="*/ 44 h 218"/>
                <a:gd name="T86" fmla="*/ 22 w 174"/>
                <a:gd name="T87" fmla="*/ 36 h 218"/>
                <a:gd name="T88" fmla="*/ 4 w 174"/>
                <a:gd name="T89" fmla="*/ 28 h 218"/>
                <a:gd name="T90" fmla="*/ 4 w 174"/>
                <a:gd name="T91" fmla="*/ 28 h 218"/>
                <a:gd name="T92" fmla="*/ 2 w 174"/>
                <a:gd name="T93" fmla="*/ 22 h 218"/>
                <a:gd name="T94" fmla="*/ 0 w 174"/>
                <a:gd name="T95" fmla="*/ 16 h 218"/>
                <a:gd name="T96" fmla="*/ 0 w 174"/>
                <a:gd name="T97" fmla="*/ 10 h 218"/>
                <a:gd name="T98" fmla="*/ 0 w 174"/>
                <a:gd name="T99" fmla="*/ 6 h 218"/>
                <a:gd name="T100" fmla="*/ 6 w 174"/>
                <a:gd name="T101" fmla="*/ 2 h 218"/>
                <a:gd name="T102" fmla="*/ 14 w 174"/>
                <a:gd name="T103" fmla="*/ 0 h 218"/>
                <a:gd name="T104" fmla="*/ 28 w 174"/>
                <a:gd name="T105" fmla="*/ 2 h 218"/>
                <a:gd name="T106" fmla="*/ 28 w 174"/>
                <a:gd name="T107" fmla="*/ 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" h="218">
                  <a:moveTo>
                    <a:pt x="28" y="2"/>
                  </a:moveTo>
                  <a:lnTo>
                    <a:pt x="28" y="2"/>
                  </a:lnTo>
                  <a:lnTo>
                    <a:pt x="40" y="10"/>
                  </a:lnTo>
                  <a:lnTo>
                    <a:pt x="54" y="20"/>
                  </a:lnTo>
                  <a:lnTo>
                    <a:pt x="72" y="36"/>
                  </a:lnTo>
                  <a:lnTo>
                    <a:pt x="92" y="58"/>
                  </a:lnTo>
                  <a:lnTo>
                    <a:pt x="112" y="86"/>
                  </a:lnTo>
                  <a:lnTo>
                    <a:pt x="122" y="102"/>
                  </a:lnTo>
                  <a:lnTo>
                    <a:pt x="132" y="122"/>
                  </a:lnTo>
                  <a:lnTo>
                    <a:pt x="142" y="142"/>
                  </a:lnTo>
                  <a:lnTo>
                    <a:pt x="150" y="166"/>
                  </a:lnTo>
                  <a:lnTo>
                    <a:pt x="150" y="166"/>
                  </a:lnTo>
                  <a:lnTo>
                    <a:pt x="156" y="170"/>
                  </a:lnTo>
                  <a:lnTo>
                    <a:pt x="168" y="184"/>
                  </a:lnTo>
                  <a:lnTo>
                    <a:pt x="172" y="192"/>
                  </a:lnTo>
                  <a:lnTo>
                    <a:pt x="174" y="200"/>
                  </a:lnTo>
                  <a:lnTo>
                    <a:pt x="172" y="204"/>
                  </a:lnTo>
                  <a:lnTo>
                    <a:pt x="172" y="208"/>
                  </a:lnTo>
                  <a:lnTo>
                    <a:pt x="168" y="212"/>
                  </a:lnTo>
                  <a:lnTo>
                    <a:pt x="164" y="216"/>
                  </a:lnTo>
                  <a:lnTo>
                    <a:pt x="164" y="216"/>
                  </a:lnTo>
                  <a:lnTo>
                    <a:pt x="160" y="216"/>
                  </a:lnTo>
                  <a:lnTo>
                    <a:pt x="150" y="218"/>
                  </a:lnTo>
                  <a:lnTo>
                    <a:pt x="144" y="216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0" y="200"/>
                  </a:lnTo>
                  <a:lnTo>
                    <a:pt x="128" y="188"/>
                  </a:lnTo>
                  <a:lnTo>
                    <a:pt x="128" y="188"/>
                  </a:lnTo>
                  <a:lnTo>
                    <a:pt x="122" y="190"/>
                  </a:lnTo>
                  <a:lnTo>
                    <a:pt x="118" y="188"/>
                  </a:lnTo>
                  <a:lnTo>
                    <a:pt x="118" y="186"/>
                  </a:lnTo>
                  <a:lnTo>
                    <a:pt x="118" y="182"/>
                  </a:lnTo>
                  <a:lnTo>
                    <a:pt x="124" y="168"/>
                  </a:lnTo>
                  <a:lnTo>
                    <a:pt x="124" y="168"/>
                  </a:lnTo>
                  <a:lnTo>
                    <a:pt x="120" y="150"/>
                  </a:lnTo>
                  <a:lnTo>
                    <a:pt x="112" y="132"/>
                  </a:lnTo>
                  <a:lnTo>
                    <a:pt x="102" y="112"/>
                  </a:lnTo>
                  <a:lnTo>
                    <a:pt x="86" y="88"/>
                  </a:lnTo>
                  <a:lnTo>
                    <a:pt x="76" y="76"/>
                  </a:lnTo>
                  <a:lnTo>
                    <a:pt x="66" y="66"/>
                  </a:lnTo>
                  <a:lnTo>
                    <a:pt x="52" y="54"/>
                  </a:lnTo>
                  <a:lnTo>
                    <a:pt x="38" y="44"/>
                  </a:lnTo>
                  <a:lnTo>
                    <a:pt x="22" y="3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7259" y="1939"/>
              <a:ext cx="180" cy="298"/>
            </a:xfrm>
            <a:custGeom>
              <a:avLst/>
              <a:gdLst>
                <a:gd name="T0" fmla="*/ 36 w 180"/>
                <a:gd name="T1" fmla="*/ 8 h 298"/>
                <a:gd name="T2" fmla="*/ 36 w 180"/>
                <a:gd name="T3" fmla="*/ 8 h 298"/>
                <a:gd name="T4" fmla="*/ 48 w 180"/>
                <a:gd name="T5" fmla="*/ 20 h 298"/>
                <a:gd name="T6" fmla="*/ 60 w 180"/>
                <a:gd name="T7" fmla="*/ 36 h 298"/>
                <a:gd name="T8" fmla="*/ 74 w 180"/>
                <a:gd name="T9" fmla="*/ 60 h 298"/>
                <a:gd name="T10" fmla="*/ 88 w 180"/>
                <a:gd name="T11" fmla="*/ 90 h 298"/>
                <a:gd name="T12" fmla="*/ 94 w 180"/>
                <a:gd name="T13" fmla="*/ 110 h 298"/>
                <a:gd name="T14" fmla="*/ 100 w 180"/>
                <a:gd name="T15" fmla="*/ 130 h 298"/>
                <a:gd name="T16" fmla="*/ 104 w 180"/>
                <a:gd name="T17" fmla="*/ 152 h 298"/>
                <a:gd name="T18" fmla="*/ 108 w 180"/>
                <a:gd name="T19" fmla="*/ 176 h 298"/>
                <a:gd name="T20" fmla="*/ 110 w 180"/>
                <a:gd name="T21" fmla="*/ 202 h 298"/>
                <a:gd name="T22" fmla="*/ 112 w 180"/>
                <a:gd name="T23" fmla="*/ 230 h 298"/>
                <a:gd name="T24" fmla="*/ 112 w 180"/>
                <a:gd name="T25" fmla="*/ 230 h 298"/>
                <a:gd name="T26" fmla="*/ 124 w 180"/>
                <a:gd name="T27" fmla="*/ 234 h 298"/>
                <a:gd name="T28" fmla="*/ 136 w 180"/>
                <a:gd name="T29" fmla="*/ 238 h 298"/>
                <a:gd name="T30" fmla="*/ 150 w 180"/>
                <a:gd name="T31" fmla="*/ 244 h 298"/>
                <a:gd name="T32" fmla="*/ 164 w 180"/>
                <a:gd name="T33" fmla="*/ 254 h 298"/>
                <a:gd name="T34" fmla="*/ 174 w 180"/>
                <a:gd name="T35" fmla="*/ 264 h 298"/>
                <a:gd name="T36" fmla="*/ 178 w 180"/>
                <a:gd name="T37" fmla="*/ 270 h 298"/>
                <a:gd name="T38" fmla="*/ 180 w 180"/>
                <a:gd name="T39" fmla="*/ 276 h 298"/>
                <a:gd name="T40" fmla="*/ 180 w 180"/>
                <a:gd name="T41" fmla="*/ 284 h 298"/>
                <a:gd name="T42" fmla="*/ 178 w 180"/>
                <a:gd name="T43" fmla="*/ 290 h 298"/>
                <a:gd name="T44" fmla="*/ 178 w 180"/>
                <a:gd name="T45" fmla="*/ 290 h 298"/>
                <a:gd name="T46" fmla="*/ 170 w 180"/>
                <a:gd name="T47" fmla="*/ 294 h 298"/>
                <a:gd name="T48" fmla="*/ 160 w 180"/>
                <a:gd name="T49" fmla="*/ 298 h 298"/>
                <a:gd name="T50" fmla="*/ 146 w 180"/>
                <a:gd name="T51" fmla="*/ 298 h 298"/>
                <a:gd name="T52" fmla="*/ 74 w 180"/>
                <a:gd name="T53" fmla="*/ 264 h 298"/>
                <a:gd name="T54" fmla="*/ 74 w 180"/>
                <a:gd name="T55" fmla="*/ 264 h 298"/>
                <a:gd name="T56" fmla="*/ 72 w 180"/>
                <a:gd name="T57" fmla="*/ 262 h 298"/>
                <a:gd name="T58" fmla="*/ 68 w 180"/>
                <a:gd name="T59" fmla="*/ 256 h 298"/>
                <a:gd name="T60" fmla="*/ 66 w 180"/>
                <a:gd name="T61" fmla="*/ 248 h 298"/>
                <a:gd name="T62" fmla="*/ 66 w 180"/>
                <a:gd name="T63" fmla="*/ 244 h 298"/>
                <a:gd name="T64" fmla="*/ 68 w 180"/>
                <a:gd name="T65" fmla="*/ 240 h 298"/>
                <a:gd name="T66" fmla="*/ 80 w 180"/>
                <a:gd name="T67" fmla="*/ 224 h 298"/>
                <a:gd name="T68" fmla="*/ 80 w 180"/>
                <a:gd name="T69" fmla="*/ 224 h 298"/>
                <a:gd name="T70" fmla="*/ 82 w 180"/>
                <a:gd name="T71" fmla="*/ 204 h 298"/>
                <a:gd name="T72" fmla="*/ 82 w 180"/>
                <a:gd name="T73" fmla="*/ 182 h 298"/>
                <a:gd name="T74" fmla="*/ 78 w 180"/>
                <a:gd name="T75" fmla="*/ 156 h 298"/>
                <a:gd name="T76" fmla="*/ 74 w 180"/>
                <a:gd name="T77" fmla="*/ 140 h 298"/>
                <a:gd name="T78" fmla="*/ 70 w 180"/>
                <a:gd name="T79" fmla="*/ 124 h 298"/>
                <a:gd name="T80" fmla="*/ 64 w 180"/>
                <a:gd name="T81" fmla="*/ 108 h 298"/>
                <a:gd name="T82" fmla="*/ 56 w 180"/>
                <a:gd name="T83" fmla="*/ 92 h 298"/>
                <a:gd name="T84" fmla="*/ 46 w 180"/>
                <a:gd name="T85" fmla="*/ 76 h 298"/>
                <a:gd name="T86" fmla="*/ 32 w 180"/>
                <a:gd name="T87" fmla="*/ 60 h 298"/>
                <a:gd name="T88" fmla="*/ 18 w 180"/>
                <a:gd name="T89" fmla="*/ 44 h 298"/>
                <a:gd name="T90" fmla="*/ 0 w 180"/>
                <a:gd name="T91" fmla="*/ 30 h 298"/>
                <a:gd name="T92" fmla="*/ 0 w 180"/>
                <a:gd name="T93" fmla="*/ 30 h 298"/>
                <a:gd name="T94" fmla="*/ 0 w 180"/>
                <a:gd name="T95" fmla="*/ 22 h 298"/>
                <a:gd name="T96" fmla="*/ 0 w 180"/>
                <a:gd name="T97" fmla="*/ 16 h 298"/>
                <a:gd name="T98" fmla="*/ 2 w 180"/>
                <a:gd name="T99" fmla="*/ 8 h 298"/>
                <a:gd name="T100" fmla="*/ 6 w 180"/>
                <a:gd name="T101" fmla="*/ 2 h 298"/>
                <a:gd name="T102" fmla="*/ 8 w 180"/>
                <a:gd name="T103" fmla="*/ 0 h 298"/>
                <a:gd name="T104" fmla="*/ 12 w 180"/>
                <a:gd name="T105" fmla="*/ 0 h 298"/>
                <a:gd name="T106" fmla="*/ 22 w 180"/>
                <a:gd name="T107" fmla="*/ 0 h 298"/>
                <a:gd name="T108" fmla="*/ 36 w 180"/>
                <a:gd name="T109" fmla="*/ 8 h 298"/>
                <a:gd name="T110" fmla="*/ 36 w 180"/>
                <a:gd name="T111" fmla="*/ 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98">
                  <a:moveTo>
                    <a:pt x="36" y="8"/>
                  </a:moveTo>
                  <a:lnTo>
                    <a:pt x="36" y="8"/>
                  </a:lnTo>
                  <a:lnTo>
                    <a:pt x="48" y="20"/>
                  </a:lnTo>
                  <a:lnTo>
                    <a:pt x="60" y="36"/>
                  </a:lnTo>
                  <a:lnTo>
                    <a:pt x="74" y="60"/>
                  </a:lnTo>
                  <a:lnTo>
                    <a:pt x="88" y="90"/>
                  </a:lnTo>
                  <a:lnTo>
                    <a:pt x="94" y="110"/>
                  </a:lnTo>
                  <a:lnTo>
                    <a:pt x="100" y="130"/>
                  </a:lnTo>
                  <a:lnTo>
                    <a:pt x="104" y="152"/>
                  </a:lnTo>
                  <a:lnTo>
                    <a:pt x="108" y="176"/>
                  </a:lnTo>
                  <a:lnTo>
                    <a:pt x="110" y="202"/>
                  </a:lnTo>
                  <a:lnTo>
                    <a:pt x="112" y="230"/>
                  </a:lnTo>
                  <a:lnTo>
                    <a:pt x="112" y="230"/>
                  </a:lnTo>
                  <a:lnTo>
                    <a:pt x="124" y="234"/>
                  </a:lnTo>
                  <a:lnTo>
                    <a:pt x="136" y="238"/>
                  </a:lnTo>
                  <a:lnTo>
                    <a:pt x="150" y="244"/>
                  </a:lnTo>
                  <a:lnTo>
                    <a:pt x="164" y="254"/>
                  </a:lnTo>
                  <a:lnTo>
                    <a:pt x="174" y="264"/>
                  </a:lnTo>
                  <a:lnTo>
                    <a:pt x="178" y="270"/>
                  </a:lnTo>
                  <a:lnTo>
                    <a:pt x="180" y="276"/>
                  </a:lnTo>
                  <a:lnTo>
                    <a:pt x="180" y="284"/>
                  </a:lnTo>
                  <a:lnTo>
                    <a:pt x="178" y="290"/>
                  </a:lnTo>
                  <a:lnTo>
                    <a:pt x="178" y="290"/>
                  </a:lnTo>
                  <a:lnTo>
                    <a:pt x="170" y="294"/>
                  </a:lnTo>
                  <a:lnTo>
                    <a:pt x="160" y="298"/>
                  </a:lnTo>
                  <a:lnTo>
                    <a:pt x="146" y="298"/>
                  </a:lnTo>
                  <a:lnTo>
                    <a:pt x="74" y="264"/>
                  </a:lnTo>
                  <a:lnTo>
                    <a:pt x="74" y="264"/>
                  </a:lnTo>
                  <a:lnTo>
                    <a:pt x="72" y="262"/>
                  </a:lnTo>
                  <a:lnTo>
                    <a:pt x="68" y="256"/>
                  </a:lnTo>
                  <a:lnTo>
                    <a:pt x="66" y="248"/>
                  </a:lnTo>
                  <a:lnTo>
                    <a:pt x="66" y="244"/>
                  </a:lnTo>
                  <a:lnTo>
                    <a:pt x="68" y="240"/>
                  </a:lnTo>
                  <a:lnTo>
                    <a:pt x="80" y="224"/>
                  </a:lnTo>
                  <a:lnTo>
                    <a:pt x="80" y="224"/>
                  </a:lnTo>
                  <a:lnTo>
                    <a:pt x="82" y="204"/>
                  </a:lnTo>
                  <a:lnTo>
                    <a:pt x="82" y="182"/>
                  </a:lnTo>
                  <a:lnTo>
                    <a:pt x="78" y="156"/>
                  </a:lnTo>
                  <a:lnTo>
                    <a:pt x="74" y="140"/>
                  </a:lnTo>
                  <a:lnTo>
                    <a:pt x="70" y="124"/>
                  </a:lnTo>
                  <a:lnTo>
                    <a:pt x="64" y="108"/>
                  </a:lnTo>
                  <a:lnTo>
                    <a:pt x="56" y="92"/>
                  </a:lnTo>
                  <a:lnTo>
                    <a:pt x="46" y="76"/>
                  </a:lnTo>
                  <a:lnTo>
                    <a:pt x="32" y="60"/>
                  </a:lnTo>
                  <a:lnTo>
                    <a:pt x="18" y="4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16" name="Freeform 24"/>
            <p:cNvSpPr>
              <a:spLocks/>
            </p:cNvSpPr>
            <p:nvPr/>
          </p:nvSpPr>
          <p:spPr bwMode="auto">
            <a:xfrm>
              <a:off x="6893" y="1913"/>
              <a:ext cx="180" cy="296"/>
            </a:xfrm>
            <a:custGeom>
              <a:avLst/>
              <a:gdLst>
                <a:gd name="T0" fmla="*/ 142 w 180"/>
                <a:gd name="T1" fmla="*/ 8 h 296"/>
                <a:gd name="T2" fmla="*/ 142 w 180"/>
                <a:gd name="T3" fmla="*/ 8 h 296"/>
                <a:gd name="T4" fmla="*/ 132 w 180"/>
                <a:gd name="T5" fmla="*/ 20 h 296"/>
                <a:gd name="T6" fmla="*/ 120 w 180"/>
                <a:gd name="T7" fmla="*/ 36 h 296"/>
                <a:gd name="T8" fmla="*/ 106 w 180"/>
                <a:gd name="T9" fmla="*/ 60 h 296"/>
                <a:gd name="T10" fmla="*/ 92 w 180"/>
                <a:gd name="T11" fmla="*/ 90 h 296"/>
                <a:gd name="T12" fmla="*/ 86 w 180"/>
                <a:gd name="T13" fmla="*/ 108 h 296"/>
                <a:gd name="T14" fmla="*/ 80 w 180"/>
                <a:gd name="T15" fmla="*/ 130 h 296"/>
                <a:gd name="T16" fmla="*/ 76 w 180"/>
                <a:gd name="T17" fmla="*/ 152 h 296"/>
                <a:gd name="T18" fmla="*/ 72 w 180"/>
                <a:gd name="T19" fmla="*/ 176 h 296"/>
                <a:gd name="T20" fmla="*/ 70 w 180"/>
                <a:gd name="T21" fmla="*/ 202 h 296"/>
                <a:gd name="T22" fmla="*/ 68 w 180"/>
                <a:gd name="T23" fmla="*/ 230 h 296"/>
                <a:gd name="T24" fmla="*/ 68 w 180"/>
                <a:gd name="T25" fmla="*/ 230 h 296"/>
                <a:gd name="T26" fmla="*/ 56 w 180"/>
                <a:gd name="T27" fmla="*/ 234 h 296"/>
                <a:gd name="T28" fmla="*/ 42 w 180"/>
                <a:gd name="T29" fmla="*/ 238 h 296"/>
                <a:gd name="T30" fmla="*/ 28 w 180"/>
                <a:gd name="T31" fmla="*/ 244 h 296"/>
                <a:gd name="T32" fmla="*/ 16 w 180"/>
                <a:gd name="T33" fmla="*/ 252 h 296"/>
                <a:gd name="T34" fmla="*/ 6 w 180"/>
                <a:gd name="T35" fmla="*/ 264 h 296"/>
                <a:gd name="T36" fmla="*/ 2 w 180"/>
                <a:gd name="T37" fmla="*/ 270 h 296"/>
                <a:gd name="T38" fmla="*/ 0 w 180"/>
                <a:gd name="T39" fmla="*/ 276 h 296"/>
                <a:gd name="T40" fmla="*/ 0 w 180"/>
                <a:gd name="T41" fmla="*/ 282 h 296"/>
                <a:gd name="T42" fmla="*/ 2 w 180"/>
                <a:gd name="T43" fmla="*/ 290 h 296"/>
                <a:gd name="T44" fmla="*/ 2 w 180"/>
                <a:gd name="T45" fmla="*/ 290 h 296"/>
                <a:gd name="T46" fmla="*/ 10 w 180"/>
                <a:gd name="T47" fmla="*/ 294 h 296"/>
                <a:gd name="T48" fmla="*/ 20 w 180"/>
                <a:gd name="T49" fmla="*/ 296 h 296"/>
                <a:gd name="T50" fmla="*/ 34 w 180"/>
                <a:gd name="T51" fmla="*/ 296 h 296"/>
                <a:gd name="T52" fmla="*/ 106 w 180"/>
                <a:gd name="T53" fmla="*/ 262 h 296"/>
                <a:gd name="T54" fmla="*/ 106 w 180"/>
                <a:gd name="T55" fmla="*/ 262 h 296"/>
                <a:gd name="T56" fmla="*/ 108 w 180"/>
                <a:gd name="T57" fmla="*/ 262 h 296"/>
                <a:gd name="T58" fmla="*/ 112 w 180"/>
                <a:gd name="T59" fmla="*/ 256 h 296"/>
                <a:gd name="T60" fmla="*/ 114 w 180"/>
                <a:gd name="T61" fmla="*/ 248 h 296"/>
                <a:gd name="T62" fmla="*/ 114 w 180"/>
                <a:gd name="T63" fmla="*/ 244 h 296"/>
                <a:gd name="T64" fmla="*/ 112 w 180"/>
                <a:gd name="T65" fmla="*/ 240 h 296"/>
                <a:gd name="T66" fmla="*/ 98 w 180"/>
                <a:gd name="T67" fmla="*/ 224 h 296"/>
                <a:gd name="T68" fmla="*/ 98 w 180"/>
                <a:gd name="T69" fmla="*/ 224 h 296"/>
                <a:gd name="T70" fmla="*/ 98 w 180"/>
                <a:gd name="T71" fmla="*/ 204 h 296"/>
                <a:gd name="T72" fmla="*/ 98 w 180"/>
                <a:gd name="T73" fmla="*/ 182 h 296"/>
                <a:gd name="T74" fmla="*/ 102 w 180"/>
                <a:gd name="T75" fmla="*/ 154 h 296"/>
                <a:gd name="T76" fmla="*/ 104 w 180"/>
                <a:gd name="T77" fmla="*/ 140 h 296"/>
                <a:gd name="T78" fmla="*/ 110 w 180"/>
                <a:gd name="T79" fmla="*/ 124 h 296"/>
                <a:gd name="T80" fmla="*/ 116 w 180"/>
                <a:gd name="T81" fmla="*/ 108 h 296"/>
                <a:gd name="T82" fmla="*/ 124 w 180"/>
                <a:gd name="T83" fmla="*/ 92 h 296"/>
                <a:gd name="T84" fmla="*/ 134 w 180"/>
                <a:gd name="T85" fmla="*/ 76 h 296"/>
                <a:gd name="T86" fmla="*/ 146 w 180"/>
                <a:gd name="T87" fmla="*/ 60 h 296"/>
                <a:gd name="T88" fmla="*/ 162 w 180"/>
                <a:gd name="T89" fmla="*/ 44 h 296"/>
                <a:gd name="T90" fmla="*/ 178 w 180"/>
                <a:gd name="T91" fmla="*/ 30 h 296"/>
                <a:gd name="T92" fmla="*/ 178 w 180"/>
                <a:gd name="T93" fmla="*/ 30 h 296"/>
                <a:gd name="T94" fmla="*/ 180 w 180"/>
                <a:gd name="T95" fmla="*/ 22 h 296"/>
                <a:gd name="T96" fmla="*/ 180 w 180"/>
                <a:gd name="T97" fmla="*/ 16 h 296"/>
                <a:gd name="T98" fmla="*/ 178 w 180"/>
                <a:gd name="T99" fmla="*/ 8 h 296"/>
                <a:gd name="T100" fmla="*/ 174 w 180"/>
                <a:gd name="T101" fmla="*/ 2 h 296"/>
                <a:gd name="T102" fmla="*/ 172 w 180"/>
                <a:gd name="T103" fmla="*/ 0 h 296"/>
                <a:gd name="T104" fmla="*/ 168 w 180"/>
                <a:gd name="T105" fmla="*/ 0 h 296"/>
                <a:gd name="T106" fmla="*/ 158 w 180"/>
                <a:gd name="T107" fmla="*/ 0 h 296"/>
                <a:gd name="T108" fmla="*/ 142 w 180"/>
                <a:gd name="T109" fmla="*/ 8 h 296"/>
                <a:gd name="T110" fmla="*/ 142 w 180"/>
                <a:gd name="T111" fmla="*/ 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96">
                  <a:moveTo>
                    <a:pt x="142" y="8"/>
                  </a:moveTo>
                  <a:lnTo>
                    <a:pt x="142" y="8"/>
                  </a:lnTo>
                  <a:lnTo>
                    <a:pt x="132" y="20"/>
                  </a:lnTo>
                  <a:lnTo>
                    <a:pt x="120" y="36"/>
                  </a:lnTo>
                  <a:lnTo>
                    <a:pt x="106" y="60"/>
                  </a:lnTo>
                  <a:lnTo>
                    <a:pt x="92" y="90"/>
                  </a:lnTo>
                  <a:lnTo>
                    <a:pt x="86" y="108"/>
                  </a:lnTo>
                  <a:lnTo>
                    <a:pt x="80" y="130"/>
                  </a:lnTo>
                  <a:lnTo>
                    <a:pt x="76" y="152"/>
                  </a:lnTo>
                  <a:lnTo>
                    <a:pt x="72" y="176"/>
                  </a:lnTo>
                  <a:lnTo>
                    <a:pt x="70" y="202"/>
                  </a:lnTo>
                  <a:lnTo>
                    <a:pt x="68" y="230"/>
                  </a:lnTo>
                  <a:lnTo>
                    <a:pt x="68" y="230"/>
                  </a:lnTo>
                  <a:lnTo>
                    <a:pt x="56" y="234"/>
                  </a:lnTo>
                  <a:lnTo>
                    <a:pt x="42" y="238"/>
                  </a:lnTo>
                  <a:lnTo>
                    <a:pt x="28" y="244"/>
                  </a:lnTo>
                  <a:lnTo>
                    <a:pt x="16" y="252"/>
                  </a:lnTo>
                  <a:lnTo>
                    <a:pt x="6" y="264"/>
                  </a:lnTo>
                  <a:lnTo>
                    <a:pt x="2" y="270"/>
                  </a:lnTo>
                  <a:lnTo>
                    <a:pt x="0" y="276"/>
                  </a:lnTo>
                  <a:lnTo>
                    <a:pt x="0" y="282"/>
                  </a:lnTo>
                  <a:lnTo>
                    <a:pt x="2" y="290"/>
                  </a:lnTo>
                  <a:lnTo>
                    <a:pt x="2" y="290"/>
                  </a:lnTo>
                  <a:lnTo>
                    <a:pt x="10" y="294"/>
                  </a:lnTo>
                  <a:lnTo>
                    <a:pt x="20" y="296"/>
                  </a:lnTo>
                  <a:lnTo>
                    <a:pt x="34" y="296"/>
                  </a:lnTo>
                  <a:lnTo>
                    <a:pt x="106" y="262"/>
                  </a:lnTo>
                  <a:lnTo>
                    <a:pt x="106" y="262"/>
                  </a:lnTo>
                  <a:lnTo>
                    <a:pt x="108" y="262"/>
                  </a:lnTo>
                  <a:lnTo>
                    <a:pt x="112" y="256"/>
                  </a:lnTo>
                  <a:lnTo>
                    <a:pt x="114" y="248"/>
                  </a:lnTo>
                  <a:lnTo>
                    <a:pt x="114" y="244"/>
                  </a:lnTo>
                  <a:lnTo>
                    <a:pt x="112" y="240"/>
                  </a:lnTo>
                  <a:lnTo>
                    <a:pt x="98" y="224"/>
                  </a:lnTo>
                  <a:lnTo>
                    <a:pt x="98" y="224"/>
                  </a:lnTo>
                  <a:lnTo>
                    <a:pt x="98" y="204"/>
                  </a:lnTo>
                  <a:lnTo>
                    <a:pt x="98" y="182"/>
                  </a:lnTo>
                  <a:lnTo>
                    <a:pt x="102" y="154"/>
                  </a:lnTo>
                  <a:lnTo>
                    <a:pt x="104" y="140"/>
                  </a:lnTo>
                  <a:lnTo>
                    <a:pt x="110" y="124"/>
                  </a:lnTo>
                  <a:lnTo>
                    <a:pt x="116" y="108"/>
                  </a:lnTo>
                  <a:lnTo>
                    <a:pt x="124" y="92"/>
                  </a:lnTo>
                  <a:lnTo>
                    <a:pt x="134" y="76"/>
                  </a:lnTo>
                  <a:lnTo>
                    <a:pt x="146" y="60"/>
                  </a:lnTo>
                  <a:lnTo>
                    <a:pt x="162" y="44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0" y="22"/>
                  </a:lnTo>
                  <a:lnTo>
                    <a:pt x="180" y="16"/>
                  </a:lnTo>
                  <a:lnTo>
                    <a:pt x="178" y="8"/>
                  </a:lnTo>
                  <a:lnTo>
                    <a:pt x="174" y="2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58" y="0"/>
                  </a:lnTo>
                  <a:lnTo>
                    <a:pt x="142" y="8"/>
                  </a:lnTo>
                  <a:lnTo>
                    <a:pt x="14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17" name="Freeform 25"/>
            <p:cNvSpPr>
              <a:spLocks/>
            </p:cNvSpPr>
            <p:nvPr/>
          </p:nvSpPr>
          <p:spPr bwMode="auto">
            <a:xfrm>
              <a:off x="6789" y="1413"/>
              <a:ext cx="230" cy="400"/>
            </a:xfrm>
            <a:custGeom>
              <a:avLst/>
              <a:gdLst>
                <a:gd name="T0" fmla="*/ 36 w 230"/>
                <a:gd name="T1" fmla="*/ 62 h 400"/>
                <a:gd name="T2" fmla="*/ 32 w 230"/>
                <a:gd name="T3" fmla="*/ 88 h 400"/>
                <a:gd name="T4" fmla="*/ 32 w 230"/>
                <a:gd name="T5" fmla="*/ 118 h 400"/>
                <a:gd name="T6" fmla="*/ 36 w 230"/>
                <a:gd name="T7" fmla="*/ 156 h 400"/>
                <a:gd name="T8" fmla="*/ 50 w 230"/>
                <a:gd name="T9" fmla="*/ 198 h 400"/>
                <a:gd name="T10" fmla="*/ 78 w 230"/>
                <a:gd name="T11" fmla="*/ 244 h 400"/>
                <a:gd name="T12" fmla="*/ 122 w 230"/>
                <a:gd name="T13" fmla="*/ 288 h 400"/>
                <a:gd name="T14" fmla="*/ 186 w 230"/>
                <a:gd name="T15" fmla="*/ 330 h 400"/>
                <a:gd name="T16" fmla="*/ 198 w 230"/>
                <a:gd name="T17" fmla="*/ 344 h 400"/>
                <a:gd name="T18" fmla="*/ 228 w 230"/>
                <a:gd name="T19" fmla="*/ 382 h 400"/>
                <a:gd name="T20" fmla="*/ 230 w 230"/>
                <a:gd name="T21" fmla="*/ 394 h 400"/>
                <a:gd name="T22" fmla="*/ 226 w 230"/>
                <a:gd name="T23" fmla="*/ 400 h 400"/>
                <a:gd name="T24" fmla="*/ 210 w 230"/>
                <a:gd name="T25" fmla="*/ 398 h 400"/>
                <a:gd name="T26" fmla="*/ 202 w 230"/>
                <a:gd name="T27" fmla="*/ 394 h 400"/>
                <a:gd name="T28" fmla="*/ 142 w 230"/>
                <a:gd name="T29" fmla="*/ 352 h 400"/>
                <a:gd name="T30" fmla="*/ 102 w 230"/>
                <a:gd name="T31" fmla="*/ 316 h 400"/>
                <a:gd name="T32" fmla="*/ 62 w 230"/>
                <a:gd name="T33" fmla="*/ 270 h 400"/>
                <a:gd name="T34" fmla="*/ 30 w 230"/>
                <a:gd name="T35" fmla="*/ 212 h 400"/>
                <a:gd name="T36" fmla="*/ 8 w 230"/>
                <a:gd name="T37" fmla="*/ 144 h 400"/>
                <a:gd name="T38" fmla="*/ 4 w 230"/>
                <a:gd name="T39" fmla="*/ 106 h 400"/>
                <a:gd name="T40" fmla="*/ 2 w 230"/>
                <a:gd name="T41" fmla="*/ 66 h 400"/>
                <a:gd name="T42" fmla="*/ 0 w 230"/>
                <a:gd name="T43" fmla="*/ 62 h 400"/>
                <a:gd name="T44" fmla="*/ 2 w 230"/>
                <a:gd name="T45" fmla="*/ 50 h 400"/>
                <a:gd name="T46" fmla="*/ 4 w 230"/>
                <a:gd name="T47" fmla="*/ 46 h 400"/>
                <a:gd name="T48" fmla="*/ 10 w 230"/>
                <a:gd name="T49" fmla="*/ 40 h 400"/>
                <a:gd name="T50" fmla="*/ 20 w 230"/>
                <a:gd name="T51" fmla="*/ 34 h 400"/>
                <a:gd name="T52" fmla="*/ 20 w 230"/>
                <a:gd name="T53" fmla="*/ 26 h 400"/>
                <a:gd name="T54" fmla="*/ 22 w 230"/>
                <a:gd name="T55" fmla="*/ 12 h 400"/>
                <a:gd name="T56" fmla="*/ 28 w 230"/>
                <a:gd name="T57" fmla="*/ 0 h 400"/>
                <a:gd name="T58" fmla="*/ 32 w 230"/>
                <a:gd name="T59" fmla="*/ 2 h 400"/>
                <a:gd name="T60" fmla="*/ 34 w 230"/>
                <a:gd name="T61" fmla="*/ 18 h 400"/>
                <a:gd name="T62" fmla="*/ 36 w 230"/>
                <a:gd name="T63" fmla="*/ 6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0" h="400">
                  <a:moveTo>
                    <a:pt x="36" y="62"/>
                  </a:moveTo>
                  <a:lnTo>
                    <a:pt x="36" y="62"/>
                  </a:lnTo>
                  <a:lnTo>
                    <a:pt x="34" y="68"/>
                  </a:lnTo>
                  <a:lnTo>
                    <a:pt x="32" y="88"/>
                  </a:lnTo>
                  <a:lnTo>
                    <a:pt x="30" y="102"/>
                  </a:lnTo>
                  <a:lnTo>
                    <a:pt x="32" y="118"/>
                  </a:lnTo>
                  <a:lnTo>
                    <a:pt x="32" y="136"/>
                  </a:lnTo>
                  <a:lnTo>
                    <a:pt x="36" y="156"/>
                  </a:lnTo>
                  <a:lnTo>
                    <a:pt x="42" y="176"/>
                  </a:lnTo>
                  <a:lnTo>
                    <a:pt x="50" y="198"/>
                  </a:lnTo>
                  <a:lnTo>
                    <a:pt x="62" y="220"/>
                  </a:lnTo>
                  <a:lnTo>
                    <a:pt x="78" y="244"/>
                  </a:lnTo>
                  <a:lnTo>
                    <a:pt x="98" y="266"/>
                  </a:lnTo>
                  <a:lnTo>
                    <a:pt x="122" y="288"/>
                  </a:lnTo>
                  <a:lnTo>
                    <a:pt x="152" y="310"/>
                  </a:lnTo>
                  <a:lnTo>
                    <a:pt x="186" y="330"/>
                  </a:lnTo>
                  <a:lnTo>
                    <a:pt x="186" y="330"/>
                  </a:lnTo>
                  <a:lnTo>
                    <a:pt x="198" y="344"/>
                  </a:lnTo>
                  <a:lnTo>
                    <a:pt x="220" y="370"/>
                  </a:lnTo>
                  <a:lnTo>
                    <a:pt x="228" y="382"/>
                  </a:lnTo>
                  <a:lnTo>
                    <a:pt x="230" y="388"/>
                  </a:lnTo>
                  <a:lnTo>
                    <a:pt x="230" y="394"/>
                  </a:lnTo>
                  <a:lnTo>
                    <a:pt x="228" y="396"/>
                  </a:lnTo>
                  <a:lnTo>
                    <a:pt x="226" y="400"/>
                  </a:lnTo>
                  <a:lnTo>
                    <a:pt x="220" y="400"/>
                  </a:lnTo>
                  <a:lnTo>
                    <a:pt x="210" y="398"/>
                  </a:lnTo>
                  <a:lnTo>
                    <a:pt x="210" y="398"/>
                  </a:lnTo>
                  <a:lnTo>
                    <a:pt x="202" y="394"/>
                  </a:lnTo>
                  <a:lnTo>
                    <a:pt x="176" y="378"/>
                  </a:lnTo>
                  <a:lnTo>
                    <a:pt x="142" y="352"/>
                  </a:lnTo>
                  <a:lnTo>
                    <a:pt x="122" y="336"/>
                  </a:lnTo>
                  <a:lnTo>
                    <a:pt x="102" y="316"/>
                  </a:lnTo>
                  <a:lnTo>
                    <a:pt x="82" y="294"/>
                  </a:lnTo>
                  <a:lnTo>
                    <a:pt x="62" y="270"/>
                  </a:lnTo>
                  <a:lnTo>
                    <a:pt x="46" y="242"/>
                  </a:lnTo>
                  <a:lnTo>
                    <a:pt x="30" y="212"/>
                  </a:lnTo>
                  <a:lnTo>
                    <a:pt x="18" y="180"/>
                  </a:lnTo>
                  <a:lnTo>
                    <a:pt x="8" y="144"/>
                  </a:lnTo>
                  <a:lnTo>
                    <a:pt x="4" y="126"/>
                  </a:lnTo>
                  <a:lnTo>
                    <a:pt x="4" y="106"/>
                  </a:lnTo>
                  <a:lnTo>
                    <a:pt x="2" y="8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4" y="46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2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18"/>
                  </a:lnTo>
                  <a:lnTo>
                    <a:pt x="34" y="34"/>
                  </a:lnTo>
                  <a:lnTo>
                    <a:pt x="3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19" name="Freeform 26"/>
            <p:cNvSpPr>
              <a:spLocks/>
            </p:cNvSpPr>
            <p:nvPr/>
          </p:nvSpPr>
          <p:spPr bwMode="auto">
            <a:xfrm>
              <a:off x="6789" y="1413"/>
              <a:ext cx="230" cy="400"/>
            </a:xfrm>
            <a:custGeom>
              <a:avLst/>
              <a:gdLst>
                <a:gd name="T0" fmla="*/ 36 w 230"/>
                <a:gd name="T1" fmla="*/ 62 h 400"/>
                <a:gd name="T2" fmla="*/ 36 w 230"/>
                <a:gd name="T3" fmla="*/ 62 h 400"/>
                <a:gd name="T4" fmla="*/ 34 w 230"/>
                <a:gd name="T5" fmla="*/ 68 h 400"/>
                <a:gd name="T6" fmla="*/ 32 w 230"/>
                <a:gd name="T7" fmla="*/ 88 h 400"/>
                <a:gd name="T8" fmla="*/ 30 w 230"/>
                <a:gd name="T9" fmla="*/ 102 h 400"/>
                <a:gd name="T10" fmla="*/ 32 w 230"/>
                <a:gd name="T11" fmla="*/ 118 h 400"/>
                <a:gd name="T12" fmla="*/ 32 w 230"/>
                <a:gd name="T13" fmla="*/ 136 h 400"/>
                <a:gd name="T14" fmla="*/ 36 w 230"/>
                <a:gd name="T15" fmla="*/ 156 h 400"/>
                <a:gd name="T16" fmla="*/ 42 w 230"/>
                <a:gd name="T17" fmla="*/ 176 h 400"/>
                <a:gd name="T18" fmla="*/ 50 w 230"/>
                <a:gd name="T19" fmla="*/ 198 h 400"/>
                <a:gd name="T20" fmla="*/ 62 w 230"/>
                <a:gd name="T21" fmla="*/ 220 h 400"/>
                <a:gd name="T22" fmla="*/ 78 w 230"/>
                <a:gd name="T23" fmla="*/ 244 h 400"/>
                <a:gd name="T24" fmla="*/ 98 w 230"/>
                <a:gd name="T25" fmla="*/ 266 h 400"/>
                <a:gd name="T26" fmla="*/ 122 w 230"/>
                <a:gd name="T27" fmla="*/ 288 h 400"/>
                <a:gd name="T28" fmla="*/ 152 w 230"/>
                <a:gd name="T29" fmla="*/ 310 h 400"/>
                <a:gd name="T30" fmla="*/ 186 w 230"/>
                <a:gd name="T31" fmla="*/ 330 h 400"/>
                <a:gd name="T32" fmla="*/ 186 w 230"/>
                <a:gd name="T33" fmla="*/ 330 h 400"/>
                <a:gd name="T34" fmla="*/ 198 w 230"/>
                <a:gd name="T35" fmla="*/ 344 h 400"/>
                <a:gd name="T36" fmla="*/ 220 w 230"/>
                <a:gd name="T37" fmla="*/ 370 h 400"/>
                <a:gd name="T38" fmla="*/ 228 w 230"/>
                <a:gd name="T39" fmla="*/ 382 h 400"/>
                <a:gd name="T40" fmla="*/ 230 w 230"/>
                <a:gd name="T41" fmla="*/ 388 h 400"/>
                <a:gd name="T42" fmla="*/ 230 w 230"/>
                <a:gd name="T43" fmla="*/ 394 h 400"/>
                <a:gd name="T44" fmla="*/ 228 w 230"/>
                <a:gd name="T45" fmla="*/ 396 h 400"/>
                <a:gd name="T46" fmla="*/ 226 w 230"/>
                <a:gd name="T47" fmla="*/ 400 h 400"/>
                <a:gd name="T48" fmla="*/ 220 w 230"/>
                <a:gd name="T49" fmla="*/ 400 h 400"/>
                <a:gd name="T50" fmla="*/ 210 w 230"/>
                <a:gd name="T51" fmla="*/ 398 h 400"/>
                <a:gd name="T52" fmla="*/ 210 w 230"/>
                <a:gd name="T53" fmla="*/ 398 h 400"/>
                <a:gd name="T54" fmla="*/ 202 w 230"/>
                <a:gd name="T55" fmla="*/ 394 h 400"/>
                <a:gd name="T56" fmla="*/ 176 w 230"/>
                <a:gd name="T57" fmla="*/ 378 h 400"/>
                <a:gd name="T58" fmla="*/ 142 w 230"/>
                <a:gd name="T59" fmla="*/ 352 h 400"/>
                <a:gd name="T60" fmla="*/ 122 w 230"/>
                <a:gd name="T61" fmla="*/ 336 h 400"/>
                <a:gd name="T62" fmla="*/ 102 w 230"/>
                <a:gd name="T63" fmla="*/ 316 h 400"/>
                <a:gd name="T64" fmla="*/ 82 w 230"/>
                <a:gd name="T65" fmla="*/ 294 h 400"/>
                <a:gd name="T66" fmla="*/ 62 w 230"/>
                <a:gd name="T67" fmla="*/ 270 h 400"/>
                <a:gd name="T68" fmla="*/ 46 w 230"/>
                <a:gd name="T69" fmla="*/ 242 h 400"/>
                <a:gd name="T70" fmla="*/ 30 w 230"/>
                <a:gd name="T71" fmla="*/ 212 h 400"/>
                <a:gd name="T72" fmla="*/ 18 w 230"/>
                <a:gd name="T73" fmla="*/ 180 h 400"/>
                <a:gd name="T74" fmla="*/ 8 w 230"/>
                <a:gd name="T75" fmla="*/ 144 h 400"/>
                <a:gd name="T76" fmla="*/ 4 w 230"/>
                <a:gd name="T77" fmla="*/ 126 h 400"/>
                <a:gd name="T78" fmla="*/ 4 w 230"/>
                <a:gd name="T79" fmla="*/ 106 h 400"/>
                <a:gd name="T80" fmla="*/ 2 w 230"/>
                <a:gd name="T81" fmla="*/ 86 h 400"/>
                <a:gd name="T82" fmla="*/ 2 w 230"/>
                <a:gd name="T83" fmla="*/ 66 h 400"/>
                <a:gd name="T84" fmla="*/ 2 w 230"/>
                <a:gd name="T85" fmla="*/ 66 h 400"/>
                <a:gd name="T86" fmla="*/ 0 w 230"/>
                <a:gd name="T87" fmla="*/ 62 h 400"/>
                <a:gd name="T88" fmla="*/ 0 w 230"/>
                <a:gd name="T89" fmla="*/ 56 h 400"/>
                <a:gd name="T90" fmla="*/ 2 w 230"/>
                <a:gd name="T91" fmla="*/ 50 h 400"/>
                <a:gd name="T92" fmla="*/ 2 w 230"/>
                <a:gd name="T93" fmla="*/ 50 h 400"/>
                <a:gd name="T94" fmla="*/ 4 w 230"/>
                <a:gd name="T95" fmla="*/ 46 h 400"/>
                <a:gd name="T96" fmla="*/ 10 w 230"/>
                <a:gd name="T97" fmla="*/ 40 h 400"/>
                <a:gd name="T98" fmla="*/ 10 w 230"/>
                <a:gd name="T99" fmla="*/ 40 h 400"/>
                <a:gd name="T100" fmla="*/ 14 w 230"/>
                <a:gd name="T101" fmla="*/ 36 h 400"/>
                <a:gd name="T102" fmla="*/ 20 w 230"/>
                <a:gd name="T103" fmla="*/ 34 h 400"/>
                <a:gd name="T104" fmla="*/ 20 w 230"/>
                <a:gd name="T105" fmla="*/ 34 h 400"/>
                <a:gd name="T106" fmla="*/ 20 w 230"/>
                <a:gd name="T107" fmla="*/ 26 h 400"/>
                <a:gd name="T108" fmla="*/ 22 w 230"/>
                <a:gd name="T109" fmla="*/ 12 h 400"/>
                <a:gd name="T110" fmla="*/ 22 w 230"/>
                <a:gd name="T111" fmla="*/ 12 h 400"/>
                <a:gd name="T112" fmla="*/ 26 w 230"/>
                <a:gd name="T113" fmla="*/ 2 h 400"/>
                <a:gd name="T114" fmla="*/ 28 w 230"/>
                <a:gd name="T115" fmla="*/ 0 h 400"/>
                <a:gd name="T116" fmla="*/ 30 w 230"/>
                <a:gd name="T117" fmla="*/ 0 h 400"/>
                <a:gd name="T118" fmla="*/ 32 w 230"/>
                <a:gd name="T119" fmla="*/ 2 h 400"/>
                <a:gd name="T120" fmla="*/ 34 w 230"/>
                <a:gd name="T121" fmla="*/ 6 h 400"/>
                <a:gd name="T122" fmla="*/ 34 w 230"/>
                <a:gd name="T123" fmla="*/ 18 h 400"/>
                <a:gd name="T124" fmla="*/ 34 w 230"/>
                <a:gd name="T125" fmla="*/ 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0" h="400">
                  <a:moveTo>
                    <a:pt x="36" y="62"/>
                  </a:moveTo>
                  <a:lnTo>
                    <a:pt x="36" y="62"/>
                  </a:lnTo>
                  <a:lnTo>
                    <a:pt x="34" y="68"/>
                  </a:lnTo>
                  <a:lnTo>
                    <a:pt x="32" y="88"/>
                  </a:lnTo>
                  <a:lnTo>
                    <a:pt x="30" y="102"/>
                  </a:lnTo>
                  <a:lnTo>
                    <a:pt x="32" y="118"/>
                  </a:lnTo>
                  <a:lnTo>
                    <a:pt x="32" y="136"/>
                  </a:lnTo>
                  <a:lnTo>
                    <a:pt x="36" y="156"/>
                  </a:lnTo>
                  <a:lnTo>
                    <a:pt x="42" y="176"/>
                  </a:lnTo>
                  <a:lnTo>
                    <a:pt x="50" y="198"/>
                  </a:lnTo>
                  <a:lnTo>
                    <a:pt x="62" y="220"/>
                  </a:lnTo>
                  <a:lnTo>
                    <a:pt x="78" y="244"/>
                  </a:lnTo>
                  <a:lnTo>
                    <a:pt x="98" y="266"/>
                  </a:lnTo>
                  <a:lnTo>
                    <a:pt x="122" y="288"/>
                  </a:lnTo>
                  <a:lnTo>
                    <a:pt x="152" y="310"/>
                  </a:lnTo>
                  <a:lnTo>
                    <a:pt x="186" y="330"/>
                  </a:lnTo>
                  <a:lnTo>
                    <a:pt x="186" y="330"/>
                  </a:lnTo>
                  <a:lnTo>
                    <a:pt x="198" y="344"/>
                  </a:lnTo>
                  <a:lnTo>
                    <a:pt x="220" y="370"/>
                  </a:lnTo>
                  <a:lnTo>
                    <a:pt x="228" y="382"/>
                  </a:lnTo>
                  <a:lnTo>
                    <a:pt x="230" y="388"/>
                  </a:lnTo>
                  <a:lnTo>
                    <a:pt x="230" y="394"/>
                  </a:lnTo>
                  <a:lnTo>
                    <a:pt x="228" y="396"/>
                  </a:lnTo>
                  <a:lnTo>
                    <a:pt x="226" y="400"/>
                  </a:lnTo>
                  <a:lnTo>
                    <a:pt x="220" y="400"/>
                  </a:lnTo>
                  <a:lnTo>
                    <a:pt x="210" y="398"/>
                  </a:lnTo>
                  <a:lnTo>
                    <a:pt x="210" y="398"/>
                  </a:lnTo>
                  <a:lnTo>
                    <a:pt x="202" y="394"/>
                  </a:lnTo>
                  <a:lnTo>
                    <a:pt x="176" y="378"/>
                  </a:lnTo>
                  <a:lnTo>
                    <a:pt x="142" y="352"/>
                  </a:lnTo>
                  <a:lnTo>
                    <a:pt x="122" y="336"/>
                  </a:lnTo>
                  <a:lnTo>
                    <a:pt x="102" y="316"/>
                  </a:lnTo>
                  <a:lnTo>
                    <a:pt x="82" y="294"/>
                  </a:lnTo>
                  <a:lnTo>
                    <a:pt x="62" y="270"/>
                  </a:lnTo>
                  <a:lnTo>
                    <a:pt x="46" y="242"/>
                  </a:lnTo>
                  <a:lnTo>
                    <a:pt x="30" y="212"/>
                  </a:lnTo>
                  <a:lnTo>
                    <a:pt x="18" y="180"/>
                  </a:lnTo>
                  <a:lnTo>
                    <a:pt x="8" y="144"/>
                  </a:lnTo>
                  <a:lnTo>
                    <a:pt x="4" y="126"/>
                  </a:lnTo>
                  <a:lnTo>
                    <a:pt x="4" y="106"/>
                  </a:lnTo>
                  <a:lnTo>
                    <a:pt x="2" y="8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4" y="46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2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18"/>
                  </a:lnTo>
                  <a:lnTo>
                    <a:pt x="34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27"/>
            <p:cNvSpPr>
              <a:spLocks/>
            </p:cNvSpPr>
            <p:nvPr/>
          </p:nvSpPr>
          <p:spPr bwMode="auto">
            <a:xfrm>
              <a:off x="6917" y="1437"/>
              <a:ext cx="612" cy="396"/>
            </a:xfrm>
            <a:custGeom>
              <a:avLst/>
              <a:gdLst>
                <a:gd name="T0" fmla="*/ 608 w 612"/>
                <a:gd name="T1" fmla="*/ 264 h 396"/>
                <a:gd name="T2" fmla="*/ 610 w 612"/>
                <a:gd name="T3" fmla="*/ 226 h 396"/>
                <a:gd name="T4" fmla="*/ 600 w 612"/>
                <a:gd name="T5" fmla="*/ 188 h 396"/>
                <a:gd name="T6" fmla="*/ 580 w 612"/>
                <a:gd name="T7" fmla="*/ 150 h 396"/>
                <a:gd name="T8" fmla="*/ 548 w 612"/>
                <a:gd name="T9" fmla="*/ 114 h 396"/>
                <a:gd name="T10" fmla="*/ 510 w 612"/>
                <a:gd name="T11" fmla="*/ 82 h 396"/>
                <a:gd name="T12" fmla="*/ 462 w 612"/>
                <a:gd name="T13" fmla="*/ 52 h 396"/>
                <a:gd name="T14" fmla="*/ 408 w 612"/>
                <a:gd name="T15" fmla="*/ 30 h 396"/>
                <a:gd name="T16" fmla="*/ 346 w 612"/>
                <a:gd name="T17" fmla="*/ 12 h 396"/>
                <a:gd name="T18" fmla="*/ 316 w 612"/>
                <a:gd name="T19" fmla="*/ 6 h 396"/>
                <a:gd name="T20" fmla="*/ 256 w 612"/>
                <a:gd name="T21" fmla="*/ 0 h 396"/>
                <a:gd name="T22" fmla="*/ 198 w 612"/>
                <a:gd name="T23" fmla="*/ 4 h 396"/>
                <a:gd name="T24" fmla="*/ 144 w 612"/>
                <a:gd name="T25" fmla="*/ 12 h 396"/>
                <a:gd name="T26" fmla="*/ 98 w 612"/>
                <a:gd name="T27" fmla="*/ 28 h 396"/>
                <a:gd name="T28" fmla="*/ 60 w 612"/>
                <a:gd name="T29" fmla="*/ 50 h 396"/>
                <a:gd name="T30" fmla="*/ 30 w 612"/>
                <a:gd name="T31" fmla="*/ 80 h 396"/>
                <a:gd name="T32" fmla="*/ 10 w 612"/>
                <a:gd name="T33" fmla="*/ 112 h 396"/>
                <a:gd name="T34" fmla="*/ 4 w 612"/>
                <a:gd name="T35" fmla="*/ 132 h 396"/>
                <a:gd name="T36" fmla="*/ 2 w 612"/>
                <a:gd name="T37" fmla="*/ 170 h 396"/>
                <a:gd name="T38" fmla="*/ 12 w 612"/>
                <a:gd name="T39" fmla="*/ 208 h 396"/>
                <a:gd name="T40" fmla="*/ 32 w 612"/>
                <a:gd name="T41" fmla="*/ 246 h 396"/>
                <a:gd name="T42" fmla="*/ 64 w 612"/>
                <a:gd name="T43" fmla="*/ 282 h 396"/>
                <a:gd name="T44" fmla="*/ 102 w 612"/>
                <a:gd name="T45" fmla="*/ 314 h 396"/>
                <a:gd name="T46" fmla="*/ 150 w 612"/>
                <a:gd name="T47" fmla="*/ 344 h 396"/>
                <a:gd name="T48" fmla="*/ 204 w 612"/>
                <a:gd name="T49" fmla="*/ 366 h 396"/>
                <a:gd name="T50" fmla="*/ 266 w 612"/>
                <a:gd name="T51" fmla="*/ 384 h 396"/>
                <a:gd name="T52" fmla="*/ 296 w 612"/>
                <a:gd name="T53" fmla="*/ 390 h 396"/>
                <a:gd name="T54" fmla="*/ 356 w 612"/>
                <a:gd name="T55" fmla="*/ 396 h 396"/>
                <a:gd name="T56" fmla="*/ 414 w 612"/>
                <a:gd name="T57" fmla="*/ 394 h 396"/>
                <a:gd name="T58" fmla="*/ 466 w 612"/>
                <a:gd name="T59" fmla="*/ 384 h 396"/>
                <a:gd name="T60" fmla="*/ 514 w 612"/>
                <a:gd name="T61" fmla="*/ 368 h 396"/>
                <a:gd name="T62" fmla="*/ 552 w 612"/>
                <a:gd name="T63" fmla="*/ 346 h 396"/>
                <a:gd name="T64" fmla="*/ 582 w 612"/>
                <a:gd name="T65" fmla="*/ 316 h 396"/>
                <a:gd name="T66" fmla="*/ 602 w 612"/>
                <a:gd name="T67" fmla="*/ 284 h 396"/>
                <a:gd name="T68" fmla="*/ 608 w 612"/>
                <a:gd name="T69" fmla="*/ 264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2" h="396">
                  <a:moveTo>
                    <a:pt x="608" y="264"/>
                  </a:moveTo>
                  <a:lnTo>
                    <a:pt x="608" y="264"/>
                  </a:lnTo>
                  <a:lnTo>
                    <a:pt x="612" y="246"/>
                  </a:lnTo>
                  <a:lnTo>
                    <a:pt x="610" y="226"/>
                  </a:lnTo>
                  <a:lnTo>
                    <a:pt x="608" y="206"/>
                  </a:lnTo>
                  <a:lnTo>
                    <a:pt x="600" y="188"/>
                  </a:lnTo>
                  <a:lnTo>
                    <a:pt x="592" y="168"/>
                  </a:lnTo>
                  <a:lnTo>
                    <a:pt x="580" y="150"/>
                  </a:lnTo>
                  <a:lnTo>
                    <a:pt x="566" y="132"/>
                  </a:lnTo>
                  <a:lnTo>
                    <a:pt x="548" y="114"/>
                  </a:lnTo>
                  <a:lnTo>
                    <a:pt x="530" y="98"/>
                  </a:lnTo>
                  <a:lnTo>
                    <a:pt x="510" y="82"/>
                  </a:lnTo>
                  <a:lnTo>
                    <a:pt x="486" y="66"/>
                  </a:lnTo>
                  <a:lnTo>
                    <a:pt x="462" y="52"/>
                  </a:lnTo>
                  <a:lnTo>
                    <a:pt x="436" y="40"/>
                  </a:lnTo>
                  <a:lnTo>
                    <a:pt x="408" y="30"/>
                  </a:lnTo>
                  <a:lnTo>
                    <a:pt x="378" y="20"/>
                  </a:lnTo>
                  <a:lnTo>
                    <a:pt x="346" y="12"/>
                  </a:lnTo>
                  <a:lnTo>
                    <a:pt x="346" y="12"/>
                  </a:lnTo>
                  <a:lnTo>
                    <a:pt x="316" y="6"/>
                  </a:lnTo>
                  <a:lnTo>
                    <a:pt x="286" y="2"/>
                  </a:lnTo>
                  <a:lnTo>
                    <a:pt x="256" y="0"/>
                  </a:lnTo>
                  <a:lnTo>
                    <a:pt x="226" y="2"/>
                  </a:lnTo>
                  <a:lnTo>
                    <a:pt x="198" y="4"/>
                  </a:lnTo>
                  <a:lnTo>
                    <a:pt x="170" y="6"/>
                  </a:lnTo>
                  <a:lnTo>
                    <a:pt x="144" y="12"/>
                  </a:lnTo>
                  <a:lnTo>
                    <a:pt x="120" y="20"/>
                  </a:lnTo>
                  <a:lnTo>
                    <a:pt x="98" y="28"/>
                  </a:lnTo>
                  <a:lnTo>
                    <a:pt x="78" y="38"/>
                  </a:lnTo>
                  <a:lnTo>
                    <a:pt x="60" y="50"/>
                  </a:lnTo>
                  <a:lnTo>
                    <a:pt x="42" y="64"/>
                  </a:lnTo>
                  <a:lnTo>
                    <a:pt x="30" y="80"/>
                  </a:lnTo>
                  <a:lnTo>
                    <a:pt x="18" y="96"/>
                  </a:lnTo>
                  <a:lnTo>
                    <a:pt x="10" y="112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0" y="150"/>
                  </a:lnTo>
                  <a:lnTo>
                    <a:pt x="2" y="170"/>
                  </a:lnTo>
                  <a:lnTo>
                    <a:pt x="4" y="190"/>
                  </a:lnTo>
                  <a:lnTo>
                    <a:pt x="12" y="208"/>
                  </a:lnTo>
                  <a:lnTo>
                    <a:pt x="20" y="228"/>
                  </a:lnTo>
                  <a:lnTo>
                    <a:pt x="32" y="246"/>
                  </a:lnTo>
                  <a:lnTo>
                    <a:pt x="46" y="264"/>
                  </a:lnTo>
                  <a:lnTo>
                    <a:pt x="64" y="282"/>
                  </a:lnTo>
                  <a:lnTo>
                    <a:pt x="82" y="298"/>
                  </a:lnTo>
                  <a:lnTo>
                    <a:pt x="102" y="314"/>
                  </a:lnTo>
                  <a:lnTo>
                    <a:pt x="126" y="330"/>
                  </a:lnTo>
                  <a:lnTo>
                    <a:pt x="150" y="344"/>
                  </a:lnTo>
                  <a:lnTo>
                    <a:pt x="176" y="356"/>
                  </a:lnTo>
                  <a:lnTo>
                    <a:pt x="204" y="366"/>
                  </a:lnTo>
                  <a:lnTo>
                    <a:pt x="234" y="376"/>
                  </a:lnTo>
                  <a:lnTo>
                    <a:pt x="266" y="384"/>
                  </a:lnTo>
                  <a:lnTo>
                    <a:pt x="266" y="384"/>
                  </a:lnTo>
                  <a:lnTo>
                    <a:pt x="296" y="390"/>
                  </a:lnTo>
                  <a:lnTo>
                    <a:pt x="326" y="394"/>
                  </a:lnTo>
                  <a:lnTo>
                    <a:pt x="356" y="396"/>
                  </a:lnTo>
                  <a:lnTo>
                    <a:pt x="386" y="396"/>
                  </a:lnTo>
                  <a:lnTo>
                    <a:pt x="414" y="394"/>
                  </a:lnTo>
                  <a:lnTo>
                    <a:pt x="442" y="390"/>
                  </a:lnTo>
                  <a:lnTo>
                    <a:pt x="466" y="384"/>
                  </a:lnTo>
                  <a:lnTo>
                    <a:pt x="492" y="376"/>
                  </a:lnTo>
                  <a:lnTo>
                    <a:pt x="514" y="368"/>
                  </a:lnTo>
                  <a:lnTo>
                    <a:pt x="534" y="358"/>
                  </a:lnTo>
                  <a:lnTo>
                    <a:pt x="552" y="346"/>
                  </a:lnTo>
                  <a:lnTo>
                    <a:pt x="568" y="332"/>
                  </a:lnTo>
                  <a:lnTo>
                    <a:pt x="582" y="316"/>
                  </a:lnTo>
                  <a:lnTo>
                    <a:pt x="594" y="300"/>
                  </a:lnTo>
                  <a:lnTo>
                    <a:pt x="602" y="284"/>
                  </a:lnTo>
                  <a:lnTo>
                    <a:pt x="608" y="264"/>
                  </a:lnTo>
                  <a:lnTo>
                    <a:pt x="608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28"/>
            <p:cNvSpPr>
              <a:spLocks/>
            </p:cNvSpPr>
            <p:nvPr/>
          </p:nvSpPr>
          <p:spPr bwMode="auto">
            <a:xfrm>
              <a:off x="7043" y="1513"/>
              <a:ext cx="88" cy="78"/>
            </a:xfrm>
            <a:custGeom>
              <a:avLst/>
              <a:gdLst>
                <a:gd name="T0" fmla="*/ 40 w 88"/>
                <a:gd name="T1" fmla="*/ 70 h 78"/>
                <a:gd name="T2" fmla="*/ 40 w 88"/>
                <a:gd name="T3" fmla="*/ 70 h 78"/>
                <a:gd name="T4" fmla="*/ 56 w 88"/>
                <a:gd name="T5" fmla="*/ 74 h 78"/>
                <a:gd name="T6" fmla="*/ 68 w 88"/>
                <a:gd name="T7" fmla="*/ 78 h 78"/>
                <a:gd name="T8" fmla="*/ 68 w 88"/>
                <a:gd name="T9" fmla="*/ 78 h 78"/>
                <a:gd name="T10" fmla="*/ 74 w 88"/>
                <a:gd name="T11" fmla="*/ 72 h 78"/>
                <a:gd name="T12" fmla="*/ 74 w 88"/>
                <a:gd name="T13" fmla="*/ 72 h 78"/>
                <a:gd name="T14" fmla="*/ 80 w 88"/>
                <a:gd name="T15" fmla="*/ 64 h 78"/>
                <a:gd name="T16" fmla="*/ 84 w 88"/>
                <a:gd name="T17" fmla="*/ 56 h 78"/>
                <a:gd name="T18" fmla="*/ 86 w 88"/>
                <a:gd name="T19" fmla="*/ 48 h 78"/>
                <a:gd name="T20" fmla="*/ 88 w 88"/>
                <a:gd name="T21" fmla="*/ 40 h 78"/>
                <a:gd name="T22" fmla="*/ 86 w 88"/>
                <a:gd name="T23" fmla="*/ 30 h 78"/>
                <a:gd name="T24" fmla="*/ 84 w 88"/>
                <a:gd name="T25" fmla="*/ 22 h 78"/>
                <a:gd name="T26" fmla="*/ 80 w 88"/>
                <a:gd name="T27" fmla="*/ 16 h 78"/>
                <a:gd name="T28" fmla="*/ 76 w 88"/>
                <a:gd name="T29" fmla="*/ 10 h 78"/>
                <a:gd name="T30" fmla="*/ 76 w 88"/>
                <a:gd name="T31" fmla="*/ 10 h 78"/>
                <a:gd name="T32" fmla="*/ 68 w 88"/>
                <a:gd name="T33" fmla="*/ 4 h 78"/>
                <a:gd name="T34" fmla="*/ 60 w 88"/>
                <a:gd name="T35" fmla="*/ 2 h 78"/>
                <a:gd name="T36" fmla="*/ 52 w 88"/>
                <a:gd name="T37" fmla="*/ 0 h 78"/>
                <a:gd name="T38" fmla="*/ 44 w 88"/>
                <a:gd name="T39" fmla="*/ 0 h 78"/>
                <a:gd name="T40" fmla="*/ 36 w 88"/>
                <a:gd name="T41" fmla="*/ 2 h 78"/>
                <a:gd name="T42" fmla="*/ 28 w 88"/>
                <a:gd name="T43" fmla="*/ 6 h 78"/>
                <a:gd name="T44" fmla="*/ 20 w 88"/>
                <a:gd name="T45" fmla="*/ 10 h 78"/>
                <a:gd name="T46" fmla="*/ 12 w 88"/>
                <a:gd name="T47" fmla="*/ 18 h 78"/>
                <a:gd name="T48" fmla="*/ 12 w 88"/>
                <a:gd name="T49" fmla="*/ 18 h 78"/>
                <a:gd name="T50" fmla="*/ 6 w 88"/>
                <a:gd name="T51" fmla="*/ 28 h 78"/>
                <a:gd name="T52" fmla="*/ 0 w 88"/>
                <a:gd name="T53" fmla="*/ 40 h 78"/>
                <a:gd name="T54" fmla="*/ 0 w 88"/>
                <a:gd name="T55" fmla="*/ 54 h 78"/>
                <a:gd name="T56" fmla="*/ 2 w 88"/>
                <a:gd name="T57" fmla="*/ 66 h 78"/>
                <a:gd name="T58" fmla="*/ 2 w 88"/>
                <a:gd name="T59" fmla="*/ 66 h 78"/>
                <a:gd name="T60" fmla="*/ 20 w 88"/>
                <a:gd name="T61" fmla="*/ 66 h 78"/>
                <a:gd name="T62" fmla="*/ 40 w 88"/>
                <a:gd name="T63" fmla="*/ 70 h 78"/>
                <a:gd name="T64" fmla="*/ 40 w 88"/>
                <a:gd name="T65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78">
                  <a:moveTo>
                    <a:pt x="40" y="70"/>
                  </a:moveTo>
                  <a:lnTo>
                    <a:pt x="40" y="70"/>
                  </a:lnTo>
                  <a:lnTo>
                    <a:pt x="56" y="74"/>
                  </a:lnTo>
                  <a:lnTo>
                    <a:pt x="68" y="78"/>
                  </a:lnTo>
                  <a:lnTo>
                    <a:pt x="68" y="78"/>
                  </a:lnTo>
                  <a:lnTo>
                    <a:pt x="74" y="72"/>
                  </a:lnTo>
                  <a:lnTo>
                    <a:pt x="74" y="72"/>
                  </a:lnTo>
                  <a:lnTo>
                    <a:pt x="80" y="64"/>
                  </a:lnTo>
                  <a:lnTo>
                    <a:pt x="84" y="56"/>
                  </a:lnTo>
                  <a:lnTo>
                    <a:pt x="86" y="48"/>
                  </a:lnTo>
                  <a:lnTo>
                    <a:pt x="88" y="40"/>
                  </a:lnTo>
                  <a:lnTo>
                    <a:pt x="86" y="30"/>
                  </a:lnTo>
                  <a:lnTo>
                    <a:pt x="84" y="22"/>
                  </a:lnTo>
                  <a:lnTo>
                    <a:pt x="80" y="1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8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6" y="28"/>
                  </a:lnTo>
                  <a:lnTo>
                    <a:pt x="0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0" y="66"/>
                  </a:lnTo>
                  <a:lnTo>
                    <a:pt x="40" y="70"/>
                  </a:lnTo>
                  <a:lnTo>
                    <a:pt x="4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29"/>
            <p:cNvSpPr>
              <a:spLocks/>
            </p:cNvSpPr>
            <p:nvPr/>
          </p:nvSpPr>
          <p:spPr bwMode="auto">
            <a:xfrm>
              <a:off x="7269" y="1561"/>
              <a:ext cx="82" cy="84"/>
            </a:xfrm>
            <a:custGeom>
              <a:avLst/>
              <a:gdLst>
                <a:gd name="T0" fmla="*/ 10 w 82"/>
                <a:gd name="T1" fmla="*/ 76 h 84"/>
                <a:gd name="T2" fmla="*/ 10 w 82"/>
                <a:gd name="T3" fmla="*/ 76 h 84"/>
                <a:gd name="T4" fmla="*/ 28 w 82"/>
                <a:gd name="T5" fmla="*/ 78 h 84"/>
                <a:gd name="T6" fmla="*/ 50 w 82"/>
                <a:gd name="T7" fmla="*/ 80 h 84"/>
                <a:gd name="T8" fmla="*/ 50 w 82"/>
                <a:gd name="T9" fmla="*/ 80 h 84"/>
                <a:gd name="T10" fmla="*/ 66 w 82"/>
                <a:gd name="T11" fmla="*/ 84 h 84"/>
                <a:gd name="T12" fmla="*/ 66 w 82"/>
                <a:gd name="T13" fmla="*/ 84 h 84"/>
                <a:gd name="T14" fmla="*/ 74 w 82"/>
                <a:gd name="T15" fmla="*/ 76 h 84"/>
                <a:gd name="T16" fmla="*/ 80 w 82"/>
                <a:gd name="T17" fmla="*/ 66 h 84"/>
                <a:gd name="T18" fmla="*/ 82 w 82"/>
                <a:gd name="T19" fmla="*/ 52 h 84"/>
                <a:gd name="T20" fmla="*/ 82 w 82"/>
                <a:gd name="T21" fmla="*/ 40 h 84"/>
                <a:gd name="T22" fmla="*/ 82 w 82"/>
                <a:gd name="T23" fmla="*/ 40 h 84"/>
                <a:gd name="T24" fmla="*/ 78 w 82"/>
                <a:gd name="T25" fmla="*/ 30 h 84"/>
                <a:gd name="T26" fmla="*/ 74 w 82"/>
                <a:gd name="T27" fmla="*/ 22 h 84"/>
                <a:gd name="T28" fmla="*/ 70 w 82"/>
                <a:gd name="T29" fmla="*/ 14 h 84"/>
                <a:gd name="T30" fmla="*/ 64 w 82"/>
                <a:gd name="T31" fmla="*/ 8 h 84"/>
                <a:gd name="T32" fmla="*/ 56 w 82"/>
                <a:gd name="T33" fmla="*/ 4 h 84"/>
                <a:gd name="T34" fmla="*/ 48 w 82"/>
                <a:gd name="T35" fmla="*/ 2 h 84"/>
                <a:gd name="T36" fmla="*/ 40 w 82"/>
                <a:gd name="T37" fmla="*/ 0 h 84"/>
                <a:gd name="T38" fmla="*/ 32 w 82"/>
                <a:gd name="T39" fmla="*/ 0 h 84"/>
                <a:gd name="T40" fmla="*/ 32 w 82"/>
                <a:gd name="T41" fmla="*/ 0 h 84"/>
                <a:gd name="T42" fmla="*/ 24 w 82"/>
                <a:gd name="T43" fmla="*/ 2 h 84"/>
                <a:gd name="T44" fmla="*/ 18 w 82"/>
                <a:gd name="T45" fmla="*/ 6 h 84"/>
                <a:gd name="T46" fmla="*/ 12 w 82"/>
                <a:gd name="T47" fmla="*/ 12 h 84"/>
                <a:gd name="T48" fmla="*/ 6 w 82"/>
                <a:gd name="T49" fmla="*/ 20 h 84"/>
                <a:gd name="T50" fmla="*/ 2 w 82"/>
                <a:gd name="T51" fmla="*/ 26 h 84"/>
                <a:gd name="T52" fmla="*/ 0 w 82"/>
                <a:gd name="T53" fmla="*/ 36 h 84"/>
                <a:gd name="T54" fmla="*/ 0 w 82"/>
                <a:gd name="T55" fmla="*/ 44 h 84"/>
                <a:gd name="T56" fmla="*/ 0 w 82"/>
                <a:gd name="T57" fmla="*/ 54 h 84"/>
                <a:gd name="T58" fmla="*/ 0 w 82"/>
                <a:gd name="T59" fmla="*/ 54 h 84"/>
                <a:gd name="T60" fmla="*/ 4 w 82"/>
                <a:gd name="T61" fmla="*/ 66 h 84"/>
                <a:gd name="T62" fmla="*/ 10 w 82"/>
                <a:gd name="T63" fmla="*/ 76 h 84"/>
                <a:gd name="T64" fmla="*/ 10 w 82"/>
                <a:gd name="T65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4">
                  <a:moveTo>
                    <a:pt x="10" y="76"/>
                  </a:moveTo>
                  <a:lnTo>
                    <a:pt x="10" y="76"/>
                  </a:lnTo>
                  <a:lnTo>
                    <a:pt x="28" y="78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74" y="76"/>
                  </a:lnTo>
                  <a:lnTo>
                    <a:pt x="80" y="66"/>
                  </a:lnTo>
                  <a:lnTo>
                    <a:pt x="82" y="52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78" y="30"/>
                  </a:lnTo>
                  <a:lnTo>
                    <a:pt x="74" y="22"/>
                  </a:lnTo>
                  <a:lnTo>
                    <a:pt x="70" y="14"/>
                  </a:lnTo>
                  <a:lnTo>
                    <a:pt x="64" y="8"/>
                  </a:lnTo>
                  <a:lnTo>
                    <a:pt x="56" y="4"/>
                  </a:lnTo>
                  <a:lnTo>
                    <a:pt x="48" y="2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" y="66"/>
                  </a:lnTo>
                  <a:lnTo>
                    <a:pt x="10" y="76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30"/>
            <p:cNvSpPr>
              <a:spLocks/>
            </p:cNvSpPr>
            <p:nvPr/>
          </p:nvSpPr>
          <p:spPr bwMode="auto">
            <a:xfrm>
              <a:off x="7071" y="1551"/>
              <a:ext cx="32" cy="46"/>
            </a:xfrm>
            <a:custGeom>
              <a:avLst/>
              <a:gdLst>
                <a:gd name="T0" fmla="*/ 32 w 32"/>
                <a:gd name="T1" fmla="*/ 26 h 46"/>
                <a:gd name="T2" fmla="*/ 32 w 32"/>
                <a:gd name="T3" fmla="*/ 26 h 46"/>
                <a:gd name="T4" fmla="*/ 32 w 32"/>
                <a:gd name="T5" fmla="*/ 16 h 46"/>
                <a:gd name="T6" fmla="*/ 30 w 32"/>
                <a:gd name="T7" fmla="*/ 8 h 46"/>
                <a:gd name="T8" fmla="*/ 26 w 32"/>
                <a:gd name="T9" fmla="*/ 2 h 46"/>
                <a:gd name="T10" fmla="*/ 22 w 32"/>
                <a:gd name="T11" fmla="*/ 0 h 46"/>
                <a:gd name="T12" fmla="*/ 22 w 32"/>
                <a:gd name="T13" fmla="*/ 0 h 46"/>
                <a:gd name="T14" fmla="*/ 14 w 32"/>
                <a:gd name="T15" fmla="*/ 0 h 46"/>
                <a:gd name="T16" fmla="*/ 8 w 32"/>
                <a:gd name="T17" fmla="*/ 4 h 46"/>
                <a:gd name="T18" fmla="*/ 4 w 32"/>
                <a:gd name="T19" fmla="*/ 10 h 46"/>
                <a:gd name="T20" fmla="*/ 2 w 32"/>
                <a:gd name="T21" fmla="*/ 18 h 46"/>
                <a:gd name="T22" fmla="*/ 2 w 32"/>
                <a:gd name="T23" fmla="*/ 18 h 46"/>
                <a:gd name="T24" fmla="*/ 0 w 32"/>
                <a:gd name="T25" fmla="*/ 28 h 46"/>
                <a:gd name="T26" fmla="*/ 2 w 32"/>
                <a:gd name="T27" fmla="*/ 36 h 46"/>
                <a:gd name="T28" fmla="*/ 6 w 32"/>
                <a:gd name="T29" fmla="*/ 42 h 46"/>
                <a:gd name="T30" fmla="*/ 12 w 32"/>
                <a:gd name="T31" fmla="*/ 46 h 46"/>
                <a:gd name="T32" fmla="*/ 12 w 32"/>
                <a:gd name="T33" fmla="*/ 46 h 46"/>
                <a:gd name="T34" fmla="*/ 18 w 32"/>
                <a:gd name="T35" fmla="*/ 44 h 46"/>
                <a:gd name="T36" fmla="*/ 24 w 32"/>
                <a:gd name="T37" fmla="*/ 40 h 46"/>
                <a:gd name="T38" fmla="*/ 28 w 32"/>
                <a:gd name="T39" fmla="*/ 34 h 46"/>
                <a:gd name="T40" fmla="*/ 32 w 32"/>
                <a:gd name="T41" fmla="*/ 26 h 46"/>
                <a:gd name="T42" fmla="*/ 32 w 32"/>
                <a:gd name="T43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6">
                  <a:moveTo>
                    <a:pt x="32" y="26"/>
                  </a:moveTo>
                  <a:lnTo>
                    <a:pt x="32" y="26"/>
                  </a:lnTo>
                  <a:lnTo>
                    <a:pt x="32" y="16"/>
                  </a:lnTo>
                  <a:lnTo>
                    <a:pt x="30" y="8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8" y="44"/>
                  </a:lnTo>
                  <a:lnTo>
                    <a:pt x="24" y="40"/>
                  </a:lnTo>
                  <a:lnTo>
                    <a:pt x="28" y="34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31"/>
            <p:cNvSpPr>
              <a:spLocks/>
            </p:cNvSpPr>
            <p:nvPr/>
          </p:nvSpPr>
          <p:spPr bwMode="auto">
            <a:xfrm>
              <a:off x="7293" y="1605"/>
              <a:ext cx="30" cy="46"/>
            </a:xfrm>
            <a:custGeom>
              <a:avLst/>
              <a:gdLst>
                <a:gd name="T0" fmla="*/ 30 w 30"/>
                <a:gd name="T1" fmla="*/ 26 h 46"/>
                <a:gd name="T2" fmla="*/ 30 w 30"/>
                <a:gd name="T3" fmla="*/ 26 h 46"/>
                <a:gd name="T4" fmla="*/ 30 w 30"/>
                <a:gd name="T5" fmla="*/ 18 h 46"/>
                <a:gd name="T6" fmla="*/ 30 w 30"/>
                <a:gd name="T7" fmla="*/ 10 h 46"/>
                <a:gd name="T8" fmla="*/ 26 w 30"/>
                <a:gd name="T9" fmla="*/ 4 h 46"/>
                <a:gd name="T10" fmla="*/ 20 w 30"/>
                <a:gd name="T11" fmla="*/ 0 h 46"/>
                <a:gd name="T12" fmla="*/ 20 w 30"/>
                <a:gd name="T13" fmla="*/ 0 h 46"/>
                <a:gd name="T14" fmla="*/ 14 w 30"/>
                <a:gd name="T15" fmla="*/ 2 h 46"/>
                <a:gd name="T16" fmla="*/ 8 w 30"/>
                <a:gd name="T17" fmla="*/ 6 h 46"/>
                <a:gd name="T18" fmla="*/ 4 w 30"/>
                <a:gd name="T19" fmla="*/ 12 h 46"/>
                <a:gd name="T20" fmla="*/ 0 w 30"/>
                <a:gd name="T21" fmla="*/ 20 h 46"/>
                <a:gd name="T22" fmla="*/ 0 w 30"/>
                <a:gd name="T23" fmla="*/ 20 h 46"/>
                <a:gd name="T24" fmla="*/ 0 w 30"/>
                <a:gd name="T25" fmla="*/ 30 h 46"/>
                <a:gd name="T26" fmla="*/ 0 w 30"/>
                <a:gd name="T27" fmla="*/ 38 h 46"/>
                <a:gd name="T28" fmla="*/ 4 w 30"/>
                <a:gd name="T29" fmla="*/ 44 h 46"/>
                <a:gd name="T30" fmla="*/ 10 w 30"/>
                <a:gd name="T31" fmla="*/ 46 h 46"/>
                <a:gd name="T32" fmla="*/ 10 w 30"/>
                <a:gd name="T33" fmla="*/ 46 h 46"/>
                <a:gd name="T34" fmla="*/ 16 w 30"/>
                <a:gd name="T35" fmla="*/ 46 h 46"/>
                <a:gd name="T36" fmla="*/ 22 w 30"/>
                <a:gd name="T37" fmla="*/ 42 h 46"/>
                <a:gd name="T38" fmla="*/ 26 w 30"/>
                <a:gd name="T39" fmla="*/ 36 h 46"/>
                <a:gd name="T40" fmla="*/ 30 w 30"/>
                <a:gd name="T41" fmla="*/ 26 h 46"/>
                <a:gd name="T42" fmla="*/ 30 w 30"/>
                <a:gd name="T43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46">
                  <a:moveTo>
                    <a:pt x="30" y="26"/>
                  </a:moveTo>
                  <a:lnTo>
                    <a:pt x="30" y="26"/>
                  </a:lnTo>
                  <a:lnTo>
                    <a:pt x="30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4" y="44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6" y="46"/>
                  </a:lnTo>
                  <a:lnTo>
                    <a:pt x="22" y="42"/>
                  </a:lnTo>
                  <a:lnTo>
                    <a:pt x="26" y="36"/>
                  </a:lnTo>
                  <a:lnTo>
                    <a:pt x="30" y="26"/>
                  </a:lnTo>
                  <a:lnTo>
                    <a:pt x="3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32"/>
            <p:cNvSpPr>
              <a:spLocks/>
            </p:cNvSpPr>
            <p:nvPr/>
          </p:nvSpPr>
          <p:spPr bwMode="auto">
            <a:xfrm>
              <a:off x="7033" y="1645"/>
              <a:ext cx="300" cy="116"/>
            </a:xfrm>
            <a:custGeom>
              <a:avLst/>
              <a:gdLst>
                <a:gd name="T0" fmla="*/ 0 w 300"/>
                <a:gd name="T1" fmla="*/ 0 h 116"/>
                <a:gd name="T2" fmla="*/ 0 w 300"/>
                <a:gd name="T3" fmla="*/ 0 h 116"/>
                <a:gd name="T4" fmla="*/ 6 w 300"/>
                <a:gd name="T5" fmla="*/ 8 h 116"/>
                <a:gd name="T6" fmla="*/ 24 w 300"/>
                <a:gd name="T7" fmla="*/ 30 h 116"/>
                <a:gd name="T8" fmla="*/ 36 w 300"/>
                <a:gd name="T9" fmla="*/ 44 h 116"/>
                <a:gd name="T10" fmla="*/ 50 w 300"/>
                <a:gd name="T11" fmla="*/ 58 h 116"/>
                <a:gd name="T12" fmla="*/ 68 w 300"/>
                <a:gd name="T13" fmla="*/ 72 h 116"/>
                <a:gd name="T14" fmla="*/ 86 w 300"/>
                <a:gd name="T15" fmla="*/ 86 h 116"/>
                <a:gd name="T16" fmla="*/ 108 w 300"/>
                <a:gd name="T17" fmla="*/ 98 h 116"/>
                <a:gd name="T18" fmla="*/ 130 w 300"/>
                <a:gd name="T19" fmla="*/ 108 h 116"/>
                <a:gd name="T20" fmla="*/ 156 w 300"/>
                <a:gd name="T21" fmla="*/ 114 h 116"/>
                <a:gd name="T22" fmla="*/ 182 w 300"/>
                <a:gd name="T23" fmla="*/ 116 h 116"/>
                <a:gd name="T24" fmla="*/ 196 w 300"/>
                <a:gd name="T25" fmla="*/ 114 h 116"/>
                <a:gd name="T26" fmla="*/ 210 w 300"/>
                <a:gd name="T27" fmla="*/ 112 h 116"/>
                <a:gd name="T28" fmla="*/ 224 w 300"/>
                <a:gd name="T29" fmla="*/ 110 h 116"/>
                <a:gd name="T30" fmla="*/ 238 w 300"/>
                <a:gd name="T31" fmla="*/ 104 h 116"/>
                <a:gd name="T32" fmla="*/ 254 w 300"/>
                <a:gd name="T33" fmla="*/ 98 h 116"/>
                <a:gd name="T34" fmla="*/ 270 w 300"/>
                <a:gd name="T35" fmla="*/ 88 h 116"/>
                <a:gd name="T36" fmla="*/ 284 w 300"/>
                <a:gd name="T37" fmla="*/ 78 h 116"/>
                <a:gd name="T38" fmla="*/ 300 w 300"/>
                <a:gd name="T39" fmla="*/ 66 h 116"/>
                <a:gd name="T40" fmla="*/ 300 w 300"/>
                <a:gd name="T41" fmla="*/ 66 h 116"/>
                <a:gd name="T42" fmla="*/ 294 w 300"/>
                <a:gd name="T43" fmla="*/ 68 h 116"/>
                <a:gd name="T44" fmla="*/ 276 w 300"/>
                <a:gd name="T45" fmla="*/ 70 h 116"/>
                <a:gd name="T46" fmla="*/ 248 w 300"/>
                <a:gd name="T47" fmla="*/ 72 h 116"/>
                <a:gd name="T48" fmla="*/ 210 w 300"/>
                <a:gd name="T49" fmla="*/ 72 h 116"/>
                <a:gd name="T50" fmla="*/ 190 w 300"/>
                <a:gd name="T51" fmla="*/ 70 h 116"/>
                <a:gd name="T52" fmla="*/ 166 w 300"/>
                <a:gd name="T53" fmla="*/ 66 h 116"/>
                <a:gd name="T54" fmla="*/ 142 w 300"/>
                <a:gd name="T55" fmla="*/ 62 h 116"/>
                <a:gd name="T56" fmla="*/ 116 w 300"/>
                <a:gd name="T57" fmla="*/ 54 h 116"/>
                <a:gd name="T58" fmla="*/ 88 w 300"/>
                <a:gd name="T59" fmla="*/ 46 h 116"/>
                <a:gd name="T60" fmla="*/ 60 w 300"/>
                <a:gd name="T61" fmla="*/ 32 h 116"/>
                <a:gd name="T62" fmla="*/ 30 w 300"/>
                <a:gd name="T63" fmla="*/ 18 h 116"/>
                <a:gd name="T64" fmla="*/ 0 w 300"/>
                <a:gd name="T65" fmla="*/ 0 h 116"/>
                <a:gd name="T66" fmla="*/ 0 w 300"/>
                <a:gd name="T6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116">
                  <a:moveTo>
                    <a:pt x="0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24" y="30"/>
                  </a:lnTo>
                  <a:lnTo>
                    <a:pt x="36" y="44"/>
                  </a:lnTo>
                  <a:lnTo>
                    <a:pt x="50" y="58"/>
                  </a:lnTo>
                  <a:lnTo>
                    <a:pt x="68" y="72"/>
                  </a:lnTo>
                  <a:lnTo>
                    <a:pt x="86" y="86"/>
                  </a:lnTo>
                  <a:lnTo>
                    <a:pt x="108" y="98"/>
                  </a:lnTo>
                  <a:lnTo>
                    <a:pt x="130" y="108"/>
                  </a:lnTo>
                  <a:lnTo>
                    <a:pt x="156" y="114"/>
                  </a:lnTo>
                  <a:lnTo>
                    <a:pt x="182" y="116"/>
                  </a:lnTo>
                  <a:lnTo>
                    <a:pt x="196" y="114"/>
                  </a:lnTo>
                  <a:lnTo>
                    <a:pt x="210" y="112"/>
                  </a:lnTo>
                  <a:lnTo>
                    <a:pt x="224" y="110"/>
                  </a:lnTo>
                  <a:lnTo>
                    <a:pt x="238" y="104"/>
                  </a:lnTo>
                  <a:lnTo>
                    <a:pt x="254" y="98"/>
                  </a:lnTo>
                  <a:lnTo>
                    <a:pt x="270" y="88"/>
                  </a:lnTo>
                  <a:lnTo>
                    <a:pt x="284" y="78"/>
                  </a:lnTo>
                  <a:lnTo>
                    <a:pt x="300" y="66"/>
                  </a:lnTo>
                  <a:lnTo>
                    <a:pt x="300" y="66"/>
                  </a:lnTo>
                  <a:lnTo>
                    <a:pt x="294" y="68"/>
                  </a:lnTo>
                  <a:lnTo>
                    <a:pt x="276" y="70"/>
                  </a:lnTo>
                  <a:lnTo>
                    <a:pt x="248" y="72"/>
                  </a:lnTo>
                  <a:lnTo>
                    <a:pt x="210" y="72"/>
                  </a:lnTo>
                  <a:lnTo>
                    <a:pt x="190" y="70"/>
                  </a:lnTo>
                  <a:lnTo>
                    <a:pt x="166" y="66"/>
                  </a:lnTo>
                  <a:lnTo>
                    <a:pt x="142" y="62"/>
                  </a:lnTo>
                  <a:lnTo>
                    <a:pt x="116" y="54"/>
                  </a:lnTo>
                  <a:lnTo>
                    <a:pt x="88" y="46"/>
                  </a:lnTo>
                  <a:lnTo>
                    <a:pt x="60" y="32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237" name="9236 CuadroTexto"/>
          <p:cNvSpPr txBox="1"/>
          <p:nvPr/>
        </p:nvSpPr>
        <p:spPr>
          <a:xfrm>
            <a:off x="3829775" y="5855216"/>
            <a:ext cx="154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Escalón 0</a:t>
            </a:r>
          </a:p>
        </p:txBody>
      </p:sp>
    </p:spTree>
    <p:extLst>
      <p:ext uri="{BB962C8B-B14F-4D97-AF65-F5344CB8AC3E}">
        <p14:creationId xmlns:p14="http://schemas.microsoft.com/office/powerpoint/2010/main" val="3988942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Pruebas Inductivas</a:t>
            </a:r>
          </a:p>
        </p:txBody>
      </p:sp>
      <p:sp>
        <p:nvSpPr>
          <p:cNvPr id="23" name="2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Paso inductivo</a:t>
            </a:r>
            <a:r>
              <a:rPr lang="es-ES_tradnl" dirty="0"/>
              <a:t>: “Si estoy parado en un escalón, puedo dar un paso y subir al escalón siguiente”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62170"/>
            <a:ext cx="3442563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35 CuadroTexto"/>
          <p:cNvSpPr txBox="1"/>
          <p:nvPr/>
        </p:nvSpPr>
        <p:spPr>
          <a:xfrm>
            <a:off x="4425118" y="5157192"/>
            <a:ext cx="154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Escalón n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5007736" y="4510807"/>
            <a:ext cx="1914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Escalón n+1</a:t>
            </a:r>
          </a:p>
        </p:txBody>
      </p:sp>
      <p:sp>
        <p:nvSpPr>
          <p:cNvPr id="38" name="37 Flecha curvada hacia abajo"/>
          <p:cNvSpPr/>
          <p:nvPr/>
        </p:nvSpPr>
        <p:spPr>
          <a:xfrm rot="19361199">
            <a:off x="4009036" y="3633919"/>
            <a:ext cx="1203677" cy="1046600"/>
          </a:xfrm>
          <a:prstGeom prst="curvedDownArrow">
            <a:avLst>
              <a:gd name="adj1" fmla="val 25000"/>
              <a:gd name="adj2" fmla="val 37853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20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Pruebas Inductivas</a:t>
            </a:r>
          </a:p>
        </p:txBody>
      </p:sp>
      <p:sp>
        <p:nvSpPr>
          <p:cNvPr id="23" name="2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Prueba inductiva</a:t>
            </a:r>
            <a:r>
              <a:rPr lang="es-ES_tradnl" dirty="0"/>
              <a:t>: Si pruebo la </a:t>
            </a:r>
            <a:r>
              <a:rPr lang="es-ES_tradnl" b="1" dirty="0"/>
              <a:t>base</a:t>
            </a:r>
            <a:r>
              <a:rPr lang="es-ES_tradnl" dirty="0"/>
              <a:t> y el </a:t>
            </a:r>
            <a:r>
              <a:rPr lang="es-ES_tradnl" b="1" dirty="0"/>
              <a:t>paso inductivo</a:t>
            </a:r>
            <a:r>
              <a:rPr lang="es-ES_tradnl" dirty="0"/>
              <a:t>, entonces puedo subir la escalera infinitamente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62170"/>
            <a:ext cx="3442563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5"/>
          <p:cNvGrpSpPr>
            <a:grpSpLocks noChangeAspect="1"/>
          </p:cNvGrpSpPr>
          <p:nvPr/>
        </p:nvGrpSpPr>
        <p:grpSpPr bwMode="auto">
          <a:xfrm rot="21022587">
            <a:off x="4609417" y="2535402"/>
            <a:ext cx="1612900" cy="1784350"/>
            <a:chOff x="6146" y="1026"/>
            <a:chExt cx="1016" cy="1124"/>
          </a:xfrm>
        </p:grpSpPr>
        <p:sp>
          <p:nvSpPr>
            <p:cNvPr id="21" name="AutoShape 4"/>
            <p:cNvSpPr>
              <a:spLocks noChangeAspect="1" noChangeArrowheads="1" noTextEdit="1"/>
            </p:cNvSpPr>
            <p:nvPr/>
          </p:nvSpPr>
          <p:spPr bwMode="auto">
            <a:xfrm>
              <a:off x="6146" y="1026"/>
              <a:ext cx="1016" cy="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6240" y="1026"/>
              <a:ext cx="512" cy="440"/>
            </a:xfrm>
            <a:custGeom>
              <a:avLst/>
              <a:gdLst>
                <a:gd name="T0" fmla="*/ 384 w 512"/>
                <a:gd name="T1" fmla="*/ 208 h 440"/>
                <a:gd name="T2" fmla="*/ 422 w 512"/>
                <a:gd name="T3" fmla="*/ 210 h 440"/>
                <a:gd name="T4" fmla="*/ 458 w 512"/>
                <a:gd name="T5" fmla="*/ 206 h 440"/>
                <a:gd name="T6" fmla="*/ 512 w 512"/>
                <a:gd name="T7" fmla="*/ 186 h 440"/>
                <a:gd name="T8" fmla="*/ 510 w 512"/>
                <a:gd name="T9" fmla="*/ 170 h 440"/>
                <a:gd name="T10" fmla="*/ 508 w 512"/>
                <a:gd name="T11" fmla="*/ 154 h 440"/>
                <a:gd name="T12" fmla="*/ 492 w 512"/>
                <a:gd name="T13" fmla="*/ 114 h 440"/>
                <a:gd name="T14" fmla="*/ 466 w 512"/>
                <a:gd name="T15" fmla="*/ 78 h 440"/>
                <a:gd name="T16" fmla="*/ 434 w 512"/>
                <a:gd name="T17" fmla="*/ 48 h 440"/>
                <a:gd name="T18" fmla="*/ 396 w 512"/>
                <a:gd name="T19" fmla="*/ 26 h 440"/>
                <a:gd name="T20" fmla="*/ 352 w 512"/>
                <a:gd name="T21" fmla="*/ 10 h 440"/>
                <a:gd name="T22" fmla="*/ 304 w 512"/>
                <a:gd name="T23" fmla="*/ 2 h 440"/>
                <a:gd name="T24" fmla="*/ 254 w 512"/>
                <a:gd name="T25" fmla="*/ 2 h 440"/>
                <a:gd name="T26" fmla="*/ 202 w 512"/>
                <a:gd name="T27" fmla="*/ 10 h 440"/>
                <a:gd name="T28" fmla="*/ 176 w 512"/>
                <a:gd name="T29" fmla="*/ 18 h 440"/>
                <a:gd name="T30" fmla="*/ 130 w 512"/>
                <a:gd name="T31" fmla="*/ 40 h 440"/>
                <a:gd name="T32" fmla="*/ 90 w 512"/>
                <a:gd name="T33" fmla="*/ 66 h 440"/>
                <a:gd name="T34" fmla="*/ 56 w 512"/>
                <a:gd name="T35" fmla="*/ 100 h 440"/>
                <a:gd name="T36" fmla="*/ 30 w 512"/>
                <a:gd name="T37" fmla="*/ 138 h 440"/>
                <a:gd name="T38" fmla="*/ 10 w 512"/>
                <a:gd name="T39" fmla="*/ 178 h 440"/>
                <a:gd name="T40" fmla="*/ 2 w 512"/>
                <a:gd name="T41" fmla="*/ 220 h 440"/>
                <a:gd name="T42" fmla="*/ 2 w 512"/>
                <a:gd name="T43" fmla="*/ 264 h 440"/>
                <a:gd name="T44" fmla="*/ 6 w 512"/>
                <a:gd name="T45" fmla="*/ 286 h 440"/>
                <a:gd name="T46" fmla="*/ 22 w 512"/>
                <a:gd name="T47" fmla="*/ 326 h 440"/>
                <a:gd name="T48" fmla="*/ 48 w 512"/>
                <a:gd name="T49" fmla="*/ 362 h 440"/>
                <a:gd name="T50" fmla="*/ 80 w 512"/>
                <a:gd name="T51" fmla="*/ 392 h 440"/>
                <a:gd name="T52" fmla="*/ 118 w 512"/>
                <a:gd name="T53" fmla="*/ 414 h 440"/>
                <a:gd name="T54" fmla="*/ 162 w 512"/>
                <a:gd name="T55" fmla="*/ 430 h 440"/>
                <a:gd name="T56" fmla="*/ 210 w 512"/>
                <a:gd name="T57" fmla="*/ 438 h 440"/>
                <a:gd name="T58" fmla="*/ 260 w 512"/>
                <a:gd name="T59" fmla="*/ 438 h 440"/>
                <a:gd name="T60" fmla="*/ 312 w 512"/>
                <a:gd name="T61" fmla="*/ 430 h 440"/>
                <a:gd name="T62" fmla="*/ 332 w 512"/>
                <a:gd name="T63" fmla="*/ 424 h 440"/>
                <a:gd name="T64" fmla="*/ 368 w 512"/>
                <a:gd name="T65" fmla="*/ 410 h 440"/>
                <a:gd name="T66" fmla="*/ 400 w 512"/>
                <a:gd name="T67" fmla="*/ 390 h 440"/>
                <a:gd name="T68" fmla="*/ 430 w 512"/>
                <a:gd name="T69" fmla="*/ 368 h 440"/>
                <a:gd name="T70" fmla="*/ 456 w 512"/>
                <a:gd name="T71" fmla="*/ 342 h 440"/>
                <a:gd name="T72" fmla="*/ 478 w 512"/>
                <a:gd name="T73" fmla="*/ 316 h 440"/>
                <a:gd name="T74" fmla="*/ 494 w 512"/>
                <a:gd name="T75" fmla="*/ 286 h 440"/>
                <a:gd name="T76" fmla="*/ 506 w 512"/>
                <a:gd name="T77" fmla="*/ 254 h 440"/>
                <a:gd name="T78" fmla="*/ 510 w 512"/>
                <a:gd name="T79" fmla="*/ 238 h 440"/>
                <a:gd name="T80" fmla="*/ 478 w 512"/>
                <a:gd name="T81" fmla="*/ 246 h 440"/>
                <a:gd name="T82" fmla="*/ 452 w 512"/>
                <a:gd name="T83" fmla="*/ 246 h 440"/>
                <a:gd name="T84" fmla="*/ 432 w 512"/>
                <a:gd name="T85" fmla="*/ 242 h 440"/>
                <a:gd name="T86" fmla="*/ 400 w 512"/>
                <a:gd name="T87" fmla="*/ 226 h 440"/>
                <a:gd name="T88" fmla="*/ 384 w 512"/>
                <a:gd name="T89" fmla="*/ 2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440">
                  <a:moveTo>
                    <a:pt x="384" y="208"/>
                  </a:moveTo>
                  <a:lnTo>
                    <a:pt x="384" y="208"/>
                  </a:lnTo>
                  <a:lnTo>
                    <a:pt x="402" y="210"/>
                  </a:lnTo>
                  <a:lnTo>
                    <a:pt x="422" y="210"/>
                  </a:lnTo>
                  <a:lnTo>
                    <a:pt x="440" y="208"/>
                  </a:lnTo>
                  <a:lnTo>
                    <a:pt x="458" y="206"/>
                  </a:lnTo>
                  <a:lnTo>
                    <a:pt x="488" y="196"/>
                  </a:lnTo>
                  <a:lnTo>
                    <a:pt x="512" y="186"/>
                  </a:lnTo>
                  <a:lnTo>
                    <a:pt x="512" y="186"/>
                  </a:lnTo>
                  <a:lnTo>
                    <a:pt x="510" y="170"/>
                  </a:lnTo>
                  <a:lnTo>
                    <a:pt x="508" y="154"/>
                  </a:lnTo>
                  <a:lnTo>
                    <a:pt x="508" y="154"/>
                  </a:lnTo>
                  <a:lnTo>
                    <a:pt x="500" y="134"/>
                  </a:lnTo>
                  <a:lnTo>
                    <a:pt x="492" y="114"/>
                  </a:lnTo>
                  <a:lnTo>
                    <a:pt x="480" y="96"/>
                  </a:lnTo>
                  <a:lnTo>
                    <a:pt x="466" y="78"/>
                  </a:lnTo>
                  <a:lnTo>
                    <a:pt x="450" y="62"/>
                  </a:lnTo>
                  <a:lnTo>
                    <a:pt x="434" y="48"/>
                  </a:lnTo>
                  <a:lnTo>
                    <a:pt x="416" y="36"/>
                  </a:lnTo>
                  <a:lnTo>
                    <a:pt x="396" y="26"/>
                  </a:lnTo>
                  <a:lnTo>
                    <a:pt x="374" y="16"/>
                  </a:lnTo>
                  <a:lnTo>
                    <a:pt x="352" y="10"/>
                  </a:lnTo>
                  <a:lnTo>
                    <a:pt x="328" y="4"/>
                  </a:lnTo>
                  <a:lnTo>
                    <a:pt x="304" y="2"/>
                  </a:lnTo>
                  <a:lnTo>
                    <a:pt x="280" y="0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176" y="18"/>
                  </a:lnTo>
                  <a:lnTo>
                    <a:pt x="152" y="28"/>
                  </a:lnTo>
                  <a:lnTo>
                    <a:pt x="130" y="40"/>
                  </a:lnTo>
                  <a:lnTo>
                    <a:pt x="110" y="52"/>
                  </a:lnTo>
                  <a:lnTo>
                    <a:pt x="90" y="66"/>
                  </a:lnTo>
                  <a:lnTo>
                    <a:pt x="72" y="82"/>
                  </a:lnTo>
                  <a:lnTo>
                    <a:pt x="56" y="100"/>
                  </a:lnTo>
                  <a:lnTo>
                    <a:pt x="42" y="118"/>
                  </a:lnTo>
                  <a:lnTo>
                    <a:pt x="30" y="138"/>
                  </a:lnTo>
                  <a:lnTo>
                    <a:pt x="18" y="156"/>
                  </a:lnTo>
                  <a:lnTo>
                    <a:pt x="10" y="178"/>
                  </a:lnTo>
                  <a:lnTo>
                    <a:pt x="6" y="198"/>
                  </a:lnTo>
                  <a:lnTo>
                    <a:pt x="2" y="220"/>
                  </a:lnTo>
                  <a:lnTo>
                    <a:pt x="0" y="242"/>
                  </a:lnTo>
                  <a:lnTo>
                    <a:pt x="2" y="264"/>
                  </a:lnTo>
                  <a:lnTo>
                    <a:pt x="6" y="286"/>
                  </a:lnTo>
                  <a:lnTo>
                    <a:pt x="6" y="286"/>
                  </a:lnTo>
                  <a:lnTo>
                    <a:pt x="14" y="306"/>
                  </a:lnTo>
                  <a:lnTo>
                    <a:pt x="22" y="326"/>
                  </a:lnTo>
                  <a:lnTo>
                    <a:pt x="34" y="344"/>
                  </a:lnTo>
                  <a:lnTo>
                    <a:pt x="48" y="362"/>
                  </a:lnTo>
                  <a:lnTo>
                    <a:pt x="64" y="378"/>
                  </a:lnTo>
                  <a:lnTo>
                    <a:pt x="80" y="392"/>
                  </a:lnTo>
                  <a:lnTo>
                    <a:pt x="98" y="404"/>
                  </a:lnTo>
                  <a:lnTo>
                    <a:pt x="118" y="414"/>
                  </a:lnTo>
                  <a:lnTo>
                    <a:pt x="140" y="424"/>
                  </a:lnTo>
                  <a:lnTo>
                    <a:pt x="162" y="430"/>
                  </a:lnTo>
                  <a:lnTo>
                    <a:pt x="186" y="436"/>
                  </a:lnTo>
                  <a:lnTo>
                    <a:pt x="210" y="438"/>
                  </a:lnTo>
                  <a:lnTo>
                    <a:pt x="234" y="440"/>
                  </a:lnTo>
                  <a:lnTo>
                    <a:pt x="260" y="438"/>
                  </a:lnTo>
                  <a:lnTo>
                    <a:pt x="286" y="436"/>
                  </a:lnTo>
                  <a:lnTo>
                    <a:pt x="312" y="430"/>
                  </a:lnTo>
                  <a:lnTo>
                    <a:pt x="312" y="430"/>
                  </a:lnTo>
                  <a:lnTo>
                    <a:pt x="332" y="424"/>
                  </a:lnTo>
                  <a:lnTo>
                    <a:pt x="350" y="418"/>
                  </a:lnTo>
                  <a:lnTo>
                    <a:pt x="368" y="410"/>
                  </a:lnTo>
                  <a:lnTo>
                    <a:pt x="384" y="400"/>
                  </a:lnTo>
                  <a:lnTo>
                    <a:pt x="400" y="390"/>
                  </a:lnTo>
                  <a:lnTo>
                    <a:pt x="416" y="380"/>
                  </a:lnTo>
                  <a:lnTo>
                    <a:pt x="430" y="368"/>
                  </a:lnTo>
                  <a:lnTo>
                    <a:pt x="444" y="356"/>
                  </a:lnTo>
                  <a:lnTo>
                    <a:pt x="456" y="342"/>
                  </a:lnTo>
                  <a:lnTo>
                    <a:pt x="468" y="330"/>
                  </a:lnTo>
                  <a:lnTo>
                    <a:pt x="478" y="316"/>
                  </a:lnTo>
                  <a:lnTo>
                    <a:pt x="486" y="300"/>
                  </a:lnTo>
                  <a:lnTo>
                    <a:pt x="494" y="286"/>
                  </a:lnTo>
                  <a:lnTo>
                    <a:pt x="500" y="270"/>
                  </a:lnTo>
                  <a:lnTo>
                    <a:pt x="506" y="254"/>
                  </a:lnTo>
                  <a:lnTo>
                    <a:pt x="510" y="238"/>
                  </a:lnTo>
                  <a:lnTo>
                    <a:pt x="510" y="238"/>
                  </a:lnTo>
                  <a:lnTo>
                    <a:pt x="494" y="242"/>
                  </a:lnTo>
                  <a:lnTo>
                    <a:pt x="478" y="246"/>
                  </a:lnTo>
                  <a:lnTo>
                    <a:pt x="466" y="246"/>
                  </a:lnTo>
                  <a:lnTo>
                    <a:pt x="452" y="246"/>
                  </a:lnTo>
                  <a:lnTo>
                    <a:pt x="442" y="244"/>
                  </a:lnTo>
                  <a:lnTo>
                    <a:pt x="432" y="242"/>
                  </a:lnTo>
                  <a:lnTo>
                    <a:pt x="414" y="234"/>
                  </a:lnTo>
                  <a:lnTo>
                    <a:pt x="400" y="226"/>
                  </a:lnTo>
                  <a:lnTo>
                    <a:pt x="392" y="216"/>
                  </a:lnTo>
                  <a:lnTo>
                    <a:pt x="384" y="208"/>
                  </a:lnTo>
                  <a:lnTo>
                    <a:pt x="384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642" y="1096"/>
              <a:ext cx="64" cy="90"/>
            </a:xfrm>
            <a:custGeom>
              <a:avLst/>
              <a:gdLst>
                <a:gd name="T0" fmla="*/ 34 w 64"/>
                <a:gd name="T1" fmla="*/ 90 h 90"/>
                <a:gd name="T2" fmla="*/ 34 w 64"/>
                <a:gd name="T3" fmla="*/ 90 h 90"/>
                <a:gd name="T4" fmla="*/ 42 w 64"/>
                <a:gd name="T5" fmla="*/ 84 h 90"/>
                <a:gd name="T6" fmla="*/ 42 w 64"/>
                <a:gd name="T7" fmla="*/ 84 h 90"/>
                <a:gd name="T8" fmla="*/ 52 w 64"/>
                <a:gd name="T9" fmla="*/ 80 h 90"/>
                <a:gd name="T10" fmla="*/ 64 w 64"/>
                <a:gd name="T11" fmla="*/ 76 h 90"/>
                <a:gd name="T12" fmla="*/ 64 w 64"/>
                <a:gd name="T13" fmla="*/ 76 h 90"/>
                <a:gd name="T14" fmla="*/ 62 w 64"/>
                <a:gd name="T15" fmla="*/ 66 h 90"/>
                <a:gd name="T16" fmla="*/ 60 w 64"/>
                <a:gd name="T17" fmla="*/ 54 h 90"/>
                <a:gd name="T18" fmla="*/ 60 w 64"/>
                <a:gd name="T19" fmla="*/ 54 h 90"/>
                <a:gd name="T20" fmla="*/ 52 w 64"/>
                <a:gd name="T21" fmla="*/ 34 h 90"/>
                <a:gd name="T22" fmla="*/ 42 w 64"/>
                <a:gd name="T23" fmla="*/ 18 h 90"/>
                <a:gd name="T24" fmla="*/ 30 w 64"/>
                <a:gd name="T25" fmla="*/ 6 h 90"/>
                <a:gd name="T26" fmla="*/ 24 w 64"/>
                <a:gd name="T27" fmla="*/ 2 h 90"/>
                <a:gd name="T28" fmla="*/ 18 w 64"/>
                <a:gd name="T29" fmla="*/ 0 h 90"/>
                <a:gd name="T30" fmla="*/ 18 w 64"/>
                <a:gd name="T31" fmla="*/ 0 h 90"/>
                <a:gd name="T32" fmla="*/ 12 w 64"/>
                <a:gd name="T33" fmla="*/ 0 h 90"/>
                <a:gd name="T34" fmla="*/ 8 w 64"/>
                <a:gd name="T35" fmla="*/ 2 h 90"/>
                <a:gd name="T36" fmla="*/ 4 w 64"/>
                <a:gd name="T37" fmla="*/ 6 h 90"/>
                <a:gd name="T38" fmla="*/ 2 w 64"/>
                <a:gd name="T39" fmla="*/ 10 h 90"/>
                <a:gd name="T40" fmla="*/ 0 w 64"/>
                <a:gd name="T41" fmla="*/ 16 h 90"/>
                <a:gd name="T42" fmla="*/ 0 w 64"/>
                <a:gd name="T43" fmla="*/ 24 h 90"/>
                <a:gd name="T44" fmla="*/ 4 w 64"/>
                <a:gd name="T45" fmla="*/ 42 h 90"/>
                <a:gd name="T46" fmla="*/ 4 w 64"/>
                <a:gd name="T47" fmla="*/ 42 h 90"/>
                <a:gd name="T48" fmla="*/ 10 w 64"/>
                <a:gd name="T49" fmla="*/ 56 h 90"/>
                <a:gd name="T50" fmla="*/ 16 w 64"/>
                <a:gd name="T51" fmla="*/ 70 h 90"/>
                <a:gd name="T52" fmla="*/ 24 w 64"/>
                <a:gd name="T53" fmla="*/ 80 h 90"/>
                <a:gd name="T54" fmla="*/ 34 w 64"/>
                <a:gd name="T55" fmla="*/ 90 h 90"/>
                <a:gd name="T56" fmla="*/ 34 w 64"/>
                <a:gd name="T5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90">
                  <a:moveTo>
                    <a:pt x="34" y="90"/>
                  </a:moveTo>
                  <a:lnTo>
                    <a:pt x="34" y="90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52" y="80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2" y="66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52" y="34"/>
                  </a:lnTo>
                  <a:lnTo>
                    <a:pt x="42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0" y="56"/>
                  </a:lnTo>
                  <a:lnTo>
                    <a:pt x="16" y="70"/>
                  </a:lnTo>
                  <a:lnTo>
                    <a:pt x="24" y="80"/>
                  </a:lnTo>
                  <a:lnTo>
                    <a:pt x="34" y="90"/>
                  </a:lnTo>
                  <a:lnTo>
                    <a:pt x="34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6670" y="1134"/>
              <a:ext cx="38" cy="58"/>
            </a:xfrm>
            <a:custGeom>
              <a:avLst/>
              <a:gdLst>
                <a:gd name="T0" fmla="*/ 8 w 38"/>
                <a:gd name="T1" fmla="*/ 34 h 58"/>
                <a:gd name="T2" fmla="*/ 8 w 38"/>
                <a:gd name="T3" fmla="*/ 34 h 58"/>
                <a:gd name="T4" fmla="*/ 2 w 38"/>
                <a:gd name="T5" fmla="*/ 22 h 58"/>
                <a:gd name="T6" fmla="*/ 0 w 38"/>
                <a:gd name="T7" fmla="*/ 12 h 58"/>
                <a:gd name="T8" fmla="*/ 0 w 38"/>
                <a:gd name="T9" fmla="*/ 4 h 58"/>
                <a:gd name="T10" fmla="*/ 0 w 38"/>
                <a:gd name="T11" fmla="*/ 2 h 58"/>
                <a:gd name="T12" fmla="*/ 2 w 38"/>
                <a:gd name="T13" fmla="*/ 0 h 58"/>
                <a:gd name="T14" fmla="*/ 2 w 38"/>
                <a:gd name="T15" fmla="*/ 0 h 58"/>
                <a:gd name="T16" fmla="*/ 8 w 38"/>
                <a:gd name="T17" fmla="*/ 0 h 58"/>
                <a:gd name="T18" fmla="*/ 14 w 38"/>
                <a:gd name="T19" fmla="*/ 4 h 58"/>
                <a:gd name="T20" fmla="*/ 22 w 38"/>
                <a:gd name="T21" fmla="*/ 12 h 58"/>
                <a:gd name="T22" fmla="*/ 28 w 38"/>
                <a:gd name="T23" fmla="*/ 24 h 58"/>
                <a:gd name="T24" fmla="*/ 28 w 38"/>
                <a:gd name="T25" fmla="*/ 24 h 58"/>
                <a:gd name="T26" fmla="*/ 34 w 38"/>
                <a:gd name="T27" fmla="*/ 36 h 58"/>
                <a:gd name="T28" fmla="*/ 38 w 38"/>
                <a:gd name="T29" fmla="*/ 46 h 58"/>
                <a:gd name="T30" fmla="*/ 38 w 38"/>
                <a:gd name="T31" fmla="*/ 54 h 58"/>
                <a:gd name="T32" fmla="*/ 38 w 38"/>
                <a:gd name="T33" fmla="*/ 56 h 58"/>
                <a:gd name="T34" fmla="*/ 36 w 38"/>
                <a:gd name="T35" fmla="*/ 58 h 58"/>
                <a:gd name="T36" fmla="*/ 36 w 38"/>
                <a:gd name="T37" fmla="*/ 58 h 58"/>
                <a:gd name="T38" fmla="*/ 30 w 38"/>
                <a:gd name="T39" fmla="*/ 58 h 58"/>
                <a:gd name="T40" fmla="*/ 24 w 38"/>
                <a:gd name="T41" fmla="*/ 54 h 58"/>
                <a:gd name="T42" fmla="*/ 16 w 38"/>
                <a:gd name="T43" fmla="*/ 46 h 58"/>
                <a:gd name="T44" fmla="*/ 8 w 38"/>
                <a:gd name="T45" fmla="*/ 34 h 58"/>
                <a:gd name="T46" fmla="*/ 8 w 38"/>
                <a:gd name="T47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8">
                  <a:moveTo>
                    <a:pt x="8" y="34"/>
                  </a:moveTo>
                  <a:lnTo>
                    <a:pt x="8" y="34"/>
                  </a:lnTo>
                  <a:lnTo>
                    <a:pt x="2" y="22"/>
                  </a:lnTo>
                  <a:lnTo>
                    <a:pt x="0" y="12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4" y="4"/>
                  </a:lnTo>
                  <a:lnTo>
                    <a:pt x="22" y="12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34" y="36"/>
                  </a:lnTo>
                  <a:lnTo>
                    <a:pt x="38" y="46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30" y="58"/>
                  </a:lnTo>
                  <a:lnTo>
                    <a:pt x="24" y="54"/>
                  </a:lnTo>
                  <a:lnTo>
                    <a:pt x="16" y="46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392" y="1364"/>
              <a:ext cx="352" cy="588"/>
            </a:xfrm>
            <a:custGeom>
              <a:avLst/>
              <a:gdLst>
                <a:gd name="T0" fmla="*/ 0 w 352"/>
                <a:gd name="T1" fmla="*/ 112 h 588"/>
                <a:gd name="T2" fmla="*/ 36 w 352"/>
                <a:gd name="T3" fmla="*/ 120 h 588"/>
                <a:gd name="T4" fmla="*/ 98 w 352"/>
                <a:gd name="T5" fmla="*/ 124 h 588"/>
                <a:gd name="T6" fmla="*/ 150 w 352"/>
                <a:gd name="T7" fmla="*/ 118 h 588"/>
                <a:gd name="T8" fmla="*/ 204 w 352"/>
                <a:gd name="T9" fmla="*/ 104 h 588"/>
                <a:gd name="T10" fmla="*/ 256 w 352"/>
                <a:gd name="T11" fmla="*/ 76 h 588"/>
                <a:gd name="T12" fmla="*/ 294 w 352"/>
                <a:gd name="T13" fmla="*/ 42 h 588"/>
                <a:gd name="T14" fmla="*/ 316 w 352"/>
                <a:gd name="T15" fmla="*/ 16 h 588"/>
                <a:gd name="T16" fmla="*/ 326 w 352"/>
                <a:gd name="T17" fmla="*/ 0 h 588"/>
                <a:gd name="T18" fmla="*/ 340 w 352"/>
                <a:gd name="T19" fmla="*/ 38 h 588"/>
                <a:gd name="T20" fmla="*/ 350 w 352"/>
                <a:gd name="T21" fmla="*/ 82 h 588"/>
                <a:gd name="T22" fmla="*/ 350 w 352"/>
                <a:gd name="T23" fmla="*/ 140 h 588"/>
                <a:gd name="T24" fmla="*/ 338 w 352"/>
                <a:gd name="T25" fmla="*/ 208 h 588"/>
                <a:gd name="T26" fmla="*/ 314 w 352"/>
                <a:gd name="T27" fmla="*/ 266 h 588"/>
                <a:gd name="T28" fmla="*/ 292 w 352"/>
                <a:gd name="T29" fmla="*/ 308 h 588"/>
                <a:gd name="T30" fmla="*/ 262 w 352"/>
                <a:gd name="T31" fmla="*/ 350 h 588"/>
                <a:gd name="T32" fmla="*/ 222 w 352"/>
                <a:gd name="T33" fmla="*/ 394 h 588"/>
                <a:gd name="T34" fmla="*/ 176 w 352"/>
                <a:gd name="T35" fmla="*/ 438 h 588"/>
                <a:gd name="T36" fmla="*/ 148 w 352"/>
                <a:gd name="T37" fmla="*/ 462 h 588"/>
                <a:gd name="T38" fmla="*/ 128 w 352"/>
                <a:gd name="T39" fmla="*/ 472 h 588"/>
                <a:gd name="T40" fmla="*/ 82 w 352"/>
                <a:gd name="T41" fmla="*/ 488 h 588"/>
                <a:gd name="T42" fmla="*/ 60 w 352"/>
                <a:gd name="T43" fmla="*/ 500 h 588"/>
                <a:gd name="T44" fmla="*/ 42 w 352"/>
                <a:gd name="T45" fmla="*/ 564 h 588"/>
                <a:gd name="T46" fmla="*/ 26 w 352"/>
                <a:gd name="T47" fmla="*/ 582 h 588"/>
                <a:gd name="T48" fmla="*/ 14 w 352"/>
                <a:gd name="T49" fmla="*/ 588 h 588"/>
                <a:gd name="T50" fmla="*/ 8 w 352"/>
                <a:gd name="T51" fmla="*/ 586 h 588"/>
                <a:gd name="T52" fmla="*/ 6 w 352"/>
                <a:gd name="T53" fmla="*/ 580 h 588"/>
                <a:gd name="T54" fmla="*/ 4 w 352"/>
                <a:gd name="T55" fmla="*/ 530 h 588"/>
                <a:gd name="T56" fmla="*/ 8 w 352"/>
                <a:gd name="T57" fmla="*/ 496 h 588"/>
                <a:gd name="T58" fmla="*/ 12 w 352"/>
                <a:gd name="T59" fmla="*/ 478 h 588"/>
                <a:gd name="T60" fmla="*/ 16 w 352"/>
                <a:gd name="T61" fmla="*/ 474 h 588"/>
                <a:gd name="T62" fmla="*/ 58 w 352"/>
                <a:gd name="T63" fmla="*/ 464 h 588"/>
                <a:gd name="T64" fmla="*/ 96 w 352"/>
                <a:gd name="T65" fmla="*/ 448 h 588"/>
                <a:gd name="T66" fmla="*/ 134 w 352"/>
                <a:gd name="T67" fmla="*/ 426 h 588"/>
                <a:gd name="T68" fmla="*/ 144 w 352"/>
                <a:gd name="T69" fmla="*/ 416 h 588"/>
                <a:gd name="T70" fmla="*/ 158 w 352"/>
                <a:gd name="T71" fmla="*/ 390 h 588"/>
                <a:gd name="T72" fmla="*/ 166 w 352"/>
                <a:gd name="T73" fmla="*/ 366 h 588"/>
                <a:gd name="T74" fmla="*/ 168 w 352"/>
                <a:gd name="T75" fmla="*/ 346 h 588"/>
                <a:gd name="T76" fmla="*/ 164 w 352"/>
                <a:gd name="T77" fmla="*/ 340 h 588"/>
                <a:gd name="T78" fmla="*/ 142 w 352"/>
                <a:gd name="T79" fmla="*/ 320 h 588"/>
                <a:gd name="T80" fmla="*/ 120 w 352"/>
                <a:gd name="T81" fmla="*/ 306 h 588"/>
                <a:gd name="T82" fmla="*/ 92 w 352"/>
                <a:gd name="T83" fmla="*/ 300 h 588"/>
                <a:gd name="T84" fmla="*/ 90 w 352"/>
                <a:gd name="T85" fmla="*/ 300 h 588"/>
                <a:gd name="T86" fmla="*/ 66 w 352"/>
                <a:gd name="T87" fmla="*/ 290 h 588"/>
                <a:gd name="T88" fmla="*/ 50 w 352"/>
                <a:gd name="T89" fmla="*/ 278 h 588"/>
                <a:gd name="T90" fmla="*/ 34 w 352"/>
                <a:gd name="T91" fmla="*/ 254 h 588"/>
                <a:gd name="T92" fmla="*/ 18 w 352"/>
                <a:gd name="T93" fmla="*/ 222 h 588"/>
                <a:gd name="T94" fmla="*/ 6 w 352"/>
                <a:gd name="T95" fmla="*/ 174 h 588"/>
                <a:gd name="T96" fmla="*/ 0 w 352"/>
                <a:gd name="T97" fmla="*/ 112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2" h="588">
                  <a:moveTo>
                    <a:pt x="0" y="112"/>
                  </a:moveTo>
                  <a:lnTo>
                    <a:pt x="0" y="112"/>
                  </a:lnTo>
                  <a:lnTo>
                    <a:pt x="10" y="114"/>
                  </a:lnTo>
                  <a:lnTo>
                    <a:pt x="36" y="120"/>
                  </a:lnTo>
                  <a:lnTo>
                    <a:pt x="74" y="122"/>
                  </a:lnTo>
                  <a:lnTo>
                    <a:pt x="98" y="124"/>
                  </a:lnTo>
                  <a:lnTo>
                    <a:pt x="124" y="122"/>
                  </a:lnTo>
                  <a:lnTo>
                    <a:pt x="150" y="118"/>
                  </a:lnTo>
                  <a:lnTo>
                    <a:pt x="176" y="112"/>
                  </a:lnTo>
                  <a:lnTo>
                    <a:pt x="204" y="104"/>
                  </a:lnTo>
                  <a:lnTo>
                    <a:pt x="230" y="92"/>
                  </a:lnTo>
                  <a:lnTo>
                    <a:pt x="256" y="76"/>
                  </a:lnTo>
                  <a:lnTo>
                    <a:pt x="282" y="54"/>
                  </a:lnTo>
                  <a:lnTo>
                    <a:pt x="294" y="42"/>
                  </a:lnTo>
                  <a:lnTo>
                    <a:pt x="304" y="30"/>
                  </a:lnTo>
                  <a:lnTo>
                    <a:pt x="316" y="16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30" y="10"/>
                  </a:lnTo>
                  <a:lnTo>
                    <a:pt x="340" y="38"/>
                  </a:lnTo>
                  <a:lnTo>
                    <a:pt x="346" y="58"/>
                  </a:lnTo>
                  <a:lnTo>
                    <a:pt x="350" y="82"/>
                  </a:lnTo>
                  <a:lnTo>
                    <a:pt x="352" y="108"/>
                  </a:lnTo>
                  <a:lnTo>
                    <a:pt x="350" y="140"/>
                  </a:lnTo>
                  <a:lnTo>
                    <a:pt x="346" y="172"/>
                  </a:lnTo>
                  <a:lnTo>
                    <a:pt x="338" y="208"/>
                  </a:lnTo>
                  <a:lnTo>
                    <a:pt x="324" y="246"/>
                  </a:lnTo>
                  <a:lnTo>
                    <a:pt x="314" y="266"/>
                  </a:lnTo>
                  <a:lnTo>
                    <a:pt x="304" y="286"/>
                  </a:lnTo>
                  <a:lnTo>
                    <a:pt x="292" y="308"/>
                  </a:lnTo>
                  <a:lnTo>
                    <a:pt x="278" y="328"/>
                  </a:lnTo>
                  <a:lnTo>
                    <a:pt x="262" y="350"/>
                  </a:lnTo>
                  <a:lnTo>
                    <a:pt x="244" y="372"/>
                  </a:lnTo>
                  <a:lnTo>
                    <a:pt x="222" y="394"/>
                  </a:lnTo>
                  <a:lnTo>
                    <a:pt x="200" y="416"/>
                  </a:lnTo>
                  <a:lnTo>
                    <a:pt x="176" y="438"/>
                  </a:lnTo>
                  <a:lnTo>
                    <a:pt x="148" y="462"/>
                  </a:lnTo>
                  <a:lnTo>
                    <a:pt x="148" y="462"/>
                  </a:lnTo>
                  <a:lnTo>
                    <a:pt x="138" y="468"/>
                  </a:lnTo>
                  <a:lnTo>
                    <a:pt x="128" y="472"/>
                  </a:lnTo>
                  <a:lnTo>
                    <a:pt x="106" y="480"/>
                  </a:lnTo>
                  <a:lnTo>
                    <a:pt x="82" y="488"/>
                  </a:lnTo>
                  <a:lnTo>
                    <a:pt x="72" y="494"/>
                  </a:lnTo>
                  <a:lnTo>
                    <a:pt x="60" y="500"/>
                  </a:lnTo>
                  <a:lnTo>
                    <a:pt x="42" y="564"/>
                  </a:lnTo>
                  <a:lnTo>
                    <a:pt x="42" y="564"/>
                  </a:lnTo>
                  <a:lnTo>
                    <a:pt x="38" y="570"/>
                  </a:lnTo>
                  <a:lnTo>
                    <a:pt x="26" y="582"/>
                  </a:lnTo>
                  <a:lnTo>
                    <a:pt x="20" y="586"/>
                  </a:lnTo>
                  <a:lnTo>
                    <a:pt x="14" y="588"/>
                  </a:lnTo>
                  <a:lnTo>
                    <a:pt x="10" y="588"/>
                  </a:lnTo>
                  <a:lnTo>
                    <a:pt x="8" y="586"/>
                  </a:lnTo>
                  <a:lnTo>
                    <a:pt x="6" y="580"/>
                  </a:lnTo>
                  <a:lnTo>
                    <a:pt x="6" y="580"/>
                  </a:lnTo>
                  <a:lnTo>
                    <a:pt x="4" y="564"/>
                  </a:lnTo>
                  <a:lnTo>
                    <a:pt x="4" y="530"/>
                  </a:lnTo>
                  <a:lnTo>
                    <a:pt x="6" y="512"/>
                  </a:lnTo>
                  <a:lnTo>
                    <a:pt x="8" y="496"/>
                  </a:lnTo>
                  <a:lnTo>
                    <a:pt x="10" y="482"/>
                  </a:lnTo>
                  <a:lnTo>
                    <a:pt x="12" y="478"/>
                  </a:lnTo>
                  <a:lnTo>
                    <a:pt x="16" y="474"/>
                  </a:lnTo>
                  <a:lnTo>
                    <a:pt x="16" y="474"/>
                  </a:lnTo>
                  <a:lnTo>
                    <a:pt x="28" y="472"/>
                  </a:lnTo>
                  <a:lnTo>
                    <a:pt x="58" y="464"/>
                  </a:lnTo>
                  <a:lnTo>
                    <a:pt x="76" y="456"/>
                  </a:lnTo>
                  <a:lnTo>
                    <a:pt x="96" y="448"/>
                  </a:lnTo>
                  <a:lnTo>
                    <a:pt x="116" y="438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44" y="416"/>
                  </a:lnTo>
                  <a:lnTo>
                    <a:pt x="152" y="404"/>
                  </a:lnTo>
                  <a:lnTo>
                    <a:pt x="158" y="390"/>
                  </a:lnTo>
                  <a:lnTo>
                    <a:pt x="164" y="378"/>
                  </a:lnTo>
                  <a:lnTo>
                    <a:pt x="166" y="366"/>
                  </a:lnTo>
                  <a:lnTo>
                    <a:pt x="168" y="354"/>
                  </a:lnTo>
                  <a:lnTo>
                    <a:pt x="168" y="346"/>
                  </a:lnTo>
                  <a:lnTo>
                    <a:pt x="164" y="340"/>
                  </a:lnTo>
                  <a:lnTo>
                    <a:pt x="164" y="340"/>
                  </a:lnTo>
                  <a:lnTo>
                    <a:pt x="158" y="334"/>
                  </a:lnTo>
                  <a:lnTo>
                    <a:pt x="142" y="320"/>
                  </a:lnTo>
                  <a:lnTo>
                    <a:pt x="132" y="312"/>
                  </a:lnTo>
                  <a:lnTo>
                    <a:pt x="120" y="306"/>
                  </a:lnTo>
                  <a:lnTo>
                    <a:pt x="106" y="302"/>
                  </a:lnTo>
                  <a:lnTo>
                    <a:pt x="92" y="300"/>
                  </a:lnTo>
                  <a:lnTo>
                    <a:pt x="92" y="300"/>
                  </a:lnTo>
                  <a:lnTo>
                    <a:pt x="90" y="300"/>
                  </a:lnTo>
                  <a:lnTo>
                    <a:pt x="80" y="298"/>
                  </a:lnTo>
                  <a:lnTo>
                    <a:pt x="66" y="290"/>
                  </a:lnTo>
                  <a:lnTo>
                    <a:pt x="58" y="284"/>
                  </a:lnTo>
                  <a:lnTo>
                    <a:pt x="50" y="278"/>
                  </a:lnTo>
                  <a:lnTo>
                    <a:pt x="42" y="268"/>
                  </a:lnTo>
                  <a:lnTo>
                    <a:pt x="34" y="254"/>
                  </a:lnTo>
                  <a:lnTo>
                    <a:pt x="26" y="240"/>
                  </a:lnTo>
                  <a:lnTo>
                    <a:pt x="18" y="222"/>
                  </a:lnTo>
                  <a:lnTo>
                    <a:pt x="12" y="200"/>
                  </a:lnTo>
                  <a:lnTo>
                    <a:pt x="6" y="174"/>
                  </a:lnTo>
                  <a:lnTo>
                    <a:pt x="2" y="146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6646" y="1588"/>
              <a:ext cx="334" cy="120"/>
            </a:xfrm>
            <a:custGeom>
              <a:avLst/>
              <a:gdLst>
                <a:gd name="T0" fmla="*/ 0 w 334"/>
                <a:gd name="T1" fmla="*/ 18 h 120"/>
                <a:gd name="T2" fmla="*/ 0 w 334"/>
                <a:gd name="T3" fmla="*/ 18 h 120"/>
                <a:gd name="T4" fmla="*/ 28 w 334"/>
                <a:gd name="T5" fmla="*/ 12 h 120"/>
                <a:gd name="T6" fmla="*/ 60 w 334"/>
                <a:gd name="T7" fmla="*/ 8 h 120"/>
                <a:gd name="T8" fmla="*/ 96 w 334"/>
                <a:gd name="T9" fmla="*/ 2 h 120"/>
                <a:gd name="T10" fmla="*/ 132 w 334"/>
                <a:gd name="T11" fmla="*/ 0 h 120"/>
                <a:gd name="T12" fmla="*/ 168 w 334"/>
                <a:gd name="T13" fmla="*/ 0 h 120"/>
                <a:gd name="T14" fmla="*/ 182 w 334"/>
                <a:gd name="T15" fmla="*/ 2 h 120"/>
                <a:gd name="T16" fmla="*/ 194 w 334"/>
                <a:gd name="T17" fmla="*/ 4 h 120"/>
                <a:gd name="T18" fmla="*/ 206 w 334"/>
                <a:gd name="T19" fmla="*/ 8 h 120"/>
                <a:gd name="T20" fmla="*/ 212 w 334"/>
                <a:gd name="T21" fmla="*/ 14 h 120"/>
                <a:gd name="T22" fmla="*/ 260 w 334"/>
                <a:gd name="T23" fmla="*/ 80 h 120"/>
                <a:gd name="T24" fmla="*/ 260 w 334"/>
                <a:gd name="T25" fmla="*/ 80 h 120"/>
                <a:gd name="T26" fmla="*/ 280 w 334"/>
                <a:gd name="T27" fmla="*/ 70 h 120"/>
                <a:gd name="T28" fmla="*/ 298 w 334"/>
                <a:gd name="T29" fmla="*/ 64 h 120"/>
                <a:gd name="T30" fmla="*/ 308 w 334"/>
                <a:gd name="T31" fmla="*/ 62 h 120"/>
                <a:gd name="T32" fmla="*/ 318 w 334"/>
                <a:gd name="T33" fmla="*/ 62 h 120"/>
                <a:gd name="T34" fmla="*/ 318 w 334"/>
                <a:gd name="T35" fmla="*/ 62 h 120"/>
                <a:gd name="T36" fmla="*/ 326 w 334"/>
                <a:gd name="T37" fmla="*/ 64 h 120"/>
                <a:gd name="T38" fmla="*/ 332 w 334"/>
                <a:gd name="T39" fmla="*/ 68 h 120"/>
                <a:gd name="T40" fmla="*/ 334 w 334"/>
                <a:gd name="T41" fmla="*/ 70 h 120"/>
                <a:gd name="T42" fmla="*/ 334 w 334"/>
                <a:gd name="T43" fmla="*/ 74 h 120"/>
                <a:gd name="T44" fmla="*/ 334 w 334"/>
                <a:gd name="T45" fmla="*/ 78 h 120"/>
                <a:gd name="T46" fmla="*/ 330 w 334"/>
                <a:gd name="T47" fmla="*/ 82 h 120"/>
                <a:gd name="T48" fmla="*/ 326 w 334"/>
                <a:gd name="T49" fmla="*/ 86 h 120"/>
                <a:gd name="T50" fmla="*/ 318 w 334"/>
                <a:gd name="T51" fmla="*/ 92 h 120"/>
                <a:gd name="T52" fmla="*/ 294 w 334"/>
                <a:gd name="T53" fmla="*/ 106 h 120"/>
                <a:gd name="T54" fmla="*/ 256 w 334"/>
                <a:gd name="T55" fmla="*/ 120 h 120"/>
                <a:gd name="T56" fmla="*/ 164 w 334"/>
                <a:gd name="T57" fmla="*/ 52 h 120"/>
                <a:gd name="T58" fmla="*/ 10 w 334"/>
                <a:gd name="T59" fmla="*/ 58 h 120"/>
                <a:gd name="T60" fmla="*/ 0 w 334"/>
                <a:gd name="T61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4" h="120">
                  <a:moveTo>
                    <a:pt x="0" y="18"/>
                  </a:moveTo>
                  <a:lnTo>
                    <a:pt x="0" y="18"/>
                  </a:lnTo>
                  <a:lnTo>
                    <a:pt x="28" y="12"/>
                  </a:lnTo>
                  <a:lnTo>
                    <a:pt x="60" y="8"/>
                  </a:lnTo>
                  <a:lnTo>
                    <a:pt x="96" y="2"/>
                  </a:lnTo>
                  <a:lnTo>
                    <a:pt x="132" y="0"/>
                  </a:lnTo>
                  <a:lnTo>
                    <a:pt x="168" y="0"/>
                  </a:lnTo>
                  <a:lnTo>
                    <a:pt x="182" y="2"/>
                  </a:lnTo>
                  <a:lnTo>
                    <a:pt x="194" y="4"/>
                  </a:lnTo>
                  <a:lnTo>
                    <a:pt x="206" y="8"/>
                  </a:lnTo>
                  <a:lnTo>
                    <a:pt x="212" y="14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80" y="70"/>
                  </a:lnTo>
                  <a:lnTo>
                    <a:pt x="298" y="64"/>
                  </a:lnTo>
                  <a:lnTo>
                    <a:pt x="308" y="62"/>
                  </a:lnTo>
                  <a:lnTo>
                    <a:pt x="318" y="62"/>
                  </a:lnTo>
                  <a:lnTo>
                    <a:pt x="318" y="62"/>
                  </a:lnTo>
                  <a:lnTo>
                    <a:pt x="326" y="64"/>
                  </a:lnTo>
                  <a:lnTo>
                    <a:pt x="332" y="68"/>
                  </a:lnTo>
                  <a:lnTo>
                    <a:pt x="334" y="70"/>
                  </a:lnTo>
                  <a:lnTo>
                    <a:pt x="334" y="74"/>
                  </a:lnTo>
                  <a:lnTo>
                    <a:pt x="334" y="78"/>
                  </a:lnTo>
                  <a:lnTo>
                    <a:pt x="330" y="82"/>
                  </a:lnTo>
                  <a:lnTo>
                    <a:pt x="326" y="86"/>
                  </a:lnTo>
                  <a:lnTo>
                    <a:pt x="318" y="92"/>
                  </a:lnTo>
                  <a:lnTo>
                    <a:pt x="294" y="106"/>
                  </a:lnTo>
                  <a:lnTo>
                    <a:pt x="256" y="120"/>
                  </a:lnTo>
                  <a:lnTo>
                    <a:pt x="164" y="52"/>
                  </a:lnTo>
                  <a:lnTo>
                    <a:pt x="10" y="5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6642" y="1240"/>
              <a:ext cx="224" cy="242"/>
            </a:xfrm>
            <a:custGeom>
              <a:avLst/>
              <a:gdLst>
                <a:gd name="T0" fmla="*/ 0 w 224"/>
                <a:gd name="T1" fmla="*/ 240 h 242"/>
                <a:gd name="T2" fmla="*/ 154 w 224"/>
                <a:gd name="T3" fmla="*/ 152 h 242"/>
                <a:gd name="T4" fmla="*/ 154 w 224"/>
                <a:gd name="T5" fmla="*/ 152 h 242"/>
                <a:gd name="T6" fmla="*/ 158 w 224"/>
                <a:gd name="T7" fmla="*/ 142 h 242"/>
                <a:gd name="T8" fmla="*/ 168 w 224"/>
                <a:gd name="T9" fmla="*/ 120 h 242"/>
                <a:gd name="T10" fmla="*/ 172 w 224"/>
                <a:gd name="T11" fmla="*/ 106 h 242"/>
                <a:gd name="T12" fmla="*/ 174 w 224"/>
                <a:gd name="T13" fmla="*/ 94 h 242"/>
                <a:gd name="T14" fmla="*/ 174 w 224"/>
                <a:gd name="T15" fmla="*/ 84 h 242"/>
                <a:gd name="T16" fmla="*/ 174 w 224"/>
                <a:gd name="T17" fmla="*/ 80 h 242"/>
                <a:gd name="T18" fmla="*/ 172 w 224"/>
                <a:gd name="T19" fmla="*/ 76 h 242"/>
                <a:gd name="T20" fmla="*/ 172 w 224"/>
                <a:gd name="T21" fmla="*/ 76 h 242"/>
                <a:gd name="T22" fmla="*/ 164 w 224"/>
                <a:gd name="T23" fmla="*/ 70 h 242"/>
                <a:gd name="T24" fmla="*/ 160 w 224"/>
                <a:gd name="T25" fmla="*/ 62 h 242"/>
                <a:gd name="T26" fmla="*/ 154 w 224"/>
                <a:gd name="T27" fmla="*/ 54 h 242"/>
                <a:gd name="T28" fmla="*/ 150 w 224"/>
                <a:gd name="T29" fmla="*/ 44 h 242"/>
                <a:gd name="T30" fmla="*/ 148 w 224"/>
                <a:gd name="T31" fmla="*/ 36 h 242"/>
                <a:gd name="T32" fmla="*/ 148 w 224"/>
                <a:gd name="T33" fmla="*/ 30 h 242"/>
                <a:gd name="T34" fmla="*/ 152 w 224"/>
                <a:gd name="T35" fmla="*/ 26 h 242"/>
                <a:gd name="T36" fmla="*/ 154 w 224"/>
                <a:gd name="T37" fmla="*/ 22 h 242"/>
                <a:gd name="T38" fmla="*/ 160 w 224"/>
                <a:gd name="T39" fmla="*/ 20 h 242"/>
                <a:gd name="T40" fmla="*/ 160 w 224"/>
                <a:gd name="T41" fmla="*/ 20 h 242"/>
                <a:gd name="T42" fmla="*/ 162 w 224"/>
                <a:gd name="T43" fmla="*/ 14 h 242"/>
                <a:gd name="T44" fmla="*/ 166 w 224"/>
                <a:gd name="T45" fmla="*/ 10 h 242"/>
                <a:gd name="T46" fmla="*/ 172 w 224"/>
                <a:gd name="T47" fmla="*/ 6 h 242"/>
                <a:gd name="T48" fmla="*/ 178 w 224"/>
                <a:gd name="T49" fmla="*/ 2 h 242"/>
                <a:gd name="T50" fmla="*/ 188 w 224"/>
                <a:gd name="T51" fmla="*/ 0 h 242"/>
                <a:gd name="T52" fmla="*/ 202 w 224"/>
                <a:gd name="T53" fmla="*/ 2 h 242"/>
                <a:gd name="T54" fmla="*/ 218 w 224"/>
                <a:gd name="T55" fmla="*/ 8 h 242"/>
                <a:gd name="T56" fmla="*/ 218 w 224"/>
                <a:gd name="T57" fmla="*/ 8 h 242"/>
                <a:gd name="T58" fmla="*/ 220 w 224"/>
                <a:gd name="T59" fmla="*/ 16 h 242"/>
                <a:gd name="T60" fmla="*/ 222 w 224"/>
                <a:gd name="T61" fmla="*/ 22 h 242"/>
                <a:gd name="T62" fmla="*/ 224 w 224"/>
                <a:gd name="T63" fmla="*/ 32 h 242"/>
                <a:gd name="T64" fmla="*/ 224 w 224"/>
                <a:gd name="T65" fmla="*/ 40 h 242"/>
                <a:gd name="T66" fmla="*/ 222 w 224"/>
                <a:gd name="T67" fmla="*/ 50 h 242"/>
                <a:gd name="T68" fmla="*/ 216 w 224"/>
                <a:gd name="T69" fmla="*/ 58 h 242"/>
                <a:gd name="T70" fmla="*/ 206 w 224"/>
                <a:gd name="T71" fmla="*/ 64 h 242"/>
                <a:gd name="T72" fmla="*/ 206 w 224"/>
                <a:gd name="T73" fmla="*/ 64 h 242"/>
                <a:gd name="T74" fmla="*/ 202 w 224"/>
                <a:gd name="T75" fmla="*/ 78 h 242"/>
                <a:gd name="T76" fmla="*/ 196 w 224"/>
                <a:gd name="T77" fmla="*/ 112 h 242"/>
                <a:gd name="T78" fmla="*/ 190 w 224"/>
                <a:gd name="T79" fmla="*/ 130 h 242"/>
                <a:gd name="T80" fmla="*/ 184 w 224"/>
                <a:gd name="T81" fmla="*/ 146 h 242"/>
                <a:gd name="T82" fmla="*/ 178 w 224"/>
                <a:gd name="T83" fmla="*/ 160 h 242"/>
                <a:gd name="T84" fmla="*/ 176 w 224"/>
                <a:gd name="T85" fmla="*/ 164 h 242"/>
                <a:gd name="T86" fmla="*/ 172 w 224"/>
                <a:gd name="T87" fmla="*/ 166 h 242"/>
                <a:gd name="T88" fmla="*/ 172 w 224"/>
                <a:gd name="T89" fmla="*/ 166 h 242"/>
                <a:gd name="T90" fmla="*/ 158 w 224"/>
                <a:gd name="T91" fmla="*/ 178 h 242"/>
                <a:gd name="T92" fmla="*/ 122 w 224"/>
                <a:gd name="T93" fmla="*/ 204 h 242"/>
                <a:gd name="T94" fmla="*/ 102 w 224"/>
                <a:gd name="T95" fmla="*/ 218 h 242"/>
                <a:gd name="T96" fmla="*/ 80 w 224"/>
                <a:gd name="T97" fmla="*/ 230 h 242"/>
                <a:gd name="T98" fmla="*/ 60 w 224"/>
                <a:gd name="T99" fmla="*/ 238 h 242"/>
                <a:gd name="T100" fmla="*/ 50 w 224"/>
                <a:gd name="T101" fmla="*/ 240 h 242"/>
                <a:gd name="T102" fmla="*/ 42 w 224"/>
                <a:gd name="T103" fmla="*/ 242 h 242"/>
                <a:gd name="T104" fmla="*/ 0 w 224"/>
                <a:gd name="T105" fmla="*/ 2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" h="242">
                  <a:moveTo>
                    <a:pt x="0" y="240"/>
                  </a:moveTo>
                  <a:lnTo>
                    <a:pt x="154" y="152"/>
                  </a:lnTo>
                  <a:lnTo>
                    <a:pt x="154" y="152"/>
                  </a:lnTo>
                  <a:lnTo>
                    <a:pt x="158" y="142"/>
                  </a:lnTo>
                  <a:lnTo>
                    <a:pt x="168" y="120"/>
                  </a:lnTo>
                  <a:lnTo>
                    <a:pt x="172" y="106"/>
                  </a:lnTo>
                  <a:lnTo>
                    <a:pt x="174" y="94"/>
                  </a:lnTo>
                  <a:lnTo>
                    <a:pt x="174" y="84"/>
                  </a:lnTo>
                  <a:lnTo>
                    <a:pt x="174" y="80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4" y="70"/>
                  </a:lnTo>
                  <a:lnTo>
                    <a:pt x="160" y="62"/>
                  </a:lnTo>
                  <a:lnTo>
                    <a:pt x="154" y="54"/>
                  </a:lnTo>
                  <a:lnTo>
                    <a:pt x="150" y="44"/>
                  </a:lnTo>
                  <a:lnTo>
                    <a:pt x="148" y="36"/>
                  </a:lnTo>
                  <a:lnTo>
                    <a:pt x="148" y="30"/>
                  </a:lnTo>
                  <a:lnTo>
                    <a:pt x="152" y="26"/>
                  </a:lnTo>
                  <a:lnTo>
                    <a:pt x="154" y="22"/>
                  </a:lnTo>
                  <a:lnTo>
                    <a:pt x="160" y="20"/>
                  </a:lnTo>
                  <a:lnTo>
                    <a:pt x="160" y="20"/>
                  </a:lnTo>
                  <a:lnTo>
                    <a:pt x="162" y="14"/>
                  </a:lnTo>
                  <a:lnTo>
                    <a:pt x="166" y="10"/>
                  </a:lnTo>
                  <a:lnTo>
                    <a:pt x="172" y="6"/>
                  </a:lnTo>
                  <a:lnTo>
                    <a:pt x="178" y="2"/>
                  </a:lnTo>
                  <a:lnTo>
                    <a:pt x="188" y="0"/>
                  </a:lnTo>
                  <a:lnTo>
                    <a:pt x="202" y="2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20" y="16"/>
                  </a:lnTo>
                  <a:lnTo>
                    <a:pt x="222" y="22"/>
                  </a:lnTo>
                  <a:lnTo>
                    <a:pt x="224" y="32"/>
                  </a:lnTo>
                  <a:lnTo>
                    <a:pt x="224" y="40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6" y="64"/>
                  </a:lnTo>
                  <a:lnTo>
                    <a:pt x="206" y="64"/>
                  </a:lnTo>
                  <a:lnTo>
                    <a:pt x="202" y="78"/>
                  </a:lnTo>
                  <a:lnTo>
                    <a:pt x="196" y="112"/>
                  </a:lnTo>
                  <a:lnTo>
                    <a:pt x="190" y="130"/>
                  </a:lnTo>
                  <a:lnTo>
                    <a:pt x="184" y="146"/>
                  </a:lnTo>
                  <a:lnTo>
                    <a:pt x="178" y="160"/>
                  </a:lnTo>
                  <a:lnTo>
                    <a:pt x="176" y="164"/>
                  </a:lnTo>
                  <a:lnTo>
                    <a:pt x="172" y="166"/>
                  </a:lnTo>
                  <a:lnTo>
                    <a:pt x="172" y="166"/>
                  </a:lnTo>
                  <a:lnTo>
                    <a:pt x="158" y="178"/>
                  </a:lnTo>
                  <a:lnTo>
                    <a:pt x="122" y="204"/>
                  </a:lnTo>
                  <a:lnTo>
                    <a:pt x="102" y="218"/>
                  </a:lnTo>
                  <a:lnTo>
                    <a:pt x="80" y="230"/>
                  </a:lnTo>
                  <a:lnTo>
                    <a:pt x="60" y="238"/>
                  </a:lnTo>
                  <a:lnTo>
                    <a:pt x="50" y="240"/>
                  </a:lnTo>
                  <a:lnTo>
                    <a:pt x="42" y="24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6242" y="1508"/>
              <a:ext cx="246" cy="206"/>
            </a:xfrm>
            <a:custGeom>
              <a:avLst/>
              <a:gdLst>
                <a:gd name="T0" fmla="*/ 246 w 246"/>
                <a:gd name="T1" fmla="*/ 8 h 206"/>
                <a:gd name="T2" fmla="*/ 82 w 246"/>
                <a:gd name="T3" fmla="*/ 70 h 206"/>
                <a:gd name="T4" fmla="*/ 82 w 246"/>
                <a:gd name="T5" fmla="*/ 70 h 206"/>
                <a:gd name="T6" fmla="*/ 74 w 246"/>
                <a:gd name="T7" fmla="*/ 80 h 206"/>
                <a:gd name="T8" fmla="*/ 60 w 246"/>
                <a:gd name="T9" fmla="*/ 104 h 206"/>
                <a:gd name="T10" fmla="*/ 54 w 246"/>
                <a:gd name="T11" fmla="*/ 118 h 206"/>
                <a:gd name="T12" fmla="*/ 48 w 246"/>
                <a:gd name="T13" fmla="*/ 132 h 206"/>
                <a:gd name="T14" fmla="*/ 46 w 246"/>
                <a:gd name="T15" fmla="*/ 142 h 206"/>
                <a:gd name="T16" fmla="*/ 46 w 246"/>
                <a:gd name="T17" fmla="*/ 146 h 206"/>
                <a:gd name="T18" fmla="*/ 48 w 246"/>
                <a:gd name="T19" fmla="*/ 150 h 206"/>
                <a:gd name="T20" fmla="*/ 48 w 246"/>
                <a:gd name="T21" fmla="*/ 150 h 206"/>
                <a:gd name="T22" fmla="*/ 52 w 246"/>
                <a:gd name="T23" fmla="*/ 156 h 206"/>
                <a:gd name="T24" fmla="*/ 58 w 246"/>
                <a:gd name="T25" fmla="*/ 170 h 206"/>
                <a:gd name="T26" fmla="*/ 60 w 246"/>
                <a:gd name="T27" fmla="*/ 176 h 206"/>
                <a:gd name="T28" fmla="*/ 60 w 246"/>
                <a:gd name="T29" fmla="*/ 184 h 206"/>
                <a:gd name="T30" fmla="*/ 56 w 246"/>
                <a:gd name="T31" fmla="*/ 190 h 206"/>
                <a:gd name="T32" fmla="*/ 48 w 246"/>
                <a:gd name="T33" fmla="*/ 194 h 206"/>
                <a:gd name="T34" fmla="*/ 48 w 246"/>
                <a:gd name="T35" fmla="*/ 194 h 206"/>
                <a:gd name="T36" fmla="*/ 46 w 246"/>
                <a:gd name="T37" fmla="*/ 198 h 206"/>
                <a:gd name="T38" fmla="*/ 42 w 246"/>
                <a:gd name="T39" fmla="*/ 200 h 206"/>
                <a:gd name="T40" fmla="*/ 38 w 246"/>
                <a:gd name="T41" fmla="*/ 204 h 206"/>
                <a:gd name="T42" fmla="*/ 32 w 246"/>
                <a:gd name="T43" fmla="*/ 206 h 206"/>
                <a:gd name="T44" fmla="*/ 24 w 246"/>
                <a:gd name="T45" fmla="*/ 206 h 206"/>
                <a:gd name="T46" fmla="*/ 14 w 246"/>
                <a:gd name="T47" fmla="*/ 202 h 206"/>
                <a:gd name="T48" fmla="*/ 2 w 246"/>
                <a:gd name="T49" fmla="*/ 196 h 206"/>
                <a:gd name="T50" fmla="*/ 2 w 246"/>
                <a:gd name="T51" fmla="*/ 196 h 206"/>
                <a:gd name="T52" fmla="*/ 0 w 246"/>
                <a:gd name="T53" fmla="*/ 190 h 206"/>
                <a:gd name="T54" fmla="*/ 0 w 246"/>
                <a:gd name="T55" fmla="*/ 178 h 206"/>
                <a:gd name="T56" fmla="*/ 0 w 246"/>
                <a:gd name="T57" fmla="*/ 170 h 206"/>
                <a:gd name="T58" fmla="*/ 4 w 246"/>
                <a:gd name="T59" fmla="*/ 164 h 206"/>
                <a:gd name="T60" fmla="*/ 10 w 246"/>
                <a:gd name="T61" fmla="*/ 158 h 206"/>
                <a:gd name="T62" fmla="*/ 18 w 246"/>
                <a:gd name="T63" fmla="*/ 156 h 206"/>
                <a:gd name="T64" fmla="*/ 18 w 246"/>
                <a:gd name="T65" fmla="*/ 156 h 206"/>
                <a:gd name="T66" fmla="*/ 24 w 246"/>
                <a:gd name="T67" fmla="*/ 140 h 206"/>
                <a:gd name="T68" fmla="*/ 36 w 246"/>
                <a:gd name="T69" fmla="*/ 106 h 206"/>
                <a:gd name="T70" fmla="*/ 42 w 246"/>
                <a:gd name="T71" fmla="*/ 88 h 206"/>
                <a:gd name="T72" fmla="*/ 50 w 246"/>
                <a:gd name="T73" fmla="*/ 72 h 206"/>
                <a:gd name="T74" fmla="*/ 58 w 246"/>
                <a:gd name="T75" fmla="*/ 58 h 206"/>
                <a:gd name="T76" fmla="*/ 62 w 246"/>
                <a:gd name="T77" fmla="*/ 54 h 206"/>
                <a:gd name="T78" fmla="*/ 66 w 246"/>
                <a:gd name="T79" fmla="*/ 52 h 206"/>
                <a:gd name="T80" fmla="*/ 66 w 246"/>
                <a:gd name="T81" fmla="*/ 52 h 206"/>
                <a:gd name="T82" fmla="*/ 82 w 246"/>
                <a:gd name="T83" fmla="*/ 44 h 206"/>
                <a:gd name="T84" fmla="*/ 120 w 246"/>
                <a:gd name="T85" fmla="*/ 24 h 206"/>
                <a:gd name="T86" fmla="*/ 144 w 246"/>
                <a:gd name="T87" fmla="*/ 14 h 206"/>
                <a:gd name="T88" fmla="*/ 168 w 246"/>
                <a:gd name="T89" fmla="*/ 6 h 206"/>
                <a:gd name="T90" fmla="*/ 188 w 246"/>
                <a:gd name="T91" fmla="*/ 0 h 206"/>
                <a:gd name="T92" fmla="*/ 198 w 246"/>
                <a:gd name="T93" fmla="*/ 0 h 206"/>
                <a:gd name="T94" fmla="*/ 206 w 246"/>
                <a:gd name="T95" fmla="*/ 0 h 206"/>
                <a:gd name="T96" fmla="*/ 246 w 246"/>
                <a:gd name="T97" fmla="*/ 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" h="206">
                  <a:moveTo>
                    <a:pt x="246" y="8"/>
                  </a:moveTo>
                  <a:lnTo>
                    <a:pt x="82" y="70"/>
                  </a:lnTo>
                  <a:lnTo>
                    <a:pt x="82" y="70"/>
                  </a:lnTo>
                  <a:lnTo>
                    <a:pt x="74" y="80"/>
                  </a:lnTo>
                  <a:lnTo>
                    <a:pt x="60" y="104"/>
                  </a:lnTo>
                  <a:lnTo>
                    <a:pt x="54" y="118"/>
                  </a:lnTo>
                  <a:lnTo>
                    <a:pt x="48" y="132"/>
                  </a:lnTo>
                  <a:lnTo>
                    <a:pt x="46" y="142"/>
                  </a:lnTo>
                  <a:lnTo>
                    <a:pt x="46" y="146"/>
                  </a:lnTo>
                  <a:lnTo>
                    <a:pt x="48" y="150"/>
                  </a:lnTo>
                  <a:lnTo>
                    <a:pt x="48" y="150"/>
                  </a:lnTo>
                  <a:lnTo>
                    <a:pt x="52" y="156"/>
                  </a:lnTo>
                  <a:lnTo>
                    <a:pt x="58" y="170"/>
                  </a:lnTo>
                  <a:lnTo>
                    <a:pt x="60" y="176"/>
                  </a:lnTo>
                  <a:lnTo>
                    <a:pt x="60" y="184"/>
                  </a:lnTo>
                  <a:lnTo>
                    <a:pt x="56" y="190"/>
                  </a:lnTo>
                  <a:lnTo>
                    <a:pt x="48" y="194"/>
                  </a:lnTo>
                  <a:lnTo>
                    <a:pt x="48" y="194"/>
                  </a:lnTo>
                  <a:lnTo>
                    <a:pt x="46" y="198"/>
                  </a:lnTo>
                  <a:lnTo>
                    <a:pt x="42" y="200"/>
                  </a:lnTo>
                  <a:lnTo>
                    <a:pt x="38" y="204"/>
                  </a:lnTo>
                  <a:lnTo>
                    <a:pt x="32" y="206"/>
                  </a:lnTo>
                  <a:lnTo>
                    <a:pt x="24" y="206"/>
                  </a:lnTo>
                  <a:lnTo>
                    <a:pt x="14" y="202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0" y="190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4" y="164"/>
                  </a:lnTo>
                  <a:lnTo>
                    <a:pt x="10" y="158"/>
                  </a:lnTo>
                  <a:lnTo>
                    <a:pt x="18" y="156"/>
                  </a:lnTo>
                  <a:lnTo>
                    <a:pt x="18" y="156"/>
                  </a:lnTo>
                  <a:lnTo>
                    <a:pt x="24" y="140"/>
                  </a:lnTo>
                  <a:lnTo>
                    <a:pt x="36" y="106"/>
                  </a:lnTo>
                  <a:lnTo>
                    <a:pt x="42" y="88"/>
                  </a:lnTo>
                  <a:lnTo>
                    <a:pt x="50" y="72"/>
                  </a:lnTo>
                  <a:lnTo>
                    <a:pt x="58" y="58"/>
                  </a:lnTo>
                  <a:lnTo>
                    <a:pt x="62" y="54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82" y="44"/>
                  </a:lnTo>
                  <a:lnTo>
                    <a:pt x="120" y="24"/>
                  </a:lnTo>
                  <a:lnTo>
                    <a:pt x="144" y="14"/>
                  </a:lnTo>
                  <a:lnTo>
                    <a:pt x="168" y="6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4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7" name="Freeform 14"/>
          <p:cNvSpPr>
            <a:spLocks/>
          </p:cNvSpPr>
          <p:nvPr/>
        </p:nvSpPr>
        <p:spPr bwMode="auto">
          <a:xfrm rot="21022587">
            <a:off x="4183934" y="4362724"/>
            <a:ext cx="635173" cy="639597"/>
          </a:xfrm>
          <a:custGeom>
            <a:avLst/>
            <a:gdLst>
              <a:gd name="T0" fmla="*/ 0 w 218"/>
              <a:gd name="T1" fmla="*/ 76 h 124"/>
              <a:gd name="T2" fmla="*/ 0 w 218"/>
              <a:gd name="T3" fmla="*/ 76 h 124"/>
              <a:gd name="T4" fmla="*/ 16 w 218"/>
              <a:gd name="T5" fmla="*/ 72 h 124"/>
              <a:gd name="T6" fmla="*/ 36 w 218"/>
              <a:gd name="T7" fmla="*/ 70 h 124"/>
              <a:gd name="T8" fmla="*/ 60 w 218"/>
              <a:gd name="T9" fmla="*/ 68 h 124"/>
              <a:gd name="T10" fmla="*/ 72 w 218"/>
              <a:gd name="T11" fmla="*/ 70 h 124"/>
              <a:gd name="T12" fmla="*/ 86 w 218"/>
              <a:gd name="T13" fmla="*/ 72 h 124"/>
              <a:gd name="T14" fmla="*/ 100 w 218"/>
              <a:gd name="T15" fmla="*/ 76 h 124"/>
              <a:gd name="T16" fmla="*/ 114 w 218"/>
              <a:gd name="T17" fmla="*/ 82 h 124"/>
              <a:gd name="T18" fmla="*/ 126 w 218"/>
              <a:gd name="T19" fmla="*/ 88 h 124"/>
              <a:gd name="T20" fmla="*/ 140 w 218"/>
              <a:gd name="T21" fmla="*/ 98 h 124"/>
              <a:gd name="T22" fmla="*/ 154 w 218"/>
              <a:gd name="T23" fmla="*/ 110 h 124"/>
              <a:gd name="T24" fmla="*/ 166 w 218"/>
              <a:gd name="T25" fmla="*/ 124 h 124"/>
              <a:gd name="T26" fmla="*/ 166 w 218"/>
              <a:gd name="T27" fmla="*/ 124 h 124"/>
              <a:gd name="T28" fmla="*/ 164 w 218"/>
              <a:gd name="T29" fmla="*/ 106 h 124"/>
              <a:gd name="T30" fmla="*/ 164 w 218"/>
              <a:gd name="T31" fmla="*/ 88 h 124"/>
              <a:gd name="T32" fmla="*/ 166 w 218"/>
              <a:gd name="T33" fmla="*/ 68 h 124"/>
              <a:gd name="T34" fmla="*/ 170 w 218"/>
              <a:gd name="T35" fmla="*/ 46 h 124"/>
              <a:gd name="T36" fmla="*/ 174 w 218"/>
              <a:gd name="T37" fmla="*/ 36 h 124"/>
              <a:gd name="T38" fmla="*/ 180 w 218"/>
              <a:gd name="T39" fmla="*/ 26 h 124"/>
              <a:gd name="T40" fmla="*/ 186 w 218"/>
              <a:gd name="T41" fmla="*/ 18 h 124"/>
              <a:gd name="T42" fmla="*/ 196 w 218"/>
              <a:gd name="T43" fmla="*/ 10 h 124"/>
              <a:gd name="T44" fmla="*/ 206 w 218"/>
              <a:gd name="T45" fmla="*/ 4 h 124"/>
              <a:gd name="T46" fmla="*/ 218 w 218"/>
              <a:gd name="T47" fmla="*/ 0 h 124"/>
              <a:gd name="T48" fmla="*/ 218 w 218"/>
              <a:gd name="T49" fmla="*/ 0 h 124"/>
              <a:gd name="T50" fmla="*/ 208 w 218"/>
              <a:gd name="T51" fmla="*/ 0 h 124"/>
              <a:gd name="T52" fmla="*/ 198 w 218"/>
              <a:gd name="T53" fmla="*/ 4 h 124"/>
              <a:gd name="T54" fmla="*/ 186 w 218"/>
              <a:gd name="T55" fmla="*/ 10 h 124"/>
              <a:gd name="T56" fmla="*/ 174 w 218"/>
              <a:gd name="T57" fmla="*/ 20 h 124"/>
              <a:gd name="T58" fmla="*/ 170 w 218"/>
              <a:gd name="T59" fmla="*/ 26 h 124"/>
              <a:gd name="T60" fmla="*/ 164 w 218"/>
              <a:gd name="T61" fmla="*/ 36 h 124"/>
              <a:gd name="T62" fmla="*/ 160 w 218"/>
              <a:gd name="T63" fmla="*/ 46 h 124"/>
              <a:gd name="T64" fmla="*/ 156 w 218"/>
              <a:gd name="T65" fmla="*/ 58 h 124"/>
              <a:gd name="T66" fmla="*/ 154 w 218"/>
              <a:gd name="T67" fmla="*/ 72 h 124"/>
              <a:gd name="T68" fmla="*/ 152 w 218"/>
              <a:gd name="T69" fmla="*/ 88 h 124"/>
              <a:gd name="T70" fmla="*/ 152 w 218"/>
              <a:gd name="T71" fmla="*/ 88 h 124"/>
              <a:gd name="T72" fmla="*/ 136 w 218"/>
              <a:gd name="T73" fmla="*/ 80 h 124"/>
              <a:gd name="T74" fmla="*/ 120 w 218"/>
              <a:gd name="T75" fmla="*/ 72 h 124"/>
              <a:gd name="T76" fmla="*/ 98 w 218"/>
              <a:gd name="T77" fmla="*/ 64 h 124"/>
              <a:gd name="T78" fmla="*/ 74 w 218"/>
              <a:gd name="T79" fmla="*/ 58 h 124"/>
              <a:gd name="T80" fmla="*/ 60 w 218"/>
              <a:gd name="T81" fmla="*/ 58 h 124"/>
              <a:gd name="T82" fmla="*/ 48 w 218"/>
              <a:gd name="T83" fmla="*/ 58 h 124"/>
              <a:gd name="T84" fmla="*/ 36 w 218"/>
              <a:gd name="T85" fmla="*/ 60 h 124"/>
              <a:gd name="T86" fmla="*/ 24 w 218"/>
              <a:gd name="T87" fmla="*/ 62 h 124"/>
              <a:gd name="T88" fmla="*/ 12 w 218"/>
              <a:gd name="T89" fmla="*/ 68 h 124"/>
              <a:gd name="T90" fmla="*/ 0 w 218"/>
              <a:gd name="T91" fmla="*/ 76 h 124"/>
              <a:gd name="T92" fmla="*/ 0 w 218"/>
              <a:gd name="T93" fmla="*/ 7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8" h="124">
                <a:moveTo>
                  <a:pt x="0" y="76"/>
                </a:moveTo>
                <a:lnTo>
                  <a:pt x="0" y="76"/>
                </a:lnTo>
                <a:lnTo>
                  <a:pt x="16" y="72"/>
                </a:lnTo>
                <a:lnTo>
                  <a:pt x="36" y="70"/>
                </a:lnTo>
                <a:lnTo>
                  <a:pt x="60" y="68"/>
                </a:lnTo>
                <a:lnTo>
                  <a:pt x="72" y="70"/>
                </a:lnTo>
                <a:lnTo>
                  <a:pt x="86" y="72"/>
                </a:lnTo>
                <a:lnTo>
                  <a:pt x="100" y="76"/>
                </a:lnTo>
                <a:lnTo>
                  <a:pt x="114" y="82"/>
                </a:lnTo>
                <a:lnTo>
                  <a:pt x="126" y="88"/>
                </a:lnTo>
                <a:lnTo>
                  <a:pt x="140" y="98"/>
                </a:lnTo>
                <a:lnTo>
                  <a:pt x="154" y="110"/>
                </a:lnTo>
                <a:lnTo>
                  <a:pt x="166" y="124"/>
                </a:lnTo>
                <a:lnTo>
                  <a:pt x="166" y="124"/>
                </a:lnTo>
                <a:lnTo>
                  <a:pt x="164" y="106"/>
                </a:lnTo>
                <a:lnTo>
                  <a:pt x="164" y="88"/>
                </a:lnTo>
                <a:lnTo>
                  <a:pt x="166" y="68"/>
                </a:lnTo>
                <a:lnTo>
                  <a:pt x="170" y="46"/>
                </a:lnTo>
                <a:lnTo>
                  <a:pt x="174" y="36"/>
                </a:lnTo>
                <a:lnTo>
                  <a:pt x="180" y="26"/>
                </a:lnTo>
                <a:lnTo>
                  <a:pt x="186" y="18"/>
                </a:lnTo>
                <a:lnTo>
                  <a:pt x="196" y="10"/>
                </a:lnTo>
                <a:lnTo>
                  <a:pt x="206" y="4"/>
                </a:lnTo>
                <a:lnTo>
                  <a:pt x="218" y="0"/>
                </a:lnTo>
                <a:lnTo>
                  <a:pt x="218" y="0"/>
                </a:lnTo>
                <a:lnTo>
                  <a:pt x="208" y="0"/>
                </a:lnTo>
                <a:lnTo>
                  <a:pt x="198" y="4"/>
                </a:lnTo>
                <a:lnTo>
                  <a:pt x="186" y="10"/>
                </a:lnTo>
                <a:lnTo>
                  <a:pt x="174" y="20"/>
                </a:lnTo>
                <a:lnTo>
                  <a:pt x="170" y="26"/>
                </a:lnTo>
                <a:lnTo>
                  <a:pt x="164" y="36"/>
                </a:lnTo>
                <a:lnTo>
                  <a:pt x="160" y="46"/>
                </a:lnTo>
                <a:lnTo>
                  <a:pt x="156" y="58"/>
                </a:lnTo>
                <a:lnTo>
                  <a:pt x="154" y="72"/>
                </a:lnTo>
                <a:lnTo>
                  <a:pt x="152" y="88"/>
                </a:lnTo>
                <a:lnTo>
                  <a:pt x="152" y="88"/>
                </a:lnTo>
                <a:lnTo>
                  <a:pt x="136" y="80"/>
                </a:lnTo>
                <a:lnTo>
                  <a:pt x="120" y="72"/>
                </a:lnTo>
                <a:lnTo>
                  <a:pt x="98" y="64"/>
                </a:lnTo>
                <a:lnTo>
                  <a:pt x="74" y="58"/>
                </a:lnTo>
                <a:lnTo>
                  <a:pt x="60" y="58"/>
                </a:lnTo>
                <a:lnTo>
                  <a:pt x="48" y="58"/>
                </a:lnTo>
                <a:lnTo>
                  <a:pt x="36" y="60"/>
                </a:lnTo>
                <a:lnTo>
                  <a:pt x="24" y="62"/>
                </a:lnTo>
                <a:lnTo>
                  <a:pt x="12" y="68"/>
                </a:lnTo>
                <a:lnTo>
                  <a:pt x="0" y="76"/>
                </a:lnTo>
                <a:lnTo>
                  <a:pt x="0" y="76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575872" y="4776952"/>
            <a:ext cx="644371" cy="894213"/>
          </a:xfrm>
          <a:custGeom>
            <a:avLst/>
            <a:gdLst>
              <a:gd name="T0" fmla="*/ 0 w 218"/>
              <a:gd name="T1" fmla="*/ 76 h 124"/>
              <a:gd name="T2" fmla="*/ 0 w 218"/>
              <a:gd name="T3" fmla="*/ 76 h 124"/>
              <a:gd name="T4" fmla="*/ 16 w 218"/>
              <a:gd name="T5" fmla="*/ 72 h 124"/>
              <a:gd name="T6" fmla="*/ 36 w 218"/>
              <a:gd name="T7" fmla="*/ 70 h 124"/>
              <a:gd name="T8" fmla="*/ 60 w 218"/>
              <a:gd name="T9" fmla="*/ 68 h 124"/>
              <a:gd name="T10" fmla="*/ 72 w 218"/>
              <a:gd name="T11" fmla="*/ 70 h 124"/>
              <a:gd name="T12" fmla="*/ 86 w 218"/>
              <a:gd name="T13" fmla="*/ 72 h 124"/>
              <a:gd name="T14" fmla="*/ 100 w 218"/>
              <a:gd name="T15" fmla="*/ 76 h 124"/>
              <a:gd name="T16" fmla="*/ 114 w 218"/>
              <a:gd name="T17" fmla="*/ 82 h 124"/>
              <a:gd name="T18" fmla="*/ 126 w 218"/>
              <a:gd name="T19" fmla="*/ 88 h 124"/>
              <a:gd name="T20" fmla="*/ 140 w 218"/>
              <a:gd name="T21" fmla="*/ 98 h 124"/>
              <a:gd name="T22" fmla="*/ 154 w 218"/>
              <a:gd name="T23" fmla="*/ 110 h 124"/>
              <a:gd name="T24" fmla="*/ 166 w 218"/>
              <a:gd name="T25" fmla="*/ 124 h 124"/>
              <a:gd name="T26" fmla="*/ 166 w 218"/>
              <a:gd name="T27" fmla="*/ 124 h 124"/>
              <a:gd name="T28" fmla="*/ 164 w 218"/>
              <a:gd name="T29" fmla="*/ 106 h 124"/>
              <a:gd name="T30" fmla="*/ 164 w 218"/>
              <a:gd name="T31" fmla="*/ 88 h 124"/>
              <a:gd name="T32" fmla="*/ 166 w 218"/>
              <a:gd name="T33" fmla="*/ 68 h 124"/>
              <a:gd name="T34" fmla="*/ 170 w 218"/>
              <a:gd name="T35" fmla="*/ 46 h 124"/>
              <a:gd name="T36" fmla="*/ 174 w 218"/>
              <a:gd name="T37" fmla="*/ 36 h 124"/>
              <a:gd name="T38" fmla="*/ 180 w 218"/>
              <a:gd name="T39" fmla="*/ 26 h 124"/>
              <a:gd name="T40" fmla="*/ 186 w 218"/>
              <a:gd name="T41" fmla="*/ 18 h 124"/>
              <a:gd name="T42" fmla="*/ 196 w 218"/>
              <a:gd name="T43" fmla="*/ 10 h 124"/>
              <a:gd name="T44" fmla="*/ 206 w 218"/>
              <a:gd name="T45" fmla="*/ 4 h 124"/>
              <a:gd name="T46" fmla="*/ 218 w 218"/>
              <a:gd name="T47" fmla="*/ 0 h 124"/>
              <a:gd name="T48" fmla="*/ 218 w 218"/>
              <a:gd name="T49" fmla="*/ 0 h 124"/>
              <a:gd name="T50" fmla="*/ 208 w 218"/>
              <a:gd name="T51" fmla="*/ 0 h 124"/>
              <a:gd name="T52" fmla="*/ 198 w 218"/>
              <a:gd name="T53" fmla="*/ 4 h 124"/>
              <a:gd name="T54" fmla="*/ 186 w 218"/>
              <a:gd name="T55" fmla="*/ 10 h 124"/>
              <a:gd name="T56" fmla="*/ 174 w 218"/>
              <a:gd name="T57" fmla="*/ 20 h 124"/>
              <a:gd name="T58" fmla="*/ 170 w 218"/>
              <a:gd name="T59" fmla="*/ 26 h 124"/>
              <a:gd name="T60" fmla="*/ 164 w 218"/>
              <a:gd name="T61" fmla="*/ 36 h 124"/>
              <a:gd name="T62" fmla="*/ 160 w 218"/>
              <a:gd name="T63" fmla="*/ 46 h 124"/>
              <a:gd name="T64" fmla="*/ 156 w 218"/>
              <a:gd name="T65" fmla="*/ 58 h 124"/>
              <a:gd name="T66" fmla="*/ 154 w 218"/>
              <a:gd name="T67" fmla="*/ 72 h 124"/>
              <a:gd name="T68" fmla="*/ 152 w 218"/>
              <a:gd name="T69" fmla="*/ 88 h 124"/>
              <a:gd name="T70" fmla="*/ 152 w 218"/>
              <a:gd name="T71" fmla="*/ 88 h 124"/>
              <a:gd name="T72" fmla="*/ 136 w 218"/>
              <a:gd name="T73" fmla="*/ 80 h 124"/>
              <a:gd name="T74" fmla="*/ 120 w 218"/>
              <a:gd name="T75" fmla="*/ 72 h 124"/>
              <a:gd name="T76" fmla="*/ 98 w 218"/>
              <a:gd name="T77" fmla="*/ 64 h 124"/>
              <a:gd name="T78" fmla="*/ 74 w 218"/>
              <a:gd name="T79" fmla="*/ 58 h 124"/>
              <a:gd name="T80" fmla="*/ 60 w 218"/>
              <a:gd name="T81" fmla="*/ 58 h 124"/>
              <a:gd name="T82" fmla="*/ 48 w 218"/>
              <a:gd name="T83" fmla="*/ 58 h 124"/>
              <a:gd name="T84" fmla="*/ 36 w 218"/>
              <a:gd name="T85" fmla="*/ 60 h 124"/>
              <a:gd name="T86" fmla="*/ 24 w 218"/>
              <a:gd name="T87" fmla="*/ 62 h 124"/>
              <a:gd name="T88" fmla="*/ 12 w 218"/>
              <a:gd name="T89" fmla="*/ 68 h 124"/>
              <a:gd name="T90" fmla="*/ 0 w 218"/>
              <a:gd name="T91" fmla="*/ 76 h 124"/>
              <a:gd name="T92" fmla="*/ 0 w 218"/>
              <a:gd name="T93" fmla="*/ 7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8" h="124">
                <a:moveTo>
                  <a:pt x="0" y="76"/>
                </a:moveTo>
                <a:lnTo>
                  <a:pt x="0" y="76"/>
                </a:lnTo>
                <a:lnTo>
                  <a:pt x="16" y="72"/>
                </a:lnTo>
                <a:lnTo>
                  <a:pt x="36" y="70"/>
                </a:lnTo>
                <a:lnTo>
                  <a:pt x="60" y="68"/>
                </a:lnTo>
                <a:lnTo>
                  <a:pt x="72" y="70"/>
                </a:lnTo>
                <a:lnTo>
                  <a:pt x="86" y="72"/>
                </a:lnTo>
                <a:lnTo>
                  <a:pt x="100" y="76"/>
                </a:lnTo>
                <a:lnTo>
                  <a:pt x="114" y="82"/>
                </a:lnTo>
                <a:lnTo>
                  <a:pt x="126" y="88"/>
                </a:lnTo>
                <a:lnTo>
                  <a:pt x="140" y="98"/>
                </a:lnTo>
                <a:lnTo>
                  <a:pt x="154" y="110"/>
                </a:lnTo>
                <a:lnTo>
                  <a:pt x="166" y="124"/>
                </a:lnTo>
                <a:lnTo>
                  <a:pt x="166" y="124"/>
                </a:lnTo>
                <a:lnTo>
                  <a:pt x="164" y="106"/>
                </a:lnTo>
                <a:lnTo>
                  <a:pt x="164" y="88"/>
                </a:lnTo>
                <a:lnTo>
                  <a:pt x="166" y="68"/>
                </a:lnTo>
                <a:lnTo>
                  <a:pt x="170" y="46"/>
                </a:lnTo>
                <a:lnTo>
                  <a:pt x="174" y="36"/>
                </a:lnTo>
                <a:lnTo>
                  <a:pt x="180" y="26"/>
                </a:lnTo>
                <a:lnTo>
                  <a:pt x="186" y="18"/>
                </a:lnTo>
                <a:lnTo>
                  <a:pt x="196" y="10"/>
                </a:lnTo>
                <a:lnTo>
                  <a:pt x="206" y="4"/>
                </a:lnTo>
                <a:lnTo>
                  <a:pt x="218" y="0"/>
                </a:lnTo>
                <a:lnTo>
                  <a:pt x="218" y="0"/>
                </a:lnTo>
                <a:lnTo>
                  <a:pt x="208" y="0"/>
                </a:lnTo>
                <a:lnTo>
                  <a:pt x="198" y="4"/>
                </a:lnTo>
                <a:lnTo>
                  <a:pt x="186" y="10"/>
                </a:lnTo>
                <a:lnTo>
                  <a:pt x="174" y="20"/>
                </a:lnTo>
                <a:lnTo>
                  <a:pt x="170" y="26"/>
                </a:lnTo>
                <a:lnTo>
                  <a:pt x="164" y="36"/>
                </a:lnTo>
                <a:lnTo>
                  <a:pt x="160" y="46"/>
                </a:lnTo>
                <a:lnTo>
                  <a:pt x="156" y="58"/>
                </a:lnTo>
                <a:lnTo>
                  <a:pt x="154" y="72"/>
                </a:lnTo>
                <a:lnTo>
                  <a:pt x="152" y="88"/>
                </a:lnTo>
                <a:lnTo>
                  <a:pt x="152" y="88"/>
                </a:lnTo>
                <a:lnTo>
                  <a:pt x="136" y="80"/>
                </a:lnTo>
                <a:lnTo>
                  <a:pt x="120" y="72"/>
                </a:lnTo>
                <a:lnTo>
                  <a:pt x="98" y="64"/>
                </a:lnTo>
                <a:lnTo>
                  <a:pt x="74" y="58"/>
                </a:lnTo>
                <a:lnTo>
                  <a:pt x="60" y="58"/>
                </a:lnTo>
                <a:lnTo>
                  <a:pt x="48" y="58"/>
                </a:lnTo>
                <a:lnTo>
                  <a:pt x="36" y="60"/>
                </a:lnTo>
                <a:lnTo>
                  <a:pt x="24" y="62"/>
                </a:lnTo>
                <a:lnTo>
                  <a:pt x="12" y="68"/>
                </a:lnTo>
                <a:lnTo>
                  <a:pt x="0" y="76"/>
                </a:lnTo>
                <a:lnTo>
                  <a:pt x="0" y="76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 rot="21022587">
            <a:off x="4721523" y="4106220"/>
            <a:ext cx="496234" cy="296401"/>
          </a:xfrm>
          <a:custGeom>
            <a:avLst/>
            <a:gdLst>
              <a:gd name="T0" fmla="*/ 0 w 218"/>
              <a:gd name="T1" fmla="*/ 76 h 124"/>
              <a:gd name="T2" fmla="*/ 0 w 218"/>
              <a:gd name="T3" fmla="*/ 76 h 124"/>
              <a:gd name="T4" fmla="*/ 16 w 218"/>
              <a:gd name="T5" fmla="*/ 72 h 124"/>
              <a:gd name="T6" fmla="*/ 36 w 218"/>
              <a:gd name="T7" fmla="*/ 70 h 124"/>
              <a:gd name="T8" fmla="*/ 60 w 218"/>
              <a:gd name="T9" fmla="*/ 68 h 124"/>
              <a:gd name="T10" fmla="*/ 72 w 218"/>
              <a:gd name="T11" fmla="*/ 70 h 124"/>
              <a:gd name="T12" fmla="*/ 86 w 218"/>
              <a:gd name="T13" fmla="*/ 72 h 124"/>
              <a:gd name="T14" fmla="*/ 100 w 218"/>
              <a:gd name="T15" fmla="*/ 76 h 124"/>
              <a:gd name="T16" fmla="*/ 114 w 218"/>
              <a:gd name="T17" fmla="*/ 82 h 124"/>
              <a:gd name="T18" fmla="*/ 126 w 218"/>
              <a:gd name="T19" fmla="*/ 88 h 124"/>
              <a:gd name="T20" fmla="*/ 140 w 218"/>
              <a:gd name="T21" fmla="*/ 98 h 124"/>
              <a:gd name="T22" fmla="*/ 154 w 218"/>
              <a:gd name="T23" fmla="*/ 110 h 124"/>
              <a:gd name="T24" fmla="*/ 166 w 218"/>
              <a:gd name="T25" fmla="*/ 124 h 124"/>
              <a:gd name="T26" fmla="*/ 166 w 218"/>
              <a:gd name="T27" fmla="*/ 124 h 124"/>
              <a:gd name="T28" fmla="*/ 164 w 218"/>
              <a:gd name="T29" fmla="*/ 106 h 124"/>
              <a:gd name="T30" fmla="*/ 164 w 218"/>
              <a:gd name="T31" fmla="*/ 88 h 124"/>
              <a:gd name="T32" fmla="*/ 166 w 218"/>
              <a:gd name="T33" fmla="*/ 68 h 124"/>
              <a:gd name="T34" fmla="*/ 170 w 218"/>
              <a:gd name="T35" fmla="*/ 46 h 124"/>
              <a:gd name="T36" fmla="*/ 174 w 218"/>
              <a:gd name="T37" fmla="*/ 36 h 124"/>
              <a:gd name="T38" fmla="*/ 180 w 218"/>
              <a:gd name="T39" fmla="*/ 26 h 124"/>
              <a:gd name="T40" fmla="*/ 186 w 218"/>
              <a:gd name="T41" fmla="*/ 18 h 124"/>
              <a:gd name="T42" fmla="*/ 196 w 218"/>
              <a:gd name="T43" fmla="*/ 10 h 124"/>
              <a:gd name="T44" fmla="*/ 206 w 218"/>
              <a:gd name="T45" fmla="*/ 4 h 124"/>
              <a:gd name="T46" fmla="*/ 218 w 218"/>
              <a:gd name="T47" fmla="*/ 0 h 124"/>
              <a:gd name="T48" fmla="*/ 218 w 218"/>
              <a:gd name="T49" fmla="*/ 0 h 124"/>
              <a:gd name="T50" fmla="*/ 208 w 218"/>
              <a:gd name="T51" fmla="*/ 0 h 124"/>
              <a:gd name="T52" fmla="*/ 198 w 218"/>
              <a:gd name="T53" fmla="*/ 4 h 124"/>
              <a:gd name="T54" fmla="*/ 186 w 218"/>
              <a:gd name="T55" fmla="*/ 10 h 124"/>
              <a:gd name="T56" fmla="*/ 174 w 218"/>
              <a:gd name="T57" fmla="*/ 20 h 124"/>
              <a:gd name="T58" fmla="*/ 170 w 218"/>
              <a:gd name="T59" fmla="*/ 26 h 124"/>
              <a:gd name="T60" fmla="*/ 164 w 218"/>
              <a:gd name="T61" fmla="*/ 36 h 124"/>
              <a:gd name="T62" fmla="*/ 160 w 218"/>
              <a:gd name="T63" fmla="*/ 46 h 124"/>
              <a:gd name="T64" fmla="*/ 156 w 218"/>
              <a:gd name="T65" fmla="*/ 58 h 124"/>
              <a:gd name="T66" fmla="*/ 154 w 218"/>
              <a:gd name="T67" fmla="*/ 72 h 124"/>
              <a:gd name="T68" fmla="*/ 152 w 218"/>
              <a:gd name="T69" fmla="*/ 88 h 124"/>
              <a:gd name="T70" fmla="*/ 152 w 218"/>
              <a:gd name="T71" fmla="*/ 88 h 124"/>
              <a:gd name="T72" fmla="*/ 136 w 218"/>
              <a:gd name="T73" fmla="*/ 80 h 124"/>
              <a:gd name="T74" fmla="*/ 120 w 218"/>
              <a:gd name="T75" fmla="*/ 72 h 124"/>
              <a:gd name="T76" fmla="*/ 98 w 218"/>
              <a:gd name="T77" fmla="*/ 64 h 124"/>
              <a:gd name="T78" fmla="*/ 74 w 218"/>
              <a:gd name="T79" fmla="*/ 58 h 124"/>
              <a:gd name="T80" fmla="*/ 60 w 218"/>
              <a:gd name="T81" fmla="*/ 58 h 124"/>
              <a:gd name="T82" fmla="*/ 48 w 218"/>
              <a:gd name="T83" fmla="*/ 58 h 124"/>
              <a:gd name="T84" fmla="*/ 36 w 218"/>
              <a:gd name="T85" fmla="*/ 60 h 124"/>
              <a:gd name="T86" fmla="*/ 24 w 218"/>
              <a:gd name="T87" fmla="*/ 62 h 124"/>
              <a:gd name="T88" fmla="*/ 12 w 218"/>
              <a:gd name="T89" fmla="*/ 68 h 124"/>
              <a:gd name="T90" fmla="*/ 0 w 218"/>
              <a:gd name="T91" fmla="*/ 76 h 124"/>
              <a:gd name="T92" fmla="*/ 0 w 218"/>
              <a:gd name="T93" fmla="*/ 7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8" h="124">
                <a:moveTo>
                  <a:pt x="0" y="76"/>
                </a:moveTo>
                <a:lnTo>
                  <a:pt x="0" y="76"/>
                </a:lnTo>
                <a:lnTo>
                  <a:pt x="16" y="72"/>
                </a:lnTo>
                <a:lnTo>
                  <a:pt x="36" y="70"/>
                </a:lnTo>
                <a:lnTo>
                  <a:pt x="60" y="68"/>
                </a:lnTo>
                <a:lnTo>
                  <a:pt x="72" y="70"/>
                </a:lnTo>
                <a:lnTo>
                  <a:pt x="86" y="72"/>
                </a:lnTo>
                <a:lnTo>
                  <a:pt x="100" y="76"/>
                </a:lnTo>
                <a:lnTo>
                  <a:pt x="114" y="82"/>
                </a:lnTo>
                <a:lnTo>
                  <a:pt x="126" y="88"/>
                </a:lnTo>
                <a:lnTo>
                  <a:pt x="140" y="98"/>
                </a:lnTo>
                <a:lnTo>
                  <a:pt x="154" y="110"/>
                </a:lnTo>
                <a:lnTo>
                  <a:pt x="166" y="124"/>
                </a:lnTo>
                <a:lnTo>
                  <a:pt x="166" y="124"/>
                </a:lnTo>
                <a:lnTo>
                  <a:pt x="164" y="106"/>
                </a:lnTo>
                <a:lnTo>
                  <a:pt x="164" y="88"/>
                </a:lnTo>
                <a:lnTo>
                  <a:pt x="166" y="68"/>
                </a:lnTo>
                <a:lnTo>
                  <a:pt x="170" y="46"/>
                </a:lnTo>
                <a:lnTo>
                  <a:pt x="174" y="36"/>
                </a:lnTo>
                <a:lnTo>
                  <a:pt x="180" y="26"/>
                </a:lnTo>
                <a:lnTo>
                  <a:pt x="186" y="18"/>
                </a:lnTo>
                <a:lnTo>
                  <a:pt x="196" y="10"/>
                </a:lnTo>
                <a:lnTo>
                  <a:pt x="206" y="4"/>
                </a:lnTo>
                <a:lnTo>
                  <a:pt x="218" y="0"/>
                </a:lnTo>
                <a:lnTo>
                  <a:pt x="218" y="0"/>
                </a:lnTo>
                <a:lnTo>
                  <a:pt x="208" y="0"/>
                </a:lnTo>
                <a:lnTo>
                  <a:pt x="198" y="4"/>
                </a:lnTo>
                <a:lnTo>
                  <a:pt x="186" y="10"/>
                </a:lnTo>
                <a:lnTo>
                  <a:pt x="174" y="20"/>
                </a:lnTo>
                <a:lnTo>
                  <a:pt x="170" y="26"/>
                </a:lnTo>
                <a:lnTo>
                  <a:pt x="164" y="36"/>
                </a:lnTo>
                <a:lnTo>
                  <a:pt x="160" y="46"/>
                </a:lnTo>
                <a:lnTo>
                  <a:pt x="156" y="58"/>
                </a:lnTo>
                <a:lnTo>
                  <a:pt x="154" y="72"/>
                </a:lnTo>
                <a:lnTo>
                  <a:pt x="152" y="88"/>
                </a:lnTo>
                <a:lnTo>
                  <a:pt x="152" y="88"/>
                </a:lnTo>
                <a:lnTo>
                  <a:pt x="136" y="80"/>
                </a:lnTo>
                <a:lnTo>
                  <a:pt x="120" y="72"/>
                </a:lnTo>
                <a:lnTo>
                  <a:pt x="98" y="64"/>
                </a:lnTo>
                <a:lnTo>
                  <a:pt x="74" y="58"/>
                </a:lnTo>
                <a:lnTo>
                  <a:pt x="60" y="58"/>
                </a:lnTo>
                <a:lnTo>
                  <a:pt x="48" y="58"/>
                </a:lnTo>
                <a:lnTo>
                  <a:pt x="36" y="60"/>
                </a:lnTo>
                <a:lnTo>
                  <a:pt x="24" y="62"/>
                </a:lnTo>
                <a:lnTo>
                  <a:pt x="12" y="68"/>
                </a:lnTo>
                <a:lnTo>
                  <a:pt x="0" y="76"/>
                </a:lnTo>
                <a:lnTo>
                  <a:pt x="0" y="76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318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_tradnl" b="0" noProof="0" dirty="0"/>
              <a:t>Uso de proposiciones</a:t>
            </a:r>
            <a:r>
              <a:rPr lang="es-ES_tradnl" b="0" baseline="0" noProof="0" dirty="0"/>
              <a:t> lógicas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342900" indent="-342900" algn="ctr"/>
                <a:r>
                  <a:rPr lang="es-ES_tradnl" b="0" i="0" noProof="0" dirty="0">
                    <a:latin typeface="+mn-lt"/>
                  </a:rPr>
                  <a:t>Notaciones </a:t>
                </a:r>
                <a:r>
                  <a:rPr lang="es-ES_tradnl" b="0" i="0" noProof="0" dirty="0" err="1">
                    <a:latin typeface="+mn-lt"/>
                  </a:rPr>
                  <a:t>alternativas</a:t>
                </a:r>
                <a:r>
                  <a:rPr lang="es-ES_tradnl" b="0" i="0" noProof="0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_tradnl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noProof="0" smtClean="0">
                              <a:latin typeface="Cambria Math"/>
                            </a:rPr>
                            <m:t>𝑖</m:t>
                          </m:r>
                          <m:r>
                            <a:rPr lang="es-ES_tradnl" b="0" i="1" noProof="0" smtClean="0">
                              <a:latin typeface="Cambria Math"/>
                            </a:rPr>
                            <m:t>:</m:t>
                          </m:r>
                          <m:r>
                            <a:rPr lang="es-ES_tradnl" b="0" i="1" noProof="0" smtClean="0">
                              <a:latin typeface="Cambria Math"/>
                            </a:rPr>
                            <m:t>𝑖</m:t>
                          </m:r>
                          <m:r>
                            <a:rPr lang="es-ES_tradnl" b="0" i="1" noProof="0" smtClean="0">
                              <a:latin typeface="Cambria Math"/>
                            </a:rPr>
                            <m:t>=2</m:t>
                          </m:r>
                          <m:r>
                            <a:rPr lang="es-ES_tradnl" b="0" i="1" noProof="0" smtClean="0">
                              <a:latin typeface="Cambria Math"/>
                            </a:rPr>
                            <m:t>𝑛</m:t>
                          </m:r>
                          <m:r>
                            <a:rPr lang="es-ES_tradnl" b="0" i="1" noProof="0" smtClean="0">
                              <a:latin typeface="Cambria Math"/>
                            </a:rPr>
                            <m:t>,</m:t>
                          </m:r>
                          <m:r>
                            <a:rPr lang="es-ES_tradnl" b="0" i="1" noProof="0" smtClean="0">
                              <a:latin typeface="Cambria Math"/>
                            </a:rPr>
                            <m:t>𝑛</m:t>
                          </m:r>
                          <m:r>
                            <a:rPr lang="es-ES_tradnl" b="0" i="1" noProof="0" smtClean="0">
                              <a:latin typeface="Cambria Math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s-ES_tradnl" b="0" noProof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s-ES_tradnl" sz="3200" b="0" i="1" kern="1200" dirty="0">
                  <a:solidFill>
                    <a:schemeClr val="tx1"/>
                  </a:solidFill>
                  <a:effectLst/>
                  <a:latin typeface="Cambria Math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  <m:e>
                          <m: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=2</m:t>
                          </m:r>
                          <m: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s-ES_tradnl" sz="3200" b="0" kern="1200" dirty="0">
                  <a:solidFill>
                    <a:schemeClr val="tx1"/>
                  </a:solidFill>
                  <a:effectLst/>
                  <a:ea typeface="+mn-ea"/>
                  <a:cs typeface="+mn-cs"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s-ES_tradnl" dirty="0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ES_tradnl" dirty="0">
                    <a:effectLst/>
                  </a:rPr>
                  <a:t>“el conjunto de todos los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effectLst/>
                        <a:latin typeface="Cambria Math"/>
                      </a:rPr>
                      <m:t>𝑖</m:t>
                    </m:r>
                  </m:oMath>
                </a14:m>
                <a:r>
                  <a:rPr lang="es-ES_tradnl" dirty="0">
                    <a:effectLst/>
                  </a:rPr>
                  <a:t> que satisfacen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effectLst/>
                        <a:latin typeface="Cambria Math"/>
                      </a:rPr>
                      <m:t>𝑖</m:t>
                    </m:r>
                    <m:r>
                      <a:rPr lang="es-ES_tradnl" b="0" i="1" smtClean="0">
                        <a:effectLst/>
                        <a:latin typeface="Cambria Math"/>
                      </a:rPr>
                      <m:t>=2</m:t>
                    </m:r>
                    <m:r>
                      <a:rPr lang="es-ES_tradnl" b="0" i="1" smtClean="0">
                        <a:effectLst/>
                        <a:latin typeface="Cambria Math"/>
                      </a:rPr>
                      <m:t>𝑛</m:t>
                    </m:r>
                  </m:oMath>
                </a14:m>
                <a:r>
                  <a:rPr lang="es-ES_tradnl" dirty="0">
                    <a:effectLst/>
                  </a:rPr>
                  <a:t>, para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effectLst/>
                        <a:latin typeface="Cambria Math"/>
                      </a:rPr>
                      <m:t>𝑛</m:t>
                    </m:r>
                    <m:r>
                      <a:rPr lang="es-ES_tradnl" b="0" i="1" smtClean="0">
                        <a:effectLst/>
                        <a:latin typeface="Cambria Math"/>
                      </a:rPr>
                      <m:t>&gt;0</m:t>
                    </m:r>
                  </m:oMath>
                </a14:m>
                <a:r>
                  <a:rPr lang="es-ES_tradnl" dirty="0">
                    <a:effectLst/>
                  </a:rPr>
                  <a:t>”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s-ES_tradnl" dirty="0"/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ES_tradnl" dirty="0">
                    <a:effectLst/>
                  </a:rPr>
                  <a:t>¿Qué está faltando?</a:t>
                </a:r>
              </a:p>
              <a:p>
                <a:pPr marL="0" indent="0">
                  <a:buNone/>
                </a:pPr>
                <a:endParaRPr lang="es-ES_tradnl" b="0" noProof="0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t="-15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82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Pruebas Inductivas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_tradnl" dirty="0"/>
                  <a:t>Para probar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ES_tradnl" dirty="0"/>
                  <a:t>, donde n es un número natural</a:t>
                </a:r>
              </a:p>
              <a:p>
                <a:r>
                  <a:rPr lang="es-ES_tradnl" dirty="0"/>
                  <a:t>Probar la </a:t>
                </a:r>
                <a:r>
                  <a:rPr lang="es-ES_tradnl" b="1" dirty="0"/>
                  <a:t>base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b="0" dirty="0"/>
                  <a:t>Probar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s-ES_tradnl" dirty="0"/>
                  <a:t> para un valor particular de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s-ES_tradnl" dirty="0"/>
                  <a:t>, por ejemplo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/>
                      </a:rPr>
                      <m:t>𝑖</m:t>
                    </m:r>
                    <m:r>
                      <a:rPr lang="es-ES_tradnl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s-ES_tradnl" dirty="0"/>
                  <a:t> o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/>
                      </a:rPr>
                      <m:t>𝑖</m:t>
                    </m:r>
                    <m:r>
                      <a:rPr lang="es-ES_tradnl" i="1" dirty="0" smtClean="0">
                        <a:latin typeface="Cambria Math"/>
                      </a:rPr>
                      <m:t>=1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Probar el </a:t>
                </a:r>
                <a:r>
                  <a:rPr lang="es-ES_tradnl" b="1" dirty="0"/>
                  <a:t>paso inductivo</a:t>
                </a:r>
                <a:r>
                  <a:rPr lang="es-ES_tradnl" dirty="0"/>
                  <a:t>:</a:t>
                </a:r>
              </a:p>
              <a:p>
                <a:pPr lvl="1"/>
                <a:r>
                  <a:rPr lang="es-ES_tradnl" dirty="0"/>
                  <a:t>Probar que,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s-ES_tradnl" dirty="0"/>
                  <a:t> se cumple 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𝑆𝑖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𝑒𝑛𝑡𝑜𝑛𝑐𝑒𝑠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+1)</m:t>
                    </m:r>
                  </m:oMath>
                </a14:m>
                <a:endParaRPr lang="es-ES_tradnl" dirty="0"/>
              </a:p>
              <a:p>
                <a:pPr lvl="1"/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17" r="-14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0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Probar con inducción: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𝑇𝑒𝑜𝑟𝑒𝑚𝑎</m:t>
                      </m:r>
                      <m:r>
                        <a:rPr lang="en-US" i="1">
                          <a:latin typeface="Cambria Math"/>
                        </a:rPr>
                        <m:t> 1:</m:t>
                      </m:r>
                      <m:r>
                        <a:rPr lang="en-US" i="1">
                          <a:latin typeface="Cambria Math"/>
                        </a:rPr>
                        <m:t>𝑆𝑖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≥4, </m:t>
                      </m:r>
                      <m:r>
                        <a:rPr lang="en-US" i="1">
                          <a:latin typeface="Cambria Math"/>
                        </a:rPr>
                        <m:t>𝑒𝑛𝑡𝑜𝑛𝑐𝑒𝑠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859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Base. Probar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s-ES_tradnl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s-ES_tradn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16</m:t>
                      </m:r>
                      <m:r>
                        <a:rPr lang="en-US" i="1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Paso inductivo. Probar para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≥4</m:t>
                    </m:r>
                  </m:oMath>
                </a14:m>
                <a:endParaRPr lang="es-ES_tradn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𝑆𝑖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𝑒𝑛𝑡𝑜𝑛𝑐𝑒𝑠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5148064" y="27089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1676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𝑆𝑖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𝑒𝑛𝑡𝑜𝑛𝑐𝑒𝑠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=2×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𝐷𝑎𝑑𝑜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𝑞𝑢𝑒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𝑒𝑛𝑡𝑜𝑛𝑐𝑒𝑠</m:t>
                      </m:r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=2×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:endParaRPr lang="es-ES_tradn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𝑆𝑖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𝑝𝑟𝑜𝑏𝑎𝑚𝑜𝑠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𝑞𝑢𝑒</m:t>
                      </m:r>
                      <m:r>
                        <a:rPr lang="en-US" b="0" i="1" smtClean="0">
                          <a:latin typeface="Cambria Math"/>
                        </a:rPr>
                        <m:t> 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𝑡𝑟𝑎𝑛𝑠𝑖𝑡𝑖𝑣𝑖𝑑𝑎𝑑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:endParaRPr lang="es-ES_tradnl" dirty="0"/>
              </a:p>
              <a:p>
                <a:pPr marL="457200" lvl="1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7452320" y="515719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381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Prueba por contradicción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Se niega la conclusión: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Se parte de la hipótesis, tratando de probar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Si se llega a una contradicción, entonces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s-ES_tradnl" dirty="0"/>
                  <a:t> ha sido probada</a:t>
                </a:r>
              </a:p>
              <a:p>
                <a:pPr lvl="1"/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62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_tradnl" dirty="0"/>
                  <a:t>Probar el siguiente teorema:</a:t>
                </a:r>
              </a:p>
              <a:p>
                <a:pPr marL="0" indent="0">
                  <a:buNone/>
                </a:pPr>
                <a:r>
                  <a:rPr lang="es-ES_tradnl" dirty="0"/>
                  <a:t>Sea S un subconjunto finito de un conjunto infinito U.</a:t>
                </a:r>
              </a:p>
              <a:p>
                <a:pPr marL="0" indent="0">
                  <a:buNone/>
                </a:pPr>
                <a:r>
                  <a:rPr lang="es-ES_tradnl" dirty="0"/>
                  <a:t>Sea T el complemento de S respecto a 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Entonces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s-ES_tradnl" dirty="0"/>
                  <a:t> es infinito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927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Negar la conclusión: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/>
                      </a:rPr>
                      <m:t>𝑇</m:t>
                    </m:r>
                    <m:r>
                      <a:rPr lang="es-ES_tradnl" i="1" dirty="0" smtClean="0">
                        <a:latin typeface="Cambria Math"/>
                      </a:rPr>
                      <m:t> </m:t>
                    </m:r>
                    <m:r>
                      <a:rPr lang="es-ES_tradnl" i="1" dirty="0" smtClean="0">
                        <a:latin typeface="Cambria Math"/>
                      </a:rPr>
                      <m:t>𝑒𝑠</m:t>
                    </m:r>
                    <m:r>
                      <a:rPr lang="es-ES_tradnl" i="1" dirty="0" smtClean="0">
                        <a:latin typeface="Cambria Math"/>
                      </a:rPr>
                      <m:t> </m:t>
                    </m:r>
                    <m:r>
                      <a:rPr lang="es-ES_tradnl" i="1" dirty="0" smtClean="0">
                        <a:latin typeface="Cambria Math"/>
                      </a:rPr>
                      <m:t>𝑓𝑖𝑛𝑖𝑡𝑜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Tratar de llegar a una contradicción</a:t>
                </a:r>
              </a:p>
              <a:p>
                <a:pPr marL="0" indent="0">
                  <a:buNone/>
                </a:pPr>
                <a:r>
                  <a:rPr lang="es-ES_tradnl" dirty="0"/>
                  <a:t>De la definición de complemento: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∪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Dado que S y T son finitos, la unión de ambos debe ser un conjunto finito.</a:t>
                </a:r>
              </a:p>
              <a:p>
                <a:pPr marL="0" indent="0">
                  <a:buNone/>
                </a:pPr>
                <a:r>
                  <a:rPr lang="es-ES_tradnl" dirty="0"/>
                  <a:t>	Esto se contradice con la premisa de que U es infinito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000" b="-12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8316416" y="559279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79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noProof="0" dirty="0"/>
              <a:t>Una definición más precisa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ES_tradnl" sz="3200" b="0" i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_tradnl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s-ES_tradnl" sz="3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ℕ</m:t>
                          </m:r>
                        </m:e>
                        <m:e>
                          <m:r>
                            <a:rPr lang="es-ES_tradnl" sz="3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s-ES_tradnl" sz="3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=2</m:t>
                          </m:r>
                          <m:r>
                            <a:rPr lang="es-ES_tradnl" sz="3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lang="es-ES_tradnl" sz="3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es-ES_tradnl" sz="3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lang="en-GB" sz="3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ℕ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83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Unión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∪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s-ES_tradnl" dirty="0"/>
                  <a:t>Intersección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∩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𝐵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={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|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∈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∧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∈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𝐵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s-ES_tradnl" sz="2800" dirty="0">
                  <a:effectLst/>
                </a:endParaRPr>
              </a:p>
              <a:p>
                <a:pPr marL="514350" indent="-457200"/>
                <a:r>
                  <a:rPr lang="en-US" sz="3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Diferencia</a:t>
                </a:r>
                <a:endParaRPr lang="en-US" sz="3200" b="0" i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𝐵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B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={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|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∈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∧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∉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𝐵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s-ES_tradnl" sz="2800" dirty="0">
                  <a:effectLst/>
                </a:endParaRPr>
              </a:p>
              <a:p>
                <a:r>
                  <a:rPr lang="es-ES_tradnl" dirty="0"/>
                  <a:t>Complemento</a:t>
                </a:r>
              </a:p>
              <a:p>
                <a:pPr marL="57150" indent="0">
                  <a:buNone/>
                </a:pPr>
                <a:r>
                  <a:rPr lang="es-ES_tradnl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=¬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=~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61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Conjunto vacío o conjunto nulo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∪∅=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−∅=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∩∅=∅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∅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32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Leyes de Morgan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4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Subconjuntos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A subconjunto de 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⊆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A subconjunto estricto de 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⊂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996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3" ma:contentTypeDescription="Create a new document." ma:contentTypeScope="" ma:versionID="f496c01bf1c0fffdb713bb25936f6fe7">
  <xsd:schema xmlns:xsd="http://www.w3.org/2001/XMLSchema" xmlns:xs="http://www.w3.org/2001/XMLSchema" xmlns:p="http://schemas.microsoft.com/office/2006/metadata/properties" xmlns:ns2="42bc51f5-f7b0-46ad-8c71-becab5d5b372" targetNamespace="http://schemas.microsoft.com/office/2006/metadata/properties" ma:root="true" ma:fieldsID="301f6f4e2740b1bff23815ff73886372" ns2:_="">
    <xsd:import namespace="42bc51f5-f7b0-46ad-8c71-becab5d5b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c51f5-f7b0-46ad-8c71-becab5d5b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2C5260-2535-4500-B917-48BA3FDEE833}"/>
</file>

<file path=customXml/itemProps2.xml><?xml version="1.0" encoding="utf-8"?>
<ds:datastoreItem xmlns:ds="http://schemas.openxmlformats.org/officeDocument/2006/customXml" ds:itemID="{AF4FA1B6-CA93-49E3-B399-C6E920F3C51C}"/>
</file>

<file path=customXml/itemProps3.xml><?xml version="1.0" encoding="utf-8"?>
<ds:datastoreItem xmlns:ds="http://schemas.openxmlformats.org/officeDocument/2006/customXml" ds:itemID="{6DCC92F5-27AA-4ECD-803B-DDDBFE0E7B1C}"/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1232</Words>
  <Application>Microsoft Office PowerPoint</Application>
  <PresentationFormat>On-screen Show (4:3)</PresentationFormat>
  <Paragraphs>228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Tema de Office</vt:lpstr>
      <vt:lpstr>Conceptos Básicos</vt:lpstr>
      <vt:lpstr>Contenidos</vt:lpstr>
      <vt:lpstr>Conjuntos</vt:lpstr>
      <vt:lpstr>Uso de proposiciones lógicas</vt:lpstr>
      <vt:lpstr>Una definición más precisa</vt:lpstr>
      <vt:lpstr>Operaciones</vt:lpstr>
      <vt:lpstr>Conjunto vacío o conjunto nulo</vt:lpstr>
      <vt:lpstr>Leyes de Morgan</vt:lpstr>
      <vt:lpstr>Subconjuntos</vt:lpstr>
      <vt:lpstr>PowerPoint Presentation</vt:lpstr>
      <vt:lpstr>Conjunto Potencia</vt:lpstr>
      <vt:lpstr>Producto Cartesiano</vt:lpstr>
      <vt:lpstr>Funciones</vt:lpstr>
      <vt:lpstr>Funciones - representaciones alternativas</vt:lpstr>
      <vt:lpstr>Relaciones</vt:lpstr>
      <vt:lpstr>Equivalencia</vt:lpstr>
      <vt:lpstr>Equivalencia - Ejemplo</vt:lpstr>
      <vt:lpstr>Grafos y Árboles</vt:lpstr>
      <vt:lpstr>Grafos</vt:lpstr>
      <vt:lpstr>Grafos</vt:lpstr>
      <vt:lpstr>Grado de un vértice</vt:lpstr>
      <vt:lpstr>Grafos dirigidos y no dirigidos</vt:lpstr>
      <vt:lpstr>Ejercicio</vt:lpstr>
      <vt:lpstr>Solución</vt:lpstr>
      <vt:lpstr>PowerPoint Presentation</vt:lpstr>
      <vt:lpstr>Grado de nodos en digrafos</vt:lpstr>
      <vt:lpstr>Grafos etiquetados</vt:lpstr>
      <vt:lpstr>Sub-grafos</vt:lpstr>
      <vt:lpstr>Rutas</vt:lpstr>
      <vt:lpstr>Grafo conexo</vt:lpstr>
      <vt:lpstr>Ciclos</vt:lpstr>
      <vt:lpstr>Árboles</vt:lpstr>
      <vt:lpstr>Pruebas Formales</vt:lpstr>
      <vt:lpstr>Pruebas deductivas</vt:lpstr>
      <vt:lpstr>Ejemplo</vt:lpstr>
      <vt:lpstr>Ejemplo</vt:lpstr>
      <vt:lpstr>Pruebas Inductivas</vt:lpstr>
      <vt:lpstr>Pruebas Inductivas</vt:lpstr>
      <vt:lpstr>Pruebas Inductivas</vt:lpstr>
      <vt:lpstr>Pruebas Inductivas</vt:lpstr>
      <vt:lpstr>Ejercicio</vt:lpstr>
      <vt:lpstr>Solución</vt:lpstr>
      <vt:lpstr>Solución</vt:lpstr>
      <vt:lpstr>Prueba por contradicción</vt:lpstr>
      <vt:lpstr>Ejemplo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Programación: Conceptos Básicos</dc:title>
  <dc:creator>Entropy2</dc:creator>
  <cp:lastModifiedBy>Jaime Pavlich-Mariscal</cp:lastModifiedBy>
  <cp:revision>71</cp:revision>
  <dcterms:created xsi:type="dcterms:W3CDTF">2012-07-25T18:27:38Z</dcterms:created>
  <dcterms:modified xsi:type="dcterms:W3CDTF">2021-02-16T20:14:32Z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