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94" r:id="rId3"/>
    <p:sldId id="295" r:id="rId4"/>
    <p:sldId id="297" r:id="rId5"/>
    <p:sldId id="305" r:id="rId6"/>
    <p:sldId id="301" r:id="rId7"/>
    <p:sldId id="262" r:id="rId8"/>
    <p:sldId id="263" r:id="rId9"/>
    <p:sldId id="264" r:id="rId10"/>
    <p:sldId id="260" r:id="rId11"/>
    <p:sldId id="272" r:id="rId12"/>
    <p:sldId id="273" r:id="rId13"/>
    <p:sldId id="296" r:id="rId14"/>
    <p:sldId id="270" r:id="rId15"/>
    <p:sldId id="275" r:id="rId16"/>
    <p:sldId id="268" r:id="rId17"/>
    <p:sldId id="274" r:id="rId18"/>
    <p:sldId id="276" r:id="rId19"/>
    <p:sldId id="277" r:id="rId20"/>
    <p:sldId id="278" r:id="rId21"/>
    <p:sldId id="279" r:id="rId22"/>
    <p:sldId id="280" r:id="rId23"/>
    <p:sldId id="281" r:id="rId24"/>
    <p:sldId id="282" r:id="rId25"/>
    <p:sldId id="283" r:id="rId26"/>
    <p:sldId id="284" r:id="rId27"/>
    <p:sldId id="293" r:id="rId28"/>
    <p:sldId id="292" r:id="rId29"/>
    <p:sldId id="285" r:id="rId30"/>
    <p:sldId id="286" r:id="rId31"/>
    <p:sldId id="287" r:id="rId32"/>
    <p:sldId id="288" r:id="rId33"/>
    <p:sldId id="289" r:id="rId34"/>
    <p:sldId id="290" r:id="rId35"/>
    <p:sldId id="291" r:id="rId36"/>
    <p:sldId id="304" r:id="rId3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DDB6D26-0219-4DE9-B049-432495E4D96D}">
          <p14:sldIdLst>
            <p14:sldId id="256"/>
            <p14:sldId id="294"/>
            <p14:sldId id="295"/>
            <p14:sldId id="297"/>
            <p14:sldId id="305"/>
            <p14:sldId id="301"/>
            <p14:sldId id="262"/>
            <p14:sldId id="263"/>
            <p14:sldId id="264"/>
            <p14:sldId id="260"/>
            <p14:sldId id="272"/>
            <p14:sldId id="273"/>
            <p14:sldId id="296"/>
            <p14:sldId id="270"/>
            <p14:sldId id="275"/>
            <p14:sldId id="268"/>
            <p14:sldId id="274"/>
            <p14:sldId id="276"/>
            <p14:sldId id="277"/>
            <p14:sldId id="278"/>
            <p14:sldId id="279"/>
            <p14:sldId id="280"/>
            <p14:sldId id="281"/>
            <p14:sldId id="282"/>
            <p14:sldId id="283"/>
            <p14:sldId id="284"/>
            <p14:sldId id="293"/>
            <p14:sldId id="292"/>
            <p14:sldId id="285"/>
            <p14:sldId id="286"/>
            <p14:sldId id="287"/>
            <p14:sldId id="288"/>
            <p14:sldId id="289"/>
            <p14:sldId id="290"/>
            <p14:sldId id="291"/>
            <p14:sldId id="3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9" autoAdjust="0"/>
    <p:restoredTop sz="95133" autoAdjust="0"/>
  </p:normalViewPr>
  <p:slideViewPr>
    <p:cSldViewPr>
      <p:cViewPr varScale="1">
        <p:scale>
          <a:sx n="107" d="100"/>
          <a:sy n="107" d="100"/>
        </p:scale>
        <p:origin x="145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me Pavlich-Mariscal" userId="7426784309601acb" providerId="LiveId" clId="{289EE6F2-5D12-454D-8C81-FCCE7ACC5FB0}"/>
    <pc:docChg chg="modSld">
      <pc:chgData name="Jaime Pavlich-Mariscal" userId="7426784309601acb" providerId="LiveId" clId="{289EE6F2-5D12-454D-8C81-FCCE7ACC5FB0}" dt="2021-02-16T20:15:03.141" v="38" actId="20577"/>
      <pc:docMkLst>
        <pc:docMk/>
      </pc:docMkLst>
      <pc:sldChg chg="modSp mod">
        <pc:chgData name="Jaime Pavlich-Mariscal" userId="7426784309601acb" providerId="LiveId" clId="{289EE6F2-5D12-454D-8C81-FCCE7ACC5FB0}" dt="2021-02-16T20:15:03.141" v="38" actId="20577"/>
        <pc:sldMkLst>
          <pc:docMk/>
          <pc:sldMk cId="2203718134" sldId="256"/>
        </pc:sldMkLst>
        <pc:spChg chg="mod">
          <ac:chgData name="Jaime Pavlich-Mariscal" userId="7426784309601acb" providerId="LiveId" clId="{289EE6F2-5D12-454D-8C81-FCCE7ACC5FB0}" dt="2021-02-16T20:14:43.714" v="0" actId="113"/>
          <ac:spMkLst>
            <pc:docMk/>
            <pc:sldMk cId="2203718134" sldId="256"/>
            <ac:spMk id="2" creationId="{00000000-0000-0000-0000-000000000000}"/>
          </ac:spMkLst>
        </pc:spChg>
        <pc:spChg chg="mod">
          <ac:chgData name="Jaime Pavlich-Mariscal" userId="7426784309601acb" providerId="LiveId" clId="{289EE6F2-5D12-454D-8C81-FCCE7ACC5FB0}" dt="2021-02-16T20:15:03.141" v="38" actId="20577"/>
          <ac:spMkLst>
            <pc:docMk/>
            <pc:sldMk cId="2203718134" sldId="256"/>
            <ac:spMk id="6" creationId="{894B9ED2-4328-4432-8D3D-3DCBEAAAB2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01087-EAB3-4149-BDA1-4535499D0B0E}" type="datetimeFigureOut">
              <a:rPr lang="es-CO" smtClean="0"/>
              <a:t>16/02/2021</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286FDD-1552-4DA9-9207-D6B80E5F45A4}" type="slidenum">
              <a:rPr lang="es-CO" smtClean="0"/>
              <a:t>‹#›</a:t>
            </a:fld>
            <a:endParaRPr lang="es-CO"/>
          </a:p>
        </p:txBody>
      </p:sp>
    </p:spTree>
    <p:extLst>
      <p:ext uri="{BB962C8B-B14F-4D97-AF65-F5344CB8AC3E}">
        <p14:creationId xmlns:p14="http://schemas.microsoft.com/office/powerpoint/2010/main" val="235572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Este es un pequeño ejercicio para que los estudiante deban</a:t>
            </a:r>
            <a:r>
              <a:rPr lang="es-CO" baseline="0" dirty="0"/>
              <a:t> identificar los componentes básicos de un autómata</a:t>
            </a:r>
            <a:endParaRPr lang="es-CO" dirty="0"/>
          </a:p>
        </p:txBody>
      </p:sp>
      <p:sp>
        <p:nvSpPr>
          <p:cNvPr id="4" name="3 Marcador de número de diapositiva"/>
          <p:cNvSpPr>
            <a:spLocks noGrp="1"/>
          </p:cNvSpPr>
          <p:nvPr>
            <p:ph type="sldNum" sz="quarter" idx="10"/>
          </p:nvPr>
        </p:nvSpPr>
        <p:spPr/>
        <p:txBody>
          <a:bodyPr/>
          <a:lstStyle/>
          <a:p>
            <a:fld id="{9D286FDD-1552-4DA9-9207-D6B80E5F45A4}" type="slidenum">
              <a:rPr lang="es-CO" smtClean="0"/>
              <a:t>7</a:t>
            </a:fld>
            <a:endParaRPr lang="es-CO"/>
          </a:p>
        </p:txBody>
      </p:sp>
    </p:spTree>
    <p:extLst>
      <p:ext uri="{BB962C8B-B14F-4D97-AF65-F5344CB8AC3E}">
        <p14:creationId xmlns:p14="http://schemas.microsoft.com/office/powerpoint/2010/main" val="3478483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a:t>Hay que aclarar que este mecanismo de inducción es importante ya que para palabras más grandes y más estados puede ser complicado llevar la cuenta</a:t>
            </a:r>
            <a:endParaRPr lang="es-CO" dirty="0"/>
          </a:p>
          <a:p>
            <a:endParaRPr lang="es-CO" dirty="0"/>
          </a:p>
        </p:txBody>
      </p:sp>
      <p:sp>
        <p:nvSpPr>
          <p:cNvPr id="4" name="3 Marcador de número de diapositiva"/>
          <p:cNvSpPr>
            <a:spLocks noGrp="1"/>
          </p:cNvSpPr>
          <p:nvPr>
            <p:ph type="sldNum" sz="quarter" idx="10"/>
          </p:nvPr>
        </p:nvSpPr>
        <p:spPr/>
        <p:txBody>
          <a:bodyPr/>
          <a:lstStyle/>
          <a:p>
            <a:fld id="{9D286FDD-1552-4DA9-9207-D6B80E5F45A4}" type="slidenum">
              <a:rPr lang="es-CO" smtClean="0"/>
              <a:t>26</a:t>
            </a:fld>
            <a:endParaRPr lang="es-CO"/>
          </a:p>
        </p:txBody>
      </p:sp>
    </p:spTree>
    <p:extLst>
      <p:ext uri="{BB962C8B-B14F-4D97-AF65-F5344CB8AC3E}">
        <p14:creationId xmlns:p14="http://schemas.microsoft.com/office/powerpoint/2010/main" val="4236654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No es conveniente decir que todo L(A) se conoce como un lenguaje regular, ya que este tema se tratará en una clase posterior.</a:t>
            </a:r>
            <a:r>
              <a:rPr lang="es-CO" baseline="0" dirty="0"/>
              <a:t> Por lo que aquí se menciona la utilidad de la extensión de la función de transición pero no se </a:t>
            </a:r>
            <a:r>
              <a:rPr lang="es-CO" baseline="0"/>
              <a:t>dice como se conoce</a:t>
            </a:r>
            <a:endParaRPr lang="es-CO"/>
          </a:p>
        </p:txBody>
      </p:sp>
      <p:sp>
        <p:nvSpPr>
          <p:cNvPr id="4" name="3 Marcador de número de diapositiva"/>
          <p:cNvSpPr>
            <a:spLocks noGrp="1"/>
          </p:cNvSpPr>
          <p:nvPr>
            <p:ph type="sldNum" sz="quarter" idx="10"/>
          </p:nvPr>
        </p:nvSpPr>
        <p:spPr/>
        <p:txBody>
          <a:bodyPr/>
          <a:lstStyle/>
          <a:p>
            <a:fld id="{9D286FDD-1552-4DA9-9207-D6B80E5F45A4}" type="slidenum">
              <a:rPr lang="es-CO" smtClean="0"/>
              <a:t>28</a:t>
            </a:fld>
            <a:endParaRPr lang="es-CO"/>
          </a:p>
        </p:txBody>
      </p:sp>
    </p:spTree>
    <p:extLst>
      <p:ext uri="{BB962C8B-B14F-4D97-AF65-F5344CB8AC3E}">
        <p14:creationId xmlns:p14="http://schemas.microsoft.com/office/powerpoint/2010/main" val="3004542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Este ejercicio es del libro [2] es interesante por</a:t>
            </a:r>
            <a:r>
              <a:rPr lang="es-CO" baseline="0" dirty="0"/>
              <a:t> que una de las preguntas con las que se abre autómatas finitos no deterministas es ¿Qué sucede cuando se quiere ajustar las palancas sin lanzar una canica? Con esta pregunta se abre la siguiente clase o se puede colocar al final del ejercicio para que los estudiantes lo piensen para la próxima clase</a:t>
            </a:r>
            <a:endParaRPr lang="es-CO" dirty="0"/>
          </a:p>
        </p:txBody>
      </p:sp>
      <p:sp>
        <p:nvSpPr>
          <p:cNvPr id="4" name="3 Marcador de número de diapositiva"/>
          <p:cNvSpPr>
            <a:spLocks noGrp="1"/>
          </p:cNvSpPr>
          <p:nvPr>
            <p:ph type="sldNum" sz="quarter" idx="10"/>
          </p:nvPr>
        </p:nvSpPr>
        <p:spPr/>
        <p:txBody>
          <a:bodyPr/>
          <a:lstStyle/>
          <a:p>
            <a:fld id="{9D286FDD-1552-4DA9-9207-D6B80E5F45A4}" type="slidenum">
              <a:rPr lang="es-CO" smtClean="0"/>
              <a:t>29</a:t>
            </a:fld>
            <a:endParaRPr lang="es-CO"/>
          </a:p>
        </p:txBody>
      </p:sp>
    </p:spTree>
    <p:extLst>
      <p:ext uri="{BB962C8B-B14F-4D97-AF65-F5344CB8AC3E}">
        <p14:creationId xmlns:p14="http://schemas.microsoft.com/office/powerpoint/2010/main" val="1300975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9D286FDD-1552-4DA9-9207-D6B80E5F45A4}" type="slidenum">
              <a:rPr lang="es-CO" smtClean="0"/>
              <a:t>31</a:t>
            </a:fld>
            <a:endParaRPr lang="es-CO"/>
          </a:p>
        </p:txBody>
      </p:sp>
    </p:spTree>
    <p:extLst>
      <p:ext uri="{BB962C8B-B14F-4D97-AF65-F5344CB8AC3E}">
        <p14:creationId xmlns:p14="http://schemas.microsoft.com/office/powerpoint/2010/main" val="4070977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Esta es la solución del problema, el</a:t>
            </a:r>
            <a:r>
              <a:rPr lang="es-CO" baseline="0" dirty="0"/>
              <a:t> alfabeto son las entradas y las salidas (A, B, C, D). La notación binaria se hace con el fin de facilitar la escritura de todos los estados necesarios para poder solucionar el problema. Sin embargo esa notación no es suficiente, ya que hay estados que dependiendo donde se lance la canica puede ser un estado terminal o no, por tal motivo es necesario dividir una misma configuración de palanca en 2: una para un estado que si se llega a aceptación y otro donde no.</a:t>
            </a:r>
            <a:endParaRPr lang="es-CO" dirty="0"/>
          </a:p>
        </p:txBody>
      </p:sp>
      <p:sp>
        <p:nvSpPr>
          <p:cNvPr id="4" name="3 Marcador de número de diapositiva"/>
          <p:cNvSpPr>
            <a:spLocks noGrp="1"/>
          </p:cNvSpPr>
          <p:nvPr>
            <p:ph type="sldNum" sz="quarter" idx="10"/>
          </p:nvPr>
        </p:nvSpPr>
        <p:spPr/>
        <p:txBody>
          <a:bodyPr/>
          <a:lstStyle/>
          <a:p>
            <a:fld id="{9D286FDD-1552-4DA9-9207-D6B80E5F45A4}" type="slidenum">
              <a:rPr lang="es-CO" smtClean="0"/>
              <a:t>32</a:t>
            </a:fld>
            <a:endParaRPr lang="es-CO"/>
          </a:p>
        </p:txBody>
      </p:sp>
    </p:spTree>
    <p:extLst>
      <p:ext uri="{BB962C8B-B14F-4D97-AF65-F5344CB8AC3E}">
        <p14:creationId xmlns:p14="http://schemas.microsoft.com/office/powerpoint/2010/main" val="2833851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Es</a:t>
            </a:r>
            <a:r>
              <a:rPr lang="es-CO" baseline="0" dirty="0"/>
              <a:t> muy difícil ver todos los estados en un diagrama</a:t>
            </a:r>
          </a:p>
          <a:p>
            <a:r>
              <a:rPr lang="es-CO" baseline="0" dirty="0"/>
              <a:t>Los estados finales son los que están con un circulo más fuerte</a:t>
            </a:r>
          </a:p>
          <a:p>
            <a:r>
              <a:rPr lang="es-CO" baseline="0" dirty="0"/>
              <a:t>Solo hay un estado inicial 000r</a:t>
            </a:r>
            <a:endParaRPr lang="es-CO" dirty="0"/>
          </a:p>
        </p:txBody>
      </p:sp>
      <p:sp>
        <p:nvSpPr>
          <p:cNvPr id="4" name="3 Marcador de número de diapositiva"/>
          <p:cNvSpPr>
            <a:spLocks noGrp="1"/>
          </p:cNvSpPr>
          <p:nvPr>
            <p:ph type="sldNum" sz="quarter" idx="10"/>
          </p:nvPr>
        </p:nvSpPr>
        <p:spPr/>
        <p:txBody>
          <a:bodyPr/>
          <a:lstStyle/>
          <a:p>
            <a:fld id="{9D286FDD-1552-4DA9-9207-D6B80E5F45A4}" type="slidenum">
              <a:rPr lang="es-CO" smtClean="0"/>
              <a:t>33</a:t>
            </a:fld>
            <a:endParaRPr lang="es-CO"/>
          </a:p>
        </p:txBody>
      </p:sp>
    </p:spTree>
    <p:extLst>
      <p:ext uri="{BB962C8B-B14F-4D97-AF65-F5344CB8AC3E}">
        <p14:creationId xmlns:p14="http://schemas.microsoft.com/office/powerpoint/2010/main" val="4111762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Queda más</a:t>
            </a:r>
            <a:r>
              <a:rPr lang="es-CO" baseline="0" dirty="0"/>
              <a:t> fácil ver el problema en una tabla de estados</a:t>
            </a:r>
            <a:endParaRPr lang="es-CO" dirty="0"/>
          </a:p>
        </p:txBody>
      </p:sp>
      <p:sp>
        <p:nvSpPr>
          <p:cNvPr id="4" name="3 Marcador de número de diapositiva"/>
          <p:cNvSpPr>
            <a:spLocks noGrp="1"/>
          </p:cNvSpPr>
          <p:nvPr>
            <p:ph type="sldNum" sz="quarter" idx="10"/>
          </p:nvPr>
        </p:nvSpPr>
        <p:spPr/>
        <p:txBody>
          <a:bodyPr/>
          <a:lstStyle/>
          <a:p>
            <a:fld id="{9D286FDD-1552-4DA9-9207-D6B80E5F45A4}" type="slidenum">
              <a:rPr lang="es-CO" smtClean="0"/>
              <a:t>34</a:t>
            </a:fld>
            <a:endParaRPr lang="es-CO"/>
          </a:p>
        </p:txBody>
      </p:sp>
    </p:spTree>
    <p:extLst>
      <p:ext uri="{BB962C8B-B14F-4D97-AF65-F5344CB8AC3E}">
        <p14:creationId xmlns:p14="http://schemas.microsoft.com/office/powerpoint/2010/main" val="273813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Este es un pequeño ejercicio para que los estudiante deban</a:t>
            </a:r>
            <a:r>
              <a:rPr lang="es-CO" baseline="0" dirty="0"/>
              <a:t> identificar los componentes básicos de un autómata</a:t>
            </a:r>
            <a:endParaRPr lang="es-CO" dirty="0"/>
          </a:p>
        </p:txBody>
      </p:sp>
      <p:sp>
        <p:nvSpPr>
          <p:cNvPr id="4" name="3 Marcador de número de diapositiva"/>
          <p:cNvSpPr>
            <a:spLocks noGrp="1"/>
          </p:cNvSpPr>
          <p:nvPr>
            <p:ph type="sldNum" sz="quarter" idx="10"/>
          </p:nvPr>
        </p:nvSpPr>
        <p:spPr/>
        <p:txBody>
          <a:bodyPr/>
          <a:lstStyle/>
          <a:p>
            <a:fld id="{9D286FDD-1552-4DA9-9207-D6B80E5F45A4}" type="slidenum">
              <a:rPr lang="es-CO" smtClean="0"/>
              <a:t>8</a:t>
            </a:fld>
            <a:endParaRPr lang="es-CO"/>
          </a:p>
        </p:txBody>
      </p:sp>
    </p:spTree>
    <p:extLst>
      <p:ext uri="{BB962C8B-B14F-4D97-AF65-F5344CB8AC3E}">
        <p14:creationId xmlns:p14="http://schemas.microsoft.com/office/powerpoint/2010/main" val="347848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9D286FDD-1552-4DA9-9207-D6B80E5F45A4}" type="slidenum">
              <a:rPr lang="es-CO" smtClean="0"/>
              <a:t>9</a:t>
            </a:fld>
            <a:endParaRPr lang="es-CO"/>
          </a:p>
        </p:txBody>
      </p:sp>
    </p:spTree>
    <p:extLst>
      <p:ext uri="{BB962C8B-B14F-4D97-AF65-F5344CB8AC3E}">
        <p14:creationId xmlns:p14="http://schemas.microsoft.com/office/powerpoint/2010/main" val="3569444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9D286FDD-1552-4DA9-9207-D6B80E5F45A4}" type="slidenum">
              <a:rPr lang="es-CO" smtClean="0"/>
              <a:t>10</a:t>
            </a:fld>
            <a:endParaRPr lang="es-CO"/>
          </a:p>
        </p:txBody>
      </p:sp>
    </p:spTree>
    <p:extLst>
      <p:ext uri="{BB962C8B-B14F-4D97-AF65-F5344CB8AC3E}">
        <p14:creationId xmlns:p14="http://schemas.microsoft.com/office/powerpoint/2010/main" val="94217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9D286FDD-1552-4DA9-9207-D6B80E5F45A4}" type="slidenum">
              <a:rPr lang="es-CO" smtClean="0"/>
              <a:t>14</a:t>
            </a:fld>
            <a:endParaRPr lang="es-CO"/>
          </a:p>
        </p:txBody>
      </p:sp>
    </p:spTree>
    <p:extLst>
      <p:ext uri="{BB962C8B-B14F-4D97-AF65-F5344CB8AC3E}">
        <p14:creationId xmlns:p14="http://schemas.microsoft.com/office/powerpoint/2010/main" val="3656420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Este es un pequeño ejercicio para que los estudiante deban</a:t>
            </a:r>
            <a:r>
              <a:rPr lang="es-CO" baseline="0" dirty="0"/>
              <a:t> identificar los componentes básicos de un autómata</a:t>
            </a:r>
            <a:endParaRPr lang="es-CO" dirty="0"/>
          </a:p>
        </p:txBody>
      </p:sp>
      <p:sp>
        <p:nvSpPr>
          <p:cNvPr id="4" name="3 Marcador de número de diapositiva"/>
          <p:cNvSpPr>
            <a:spLocks noGrp="1"/>
          </p:cNvSpPr>
          <p:nvPr>
            <p:ph type="sldNum" sz="quarter" idx="10"/>
          </p:nvPr>
        </p:nvSpPr>
        <p:spPr/>
        <p:txBody>
          <a:bodyPr/>
          <a:lstStyle/>
          <a:p>
            <a:fld id="{9D286FDD-1552-4DA9-9207-D6B80E5F45A4}" type="slidenum">
              <a:rPr lang="es-CO" smtClean="0"/>
              <a:t>16</a:t>
            </a:fld>
            <a:endParaRPr lang="es-CO"/>
          </a:p>
        </p:txBody>
      </p:sp>
    </p:spTree>
    <p:extLst>
      <p:ext uri="{BB962C8B-B14F-4D97-AF65-F5344CB8AC3E}">
        <p14:creationId xmlns:p14="http://schemas.microsoft.com/office/powerpoint/2010/main" val="3478483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Este ejercicio es para mostrar como funciona la expansión</a:t>
            </a:r>
            <a:r>
              <a:rPr lang="es-CO" baseline="0" dirty="0"/>
              <a:t> de la función de transición, se continua con el ejercicio de siempre</a:t>
            </a:r>
          </a:p>
          <a:p>
            <a:endParaRPr lang="es-CO" baseline="0" dirty="0"/>
          </a:p>
          <a:p>
            <a:r>
              <a:rPr lang="es-CO" baseline="0" dirty="0"/>
              <a:t>Es importante que los estudiantes tengan una idea de inducción</a:t>
            </a:r>
            <a:endParaRPr lang="es-CO" dirty="0"/>
          </a:p>
        </p:txBody>
      </p:sp>
      <p:sp>
        <p:nvSpPr>
          <p:cNvPr id="4" name="3 Marcador de número de diapositiva"/>
          <p:cNvSpPr>
            <a:spLocks noGrp="1"/>
          </p:cNvSpPr>
          <p:nvPr>
            <p:ph type="sldNum" sz="quarter" idx="10"/>
          </p:nvPr>
        </p:nvSpPr>
        <p:spPr/>
        <p:txBody>
          <a:bodyPr/>
          <a:lstStyle/>
          <a:p>
            <a:fld id="{9D286FDD-1552-4DA9-9207-D6B80E5F45A4}" type="slidenum">
              <a:rPr lang="es-CO" smtClean="0"/>
              <a:t>23</a:t>
            </a:fld>
            <a:endParaRPr lang="es-CO"/>
          </a:p>
        </p:txBody>
      </p:sp>
    </p:spTree>
    <p:extLst>
      <p:ext uri="{BB962C8B-B14F-4D97-AF65-F5344CB8AC3E}">
        <p14:creationId xmlns:p14="http://schemas.microsoft.com/office/powerpoint/2010/main" val="2481849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Aquí se muestra como empieza a funcionar la</a:t>
            </a:r>
            <a:r>
              <a:rPr lang="es-CO" baseline="0" dirty="0"/>
              <a:t> inducción para poder encontrar el estado que se termina dado una palabra. </a:t>
            </a:r>
          </a:p>
        </p:txBody>
      </p:sp>
      <p:sp>
        <p:nvSpPr>
          <p:cNvPr id="4" name="3 Marcador de número de diapositiva"/>
          <p:cNvSpPr>
            <a:spLocks noGrp="1"/>
          </p:cNvSpPr>
          <p:nvPr>
            <p:ph type="sldNum" sz="quarter" idx="10"/>
          </p:nvPr>
        </p:nvSpPr>
        <p:spPr/>
        <p:txBody>
          <a:bodyPr/>
          <a:lstStyle/>
          <a:p>
            <a:fld id="{9D286FDD-1552-4DA9-9207-D6B80E5F45A4}" type="slidenum">
              <a:rPr lang="es-CO" smtClean="0"/>
              <a:t>24</a:t>
            </a:fld>
            <a:endParaRPr lang="es-CO"/>
          </a:p>
        </p:txBody>
      </p:sp>
    </p:spTree>
    <p:extLst>
      <p:ext uri="{BB962C8B-B14F-4D97-AF65-F5344CB8AC3E}">
        <p14:creationId xmlns:p14="http://schemas.microsoft.com/office/powerpoint/2010/main" val="3469804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En este</a:t>
            </a:r>
            <a:r>
              <a:rPr lang="es-CO" baseline="0" dirty="0"/>
              <a:t> punto se llego al caso base y podemos empezar a solucionar las ecuaciones que no se habían podido solucionar debido a que no se tenia toda la información</a:t>
            </a:r>
            <a:endParaRPr lang="es-CO" dirty="0"/>
          </a:p>
        </p:txBody>
      </p:sp>
      <p:sp>
        <p:nvSpPr>
          <p:cNvPr id="4" name="3 Marcador de número de diapositiva"/>
          <p:cNvSpPr>
            <a:spLocks noGrp="1"/>
          </p:cNvSpPr>
          <p:nvPr>
            <p:ph type="sldNum" sz="quarter" idx="10"/>
          </p:nvPr>
        </p:nvSpPr>
        <p:spPr/>
        <p:txBody>
          <a:bodyPr/>
          <a:lstStyle/>
          <a:p>
            <a:fld id="{9D286FDD-1552-4DA9-9207-D6B80E5F45A4}" type="slidenum">
              <a:rPr lang="es-CO" smtClean="0"/>
              <a:t>25</a:t>
            </a:fld>
            <a:endParaRPr lang="es-CO"/>
          </a:p>
        </p:txBody>
      </p:sp>
    </p:spTree>
    <p:extLst>
      <p:ext uri="{BB962C8B-B14F-4D97-AF65-F5344CB8AC3E}">
        <p14:creationId xmlns:p14="http://schemas.microsoft.com/office/powerpoint/2010/main" val="2542297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7A847CFC-816F-41D0-AAC0-9BF4FEBC753E}" type="datetimeFigureOut">
              <a:rPr lang="es-ES" smtClean="0"/>
              <a:pPr/>
              <a:t>16/02/2021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extLst>
      <p:ext uri="{BB962C8B-B14F-4D97-AF65-F5344CB8AC3E}">
        <p14:creationId xmlns:p14="http://schemas.microsoft.com/office/powerpoint/2010/main" val="3403265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A847CFC-816F-41D0-AAC0-9BF4FEBC753E}" type="datetimeFigureOut">
              <a:rPr lang="es-ES" smtClean="0"/>
              <a:pPr/>
              <a:t>16/02/2021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extLst>
      <p:ext uri="{BB962C8B-B14F-4D97-AF65-F5344CB8AC3E}">
        <p14:creationId xmlns:p14="http://schemas.microsoft.com/office/powerpoint/2010/main" val="58996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A847CFC-816F-41D0-AAC0-9BF4FEBC753E}" type="datetimeFigureOut">
              <a:rPr lang="es-ES" smtClean="0"/>
              <a:pPr/>
              <a:t>16/02/2021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extLst>
      <p:ext uri="{BB962C8B-B14F-4D97-AF65-F5344CB8AC3E}">
        <p14:creationId xmlns:p14="http://schemas.microsoft.com/office/powerpoint/2010/main" val="320000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A847CFC-816F-41D0-AAC0-9BF4FEBC753E}" type="datetimeFigureOut">
              <a:rPr lang="es-ES" smtClean="0"/>
              <a:pPr/>
              <a:t>16/02/2021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extLst>
      <p:ext uri="{BB962C8B-B14F-4D97-AF65-F5344CB8AC3E}">
        <p14:creationId xmlns:p14="http://schemas.microsoft.com/office/powerpoint/2010/main" val="160593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16/02/2021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extLst>
      <p:ext uri="{BB962C8B-B14F-4D97-AF65-F5344CB8AC3E}">
        <p14:creationId xmlns:p14="http://schemas.microsoft.com/office/powerpoint/2010/main" val="3145579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7A847CFC-816F-41D0-AAC0-9BF4FEBC753E}" type="datetimeFigureOut">
              <a:rPr lang="es-ES" smtClean="0"/>
              <a:pPr/>
              <a:t>16/02/2021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extLst>
      <p:ext uri="{BB962C8B-B14F-4D97-AF65-F5344CB8AC3E}">
        <p14:creationId xmlns:p14="http://schemas.microsoft.com/office/powerpoint/2010/main" val="52235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7A847CFC-816F-41D0-AAC0-9BF4FEBC753E}" type="datetimeFigureOut">
              <a:rPr lang="es-ES" smtClean="0"/>
              <a:pPr/>
              <a:t>16/02/2021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extLst>
      <p:ext uri="{BB962C8B-B14F-4D97-AF65-F5344CB8AC3E}">
        <p14:creationId xmlns:p14="http://schemas.microsoft.com/office/powerpoint/2010/main" val="153355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7A847CFC-816F-41D0-AAC0-9BF4FEBC753E}" type="datetimeFigureOut">
              <a:rPr lang="es-ES" smtClean="0"/>
              <a:pPr/>
              <a:t>16/02/2021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extLst>
      <p:ext uri="{BB962C8B-B14F-4D97-AF65-F5344CB8AC3E}">
        <p14:creationId xmlns:p14="http://schemas.microsoft.com/office/powerpoint/2010/main" val="214875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16/02/2021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extLst>
      <p:ext uri="{BB962C8B-B14F-4D97-AF65-F5344CB8AC3E}">
        <p14:creationId xmlns:p14="http://schemas.microsoft.com/office/powerpoint/2010/main" val="103693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16/02/2021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extLst>
      <p:ext uri="{BB962C8B-B14F-4D97-AF65-F5344CB8AC3E}">
        <p14:creationId xmlns:p14="http://schemas.microsoft.com/office/powerpoint/2010/main" val="372982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16/02/2021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extLst>
      <p:ext uri="{BB962C8B-B14F-4D97-AF65-F5344CB8AC3E}">
        <p14:creationId xmlns:p14="http://schemas.microsoft.com/office/powerpoint/2010/main" val="341544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16/02/2021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a:t>
            </a:fld>
            <a:endParaRPr lang="es-ES"/>
          </a:p>
        </p:txBody>
      </p:sp>
    </p:spTree>
    <p:extLst>
      <p:ext uri="{BB962C8B-B14F-4D97-AF65-F5344CB8AC3E}">
        <p14:creationId xmlns:p14="http://schemas.microsoft.com/office/powerpoint/2010/main" val="20989776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b="1" dirty="0"/>
              <a:t>Autómata finito determinista (AFD)</a:t>
            </a:r>
          </a:p>
        </p:txBody>
      </p:sp>
      <p:sp>
        <p:nvSpPr>
          <p:cNvPr id="6" name="Subtitle 5">
            <a:extLst>
              <a:ext uri="{FF2B5EF4-FFF2-40B4-BE49-F238E27FC236}">
                <a16:creationId xmlns:a16="http://schemas.microsoft.com/office/drawing/2014/main" id="{894B9ED2-4328-4432-8D3D-3DCBEAAAB2F1}"/>
              </a:ext>
            </a:extLst>
          </p:cNvPr>
          <p:cNvSpPr>
            <a:spLocks noGrp="1"/>
          </p:cNvSpPr>
          <p:nvPr>
            <p:ph type="subTitle" idx="1"/>
          </p:nvPr>
        </p:nvSpPr>
        <p:spPr/>
        <p:txBody>
          <a:bodyPr/>
          <a:lstStyle/>
          <a:p>
            <a:r>
              <a:rPr lang="es-CO" dirty="0"/>
              <a:t>Jaime A. Pavlich-Mariscal</a:t>
            </a:r>
          </a:p>
          <a:p>
            <a:r>
              <a:rPr lang="es-CO" dirty="0"/>
              <a:t>Julián </a:t>
            </a:r>
            <a:r>
              <a:rPr lang="es-CO" dirty="0" err="1"/>
              <a:t>Angel</a:t>
            </a:r>
            <a:endParaRPr lang="es-CO" dirty="0"/>
          </a:p>
        </p:txBody>
      </p:sp>
    </p:spTree>
    <p:extLst>
      <p:ext uri="{BB962C8B-B14F-4D97-AF65-F5344CB8AC3E}">
        <p14:creationId xmlns:p14="http://schemas.microsoft.com/office/powerpoint/2010/main" val="2203718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CO" dirty="0"/>
              <a:t>Diagramas de Estado</a:t>
            </a:r>
          </a:p>
        </p:txBody>
      </p:sp>
      <p:sp>
        <p:nvSpPr>
          <p:cNvPr id="2" name="1 Marcador de contenido"/>
          <p:cNvSpPr>
            <a:spLocks noGrp="1"/>
          </p:cNvSpPr>
          <p:nvPr>
            <p:ph idx="1"/>
          </p:nvPr>
        </p:nvSpPr>
        <p:spPr/>
        <p:txBody>
          <a:bodyPr>
            <a:normAutofit/>
          </a:bodyPr>
          <a:lstStyle/>
          <a:p>
            <a:r>
              <a:rPr lang="es-CO" dirty="0"/>
              <a:t>Los estados son representados con círculos</a:t>
            </a:r>
          </a:p>
          <a:p>
            <a:pPr marL="0" indent="0">
              <a:buNone/>
            </a:pPr>
            <a:r>
              <a:rPr lang="es-CO" dirty="0"/>
              <a:t>	</a:t>
            </a:r>
          </a:p>
          <a:p>
            <a:pPr marL="0" indent="0">
              <a:buNone/>
            </a:pPr>
            <a:endParaRPr lang="es-CO" dirty="0"/>
          </a:p>
          <a:p>
            <a:r>
              <a:rPr lang="es-CO" dirty="0"/>
              <a:t>Los arcos entre los círculos son las entradas</a:t>
            </a:r>
          </a:p>
          <a:p>
            <a:endParaRPr lang="es-CO" dirty="0"/>
          </a:p>
          <a:p>
            <a:pPr marL="0" indent="0">
              <a:buNone/>
            </a:pPr>
            <a:endParaRPr lang="es-CO" dirty="0"/>
          </a:p>
        </p:txBody>
      </p:sp>
      <p:sp>
        <p:nvSpPr>
          <p:cNvPr id="8" name="7 Elipse"/>
          <p:cNvSpPr/>
          <p:nvPr/>
        </p:nvSpPr>
        <p:spPr>
          <a:xfrm>
            <a:off x="3995936" y="2383124"/>
            <a:ext cx="792088" cy="685800"/>
          </a:xfrm>
          <a:prstGeom prst="ellipse">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14 Elipse"/>
          <p:cNvSpPr/>
          <p:nvPr/>
        </p:nvSpPr>
        <p:spPr>
          <a:xfrm>
            <a:off x="1838307" y="4978896"/>
            <a:ext cx="792088" cy="685800"/>
          </a:xfrm>
          <a:prstGeom prst="ellipse">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15 Elipse"/>
          <p:cNvSpPr/>
          <p:nvPr/>
        </p:nvSpPr>
        <p:spPr>
          <a:xfrm>
            <a:off x="6349560" y="4978896"/>
            <a:ext cx="792088" cy="685800"/>
          </a:xfrm>
          <a:prstGeom prst="ellipse">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4" name="13 Conector recto de flecha"/>
          <p:cNvCxnSpPr>
            <a:stCxn id="15" idx="6"/>
            <a:endCxn id="16" idx="2"/>
          </p:cNvCxnSpPr>
          <p:nvPr/>
        </p:nvCxnSpPr>
        <p:spPr>
          <a:xfrm>
            <a:off x="2630395" y="5321796"/>
            <a:ext cx="371916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3832329" y="4819876"/>
            <a:ext cx="1315296" cy="523220"/>
          </a:xfrm>
          <a:prstGeom prst="rect">
            <a:avLst/>
          </a:prstGeom>
          <a:noFill/>
        </p:spPr>
        <p:txBody>
          <a:bodyPr wrap="none" rtlCol="0">
            <a:spAutoFit/>
          </a:bodyPr>
          <a:lstStyle/>
          <a:p>
            <a:r>
              <a:rPr lang="es-CO" sz="2800" dirty="0"/>
              <a:t>Entrada</a:t>
            </a:r>
          </a:p>
        </p:txBody>
      </p:sp>
    </p:spTree>
    <p:extLst>
      <p:ext uri="{BB962C8B-B14F-4D97-AF65-F5344CB8AC3E}">
        <p14:creationId xmlns:p14="http://schemas.microsoft.com/office/powerpoint/2010/main" val="175464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Diagramas de Estado</a:t>
            </a:r>
          </a:p>
        </p:txBody>
      </p:sp>
      <p:sp>
        <p:nvSpPr>
          <p:cNvPr id="3" name="2 Marcador de contenido"/>
          <p:cNvSpPr>
            <a:spLocks noGrp="1"/>
          </p:cNvSpPr>
          <p:nvPr>
            <p:ph idx="1"/>
          </p:nvPr>
        </p:nvSpPr>
        <p:spPr/>
        <p:txBody>
          <a:bodyPr/>
          <a:lstStyle/>
          <a:p>
            <a:r>
              <a:rPr lang="es-CO" dirty="0"/>
              <a:t>Hay un estado inicial, representado con una flecha</a:t>
            </a:r>
          </a:p>
          <a:p>
            <a:endParaRPr lang="es-CO" dirty="0"/>
          </a:p>
          <a:p>
            <a:pPr marL="0" indent="0">
              <a:buNone/>
            </a:pPr>
            <a:endParaRPr lang="es-CO" dirty="0"/>
          </a:p>
          <a:p>
            <a:r>
              <a:rPr lang="es-CO" dirty="0"/>
              <a:t>Hay uno o varios estados finales, representados con dos círculos. De un estado final se puede pasar a otros estados!</a:t>
            </a:r>
          </a:p>
        </p:txBody>
      </p:sp>
      <p:sp>
        <p:nvSpPr>
          <p:cNvPr id="6" name="5 Elipse"/>
          <p:cNvSpPr/>
          <p:nvPr/>
        </p:nvSpPr>
        <p:spPr>
          <a:xfrm>
            <a:off x="4421905" y="2852936"/>
            <a:ext cx="792088" cy="685800"/>
          </a:xfrm>
          <a:prstGeom prst="ellipse">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 name="8 Conector recto de flecha"/>
          <p:cNvCxnSpPr/>
          <p:nvPr/>
        </p:nvCxnSpPr>
        <p:spPr>
          <a:xfrm>
            <a:off x="3491880" y="3219491"/>
            <a:ext cx="92655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11 Elipse"/>
          <p:cNvSpPr/>
          <p:nvPr/>
        </p:nvSpPr>
        <p:spPr>
          <a:xfrm>
            <a:off x="4282460" y="5554960"/>
            <a:ext cx="1037610" cy="898376"/>
          </a:xfrm>
          <a:prstGeom prst="ellipse">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12 Elipse"/>
          <p:cNvSpPr/>
          <p:nvPr/>
        </p:nvSpPr>
        <p:spPr>
          <a:xfrm>
            <a:off x="4405221" y="5661248"/>
            <a:ext cx="792088" cy="685800"/>
          </a:xfrm>
          <a:prstGeom prst="ellipse">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5515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Autómata Finito: Diagramas de Estado</a:t>
            </a:r>
          </a:p>
        </p:txBody>
      </p:sp>
      <p:sp>
        <p:nvSpPr>
          <p:cNvPr id="3" name="2 Marcador de contenido"/>
          <p:cNvSpPr>
            <a:spLocks noGrp="1"/>
          </p:cNvSpPr>
          <p:nvPr>
            <p:ph idx="1"/>
          </p:nvPr>
        </p:nvSpPr>
        <p:spPr/>
        <p:txBody>
          <a:bodyPr/>
          <a:lstStyle/>
          <a:p>
            <a:r>
              <a:rPr lang="es-CO" dirty="0"/>
              <a:t>Un diagrama de estado se puede pensar como un grafo dirigido</a:t>
            </a:r>
          </a:p>
        </p:txBody>
      </p:sp>
      <p:pic>
        <p:nvPicPr>
          <p:cNvPr id="8194" name="Picture 2" descr="http://upload.wikimedia.org/wikipedia/commons/0/08/Directed_acyclic_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100932"/>
            <a:ext cx="3700636" cy="3287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249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Detalles de nomenclatura</a:t>
            </a:r>
          </a:p>
        </p:txBody>
      </p:sp>
      <p:sp>
        <p:nvSpPr>
          <p:cNvPr id="3" name="2 Marcador de contenido"/>
          <p:cNvSpPr>
            <a:spLocks noGrp="1"/>
          </p:cNvSpPr>
          <p:nvPr>
            <p:ph idx="1"/>
          </p:nvPr>
        </p:nvSpPr>
        <p:spPr/>
        <p:txBody>
          <a:bodyPr/>
          <a:lstStyle/>
          <a:p>
            <a:pPr marL="0" indent="0" algn="ctr">
              <a:buNone/>
            </a:pPr>
            <a:endParaRPr lang="es-ES_tradnl" dirty="0"/>
          </a:p>
          <a:p>
            <a:pPr marL="0" indent="0" algn="ctr">
              <a:buNone/>
            </a:pPr>
            <a:endParaRPr lang="es-ES_tradnl" dirty="0"/>
          </a:p>
          <a:p>
            <a:pPr marL="0" indent="0" algn="ctr">
              <a:buNone/>
            </a:pPr>
            <a:r>
              <a:rPr lang="es-ES_tradnl" dirty="0"/>
              <a:t>Entrada = Palabra = </a:t>
            </a:r>
            <a:r>
              <a:rPr lang="es-ES_tradnl" dirty="0" err="1"/>
              <a:t>String</a:t>
            </a:r>
            <a:endParaRPr lang="es-ES_tradnl" dirty="0"/>
          </a:p>
          <a:p>
            <a:pPr marL="0" indent="0" algn="ctr">
              <a:buNone/>
            </a:pPr>
            <a:endParaRPr lang="es-ES_tradnl" dirty="0"/>
          </a:p>
          <a:p>
            <a:pPr marL="0" indent="0" algn="ctr">
              <a:buNone/>
            </a:pPr>
            <a:r>
              <a:rPr lang="es-ES_tradnl" dirty="0"/>
              <a:t>Alfabeto = Conjunto de símbolos de entrada</a:t>
            </a:r>
          </a:p>
          <a:p>
            <a:pPr marL="0" indent="0" algn="ctr">
              <a:buNone/>
            </a:pPr>
            <a:endParaRPr lang="es-ES_tradnl" dirty="0"/>
          </a:p>
          <a:p>
            <a:pPr marL="0" indent="0" algn="ctr">
              <a:buNone/>
            </a:pPr>
            <a:r>
              <a:rPr lang="es-ES_tradnl" dirty="0"/>
              <a:t>Un autómata </a:t>
            </a:r>
            <a:r>
              <a:rPr lang="es-ES_tradnl" b="1" i="1" dirty="0"/>
              <a:t>lee</a:t>
            </a:r>
            <a:r>
              <a:rPr lang="es-ES_tradnl" dirty="0"/>
              <a:t> entradas, palabras, </a:t>
            </a:r>
            <a:r>
              <a:rPr lang="es-ES_tradnl" dirty="0" err="1"/>
              <a:t>strings</a:t>
            </a:r>
            <a:endParaRPr lang="es-ES_tradnl" dirty="0"/>
          </a:p>
        </p:txBody>
      </p:sp>
    </p:spTree>
    <p:extLst>
      <p:ext uri="{BB962C8B-B14F-4D97-AF65-F5344CB8AC3E}">
        <p14:creationId xmlns:p14="http://schemas.microsoft.com/office/powerpoint/2010/main" val="2995209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ormAutofit fontScale="90000"/>
          </a:bodyPr>
          <a:lstStyle/>
          <a:p>
            <a:r>
              <a:rPr lang="es-CO" dirty="0"/>
              <a:t>Definición Formal: Función de Transición</a:t>
            </a:r>
          </a:p>
        </p:txBody>
      </p:sp>
      <p:sp>
        <p:nvSpPr>
          <p:cNvPr id="6" name="5 Marcador de contenido"/>
          <p:cNvSpPr>
            <a:spLocks noGrp="1"/>
          </p:cNvSpPr>
          <p:nvPr>
            <p:ph idx="1"/>
          </p:nvPr>
        </p:nvSpPr>
        <p:spPr/>
        <p:txBody>
          <a:bodyPr/>
          <a:lstStyle/>
          <a:p>
            <a:r>
              <a:rPr lang="es-CO" dirty="0"/>
              <a:t>La </a:t>
            </a:r>
            <a:r>
              <a:rPr lang="es-CO" i="1" dirty="0"/>
              <a:t>función de transición</a:t>
            </a:r>
            <a:r>
              <a:rPr lang="es-CO" dirty="0"/>
              <a:t> toma como entrada un estado y símbolo, y devuelve el estado correspondiente. </a:t>
            </a:r>
          </a:p>
          <a:p>
            <a:pPr marL="0" indent="0">
              <a:buNone/>
            </a:pPr>
            <a:endParaRPr lang="es-CO" dirty="0"/>
          </a:p>
        </p:txBody>
      </p:sp>
      <p:pic>
        <p:nvPicPr>
          <p:cNvPr id="7" name="Picture 2" descr="F:\Desktop\Temp\imagenesLP\EjemploMaquin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818" y="3717032"/>
            <a:ext cx="6027398"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78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Definición Formal: Función de Transición</a:t>
            </a:r>
          </a:p>
        </p:txBody>
      </p:sp>
      <p:sp>
        <p:nvSpPr>
          <p:cNvPr id="3" name="2 Marcador de contenido"/>
          <p:cNvSpPr>
            <a:spLocks noGrp="1"/>
          </p:cNvSpPr>
          <p:nvPr>
            <p:ph idx="1"/>
          </p:nvPr>
        </p:nvSpPr>
        <p:spPr/>
        <p:txBody>
          <a:bodyPr/>
          <a:lstStyle/>
          <a:p>
            <a:r>
              <a:rPr lang="es-CO" dirty="0"/>
              <a:t>Representación:</a:t>
            </a:r>
          </a:p>
          <a:p>
            <a:pPr lvl="1"/>
            <a:r>
              <a:rPr lang="es-CO" dirty="0"/>
              <a:t>Diagramas de transición</a:t>
            </a:r>
          </a:p>
          <a:p>
            <a:pPr lvl="1"/>
            <a:r>
              <a:rPr lang="es-CO" dirty="0"/>
              <a:t>Tabla de transición</a:t>
            </a:r>
          </a:p>
          <a:p>
            <a:endParaRPr lang="es-CO" dirty="0"/>
          </a:p>
        </p:txBody>
      </p:sp>
    </p:spTree>
    <p:extLst>
      <p:ext uri="{BB962C8B-B14F-4D97-AF65-F5344CB8AC3E}">
        <p14:creationId xmlns:p14="http://schemas.microsoft.com/office/powerpoint/2010/main" val="2601155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Definición Formal: Definición Formal</a:t>
            </a:r>
          </a:p>
        </p:txBody>
      </p:sp>
      <p:pic>
        <p:nvPicPr>
          <p:cNvPr id="7" name="Picture 2" descr="F:\Desktop\Temp\imagenesLP\EjemploMaquina1-0.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52091" y="2708920"/>
            <a:ext cx="4364668" cy="15121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5 Marcador de contenido"/>
              <p:cNvSpPr>
                <a:spLocks noGrp="1"/>
              </p:cNvSpPr>
              <p:nvPr>
                <p:ph sz="quarter" idx="4"/>
              </p:nvPr>
            </p:nvSpPr>
            <p:spPr/>
            <p:txBody>
              <a:bodyPr>
                <a:normAutofit lnSpcReduction="10000"/>
              </a:bodyPr>
              <a:lstStyle/>
              <a:p>
                <a:pPr marL="452628"/>
                <a:r>
                  <a:rPr lang="es-CO" dirty="0"/>
                  <a:t>¿Q?</a:t>
                </a:r>
              </a:p>
              <a:p>
                <a:pPr marL="566928" lvl="1" indent="0">
                  <a:buNone/>
                </a:pPr>
                <a14:m>
                  <m:oMathPara xmlns:m="http://schemas.openxmlformats.org/officeDocument/2006/math">
                    <m:oMathParaPr>
                      <m:jc m:val="left"/>
                    </m:oMathParaPr>
                    <m:oMath xmlns:m="http://schemas.openxmlformats.org/officeDocument/2006/math">
                      <m:sSub>
                        <m:sSubPr>
                          <m:ctrlPr>
                            <a:rPr lang="es-CO" i="1" smtClean="0">
                              <a:solidFill>
                                <a:srgbClr val="FF0000"/>
                              </a:solidFill>
                              <a:latin typeface="Cambria Math" panose="02040503050406030204" pitchFamily="18" charset="0"/>
                            </a:rPr>
                          </m:ctrlPr>
                        </m:sSubPr>
                        <m:e>
                          <m:r>
                            <a:rPr lang="en-US" b="0" i="1" smtClean="0">
                              <a:solidFill>
                                <a:srgbClr val="FF0000"/>
                              </a:solidFill>
                              <a:latin typeface="Cambria Math"/>
                            </a:rPr>
                            <m:t>{</m:t>
                          </m:r>
                          <m:r>
                            <a:rPr lang="es-CO" b="0" i="1" smtClean="0">
                              <a:solidFill>
                                <a:srgbClr val="FF0000"/>
                              </a:solidFill>
                              <a:latin typeface="Cambria Math"/>
                            </a:rPr>
                            <m:t>𝑞</m:t>
                          </m:r>
                        </m:e>
                        <m:sub>
                          <m:r>
                            <a:rPr lang="es-CO" b="0" i="1" smtClean="0">
                              <a:solidFill>
                                <a:srgbClr val="FF0000"/>
                              </a:solidFill>
                              <a:latin typeface="Cambria Math"/>
                            </a:rPr>
                            <m:t>1</m:t>
                          </m:r>
                        </m:sub>
                      </m:sSub>
                      <m:r>
                        <a:rPr lang="es-CO" b="0" i="1" smtClean="0">
                          <a:solidFill>
                            <a:srgbClr val="FF0000"/>
                          </a:solidFill>
                          <a:latin typeface="Cambria Math"/>
                        </a:rPr>
                        <m:t>, </m:t>
                      </m:r>
                      <m:sSub>
                        <m:sSubPr>
                          <m:ctrlPr>
                            <a:rPr lang="es-CO" b="0" i="1" smtClean="0">
                              <a:solidFill>
                                <a:srgbClr val="FF0000"/>
                              </a:solidFill>
                              <a:latin typeface="Cambria Math" panose="02040503050406030204" pitchFamily="18" charset="0"/>
                            </a:rPr>
                          </m:ctrlPr>
                        </m:sSubPr>
                        <m:e>
                          <m:r>
                            <a:rPr lang="es-CO" b="0" i="1" smtClean="0">
                              <a:solidFill>
                                <a:srgbClr val="FF0000"/>
                              </a:solidFill>
                              <a:latin typeface="Cambria Math"/>
                            </a:rPr>
                            <m:t>𝑞</m:t>
                          </m:r>
                        </m:e>
                        <m:sub>
                          <m:r>
                            <a:rPr lang="es-CO" b="0" i="1" smtClean="0">
                              <a:solidFill>
                                <a:srgbClr val="FF0000"/>
                              </a:solidFill>
                              <a:latin typeface="Cambria Math"/>
                            </a:rPr>
                            <m:t>2</m:t>
                          </m:r>
                        </m:sub>
                      </m:sSub>
                      <m:r>
                        <a:rPr lang="en-US" b="0" i="1" smtClean="0">
                          <a:solidFill>
                            <a:srgbClr val="FF0000"/>
                          </a:solidFill>
                          <a:latin typeface="Cambria Math"/>
                        </a:rPr>
                        <m:t>,</m:t>
                      </m:r>
                      <m:r>
                        <a:rPr lang="es-CO" b="0" i="1" smtClean="0">
                          <a:solidFill>
                            <a:srgbClr val="FF0000"/>
                          </a:solidFill>
                          <a:latin typeface="Cambria Math"/>
                        </a:rPr>
                        <m:t> </m:t>
                      </m:r>
                      <m:sSub>
                        <m:sSubPr>
                          <m:ctrlPr>
                            <a:rPr lang="es-CO" b="0" i="1" smtClean="0">
                              <a:solidFill>
                                <a:srgbClr val="FF0000"/>
                              </a:solidFill>
                              <a:latin typeface="Cambria Math" panose="02040503050406030204" pitchFamily="18" charset="0"/>
                            </a:rPr>
                          </m:ctrlPr>
                        </m:sSubPr>
                        <m:e>
                          <m:r>
                            <a:rPr lang="es-CO" b="0" i="1" smtClean="0">
                              <a:solidFill>
                                <a:srgbClr val="FF0000"/>
                              </a:solidFill>
                              <a:latin typeface="Cambria Math"/>
                            </a:rPr>
                            <m:t>𝑞</m:t>
                          </m:r>
                        </m:e>
                        <m:sub>
                          <m:r>
                            <a:rPr lang="es-CO" b="0" i="1" smtClean="0">
                              <a:solidFill>
                                <a:srgbClr val="FF0000"/>
                              </a:solidFill>
                              <a:latin typeface="Cambria Math"/>
                            </a:rPr>
                            <m:t>3</m:t>
                          </m:r>
                        </m:sub>
                      </m:sSub>
                      <m:r>
                        <a:rPr lang="en-US" b="0" i="1" smtClean="0">
                          <a:solidFill>
                            <a:srgbClr val="FF0000"/>
                          </a:solidFill>
                          <a:latin typeface="Cambria Math"/>
                        </a:rPr>
                        <m:t>}</m:t>
                      </m:r>
                    </m:oMath>
                  </m:oMathPara>
                </a14:m>
                <a:endParaRPr lang="es-CO" dirty="0">
                  <a:solidFill>
                    <a:srgbClr val="FF0000"/>
                  </a:solidFill>
                </a:endParaRPr>
              </a:p>
              <a:p>
                <a:pPr marL="452628" lvl="1" indent="-342900">
                  <a:buFont typeface="Arial" pitchFamily="34" charset="0"/>
                  <a:buChar char="•"/>
                </a:pPr>
                <a:r>
                  <a:rPr lang="es-CO" sz="2400" dirty="0"/>
                  <a:t> ¿</a:t>
                </a:r>
                <a14:m>
                  <m:oMath xmlns:m="http://schemas.openxmlformats.org/officeDocument/2006/math">
                    <m:r>
                      <m:rPr>
                        <m:sty m:val="p"/>
                      </m:rPr>
                      <a:rPr lang="el-GR" sz="2400" i="1" smtClean="0">
                        <a:latin typeface="Cambria Math"/>
                        <a:ea typeface="Cambria Math"/>
                      </a:rPr>
                      <m:t>Σ</m:t>
                    </m:r>
                  </m:oMath>
                </a14:m>
                <a:r>
                  <a:rPr lang="es-CO" sz="2400" dirty="0"/>
                  <a:t>?</a:t>
                </a:r>
              </a:p>
              <a:p>
                <a:pPr marL="509778" lvl="2" indent="0">
                  <a:buNone/>
                </a:pPr>
                <a:r>
                  <a:rPr lang="es-CO" sz="2200" dirty="0">
                    <a:solidFill>
                      <a:srgbClr val="FF0000"/>
                    </a:solidFill>
                  </a:rPr>
                  <a:t>{0, 1}</a:t>
                </a:r>
              </a:p>
              <a:p>
                <a:pPr marL="452628" lvl="1" indent="-342900">
                  <a:buFont typeface="Arial" pitchFamily="34" charset="0"/>
                  <a:buChar char="•"/>
                </a:pPr>
                <a:r>
                  <a:rPr lang="es-CO" sz="2400" dirty="0"/>
                  <a:t>¿</a:t>
                </a:r>
                <a:r>
                  <a:rPr lang="el-GR" sz="2400" dirty="0"/>
                  <a:t> δ</a:t>
                </a:r>
                <a:r>
                  <a:rPr lang="es-CO" sz="2400" dirty="0"/>
                  <a:t>?</a:t>
                </a:r>
              </a:p>
              <a:p>
                <a:pPr marL="852678" lvl="2" indent="-342900"/>
                <a:endParaRPr lang="es-CO" sz="2200" dirty="0"/>
              </a:p>
              <a:p>
                <a:pPr marL="452628" lvl="1" indent="-342900">
                  <a:buFont typeface="Arial" pitchFamily="34" charset="0"/>
                  <a:buChar char="•"/>
                </a:pPr>
                <a:r>
                  <a:rPr lang="es-CO" sz="2400" dirty="0"/>
                  <a:t>¿</a:t>
                </a:r>
                <a14:m>
                  <m:oMath xmlns:m="http://schemas.openxmlformats.org/officeDocument/2006/math">
                    <m:sSub>
                      <m:sSubPr>
                        <m:ctrlPr>
                          <a:rPr lang="es-CO" sz="2400" i="1" smtClean="0">
                            <a:latin typeface="Cambria Math" panose="02040503050406030204" pitchFamily="18" charset="0"/>
                          </a:rPr>
                        </m:ctrlPr>
                      </m:sSubPr>
                      <m:e>
                        <m:r>
                          <a:rPr lang="es-CO" sz="2400" b="0" i="1" smtClean="0">
                            <a:latin typeface="Cambria Math"/>
                          </a:rPr>
                          <m:t>𝑞</m:t>
                        </m:r>
                      </m:e>
                      <m:sub>
                        <m:r>
                          <a:rPr lang="es-CO" sz="2400" b="0" i="1" smtClean="0">
                            <a:latin typeface="Cambria Math"/>
                          </a:rPr>
                          <m:t>0</m:t>
                        </m:r>
                      </m:sub>
                    </m:sSub>
                  </m:oMath>
                </a14:m>
                <a:r>
                  <a:rPr lang="es-CO" sz="2400" dirty="0"/>
                  <a:t>?</a:t>
                </a:r>
              </a:p>
              <a:p>
                <a:pPr marL="509778" lvl="2" indent="0">
                  <a:buNone/>
                </a:pPr>
                <a14:m>
                  <m:oMathPara xmlns:m="http://schemas.openxmlformats.org/officeDocument/2006/math">
                    <m:oMathParaPr>
                      <m:jc m:val="left"/>
                    </m:oMathParaPr>
                    <m:oMath xmlns:m="http://schemas.openxmlformats.org/officeDocument/2006/math">
                      <m:sSub>
                        <m:sSubPr>
                          <m:ctrlPr>
                            <a:rPr lang="es-CO" sz="2200" i="1" smtClean="0">
                              <a:solidFill>
                                <a:srgbClr val="FF0000"/>
                              </a:solidFill>
                              <a:latin typeface="Cambria Math" panose="02040503050406030204" pitchFamily="18" charset="0"/>
                            </a:rPr>
                          </m:ctrlPr>
                        </m:sSubPr>
                        <m:e>
                          <m:r>
                            <a:rPr lang="es-CO" sz="2200" b="0" i="1" smtClean="0">
                              <a:solidFill>
                                <a:srgbClr val="FF0000"/>
                              </a:solidFill>
                              <a:latin typeface="Cambria Math"/>
                            </a:rPr>
                            <m:t>𝑞</m:t>
                          </m:r>
                        </m:e>
                        <m:sub>
                          <m:r>
                            <a:rPr lang="es-CO" sz="2200" b="0" i="1" smtClean="0">
                              <a:solidFill>
                                <a:srgbClr val="FF0000"/>
                              </a:solidFill>
                              <a:latin typeface="Cambria Math"/>
                            </a:rPr>
                            <m:t>1</m:t>
                          </m:r>
                        </m:sub>
                      </m:sSub>
                    </m:oMath>
                  </m:oMathPara>
                </a14:m>
                <a:endParaRPr lang="es-CO" sz="2200" dirty="0">
                  <a:solidFill>
                    <a:srgbClr val="FF0000"/>
                  </a:solidFill>
                </a:endParaRPr>
              </a:p>
              <a:p>
                <a:pPr marL="452628"/>
                <a:r>
                  <a:rPr lang="es-CO" dirty="0"/>
                  <a:t>¿F?</a:t>
                </a:r>
              </a:p>
              <a:p>
                <a:pPr marL="566928" lvl="1" indent="0">
                  <a:buNone/>
                </a:pPr>
                <a14:m>
                  <m:oMathPara xmlns:m="http://schemas.openxmlformats.org/officeDocument/2006/math">
                    <m:oMathParaPr>
                      <m:jc m:val="left"/>
                    </m:oMathParaPr>
                    <m:oMath xmlns:m="http://schemas.openxmlformats.org/officeDocument/2006/math">
                      <m:sSub>
                        <m:sSubPr>
                          <m:ctrlPr>
                            <a:rPr lang="es-CO" i="1" smtClean="0">
                              <a:solidFill>
                                <a:srgbClr val="FF0000"/>
                              </a:solidFill>
                              <a:latin typeface="Cambria Math" panose="02040503050406030204" pitchFamily="18" charset="0"/>
                            </a:rPr>
                          </m:ctrlPr>
                        </m:sSubPr>
                        <m:e>
                          <m:r>
                            <a:rPr lang="en-US" b="0" i="1" smtClean="0">
                              <a:solidFill>
                                <a:srgbClr val="FF0000"/>
                              </a:solidFill>
                              <a:latin typeface="Cambria Math"/>
                            </a:rPr>
                            <m:t>{</m:t>
                          </m:r>
                          <m:r>
                            <a:rPr lang="es-CO" b="0" i="1" smtClean="0">
                              <a:solidFill>
                                <a:srgbClr val="FF0000"/>
                              </a:solidFill>
                              <a:latin typeface="Cambria Math"/>
                            </a:rPr>
                            <m:t>𝑞</m:t>
                          </m:r>
                        </m:e>
                        <m:sub>
                          <m:r>
                            <a:rPr lang="es-CO" b="0" i="1" smtClean="0">
                              <a:solidFill>
                                <a:srgbClr val="FF0000"/>
                              </a:solidFill>
                              <a:latin typeface="Cambria Math"/>
                            </a:rPr>
                            <m:t>2</m:t>
                          </m:r>
                        </m:sub>
                      </m:sSub>
                      <m:r>
                        <a:rPr lang="en-US" b="0" i="1" smtClean="0">
                          <a:solidFill>
                            <a:srgbClr val="FF0000"/>
                          </a:solidFill>
                          <a:latin typeface="Cambria Math"/>
                        </a:rPr>
                        <m:t>}</m:t>
                      </m:r>
                    </m:oMath>
                  </m:oMathPara>
                </a14:m>
                <a:endParaRPr lang="es-CO" dirty="0">
                  <a:solidFill>
                    <a:srgbClr val="FF0000"/>
                  </a:solidFill>
                </a:endParaRPr>
              </a:p>
              <a:p>
                <a:pPr marL="852678" lvl="1"/>
                <a:endParaRPr lang="es-CO" dirty="0"/>
              </a:p>
              <a:p>
                <a:pPr marL="452628"/>
                <a:endParaRPr lang="es-CO" dirty="0"/>
              </a:p>
            </p:txBody>
          </p:sp>
        </mc:Choice>
        <mc:Fallback xmlns="">
          <p:sp>
            <p:nvSpPr>
              <p:cNvPr id="6" name="5 Marcador de contenido"/>
              <p:cNvSpPr>
                <a:spLocks noGrp="1" noRot="1" noChangeAspect="1" noMove="1" noResize="1" noEditPoints="1" noAdjustHandles="1" noChangeArrowheads="1" noChangeShapeType="1" noTextEdit="1"/>
              </p:cNvSpPr>
              <p:nvPr>
                <p:ph sz="quarter" idx="4"/>
              </p:nvPr>
            </p:nvSpPr>
            <p:spPr>
              <a:blipFill rotWithShape="1">
                <a:blip r:embed="rId4"/>
                <a:stretch>
                  <a:fillRect t="-2160"/>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3" name="2 CuadroTexto"/>
              <p:cNvSpPr txBox="1"/>
              <p:nvPr/>
            </p:nvSpPr>
            <p:spPr>
              <a:xfrm>
                <a:off x="309627" y="4653134"/>
                <a:ext cx="4577150"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O" sz="2400" i="1" smtClean="0">
                          <a:latin typeface="Cambria Math"/>
                        </a:rPr>
                        <m:t>𝐴</m:t>
                      </m:r>
                      <m:r>
                        <a:rPr lang="es-CO" sz="2400" i="1" smtClean="0">
                          <a:latin typeface="Cambria Math"/>
                        </a:rPr>
                        <m:t>=(</m:t>
                      </m:r>
                      <m:r>
                        <a:rPr lang="es-CO" sz="2400" i="1" smtClean="0">
                          <a:latin typeface="Cambria Math"/>
                        </a:rPr>
                        <m:t>𝑄</m:t>
                      </m:r>
                      <m:r>
                        <a:rPr lang="es-CO" sz="2400" i="1" smtClean="0">
                          <a:latin typeface="Cambria Math"/>
                        </a:rPr>
                        <m:t>,</m:t>
                      </m:r>
                      <m:r>
                        <m:rPr>
                          <m:sty m:val="p"/>
                        </m:rPr>
                        <a:rPr lang="el-GR" sz="2400" i="1">
                          <a:latin typeface="Cambria Math"/>
                          <a:ea typeface="Cambria Math"/>
                        </a:rPr>
                        <m:t>Σ</m:t>
                      </m:r>
                      <m:r>
                        <a:rPr lang="es-CO" sz="2400" i="1">
                          <a:latin typeface="Cambria Math"/>
                          <a:ea typeface="Cambria Math"/>
                        </a:rPr>
                        <m:t>,</m:t>
                      </m:r>
                      <m:r>
                        <a:rPr lang="es-CO" sz="2400" i="1">
                          <a:latin typeface="Cambria Math"/>
                          <a:ea typeface="Cambria Math"/>
                        </a:rPr>
                        <m:t>𝛿</m:t>
                      </m:r>
                      <m:r>
                        <a:rPr lang="es-CO" sz="2400" i="1">
                          <a:latin typeface="Cambria Math"/>
                          <a:ea typeface="Cambria Math"/>
                        </a:rPr>
                        <m:t>,</m:t>
                      </m:r>
                      <m:sSub>
                        <m:sSubPr>
                          <m:ctrlPr>
                            <a:rPr lang="es-CO" sz="2400" i="1">
                              <a:latin typeface="Cambria Math" panose="02040503050406030204" pitchFamily="18" charset="0"/>
                              <a:ea typeface="Cambria Math"/>
                            </a:rPr>
                          </m:ctrlPr>
                        </m:sSubPr>
                        <m:e>
                          <m:r>
                            <a:rPr lang="es-CO" sz="2400" i="1">
                              <a:latin typeface="Cambria Math"/>
                              <a:ea typeface="Cambria Math"/>
                            </a:rPr>
                            <m:t>𝑞</m:t>
                          </m:r>
                        </m:e>
                        <m:sub>
                          <m:r>
                            <a:rPr lang="es-CO" sz="2400" i="1">
                              <a:latin typeface="Cambria Math"/>
                              <a:ea typeface="Cambria Math"/>
                            </a:rPr>
                            <m:t>0</m:t>
                          </m:r>
                        </m:sub>
                      </m:sSub>
                      <m:r>
                        <a:rPr lang="es-CO" sz="2400" i="1">
                          <a:latin typeface="Cambria Math"/>
                          <a:ea typeface="Cambria Math"/>
                        </a:rPr>
                        <m:t>,</m:t>
                      </m:r>
                      <m:r>
                        <a:rPr lang="es-CO" sz="2400" i="1">
                          <a:latin typeface="Cambria Math"/>
                          <a:ea typeface="Cambria Math"/>
                        </a:rPr>
                        <m:t>𝐹</m:t>
                      </m:r>
                      <m:r>
                        <a:rPr lang="es-CO" sz="2400" i="1">
                          <a:latin typeface="Cambria Math"/>
                        </a:rPr>
                        <m:t>)</m:t>
                      </m:r>
                    </m:oMath>
                  </m:oMathPara>
                </a14:m>
                <a:endParaRPr lang="es-CO" sz="2400" dirty="0"/>
              </a:p>
              <a:p>
                <a:pPr/>
                <a14:m>
                  <m:oMathPara xmlns:m="http://schemas.openxmlformats.org/officeDocument/2006/math">
                    <m:oMathParaPr>
                      <m:jc m:val="centerGroup"/>
                    </m:oMathParaPr>
                    <m:oMath xmlns:m="http://schemas.openxmlformats.org/officeDocument/2006/math">
                      <m:r>
                        <a:rPr lang="es-CO" sz="2400" i="1">
                          <a:latin typeface="Cambria Math"/>
                        </a:rPr>
                        <m:t>𝐴</m:t>
                      </m:r>
                      <m:r>
                        <a:rPr lang="es-CO" sz="2400" i="1">
                          <a:latin typeface="Cambria Math"/>
                        </a:rPr>
                        <m:t>=({</m:t>
                      </m:r>
                      <m:sSub>
                        <m:sSubPr>
                          <m:ctrlPr>
                            <a:rPr lang="es-CO" sz="2400" b="0" i="1" smtClean="0">
                              <a:latin typeface="Cambria Math" panose="02040503050406030204" pitchFamily="18" charset="0"/>
                            </a:rPr>
                          </m:ctrlPr>
                        </m:sSubPr>
                        <m:e>
                          <m:r>
                            <a:rPr lang="es-CO" sz="2400" b="0" i="1" smtClean="0">
                              <a:latin typeface="Cambria Math"/>
                            </a:rPr>
                            <m:t>𝑞</m:t>
                          </m:r>
                        </m:e>
                        <m:sub>
                          <m:r>
                            <a:rPr lang="es-CO" sz="2400" b="0" i="1" smtClean="0">
                              <a:latin typeface="Cambria Math"/>
                            </a:rPr>
                            <m:t>1</m:t>
                          </m:r>
                        </m:sub>
                      </m:sSub>
                      <m:r>
                        <a:rPr lang="es-CO" sz="2400" b="0" i="1" smtClean="0">
                          <a:latin typeface="Cambria Math"/>
                        </a:rPr>
                        <m:t>,</m:t>
                      </m:r>
                      <m:sSub>
                        <m:sSubPr>
                          <m:ctrlPr>
                            <a:rPr lang="es-CO" sz="2400" b="0" i="1" smtClean="0">
                              <a:latin typeface="Cambria Math" panose="02040503050406030204" pitchFamily="18" charset="0"/>
                            </a:rPr>
                          </m:ctrlPr>
                        </m:sSubPr>
                        <m:e>
                          <m:r>
                            <a:rPr lang="es-CO" sz="2400" b="0" i="1" smtClean="0">
                              <a:latin typeface="Cambria Math"/>
                            </a:rPr>
                            <m:t>𝑞</m:t>
                          </m:r>
                        </m:e>
                        <m:sub>
                          <m:r>
                            <a:rPr lang="es-CO" sz="2400" b="0" i="1" smtClean="0">
                              <a:latin typeface="Cambria Math"/>
                            </a:rPr>
                            <m:t>2</m:t>
                          </m:r>
                        </m:sub>
                      </m:sSub>
                      <m:r>
                        <a:rPr lang="es-CO" sz="2400" b="0" i="1" smtClean="0">
                          <a:latin typeface="Cambria Math"/>
                        </a:rPr>
                        <m:t>,</m:t>
                      </m:r>
                      <m:sSub>
                        <m:sSubPr>
                          <m:ctrlPr>
                            <a:rPr lang="es-CO" sz="2400" b="0" i="1" smtClean="0">
                              <a:latin typeface="Cambria Math" panose="02040503050406030204" pitchFamily="18" charset="0"/>
                            </a:rPr>
                          </m:ctrlPr>
                        </m:sSubPr>
                        <m:e>
                          <m:r>
                            <a:rPr lang="es-CO" sz="2400" b="0" i="1" smtClean="0">
                              <a:latin typeface="Cambria Math"/>
                            </a:rPr>
                            <m:t>𝑞</m:t>
                          </m:r>
                        </m:e>
                        <m:sub>
                          <m:r>
                            <a:rPr lang="es-CO" sz="2400" b="0" i="1" smtClean="0">
                              <a:latin typeface="Cambria Math"/>
                            </a:rPr>
                            <m:t>3</m:t>
                          </m:r>
                        </m:sub>
                      </m:sSub>
                      <m:r>
                        <a:rPr lang="es-CO" sz="2400" b="0" i="1" smtClean="0">
                          <a:latin typeface="Cambria Math"/>
                        </a:rPr>
                        <m:t>}</m:t>
                      </m:r>
                      <m:r>
                        <a:rPr lang="es-CO" sz="2400" i="1">
                          <a:latin typeface="Cambria Math"/>
                        </a:rPr>
                        <m:t>,</m:t>
                      </m:r>
                      <m:r>
                        <a:rPr lang="es-CO" sz="2400" b="0" i="1" smtClean="0">
                          <a:latin typeface="Cambria Math"/>
                        </a:rPr>
                        <m:t>{0,1}</m:t>
                      </m:r>
                      <m:r>
                        <a:rPr lang="es-CO" sz="2400" i="1">
                          <a:latin typeface="Cambria Math"/>
                          <a:ea typeface="Cambria Math"/>
                        </a:rPr>
                        <m:t>,</m:t>
                      </m:r>
                      <m:r>
                        <a:rPr lang="es-CO" sz="2400" i="1">
                          <a:latin typeface="Cambria Math"/>
                          <a:ea typeface="Cambria Math"/>
                        </a:rPr>
                        <m:t>𝛿</m:t>
                      </m:r>
                      <m:r>
                        <a:rPr lang="es-CO" sz="2400" i="1">
                          <a:latin typeface="Cambria Math"/>
                          <a:ea typeface="Cambria Math"/>
                        </a:rPr>
                        <m:t>,</m:t>
                      </m:r>
                      <m:sSub>
                        <m:sSubPr>
                          <m:ctrlPr>
                            <a:rPr lang="es-CO" sz="2400" i="1" smtClean="0">
                              <a:latin typeface="Cambria Math" panose="02040503050406030204" pitchFamily="18" charset="0"/>
                              <a:ea typeface="Cambria Math"/>
                            </a:rPr>
                          </m:ctrlPr>
                        </m:sSubPr>
                        <m:e>
                          <m:r>
                            <a:rPr lang="es-CO" sz="2400" b="0" i="1" smtClean="0">
                              <a:latin typeface="Cambria Math"/>
                              <a:ea typeface="Cambria Math"/>
                            </a:rPr>
                            <m:t>𝑞</m:t>
                          </m:r>
                        </m:e>
                        <m:sub>
                          <m:r>
                            <a:rPr lang="es-CO" sz="2400" b="0" i="1" smtClean="0">
                              <a:latin typeface="Cambria Math"/>
                              <a:ea typeface="Cambria Math"/>
                            </a:rPr>
                            <m:t>1</m:t>
                          </m:r>
                        </m:sub>
                      </m:sSub>
                      <m:r>
                        <a:rPr lang="es-CO" sz="2400" i="1">
                          <a:latin typeface="Cambria Math"/>
                          <a:ea typeface="Cambria Math"/>
                        </a:rPr>
                        <m:t>,</m:t>
                      </m:r>
                      <m:r>
                        <a:rPr lang="es-CO" sz="2400" b="0" i="1" smtClean="0">
                          <a:latin typeface="Cambria Math"/>
                          <a:ea typeface="Cambria Math"/>
                        </a:rPr>
                        <m:t>{</m:t>
                      </m:r>
                      <m:sSub>
                        <m:sSubPr>
                          <m:ctrlPr>
                            <a:rPr lang="es-CO" sz="2400" i="1" smtClean="0">
                              <a:latin typeface="Cambria Math" panose="02040503050406030204" pitchFamily="18" charset="0"/>
                              <a:ea typeface="Cambria Math"/>
                            </a:rPr>
                          </m:ctrlPr>
                        </m:sSubPr>
                        <m:e>
                          <m:r>
                            <a:rPr lang="es-CO" sz="2400" b="0" i="1" smtClean="0">
                              <a:latin typeface="Cambria Math"/>
                              <a:ea typeface="Cambria Math"/>
                            </a:rPr>
                            <m:t>𝑞</m:t>
                          </m:r>
                        </m:e>
                        <m:sub>
                          <m:r>
                            <a:rPr lang="es-CO" sz="2400" b="0" i="1" smtClean="0">
                              <a:latin typeface="Cambria Math"/>
                              <a:ea typeface="Cambria Math"/>
                            </a:rPr>
                            <m:t>2</m:t>
                          </m:r>
                        </m:sub>
                      </m:sSub>
                      <m:r>
                        <a:rPr lang="es-CO" sz="2400" b="0" i="1" smtClean="0">
                          <a:latin typeface="Cambria Math"/>
                          <a:ea typeface="Cambria Math"/>
                        </a:rPr>
                        <m:t>}</m:t>
                      </m:r>
                      <m:r>
                        <a:rPr lang="es-CO" sz="2400" i="1">
                          <a:latin typeface="Cambria Math"/>
                        </a:rPr>
                        <m:t>)</m:t>
                      </m:r>
                    </m:oMath>
                  </m:oMathPara>
                </a14:m>
                <a:endParaRPr lang="es-CO" sz="2400" dirty="0"/>
              </a:p>
            </p:txBody>
          </p:sp>
        </mc:Choice>
        <mc:Fallback xmlns="">
          <p:sp>
            <p:nvSpPr>
              <p:cNvPr id="3" name="2 CuadroTexto"/>
              <p:cNvSpPr txBox="1">
                <a:spLocks noRot="1" noChangeAspect="1" noMove="1" noResize="1" noEditPoints="1" noAdjustHandles="1" noChangeArrowheads="1" noChangeShapeType="1" noTextEdit="1"/>
              </p:cNvSpPr>
              <p:nvPr/>
            </p:nvSpPr>
            <p:spPr>
              <a:xfrm>
                <a:off x="309627" y="4653134"/>
                <a:ext cx="4577150" cy="830997"/>
              </a:xfrm>
              <a:prstGeom prst="rect">
                <a:avLst/>
              </a:prstGeom>
              <a:blipFill rotWithShape="1">
                <a:blip r:embed="rId5"/>
                <a:stretch>
                  <a:fillRect b="-875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graphicFrame>
            <p:nvGraphicFramePr>
              <p:cNvPr id="5" name="4 Tabla"/>
              <p:cNvGraphicFramePr>
                <a:graphicFrameLocks noGrp="1"/>
              </p:cNvGraphicFramePr>
              <p:nvPr>
                <p:extLst>
                  <p:ext uri="{D42A27DB-BD31-4B8C-83A1-F6EECF244321}">
                    <p14:modId xmlns:p14="http://schemas.microsoft.com/office/powerpoint/2010/main" val="811262779"/>
                  </p:ext>
                </p:extLst>
              </p:nvPr>
            </p:nvGraphicFramePr>
            <p:xfrm>
              <a:off x="6300192" y="3717032"/>
              <a:ext cx="2592287" cy="1527944"/>
            </p:xfrm>
            <a:graphic>
              <a:graphicData uri="http://schemas.openxmlformats.org/drawingml/2006/table">
                <a:tbl>
                  <a:tblPr firstRow="1" bandRow="1">
                    <a:tableStyleId>{2D5ABB26-0587-4C30-8999-92F81FD0307C}</a:tableStyleId>
                  </a:tblPr>
                  <a:tblGrid>
                    <a:gridCol w="1708553">
                      <a:extLst>
                        <a:ext uri="{9D8B030D-6E8A-4147-A177-3AD203B41FA5}">
                          <a16:colId xmlns:a16="http://schemas.microsoft.com/office/drawing/2014/main" val="20000"/>
                        </a:ext>
                      </a:extLst>
                    </a:gridCol>
                    <a:gridCol w="412410">
                      <a:extLst>
                        <a:ext uri="{9D8B030D-6E8A-4147-A177-3AD203B41FA5}">
                          <a16:colId xmlns:a16="http://schemas.microsoft.com/office/drawing/2014/main" val="20001"/>
                        </a:ext>
                      </a:extLst>
                    </a:gridCol>
                    <a:gridCol w="471324">
                      <a:extLst>
                        <a:ext uri="{9D8B030D-6E8A-4147-A177-3AD203B41FA5}">
                          <a16:colId xmlns:a16="http://schemas.microsoft.com/office/drawing/2014/main" val="20002"/>
                        </a:ext>
                      </a:extLst>
                    </a:gridCol>
                  </a:tblGrid>
                  <a:tr h="381986">
                    <a:tc>
                      <a:txBody>
                        <a:bodyPr/>
                        <a:lstStyle/>
                        <a:p>
                          <a:pPr algn="ctr"/>
                          <a:r>
                            <a:rPr lang="es-CO" dirty="0"/>
                            <a:t>Estado/Entrada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986">
                    <a:tc>
                      <a:txBody>
                        <a:bodyPr/>
                        <a:lstStyle/>
                        <a:p>
                          <a:pPr algn="ct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i="1" smtClean="0">
                                        <a:latin typeface="Cambria Math"/>
                                        <a:ea typeface="Cambria Math"/>
                                      </a:rPr>
                                      <m:t>→</m:t>
                                    </m:r>
                                    <m:r>
                                      <a:rPr lang="es-CO" b="0" i="1" smtClean="0">
                                        <a:latin typeface="Cambria Math"/>
                                      </a:rPr>
                                      <m:t>𝑞</m:t>
                                    </m:r>
                                  </m:e>
                                  <m:sub>
                                    <m:r>
                                      <a:rPr lang="es-CO" b="0" i="1" smtClean="0">
                                        <a:latin typeface="Cambria Math"/>
                                      </a:rPr>
                                      <m:t>1</m:t>
                                    </m:r>
                                  </m:sub>
                                </m:sSub>
                              </m:oMath>
                            </m:oMathPara>
                          </a14:m>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oMath>
                            </m:oMathPara>
                          </a14:m>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a:rPr>
                                      <m:t>𝑞</m:t>
                                    </m:r>
                                  </m:e>
                                  <m:sub>
                                    <m:r>
                                      <a:rPr lang="es-CO" b="0" i="1" smtClean="0">
                                        <a:latin typeface="Cambria Math"/>
                                      </a:rPr>
                                      <m:t>2</m:t>
                                    </m:r>
                                  </m:sub>
                                </m:sSub>
                              </m:oMath>
                            </m:oMathPara>
                          </a14:m>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1986">
                    <a:tc>
                      <a:txBody>
                        <a:bodyPr/>
                        <a:lstStyle/>
                        <a:p>
                          <a:pPr algn="ct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a:rPr>
                                      <m:t>∗</m:t>
                                    </m:r>
                                    <m:r>
                                      <a:rPr lang="es-CO" b="0" i="1" smtClean="0">
                                        <a:latin typeface="Cambria Math"/>
                                      </a:rPr>
                                      <m:t>𝑞</m:t>
                                    </m:r>
                                  </m:e>
                                  <m:sub>
                                    <m:r>
                                      <a:rPr lang="es-CO" b="0" i="1" smtClean="0">
                                        <a:latin typeface="Cambria Math"/>
                                      </a:rPr>
                                      <m:t>2</m:t>
                                    </m:r>
                                  </m:sub>
                                </m:sSub>
                              </m:oMath>
                            </m:oMathPara>
                          </a14:m>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a:rPr>
                                      <m:t>𝑞</m:t>
                                    </m:r>
                                  </m:e>
                                  <m:sub>
                                    <m:r>
                                      <a:rPr lang="es-CO" b="0" i="1" smtClean="0">
                                        <a:latin typeface="Cambria Math"/>
                                      </a:rPr>
                                      <m:t>3</m:t>
                                    </m:r>
                                  </m:sub>
                                </m:sSub>
                              </m:oMath>
                            </m:oMathPara>
                          </a14:m>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a:rPr>
                                      <m:t>𝑞</m:t>
                                    </m:r>
                                  </m:e>
                                  <m:sub>
                                    <m:r>
                                      <a:rPr lang="es-CO" b="0" i="1" smtClean="0">
                                        <a:latin typeface="Cambria Math"/>
                                      </a:rPr>
                                      <m:t>2</m:t>
                                    </m:r>
                                  </m:sub>
                                </m:sSub>
                              </m:oMath>
                            </m:oMathPara>
                          </a14:m>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1986">
                    <a:tc>
                      <a:txBody>
                        <a:bodyPr/>
                        <a:lstStyle/>
                        <a:p>
                          <a:pPr algn="ct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a:rPr>
                                      <m:t>𝑞</m:t>
                                    </m:r>
                                  </m:e>
                                  <m:sub>
                                    <m:r>
                                      <a:rPr lang="es-CO" b="0" i="1" smtClean="0">
                                        <a:latin typeface="Cambria Math"/>
                                      </a:rPr>
                                      <m:t>3</m:t>
                                    </m:r>
                                  </m:sub>
                                </m:sSub>
                              </m:oMath>
                            </m:oMathPara>
                          </a14:m>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a:rPr>
                                      <m:t>𝑞</m:t>
                                    </m:r>
                                  </m:e>
                                  <m:sub>
                                    <m:r>
                                      <a:rPr lang="es-CO" b="0" i="1" smtClean="0">
                                        <a:latin typeface="Cambria Math"/>
                                      </a:rPr>
                                      <m:t>2</m:t>
                                    </m:r>
                                  </m:sub>
                                </m:sSub>
                              </m:oMath>
                            </m:oMathPara>
                          </a14:m>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a:rPr>
                                      <m:t>𝑞</m:t>
                                    </m:r>
                                  </m:e>
                                  <m:sub>
                                    <m:r>
                                      <a:rPr lang="es-CO" b="0" i="1" smtClean="0">
                                        <a:latin typeface="Cambria Math"/>
                                      </a:rPr>
                                      <m:t>2</m:t>
                                    </m:r>
                                  </m:sub>
                                </m:sSub>
                              </m:oMath>
                            </m:oMathPara>
                          </a14:m>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5" name="4 Tabla"/>
              <p:cNvGraphicFramePr>
                <a:graphicFrameLocks noGrp="1"/>
              </p:cNvGraphicFramePr>
              <p:nvPr>
                <p:extLst>
                  <p:ext uri="{D42A27DB-BD31-4B8C-83A1-F6EECF244321}">
                    <p14:modId xmlns:p14="http://schemas.microsoft.com/office/powerpoint/2010/main" val="811262779"/>
                  </p:ext>
                </p:extLst>
              </p:nvPr>
            </p:nvGraphicFramePr>
            <p:xfrm>
              <a:off x="6300192" y="3717032"/>
              <a:ext cx="2592287" cy="1527944"/>
            </p:xfrm>
            <a:graphic>
              <a:graphicData uri="http://schemas.openxmlformats.org/drawingml/2006/table">
                <a:tbl>
                  <a:tblPr firstRow="1" bandRow="1">
                    <a:tableStyleId>{2D5ABB26-0587-4C30-8999-92F81FD0307C}</a:tableStyleId>
                  </a:tblPr>
                  <a:tblGrid>
                    <a:gridCol w="1708553"/>
                    <a:gridCol w="412410"/>
                    <a:gridCol w="471324"/>
                  </a:tblGrid>
                  <a:tr h="381986">
                    <a:tc>
                      <a:txBody>
                        <a:bodyPr/>
                        <a:lstStyle/>
                        <a:p>
                          <a:pPr algn="ctr"/>
                          <a:r>
                            <a:rPr lang="es-CO" dirty="0" smtClean="0"/>
                            <a:t>Estado/Entrada</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t>0</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t>1</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986">
                    <a:tc>
                      <a:txBody>
                        <a:bodyPr/>
                        <a:lstStyle/>
                        <a:p>
                          <a:endParaRPr lang="es-C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109677" r="-51601" b="-204839"/>
                          </a:stretch>
                        </a:blipFill>
                      </a:tcPr>
                    </a:tc>
                    <a:tc>
                      <a:txBody>
                        <a:bodyPr/>
                        <a:lstStyle/>
                        <a:p>
                          <a:endParaRPr lang="es-C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413235" t="-109677" r="-113235" b="-204839"/>
                          </a:stretch>
                        </a:blipFill>
                      </a:tcPr>
                    </a:tc>
                    <a:tc>
                      <a:txBody>
                        <a:bodyPr/>
                        <a:lstStyle/>
                        <a:p>
                          <a:endParaRPr lang="es-C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453247" t="-109677" b="-204839"/>
                          </a:stretch>
                        </a:blipFill>
                      </a:tcPr>
                    </a:tc>
                  </a:tr>
                  <a:tr h="381986">
                    <a:tc>
                      <a:txBody>
                        <a:bodyPr/>
                        <a:lstStyle/>
                        <a:p>
                          <a:endParaRPr lang="es-C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206349" r="-51601" b="-101587"/>
                          </a:stretch>
                        </a:blipFill>
                      </a:tcPr>
                    </a:tc>
                    <a:tc>
                      <a:txBody>
                        <a:bodyPr/>
                        <a:lstStyle/>
                        <a:p>
                          <a:endParaRPr lang="es-C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413235" t="-206349" r="-113235" b="-101587"/>
                          </a:stretch>
                        </a:blipFill>
                      </a:tcPr>
                    </a:tc>
                    <a:tc>
                      <a:txBody>
                        <a:bodyPr/>
                        <a:lstStyle/>
                        <a:p>
                          <a:endParaRPr lang="es-C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453247" t="-206349" b="-101587"/>
                          </a:stretch>
                        </a:blipFill>
                      </a:tcPr>
                    </a:tc>
                  </a:tr>
                  <a:tr h="381986">
                    <a:tc>
                      <a:txBody>
                        <a:bodyPr/>
                        <a:lstStyle/>
                        <a:p>
                          <a:endParaRPr lang="es-C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311290" r="-51601" b="-3226"/>
                          </a:stretch>
                        </a:blipFill>
                      </a:tcPr>
                    </a:tc>
                    <a:tc>
                      <a:txBody>
                        <a:bodyPr/>
                        <a:lstStyle/>
                        <a:p>
                          <a:endParaRPr lang="es-C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413235" t="-311290" r="-113235" b="-3226"/>
                          </a:stretch>
                        </a:blipFill>
                      </a:tcPr>
                    </a:tc>
                    <a:tc>
                      <a:txBody>
                        <a:bodyPr/>
                        <a:lstStyle/>
                        <a:p>
                          <a:endParaRPr lang="es-C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453247" t="-311290" b="-3226"/>
                          </a:stretch>
                        </a:blipFill>
                      </a:tcPr>
                    </a:tc>
                  </a:tr>
                </a:tbl>
              </a:graphicData>
            </a:graphic>
          </p:graphicFrame>
        </mc:Fallback>
      </mc:AlternateContent>
    </p:spTree>
    <p:extLst>
      <p:ext uri="{BB962C8B-B14F-4D97-AF65-F5344CB8AC3E}">
        <p14:creationId xmlns:p14="http://schemas.microsoft.com/office/powerpoint/2010/main" val="245902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CO" dirty="0"/>
              <a:t>Ejercicio</a:t>
            </a:r>
          </a:p>
        </p:txBody>
      </p:sp>
      <p:sp>
        <p:nvSpPr>
          <p:cNvPr id="8" name="7 Marcador de contenido"/>
          <p:cNvSpPr>
            <a:spLocks noGrp="1"/>
          </p:cNvSpPr>
          <p:nvPr>
            <p:ph idx="1"/>
          </p:nvPr>
        </p:nvSpPr>
        <p:spPr>
          <a:xfrm>
            <a:off x="457200" y="1268760"/>
            <a:ext cx="8229600" cy="5328592"/>
          </a:xfrm>
        </p:spPr>
        <p:txBody>
          <a:bodyPr>
            <a:normAutofit lnSpcReduction="10000"/>
          </a:bodyPr>
          <a:lstStyle/>
          <a:p>
            <a:r>
              <a:rPr lang="es-CO" dirty="0"/>
              <a:t>Defina un autómata que:</a:t>
            </a:r>
          </a:p>
          <a:p>
            <a:pPr lvl="1"/>
            <a:r>
              <a:rPr lang="es-CO" dirty="0"/>
              <a:t>Reciba como entrada </a:t>
            </a:r>
            <a:r>
              <a:rPr lang="es-CO" dirty="0" err="1"/>
              <a:t>strings</a:t>
            </a:r>
            <a:r>
              <a:rPr lang="es-CO" dirty="0"/>
              <a:t> de ceros y/o unos</a:t>
            </a:r>
          </a:p>
          <a:p>
            <a:pPr lvl="1"/>
            <a:r>
              <a:rPr lang="es-CO" dirty="0"/>
              <a:t>Acepte sólo aquellos con un número impar de unos</a:t>
            </a:r>
          </a:p>
          <a:p>
            <a:pPr lvl="1"/>
            <a:r>
              <a:rPr lang="es-CO" dirty="0"/>
              <a:t>Recuerden que la longitud de la palabra puede tender a infinito</a:t>
            </a:r>
          </a:p>
          <a:p>
            <a:r>
              <a:rPr lang="es-CO" dirty="0"/>
              <a:t>Ejemplos:</a:t>
            </a:r>
          </a:p>
          <a:p>
            <a:pPr lvl="1"/>
            <a:r>
              <a:rPr lang="es-CO" dirty="0"/>
              <a:t>00100101: Acepta</a:t>
            </a:r>
          </a:p>
          <a:p>
            <a:pPr lvl="1"/>
            <a:r>
              <a:rPr lang="es-CO" dirty="0"/>
              <a:t>1111: Rechaza</a:t>
            </a:r>
          </a:p>
          <a:p>
            <a:pPr lvl="1"/>
            <a:r>
              <a:rPr lang="es-CO" dirty="0"/>
              <a:t>1000111: Rechaza</a:t>
            </a:r>
          </a:p>
          <a:p>
            <a:pPr lvl="1"/>
            <a:r>
              <a:rPr lang="es-CO" dirty="0"/>
              <a:t>1: Acepta</a:t>
            </a:r>
          </a:p>
        </p:txBody>
      </p:sp>
    </p:spTree>
    <p:extLst>
      <p:ext uri="{BB962C8B-B14F-4D97-AF65-F5344CB8AC3E}">
        <p14:creationId xmlns:p14="http://schemas.microsoft.com/office/powerpoint/2010/main" val="99314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Solución: Estudiantes</a:t>
            </a:r>
          </a:p>
        </p:txBody>
      </p:sp>
      <p:sp>
        <p:nvSpPr>
          <p:cNvPr id="3" name="2 Marcador de contenido"/>
          <p:cNvSpPr>
            <a:spLocks noGrp="1"/>
          </p:cNvSpPr>
          <p:nvPr>
            <p:ph idx="1"/>
          </p:nvPr>
        </p:nvSpPr>
        <p:spPr/>
        <p:txBody>
          <a:bodyPr/>
          <a:lstStyle/>
          <a:p>
            <a:r>
              <a:rPr lang="es-CO" dirty="0"/>
              <a:t>¿Cuál es el alfabeto?</a:t>
            </a:r>
          </a:p>
          <a:p>
            <a:r>
              <a:rPr lang="es-CO" dirty="0"/>
              <a:t>¿Cuántos estados son necesarios?</a:t>
            </a:r>
          </a:p>
          <a:p>
            <a:r>
              <a:rPr lang="es-CO" dirty="0"/>
              <a:t>¿Cuál es la función de transición?</a:t>
            </a:r>
          </a:p>
          <a:p>
            <a:r>
              <a:rPr lang="es-CO" dirty="0"/>
              <a:t>¿Cuál es el estado inicial?</a:t>
            </a:r>
          </a:p>
          <a:p>
            <a:r>
              <a:rPr lang="es-CO" dirty="0"/>
              <a:t>¿Cuál es el estado(s) finales?</a:t>
            </a:r>
          </a:p>
          <a:p>
            <a:endParaRPr lang="es-CO" dirty="0"/>
          </a:p>
        </p:txBody>
      </p:sp>
    </p:spTree>
    <p:extLst>
      <p:ext uri="{BB962C8B-B14F-4D97-AF65-F5344CB8AC3E}">
        <p14:creationId xmlns:p14="http://schemas.microsoft.com/office/powerpoint/2010/main" val="141196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Solución</a:t>
            </a:r>
          </a:p>
        </p:txBody>
      </p:sp>
      <p:sp>
        <p:nvSpPr>
          <p:cNvPr id="3" name="2 Marcador de contenido"/>
          <p:cNvSpPr>
            <a:spLocks noGrp="1"/>
          </p:cNvSpPr>
          <p:nvPr>
            <p:ph idx="1"/>
          </p:nvPr>
        </p:nvSpPr>
        <p:spPr/>
        <p:txBody>
          <a:bodyPr/>
          <a:lstStyle/>
          <a:p>
            <a:r>
              <a:rPr lang="es-CO" dirty="0"/>
              <a:t>No es necesario recordar toda la cadena que se ha introducido hasta el momento</a:t>
            </a:r>
          </a:p>
          <a:p>
            <a:r>
              <a:rPr lang="es-CO" dirty="0"/>
              <a:t>Solo es importante recordar si se lleva un número de par o impar de 1’s</a:t>
            </a:r>
          </a:p>
          <a:p>
            <a:pPr lvl="1"/>
            <a:r>
              <a:rPr lang="es-CO" dirty="0"/>
              <a:t>Solo se necesitan 2 estados: par e impar</a:t>
            </a:r>
          </a:p>
        </p:txBody>
      </p:sp>
      <p:pic>
        <p:nvPicPr>
          <p:cNvPr id="11266" name="Picture 2" descr="F:\Desktop\Temp\imagenesLP\ejercicioImp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5529" y="4293096"/>
            <a:ext cx="3858679"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45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a:t>Recordemos el ejemplo motivador</a:t>
            </a:r>
          </a:p>
        </p:txBody>
      </p:sp>
      <p:sp>
        <p:nvSpPr>
          <p:cNvPr id="3" name="2 Marcador de contenido"/>
          <p:cNvSpPr>
            <a:spLocks noGrp="1"/>
          </p:cNvSpPr>
          <p:nvPr>
            <p:ph type="subTitle" idx="1"/>
          </p:nvPr>
        </p:nvSpPr>
        <p:spPr>
          <a:xfrm>
            <a:off x="395536" y="3886200"/>
            <a:ext cx="8352928" cy="1752600"/>
          </a:xfrm>
        </p:spPr>
        <p:txBody>
          <a:bodyPr/>
          <a:lstStyle/>
          <a:p>
            <a:r>
              <a:rPr lang="es-ES_tradnl" dirty="0">
                <a:solidFill>
                  <a:schemeClr val="tx1"/>
                </a:solidFill>
              </a:rPr>
              <a:t>¿Cómo construir un programa que valide que un correo electrónico esté bien escrito?</a:t>
            </a:r>
          </a:p>
          <a:p>
            <a:endParaRPr lang="es-ES_tradnl" dirty="0">
              <a:solidFill>
                <a:schemeClr val="tx1"/>
              </a:solidFill>
            </a:endParaRPr>
          </a:p>
        </p:txBody>
      </p:sp>
    </p:spTree>
    <p:extLst>
      <p:ext uri="{BB962C8B-B14F-4D97-AF65-F5344CB8AC3E}">
        <p14:creationId xmlns:p14="http://schemas.microsoft.com/office/powerpoint/2010/main" val="2704036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Extensión de la Función de Transición</a:t>
            </a:r>
          </a:p>
        </p:txBody>
      </p:sp>
      <p:sp>
        <p:nvSpPr>
          <p:cNvPr id="3" name="2 Marcador de contenido"/>
          <p:cNvSpPr>
            <a:spLocks noGrp="1"/>
          </p:cNvSpPr>
          <p:nvPr>
            <p:ph idx="1"/>
          </p:nvPr>
        </p:nvSpPr>
        <p:spPr>
          <a:xfrm>
            <a:off x="457200" y="1600200"/>
            <a:ext cx="4978896" cy="4525963"/>
          </a:xfrm>
        </p:spPr>
        <p:txBody>
          <a:bodyPr/>
          <a:lstStyle/>
          <a:p>
            <a:r>
              <a:rPr lang="es-CO" dirty="0"/>
              <a:t>Supongamos que se tiene:</a:t>
            </a:r>
          </a:p>
          <a:p>
            <a:pPr lvl="1"/>
            <a:r>
              <a:rPr lang="es-CO" dirty="0"/>
              <a:t>Una palabra </a:t>
            </a:r>
            <a:r>
              <a:rPr lang="es-CO" i="1" dirty="0"/>
              <a:t>w</a:t>
            </a:r>
            <a:r>
              <a:rPr lang="es-CO" dirty="0"/>
              <a:t>,</a:t>
            </a:r>
          </a:p>
          <a:p>
            <a:pPr lvl="1"/>
            <a:r>
              <a:rPr lang="es-CO" dirty="0"/>
              <a:t>Un estado </a:t>
            </a:r>
            <a:r>
              <a:rPr lang="es-CO" i="1" dirty="0"/>
              <a:t>q</a:t>
            </a:r>
          </a:p>
          <a:p>
            <a:pPr lvl="1"/>
            <a:r>
              <a:rPr lang="es-CO" dirty="0"/>
              <a:t>Un autómata </a:t>
            </a:r>
            <a:r>
              <a:rPr lang="es-CO" i="1" dirty="0"/>
              <a:t>M</a:t>
            </a:r>
            <a:r>
              <a:rPr lang="es-CO" dirty="0"/>
              <a:t> </a:t>
            </a:r>
          </a:p>
          <a:p>
            <a:r>
              <a:rPr lang="es-CO" dirty="0"/>
              <a:t>¿Cómo se puede calcular en qué estado </a:t>
            </a:r>
            <a:r>
              <a:rPr lang="es-CO" i="1" dirty="0"/>
              <a:t>q’</a:t>
            </a:r>
            <a:r>
              <a:rPr lang="es-CO" dirty="0"/>
              <a:t> termina </a:t>
            </a:r>
            <a:r>
              <a:rPr lang="es-CO" i="1" dirty="0"/>
              <a:t>M</a:t>
            </a:r>
            <a:r>
              <a:rPr lang="es-CO" dirty="0"/>
              <a:t> al leer la palabra </a:t>
            </a:r>
            <a:r>
              <a:rPr lang="es-CO" i="1" dirty="0"/>
              <a:t>w</a:t>
            </a:r>
            <a:r>
              <a:rPr lang="es-CO" dirty="0"/>
              <a:t>?</a:t>
            </a:r>
          </a:p>
        </p:txBody>
      </p:sp>
    </p:spTree>
    <p:extLst>
      <p:ext uri="{BB962C8B-B14F-4D97-AF65-F5344CB8AC3E}">
        <p14:creationId xmlns:p14="http://schemas.microsoft.com/office/powerpoint/2010/main" val="3407191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Extensión de la Función de Transición</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US" dirty="0">
                    <a:latin typeface="Cambria Math"/>
                  </a:rPr>
                  <a:t>Función de </a:t>
                </a:r>
                <a:r>
                  <a:rPr lang="en-US" dirty="0" err="1">
                    <a:latin typeface="Cambria Math"/>
                  </a:rPr>
                  <a:t>transición</a:t>
                </a:r>
                <a:r>
                  <a:rPr lang="en-US" dirty="0">
                    <a:latin typeface="Cambria Math"/>
                  </a:rPr>
                  <a:t> </a:t>
                </a:r>
                <a:r>
                  <a:rPr lang="en-US" dirty="0" err="1">
                    <a:latin typeface="Cambria Math"/>
                  </a:rPr>
                  <a:t>extendida</a:t>
                </a:r>
                <a:endParaRPr lang="en-US" dirty="0">
                  <a:latin typeface="Cambria Math"/>
                </a:endParaRPr>
              </a:p>
              <a:p>
                <a:endParaRPr lang="en-US"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r>
                        <a:rPr lang="es-CO" b="0" i="1" smtClean="0">
                          <a:latin typeface="Cambria Math"/>
                        </a:rPr>
                        <m:t>: </m:t>
                      </m:r>
                      <m:r>
                        <a:rPr lang="es-CO" b="0" i="1" smtClean="0">
                          <a:latin typeface="Cambria Math"/>
                        </a:rPr>
                        <m:t>𝑄</m:t>
                      </m:r>
                      <m:r>
                        <a:rPr lang="es-CO" b="0" i="1" smtClean="0">
                          <a:latin typeface="Cambria Math"/>
                        </a:rPr>
                        <m:t> × </m:t>
                      </m:r>
                      <m:sSup>
                        <m:sSupPr>
                          <m:ctrlPr>
                            <a:rPr lang="es-CO" b="0" i="1" smtClean="0">
                              <a:latin typeface="Cambria Math" panose="02040503050406030204" pitchFamily="18" charset="0"/>
                              <a:ea typeface="Cambria Math"/>
                            </a:rPr>
                          </m:ctrlPr>
                        </m:sSupPr>
                        <m:e>
                          <m:r>
                            <m:rPr>
                              <m:sty m:val="p"/>
                            </m:rPr>
                            <a:rPr lang="el-GR" b="0" i="1" smtClean="0">
                              <a:latin typeface="Cambria Math"/>
                              <a:ea typeface="Cambria Math"/>
                            </a:rPr>
                            <m:t>Σ</m:t>
                          </m:r>
                        </m:e>
                        <m:sup>
                          <m:r>
                            <a:rPr lang="es-CO" b="0" i="1" smtClean="0">
                              <a:latin typeface="Cambria Math"/>
                              <a:ea typeface="Cambria Math"/>
                            </a:rPr>
                            <m:t>∗</m:t>
                          </m:r>
                        </m:sup>
                      </m:sSup>
                      <m:r>
                        <a:rPr lang="es-CO" b="0" i="1" smtClean="0">
                          <a:latin typeface="Cambria Math"/>
                          <a:ea typeface="Cambria Math"/>
                        </a:rPr>
                        <m:t>→</m:t>
                      </m:r>
                      <m:r>
                        <a:rPr lang="es-CO" b="0" i="1" smtClean="0">
                          <a:latin typeface="Cambria Math"/>
                          <a:ea typeface="Cambria Math"/>
                        </a:rPr>
                        <m:t>𝑄</m:t>
                      </m:r>
                    </m:oMath>
                  </m:oMathPara>
                </a14:m>
                <a:endParaRPr lang="en-US" b="0" dirty="0">
                  <a:ea typeface="Cambria Math"/>
                </a:endParaRPr>
              </a:p>
              <a:p>
                <a:pPr marL="0" indent="0" algn="ctr">
                  <a:buNone/>
                </a:pPr>
                <a:endParaRPr lang="es-CO" b="0" dirty="0">
                  <a:ea typeface="Cambria Math"/>
                </a:endParaRPr>
              </a:p>
              <a:p>
                <a:pPr algn="just"/>
                <a14:m>
                  <m:oMath xmlns:m="http://schemas.openxmlformats.org/officeDocument/2006/math">
                    <m:sSup>
                      <m:sSupPr>
                        <m:ctrlPr>
                          <a:rPr lang="es-CO" i="1">
                            <a:latin typeface="Cambria Math" panose="02040503050406030204" pitchFamily="18" charset="0"/>
                            <a:ea typeface="Cambria Math"/>
                          </a:rPr>
                        </m:ctrlPr>
                      </m:sSupPr>
                      <m:e>
                        <m:r>
                          <m:rPr>
                            <m:sty m:val="p"/>
                          </m:rPr>
                          <a:rPr lang="el-GR" i="1">
                            <a:latin typeface="Cambria Math"/>
                            <a:ea typeface="Cambria Math"/>
                          </a:rPr>
                          <m:t>Σ</m:t>
                        </m:r>
                      </m:e>
                      <m:sup>
                        <m:r>
                          <a:rPr lang="es-CO" i="1">
                            <a:latin typeface="Cambria Math"/>
                            <a:ea typeface="Cambria Math"/>
                          </a:rPr>
                          <m:t>∗</m:t>
                        </m:r>
                      </m:sup>
                    </m:sSup>
                  </m:oMath>
                </a14:m>
                <a:r>
                  <a:rPr lang="es-CO" dirty="0"/>
                  <a:t>: Conjunto de palabras que se pueden formar con el alfabeto </a:t>
                </a:r>
                <a14:m>
                  <m:oMath xmlns:m="http://schemas.openxmlformats.org/officeDocument/2006/math">
                    <m:r>
                      <m:rPr>
                        <m:sty m:val="p"/>
                      </m:rPr>
                      <a:rPr lang="el-GR" i="1">
                        <a:latin typeface="Cambria Math"/>
                        <a:ea typeface="Cambria Math"/>
                      </a:rPr>
                      <m:t>Σ</m:t>
                    </m:r>
                  </m:oMath>
                </a14:m>
                <a:endParaRPr lang="en-US" i="1" dirty="0">
                  <a:latin typeface="Cambria Math"/>
                </a:endParaRPr>
              </a:p>
              <a:p>
                <a:pPr algn="just"/>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oMath>
                </a14:m>
                <a:r>
                  <a:rPr lang="es-CO" dirty="0"/>
                  <a:t> recibe como parámetro una palabra,  no un símbolo como </a:t>
                </a:r>
                <a14:m>
                  <m:oMath xmlns:m="http://schemas.openxmlformats.org/officeDocument/2006/math">
                    <m:r>
                      <a:rPr lang="es-CO" i="1" smtClean="0">
                        <a:latin typeface="Cambria Math"/>
                        <a:ea typeface="Cambria Math"/>
                      </a:rPr>
                      <m:t>𝛿</m:t>
                    </m:r>
                  </m:oMath>
                </a14:m>
                <a:endParaRPr lang="es-CO" dirty="0">
                  <a:ea typeface="Cambria Math"/>
                </a:endParaRP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630" t="-1752" r="-1852" b="-1348"/>
                </a:stretch>
              </a:blipFill>
            </p:spPr>
            <p:txBody>
              <a:bodyPr/>
              <a:lstStyle/>
              <a:p>
                <a:r>
                  <a:rPr lang="es-ES_tradnl">
                    <a:noFill/>
                  </a:rPr>
                  <a:t> </a:t>
                </a:r>
              </a:p>
            </p:txBody>
          </p:sp>
        </mc:Fallback>
      </mc:AlternateContent>
    </p:spTree>
    <p:extLst>
      <p:ext uri="{BB962C8B-B14F-4D97-AF65-F5344CB8AC3E}">
        <p14:creationId xmlns:p14="http://schemas.microsoft.com/office/powerpoint/2010/main" val="2580134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Extensión de la Función de Transición</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pPr algn="just"/>
                <a:r>
                  <a:rPr lang="es-CO" dirty="0"/>
                  <a:t>La definición de </a:t>
                </a: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r>
                      <a:rPr lang="es-CO" b="0" i="1" smtClean="0">
                        <a:latin typeface="Cambria Math"/>
                      </a:rPr>
                      <m:t>(</m:t>
                    </m:r>
                    <m:r>
                      <a:rPr lang="es-CO" b="0" i="1" smtClean="0">
                        <a:latin typeface="Cambria Math"/>
                      </a:rPr>
                      <m:t>𝑞</m:t>
                    </m:r>
                    <m:r>
                      <a:rPr lang="es-CO" b="0" i="1" smtClean="0">
                        <a:latin typeface="Cambria Math"/>
                      </a:rPr>
                      <m:t>,</m:t>
                    </m:r>
                    <m:r>
                      <a:rPr lang="es-CO" b="0" i="1" smtClean="0">
                        <a:latin typeface="Cambria Math"/>
                      </a:rPr>
                      <m:t>𝑤</m:t>
                    </m:r>
                    <m:r>
                      <a:rPr lang="es-CO" b="0" i="1" smtClean="0">
                        <a:latin typeface="Cambria Math"/>
                      </a:rPr>
                      <m:t>)</m:t>
                    </m:r>
                  </m:oMath>
                </a14:m>
                <a:r>
                  <a:rPr lang="es-CO" dirty="0"/>
                  <a:t> se hace de forma inductiva:</a:t>
                </a:r>
              </a:p>
              <a:p>
                <a:pPr lvl="1" algn="just"/>
                <a:r>
                  <a:rPr lang="es-CO" b="1" dirty="0"/>
                  <a:t>Caso base:</a:t>
                </a:r>
                <a:r>
                  <a:rPr lang="es-CO" dirty="0"/>
                  <a:t> </a:t>
                </a: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r>
                          <a:rPr lang="es-CO" b="0" i="1" smtClean="0">
                            <a:latin typeface="Cambria Math"/>
                          </a:rPr>
                          <m:t>𝑞</m:t>
                        </m:r>
                        <m:r>
                          <a:rPr lang="es-CO" b="0" i="1" smtClean="0">
                            <a:latin typeface="Cambria Math"/>
                          </a:rPr>
                          <m:t>,</m:t>
                        </m:r>
                        <m:r>
                          <a:rPr lang="es-CO" b="0" i="1" smtClean="0">
                            <a:latin typeface="Cambria Math"/>
                            <a:ea typeface="Cambria Math"/>
                          </a:rPr>
                          <m:t>𝜖</m:t>
                        </m:r>
                      </m:e>
                    </m:d>
                    <m:r>
                      <a:rPr lang="es-CO" b="0" i="1" smtClean="0">
                        <a:latin typeface="Cambria Math"/>
                        <a:ea typeface="Cambria Math"/>
                      </a:rPr>
                      <m:t>=</m:t>
                    </m:r>
                    <m:r>
                      <a:rPr lang="es-CO" b="0" i="1" smtClean="0">
                        <a:latin typeface="Cambria Math"/>
                        <a:ea typeface="Cambria Math"/>
                      </a:rPr>
                      <m:t>𝑞</m:t>
                    </m:r>
                  </m:oMath>
                </a14:m>
                <a:r>
                  <a:rPr lang="es-CO" dirty="0"/>
                  <a:t>, donde </a:t>
                </a:r>
                <a14:m>
                  <m:oMath xmlns:m="http://schemas.openxmlformats.org/officeDocument/2006/math">
                    <m:r>
                      <a:rPr lang="es-CO" b="0" i="1" smtClean="0">
                        <a:latin typeface="Cambria Math"/>
                        <a:ea typeface="Cambria Math"/>
                      </a:rPr>
                      <m:t>𝜖</m:t>
                    </m:r>
                  </m:oMath>
                </a14:m>
                <a:r>
                  <a:rPr lang="es-CO" dirty="0"/>
                  <a:t> significa que no hay entradas  (</a:t>
                </a:r>
                <a:r>
                  <a:rPr lang="es-CO" dirty="0" err="1"/>
                  <a:t>string</a:t>
                </a:r>
                <a:r>
                  <a:rPr lang="es-CO" dirty="0"/>
                  <a:t> vacío)</a:t>
                </a:r>
              </a:p>
              <a:p>
                <a:pPr lvl="1" algn="just"/>
                <a:r>
                  <a:rPr lang="es-CO" b="1" dirty="0"/>
                  <a:t>Caso inductivo: </a:t>
                </a:r>
                <a:r>
                  <a:rPr lang="es-CO" dirty="0"/>
                  <a:t>supongamos que se tiene una palabra </a:t>
                </a:r>
                <a14:m>
                  <m:oMath xmlns:m="http://schemas.openxmlformats.org/officeDocument/2006/math">
                    <m:r>
                      <a:rPr lang="es-CO" b="0" i="1" smtClean="0">
                        <a:latin typeface="Cambria Math"/>
                      </a:rPr>
                      <m:t>𝑤</m:t>
                    </m:r>
                  </m:oMath>
                </a14:m>
                <a:r>
                  <a:rPr lang="es-CO" b="1" dirty="0"/>
                  <a:t> </a:t>
                </a:r>
                <a:r>
                  <a:rPr lang="es-CO" dirty="0"/>
                  <a:t>que está compuesta de la forma </a:t>
                </a:r>
                <a14:m>
                  <m:oMath xmlns:m="http://schemas.openxmlformats.org/officeDocument/2006/math">
                    <m:r>
                      <a:rPr lang="es-CO" b="0" i="1" smtClean="0">
                        <a:latin typeface="Cambria Math"/>
                      </a:rPr>
                      <m:t>𝑥</m:t>
                    </m:r>
                    <m:r>
                      <a:rPr lang="es-CO" b="0" i="1" smtClean="0">
                        <a:latin typeface="Cambria Math"/>
                        <a:ea typeface="Cambria Math"/>
                      </a:rPr>
                      <m:t>𝑎</m:t>
                    </m:r>
                  </m:oMath>
                </a14:m>
                <a:r>
                  <a:rPr lang="es-CO" b="1" dirty="0"/>
                  <a:t> </a:t>
                </a:r>
                <a:r>
                  <a:rPr lang="es-CO" dirty="0"/>
                  <a:t>entonces </a:t>
                </a: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r>
                          <a:rPr lang="es-CO" b="0" i="1" smtClean="0">
                            <a:latin typeface="Cambria Math"/>
                          </a:rPr>
                          <m:t>𝑞</m:t>
                        </m:r>
                        <m:r>
                          <a:rPr lang="es-CO" b="0" i="1" smtClean="0">
                            <a:latin typeface="Cambria Math"/>
                          </a:rPr>
                          <m:t>,</m:t>
                        </m:r>
                        <m:r>
                          <a:rPr lang="es-CO" b="0" i="1" smtClean="0">
                            <a:latin typeface="Cambria Math"/>
                          </a:rPr>
                          <m:t>𝑥𝑎</m:t>
                        </m:r>
                      </m:e>
                    </m:d>
                    <m:r>
                      <a:rPr lang="es-CO" b="0" i="1" smtClean="0">
                        <a:latin typeface="Cambria Math"/>
                        <a:ea typeface="Cambria Math"/>
                      </a:rPr>
                      <m:t>=</m:t>
                    </m:r>
                    <m:r>
                      <a:rPr lang="es-CO" b="0" i="1" smtClean="0">
                        <a:latin typeface="Cambria Math"/>
                        <a:ea typeface="Cambria Math"/>
                      </a:rPr>
                      <m:t>𝛿</m:t>
                    </m:r>
                    <m:r>
                      <a:rPr lang="es-CO" b="0" i="1" smtClean="0">
                        <a:latin typeface="Cambria Math"/>
                        <a:ea typeface="Cambria Math"/>
                      </a:rPr>
                      <m:t>(</m:t>
                    </m:r>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r>
                          <a:rPr lang="es-CO" b="0" i="1" smtClean="0">
                            <a:latin typeface="Cambria Math"/>
                          </a:rPr>
                          <m:t>𝑞</m:t>
                        </m:r>
                        <m:r>
                          <a:rPr lang="es-CO" b="0" i="1" smtClean="0">
                            <a:latin typeface="Cambria Math"/>
                          </a:rPr>
                          <m:t>,</m:t>
                        </m:r>
                        <m:r>
                          <a:rPr lang="es-CO" b="0" i="1" smtClean="0">
                            <a:latin typeface="Cambria Math"/>
                          </a:rPr>
                          <m:t>𝑥</m:t>
                        </m:r>
                      </m:e>
                    </m:d>
                    <m:r>
                      <a:rPr lang="es-CO" b="0" i="1" smtClean="0">
                        <a:latin typeface="Cambria Math"/>
                        <a:ea typeface="Cambria Math"/>
                      </a:rPr>
                      <m:t>,</m:t>
                    </m:r>
                    <m:r>
                      <a:rPr lang="es-CO" b="0" i="1" smtClean="0">
                        <a:latin typeface="Cambria Math"/>
                        <a:ea typeface="Cambria Math"/>
                      </a:rPr>
                      <m:t>𝑎</m:t>
                    </m:r>
                    <m:r>
                      <a:rPr lang="es-CO" b="0" i="1" smtClean="0">
                        <a:latin typeface="Cambria Math"/>
                        <a:ea typeface="Cambria Math"/>
                      </a:rPr>
                      <m:t>)</m:t>
                    </m:r>
                  </m:oMath>
                </a14:m>
                <a:endParaRPr lang="es-CO" b="1"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630" t="-1617" r="-1852"/>
                </a:stretch>
              </a:blipFill>
            </p:spPr>
            <p:txBody>
              <a:bodyPr/>
              <a:lstStyle/>
              <a:p>
                <a:r>
                  <a:rPr lang="es-ES_tradnl">
                    <a:noFill/>
                  </a:rPr>
                  <a:t> </a:t>
                </a:r>
              </a:p>
            </p:txBody>
          </p:sp>
        </mc:Fallback>
      </mc:AlternateContent>
    </p:spTree>
    <p:extLst>
      <p:ext uri="{BB962C8B-B14F-4D97-AF65-F5344CB8AC3E}">
        <p14:creationId xmlns:p14="http://schemas.microsoft.com/office/powerpoint/2010/main" val="508413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Extensión de la Función de Transición: Ejercicio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r>
                  <a:rPr lang="es-CO" dirty="0"/>
                  <a:t>¿En qué estado termina la palabra 011000 dado que se esta en el estado </a:t>
                </a:r>
                <a14:m>
                  <m:oMath xmlns:m="http://schemas.openxmlformats.org/officeDocument/2006/math">
                    <m:sSub>
                      <m:sSubPr>
                        <m:ctrlPr>
                          <a:rPr lang="es-CO" i="1" smtClean="0">
                            <a:solidFill>
                              <a:schemeClr val="tx1"/>
                            </a:solidFill>
                            <a:latin typeface="Cambria Math" panose="02040503050406030204" pitchFamily="18" charset="0"/>
                          </a:rPr>
                        </m:ctrlPr>
                      </m:sSubPr>
                      <m:e>
                        <m:r>
                          <a:rPr lang="es-CO" b="0" i="1" smtClean="0">
                            <a:solidFill>
                              <a:schemeClr val="tx1"/>
                            </a:solidFill>
                            <a:latin typeface="Cambria Math"/>
                          </a:rPr>
                          <m:t>𝑞</m:t>
                        </m:r>
                      </m:e>
                      <m:sub>
                        <m:r>
                          <a:rPr lang="es-CO" b="0" i="1" smtClean="0">
                            <a:solidFill>
                              <a:schemeClr val="tx1"/>
                            </a:solidFill>
                            <a:latin typeface="Cambria Math"/>
                          </a:rPr>
                          <m:t>1</m:t>
                        </m:r>
                      </m:sub>
                    </m:sSub>
                  </m:oMath>
                </a14:m>
                <a:r>
                  <a:rPr lang="es-CO" dirty="0"/>
                  <a:t>?</a:t>
                </a:r>
              </a:p>
              <a:p>
                <a:r>
                  <a:rPr lang="es-CO" dirty="0"/>
                  <a:t>Utilizar </a:t>
                </a: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oMath>
                </a14:m>
                <a:r>
                  <a:rPr lang="es-CO" dirty="0"/>
                  <a:t>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s-ES_tradnl">
                    <a:noFill/>
                  </a:rPr>
                  <a:t> </a:t>
                </a:r>
              </a:p>
            </p:txBody>
          </p:sp>
        </mc:Fallback>
      </mc:AlternateContent>
      <p:pic>
        <p:nvPicPr>
          <p:cNvPr id="5" name="Picture 2" descr="F:\Desktop\Temp\imagenesLP\EjemploMaquina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592483"/>
            <a:ext cx="5139845" cy="178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929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Extensión de la Función de Transición: Ejercicio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92500" lnSpcReduction="20000"/>
              </a:bodyPr>
              <a:lstStyle/>
              <a:p>
                <a:pPr marL="0" indent="0">
                  <a:buNone/>
                </a:pPr>
                <a14:m>
                  <m:oMath xmlns:m="http://schemas.openxmlformats.org/officeDocument/2006/math">
                    <m:r>
                      <a:rPr lang="es-CO" b="0" i="1" smtClean="0">
                        <a:latin typeface="Cambria Math"/>
                      </a:rPr>
                      <m:t>𝑤</m:t>
                    </m:r>
                    <m:r>
                      <a:rPr lang="es-CO" b="0" i="1" smtClean="0">
                        <a:latin typeface="Cambria Math"/>
                      </a:rPr>
                      <m:t>=</m:t>
                    </m:r>
                    <m:r>
                      <m:rPr>
                        <m:nor/>
                      </m:rPr>
                      <a:rPr lang="es-CO" dirty="0" smtClean="0"/>
                      <m:t>011000</m:t>
                    </m:r>
                    <m:r>
                      <m:rPr>
                        <m:nor/>
                      </m:rPr>
                      <a:rPr lang="es-CO" b="0" i="0" dirty="0" smtClean="0"/>
                      <m:t>; </m:t>
                    </m:r>
                    <m:r>
                      <m:rPr>
                        <m:nor/>
                      </m:rPr>
                      <a:rPr lang="es-CO" b="0" i="0" dirty="0" smtClean="0"/>
                      <m:t>q</m:t>
                    </m:r>
                    <m:r>
                      <m:rPr>
                        <m:nor/>
                      </m:rPr>
                      <a:rPr lang="es-CO" b="0" i="0" dirty="0" smtClean="0"/>
                      <m:t> = </m:t>
                    </m:r>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oMath>
                </a14:m>
                <a:r>
                  <a:rPr lang="es-CO" dirty="0"/>
                  <a:t> Estado final =¿?</a:t>
                </a:r>
              </a:p>
              <a:p>
                <a:pPr marL="0" indent="0">
                  <a:buNone/>
                </a:pPr>
                <a:r>
                  <a:rPr lang="es-CO" dirty="0"/>
                  <a:t>Por definición</a:t>
                </a:r>
              </a:p>
              <a:p>
                <a:pPr marL="0" indent="0">
                  <a:buNone/>
                </a:pP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,011000</m:t>
                        </m:r>
                      </m:e>
                    </m:d>
                    <m:r>
                      <a:rPr lang="es-CO" b="0" i="1" smtClean="0">
                        <a:latin typeface="Cambria Math"/>
                      </a:rPr>
                      <m:t>=</m:t>
                    </m:r>
                    <m:sSup>
                      <m:sSupPr>
                        <m:ctrlPr>
                          <a:rPr lang="es-CO" i="1" smtClean="0">
                            <a:latin typeface="Cambria Math" panose="02040503050406030204" pitchFamily="18" charset="0"/>
                          </a:rPr>
                        </m:ctrlPr>
                      </m:sSupPr>
                      <m:e>
                        <m:r>
                          <a:rPr lang="es-CO" i="1" smtClean="0">
                            <a:latin typeface="Cambria Math"/>
                            <a:ea typeface="Cambria Math"/>
                          </a:rPr>
                          <m:t>𝛿</m:t>
                        </m:r>
                        <m:r>
                          <a:rPr lang="es-CO" b="0" i="1" smtClean="0">
                            <a:latin typeface="Cambria Math"/>
                          </a:rPr>
                          <m:t>(</m:t>
                        </m:r>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,01100</m:t>
                        </m:r>
                      </m:e>
                    </m:d>
                    <m:r>
                      <a:rPr lang="es-CO" b="0" i="1" smtClean="0">
                        <a:latin typeface="Cambria Math"/>
                      </a:rPr>
                      <m:t>,0)</m:t>
                    </m:r>
                  </m:oMath>
                </a14:m>
                <a:r>
                  <a:rPr lang="es-CO" dirty="0"/>
                  <a:t>		(1)</a:t>
                </a:r>
              </a:p>
              <a:p>
                <a:pPr marL="0" indent="0">
                  <a:buNone/>
                </a:pPr>
                <a:r>
                  <a:rPr lang="es-CO" dirty="0"/>
                  <a:t>Tomando </a:t>
                </a:r>
                <a14:m>
                  <m:oMath xmlns:m="http://schemas.openxmlformats.org/officeDocument/2006/math">
                    <m:r>
                      <a:rPr lang="es-CO" b="0" i="1" smtClean="0">
                        <a:latin typeface="Cambria Math"/>
                      </a:rPr>
                      <m:t>𝑤</m:t>
                    </m:r>
                    <m:r>
                      <a:rPr lang="es-CO" b="0" i="1" smtClean="0">
                        <a:latin typeface="Cambria Math"/>
                      </a:rPr>
                      <m:t>=</m:t>
                    </m:r>
                    <m:r>
                      <m:rPr>
                        <m:nor/>
                      </m:rPr>
                      <a:rPr lang="es-CO" dirty="0" smtClean="0"/>
                      <m:t>01100</m:t>
                    </m:r>
                    <m:r>
                      <m:rPr>
                        <m:nor/>
                      </m:rPr>
                      <a:rPr lang="es-CO" b="0" i="0" dirty="0" smtClean="0"/>
                      <m:t>; </m:t>
                    </m:r>
                    <m:r>
                      <m:rPr>
                        <m:nor/>
                      </m:rPr>
                      <a:rPr lang="es-CO" b="0" i="0" dirty="0" smtClean="0"/>
                      <m:t>q</m:t>
                    </m:r>
                    <m:r>
                      <m:rPr>
                        <m:nor/>
                      </m:rPr>
                      <a:rPr lang="es-CO" b="0" i="0" dirty="0" smtClean="0"/>
                      <m:t> = </m:t>
                    </m:r>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oMath>
                </a14:m>
                <a:endParaRPr lang="es-CO" dirty="0"/>
              </a:p>
              <a:p>
                <a:pPr marL="0" indent="0">
                  <a:buNone/>
                </a:pP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,01100</m:t>
                        </m:r>
                      </m:e>
                    </m:d>
                    <m:r>
                      <a:rPr lang="es-CO" b="0" i="1" smtClean="0">
                        <a:latin typeface="Cambria Math"/>
                      </a:rPr>
                      <m:t>=</m:t>
                    </m:r>
                    <m:sSup>
                      <m:sSupPr>
                        <m:ctrlPr>
                          <a:rPr lang="es-CO" i="1" smtClean="0">
                            <a:latin typeface="Cambria Math" panose="02040503050406030204" pitchFamily="18" charset="0"/>
                          </a:rPr>
                        </m:ctrlPr>
                      </m:sSupPr>
                      <m:e>
                        <m:r>
                          <a:rPr lang="es-CO" i="1" smtClean="0">
                            <a:latin typeface="Cambria Math"/>
                            <a:ea typeface="Cambria Math"/>
                          </a:rPr>
                          <m:t>𝛿</m:t>
                        </m:r>
                        <m:r>
                          <a:rPr lang="es-CO" b="0" i="1" smtClean="0">
                            <a:latin typeface="Cambria Math"/>
                          </a:rPr>
                          <m:t>(</m:t>
                        </m:r>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,0110</m:t>
                        </m:r>
                      </m:e>
                    </m:d>
                    <m:r>
                      <a:rPr lang="es-CO" b="0" i="1" smtClean="0">
                        <a:latin typeface="Cambria Math"/>
                      </a:rPr>
                      <m:t>,0)</m:t>
                    </m:r>
                  </m:oMath>
                </a14:m>
                <a:r>
                  <a:rPr lang="es-CO" dirty="0"/>
                  <a:t>		(2)</a:t>
                </a:r>
              </a:p>
              <a:p>
                <a:pPr marL="0" indent="0">
                  <a:buNone/>
                </a:pPr>
                <a:r>
                  <a:rPr lang="es-CO" dirty="0"/>
                  <a:t>Tomando </a:t>
                </a:r>
                <a14:m>
                  <m:oMath xmlns:m="http://schemas.openxmlformats.org/officeDocument/2006/math">
                    <m:r>
                      <a:rPr lang="es-CO" b="0" i="1" smtClean="0">
                        <a:latin typeface="Cambria Math"/>
                      </a:rPr>
                      <m:t>𝑤</m:t>
                    </m:r>
                    <m:r>
                      <a:rPr lang="es-CO" b="0" i="1" smtClean="0">
                        <a:latin typeface="Cambria Math"/>
                      </a:rPr>
                      <m:t>=</m:t>
                    </m:r>
                    <m:r>
                      <m:rPr>
                        <m:nor/>
                      </m:rPr>
                      <a:rPr lang="es-CO" dirty="0" smtClean="0"/>
                      <m:t>0110</m:t>
                    </m:r>
                    <m:r>
                      <m:rPr>
                        <m:nor/>
                      </m:rPr>
                      <a:rPr lang="es-CO" b="0" i="0" dirty="0" smtClean="0"/>
                      <m:t>; </m:t>
                    </m:r>
                    <m:r>
                      <m:rPr>
                        <m:nor/>
                      </m:rPr>
                      <a:rPr lang="es-CO" b="0" i="0" dirty="0" smtClean="0"/>
                      <m:t>q</m:t>
                    </m:r>
                    <m:r>
                      <m:rPr>
                        <m:nor/>
                      </m:rPr>
                      <a:rPr lang="es-CO" b="0" i="0" dirty="0" smtClean="0"/>
                      <m:t> = </m:t>
                    </m:r>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oMath>
                </a14:m>
                <a:endParaRPr lang="es-CO" dirty="0"/>
              </a:p>
              <a:p>
                <a:pPr marL="0" indent="0">
                  <a:buNone/>
                </a:pP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,0110</m:t>
                        </m:r>
                      </m:e>
                    </m:d>
                    <m:r>
                      <a:rPr lang="es-CO" b="0" i="1" smtClean="0">
                        <a:latin typeface="Cambria Math"/>
                      </a:rPr>
                      <m:t>=</m:t>
                    </m:r>
                    <m:sSup>
                      <m:sSupPr>
                        <m:ctrlPr>
                          <a:rPr lang="es-CO" i="1" smtClean="0">
                            <a:latin typeface="Cambria Math" panose="02040503050406030204" pitchFamily="18" charset="0"/>
                          </a:rPr>
                        </m:ctrlPr>
                      </m:sSupPr>
                      <m:e>
                        <m:r>
                          <a:rPr lang="es-CO" i="1" smtClean="0">
                            <a:latin typeface="Cambria Math"/>
                            <a:ea typeface="Cambria Math"/>
                          </a:rPr>
                          <m:t>𝛿</m:t>
                        </m:r>
                        <m:r>
                          <a:rPr lang="es-CO" b="0" i="1" smtClean="0">
                            <a:latin typeface="Cambria Math"/>
                          </a:rPr>
                          <m:t>(</m:t>
                        </m:r>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,011</m:t>
                        </m:r>
                      </m:e>
                    </m:d>
                    <m:r>
                      <a:rPr lang="es-CO" b="0" i="1" smtClean="0">
                        <a:latin typeface="Cambria Math"/>
                      </a:rPr>
                      <m:t>,0)</m:t>
                    </m:r>
                  </m:oMath>
                </a14:m>
                <a:r>
                  <a:rPr lang="es-CO" dirty="0"/>
                  <a:t>			(3)</a:t>
                </a:r>
              </a:p>
              <a:p>
                <a:pPr marL="0" indent="0">
                  <a:buNone/>
                </a:pPr>
                <a:r>
                  <a:rPr lang="es-CO" dirty="0"/>
                  <a:t>Tomando </a:t>
                </a:r>
                <a14:m>
                  <m:oMath xmlns:m="http://schemas.openxmlformats.org/officeDocument/2006/math">
                    <m:r>
                      <a:rPr lang="es-CO" b="0" i="1" smtClean="0">
                        <a:latin typeface="Cambria Math"/>
                      </a:rPr>
                      <m:t>𝑤</m:t>
                    </m:r>
                    <m:r>
                      <a:rPr lang="es-CO" b="0" i="1" smtClean="0">
                        <a:latin typeface="Cambria Math"/>
                      </a:rPr>
                      <m:t>=</m:t>
                    </m:r>
                    <m:r>
                      <m:rPr>
                        <m:nor/>
                      </m:rPr>
                      <a:rPr lang="es-CO" dirty="0" smtClean="0"/>
                      <m:t>011</m:t>
                    </m:r>
                    <m:r>
                      <m:rPr>
                        <m:nor/>
                      </m:rPr>
                      <a:rPr lang="es-CO" b="0" i="0" dirty="0" smtClean="0"/>
                      <m:t>; </m:t>
                    </m:r>
                    <m:r>
                      <m:rPr>
                        <m:nor/>
                      </m:rPr>
                      <a:rPr lang="es-CO" b="0" i="0" dirty="0" smtClean="0"/>
                      <m:t>q</m:t>
                    </m:r>
                    <m:r>
                      <m:rPr>
                        <m:nor/>
                      </m:rPr>
                      <a:rPr lang="es-CO" b="0" i="0" dirty="0" smtClean="0"/>
                      <m:t> = </m:t>
                    </m:r>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oMath>
                </a14:m>
                <a:endParaRPr lang="es-CO" dirty="0"/>
              </a:p>
              <a:p>
                <a:pPr marL="0" indent="0">
                  <a:buNone/>
                </a:pP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,011</m:t>
                        </m:r>
                      </m:e>
                    </m:d>
                    <m:r>
                      <a:rPr lang="es-CO" b="0" i="1" smtClean="0">
                        <a:latin typeface="Cambria Math"/>
                      </a:rPr>
                      <m:t>=</m:t>
                    </m:r>
                    <m:sSup>
                      <m:sSupPr>
                        <m:ctrlPr>
                          <a:rPr lang="es-CO" i="1" smtClean="0">
                            <a:latin typeface="Cambria Math" panose="02040503050406030204" pitchFamily="18" charset="0"/>
                          </a:rPr>
                        </m:ctrlPr>
                      </m:sSupPr>
                      <m:e>
                        <m:r>
                          <a:rPr lang="es-CO" i="1" smtClean="0">
                            <a:latin typeface="Cambria Math"/>
                            <a:ea typeface="Cambria Math"/>
                          </a:rPr>
                          <m:t>𝛿</m:t>
                        </m:r>
                        <m:r>
                          <a:rPr lang="es-CO" b="0" i="1" smtClean="0">
                            <a:latin typeface="Cambria Math"/>
                          </a:rPr>
                          <m:t>(</m:t>
                        </m:r>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,01</m:t>
                        </m:r>
                      </m:e>
                    </m:d>
                    <m:r>
                      <a:rPr lang="es-CO" b="0" i="1" smtClean="0">
                        <a:latin typeface="Cambria Math"/>
                      </a:rPr>
                      <m:t>,1)</m:t>
                    </m:r>
                  </m:oMath>
                </a14:m>
                <a:r>
                  <a:rPr lang="es-CO" dirty="0"/>
                  <a:t>			(4)</a:t>
                </a:r>
              </a:p>
              <a:p>
                <a:pPr marL="0" indent="0">
                  <a:buNone/>
                </a:pPr>
                <a:endParaRPr lang="es-CO"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l="-1704" t="-3504"/>
                </a:stretch>
              </a:blipFill>
            </p:spPr>
            <p:txBody>
              <a:bodyPr/>
              <a:lstStyle/>
              <a:p>
                <a:r>
                  <a:rPr lang="es-CO">
                    <a:noFill/>
                  </a:rPr>
                  <a:t> </a:t>
                </a:r>
              </a:p>
            </p:txBody>
          </p:sp>
        </mc:Fallback>
      </mc:AlternateContent>
    </p:spTree>
    <p:extLst>
      <p:ext uri="{BB962C8B-B14F-4D97-AF65-F5344CB8AC3E}">
        <p14:creationId xmlns:p14="http://schemas.microsoft.com/office/powerpoint/2010/main" val="4103749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Extensión de la Función de Transición: Ejercicio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92500"/>
              </a:bodyPr>
              <a:lstStyle/>
              <a:p>
                <a:pPr marL="0" indent="0">
                  <a:buNone/>
                </a:pPr>
                <a:r>
                  <a:rPr lang="es-CO" dirty="0"/>
                  <a:t>Tomando </a:t>
                </a:r>
                <a14:m>
                  <m:oMath xmlns:m="http://schemas.openxmlformats.org/officeDocument/2006/math">
                    <m:r>
                      <a:rPr lang="es-CO" b="0" i="1" smtClean="0">
                        <a:latin typeface="Cambria Math"/>
                      </a:rPr>
                      <m:t>𝑤</m:t>
                    </m:r>
                    <m:r>
                      <a:rPr lang="es-CO" b="0" i="1" smtClean="0">
                        <a:latin typeface="Cambria Math"/>
                      </a:rPr>
                      <m:t>=</m:t>
                    </m:r>
                    <m:r>
                      <m:rPr>
                        <m:nor/>
                      </m:rPr>
                      <a:rPr lang="es-CO" dirty="0" smtClean="0"/>
                      <m:t>01</m:t>
                    </m:r>
                    <m:r>
                      <m:rPr>
                        <m:nor/>
                      </m:rPr>
                      <a:rPr lang="es-CO" b="0" i="0" dirty="0" smtClean="0"/>
                      <m:t>; </m:t>
                    </m:r>
                    <m:r>
                      <m:rPr>
                        <m:nor/>
                      </m:rPr>
                      <a:rPr lang="es-CO" b="0" i="0" dirty="0" smtClean="0"/>
                      <m:t>q</m:t>
                    </m:r>
                    <m:r>
                      <m:rPr>
                        <m:nor/>
                      </m:rPr>
                      <a:rPr lang="es-CO" b="0" i="0" dirty="0" smtClean="0"/>
                      <m:t> = </m:t>
                    </m:r>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oMath>
                </a14:m>
                <a:endParaRPr lang="es-CO" dirty="0"/>
              </a:p>
              <a:p>
                <a:pPr marL="0" indent="0">
                  <a:buNone/>
                </a:pP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,01</m:t>
                        </m:r>
                      </m:e>
                    </m:d>
                    <m:r>
                      <a:rPr lang="es-CO" b="0" i="1" smtClean="0">
                        <a:latin typeface="Cambria Math"/>
                      </a:rPr>
                      <m:t>=</m:t>
                    </m:r>
                    <m:sSup>
                      <m:sSupPr>
                        <m:ctrlPr>
                          <a:rPr lang="es-CO" i="1" smtClean="0">
                            <a:latin typeface="Cambria Math" panose="02040503050406030204" pitchFamily="18" charset="0"/>
                          </a:rPr>
                        </m:ctrlPr>
                      </m:sSupPr>
                      <m:e>
                        <m:r>
                          <a:rPr lang="es-CO" i="1" smtClean="0">
                            <a:latin typeface="Cambria Math"/>
                            <a:ea typeface="Cambria Math"/>
                          </a:rPr>
                          <m:t>𝛿</m:t>
                        </m:r>
                        <m:r>
                          <a:rPr lang="es-CO" b="0" i="1" smtClean="0">
                            <a:latin typeface="Cambria Math"/>
                          </a:rPr>
                          <m:t>(</m:t>
                        </m:r>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m:t>
                        </m:r>
                      </m:e>
                    </m:d>
                    <m:r>
                      <a:rPr lang="es-CO" b="0" i="1" smtClean="0">
                        <a:latin typeface="Cambria Math"/>
                      </a:rPr>
                      <m:t>,1)</m:t>
                    </m:r>
                  </m:oMath>
                </a14:m>
                <a:r>
                  <a:rPr lang="es-CO" dirty="0"/>
                  <a:t>				(5)</a:t>
                </a:r>
              </a:p>
              <a:p>
                <a:pPr marL="0" indent="0">
                  <a:buNone/>
                </a:pPr>
                <a:r>
                  <a:rPr lang="es-CO" dirty="0"/>
                  <a:t>Tomando </a:t>
                </a:r>
                <a14:m>
                  <m:oMath xmlns:m="http://schemas.openxmlformats.org/officeDocument/2006/math">
                    <m:r>
                      <a:rPr lang="es-CO" b="0" i="1" smtClean="0">
                        <a:latin typeface="Cambria Math"/>
                      </a:rPr>
                      <m:t>𝑤</m:t>
                    </m:r>
                    <m:r>
                      <a:rPr lang="es-CO" b="0" i="1" smtClean="0">
                        <a:latin typeface="Cambria Math"/>
                      </a:rPr>
                      <m:t>=</m:t>
                    </m:r>
                    <m:r>
                      <m:rPr>
                        <m:nor/>
                      </m:rPr>
                      <a:rPr lang="es-CO" dirty="0" smtClean="0"/>
                      <m:t>0</m:t>
                    </m:r>
                    <m:r>
                      <m:rPr>
                        <m:nor/>
                      </m:rPr>
                      <a:rPr lang="es-CO" b="0" i="0" dirty="0" smtClean="0"/>
                      <m:t>; </m:t>
                    </m:r>
                    <m:r>
                      <m:rPr>
                        <m:nor/>
                      </m:rPr>
                      <a:rPr lang="es-CO" b="0" i="0" dirty="0" smtClean="0"/>
                      <m:t>q</m:t>
                    </m:r>
                    <m:r>
                      <m:rPr>
                        <m:nor/>
                      </m:rPr>
                      <a:rPr lang="es-CO" b="0" i="0" dirty="0" smtClean="0"/>
                      <m:t> = </m:t>
                    </m:r>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oMath>
                </a14:m>
                <a:endParaRPr lang="es-CO" dirty="0"/>
              </a:p>
              <a:p>
                <a:pPr marL="0" indent="0">
                  <a:buNone/>
                </a:pP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m:t>
                        </m:r>
                      </m:e>
                    </m:d>
                    <m:r>
                      <a:rPr lang="es-CO" b="0" i="1" smtClean="0">
                        <a:latin typeface="Cambria Math"/>
                      </a:rPr>
                      <m:t>=</m:t>
                    </m:r>
                    <m:sSup>
                      <m:sSupPr>
                        <m:ctrlPr>
                          <a:rPr lang="es-CO" i="1" smtClean="0">
                            <a:latin typeface="Cambria Math" panose="02040503050406030204" pitchFamily="18" charset="0"/>
                          </a:rPr>
                        </m:ctrlPr>
                      </m:sSupPr>
                      <m:e>
                        <m:r>
                          <a:rPr lang="es-CO" i="1" smtClean="0">
                            <a:latin typeface="Cambria Math"/>
                            <a:ea typeface="Cambria Math"/>
                          </a:rPr>
                          <m:t>𝛿</m:t>
                        </m:r>
                        <m:r>
                          <a:rPr lang="es-CO" b="0" i="1" smtClean="0">
                            <a:latin typeface="Cambria Math"/>
                          </a:rPr>
                          <m:t>(</m:t>
                        </m:r>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m:t>
                        </m:r>
                        <m:r>
                          <a:rPr lang="es-CO" b="0" i="1" smtClean="0">
                            <a:latin typeface="Cambria Math"/>
                            <a:ea typeface="Cambria Math"/>
                          </a:rPr>
                          <m:t>𝜖</m:t>
                        </m:r>
                      </m:e>
                    </m:d>
                    <m:r>
                      <a:rPr lang="es-CO" b="0" i="1" smtClean="0">
                        <a:latin typeface="Cambria Math"/>
                      </a:rPr>
                      <m:t>,0)</m:t>
                    </m:r>
                  </m:oMath>
                </a14:m>
                <a:r>
                  <a:rPr lang="es-CO" dirty="0"/>
                  <a:t>				(6)</a:t>
                </a:r>
              </a:p>
              <a:p>
                <a:pPr marL="0" indent="0">
                  <a:buNone/>
                </a:pPr>
                <a:r>
                  <a:rPr lang="es-CO" dirty="0"/>
                  <a:t>Por definición </a:t>
                </a: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r>
                          <a:rPr lang="es-CO" b="0" i="1" smtClean="0">
                            <a:latin typeface="Cambria Math"/>
                          </a:rPr>
                          <m:t>𝑞</m:t>
                        </m:r>
                        <m:r>
                          <a:rPr lang="es-CO" b="0" i="1" smtClean="0">
                            <a:latin typeface="Cambria Math"/>
                          </a:rPr>
                          <m:t>,</m:t>
                        </m:r>
                        <m:r>
                          <a:rPr lang="es-CO" b="0" i="1" smtClean="0">
                            <a:latin typeface="Cambria Math"/>
                            <a:ea typeface="Cambria Math"/>
                          </a:rPr>
                          <m:t>𝜖</m:t>
                        </m:r>
                      </m:e>
                    </m:d>
                    <m:r>
                      <a:rPr lang="es-CO" b="0" i="1" smtClean="0">
                        <a:latin typeface="Cambria Math"/>
                        <a:ea typeface="Cambria Math"/>
                      </a:rPr>
                      <m:t>=</m:t>
                    </m:r>
                    <m:r>
                      <a:rPr lang="es-CO" b="0" i="1" smtClean="0">
                        <a:latin typeface="Cambria Math"/>
                        <a:ea typeface="Cambria Math"/>
                      </a:rPr>
                      <m:t>𝑞</m:t>
                    </m:r>
                  </m:oMath>
                </a14:m>
                <a:endParaRPr lang="es-CO" dirty="0"/>
              </a:p>
              <a:p>
                <a:pPr marL="0" indent="0">
                  <a:buNone/>
                </a:pP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m:t>
                        </m:r>
                        <m:r>
                          <a:rPr lang="es-CO" b="0" i="1" smtClean="0">
                            <a:latin typeface="Cambria Math"/>
                            <a:ea typeface="Cambria Math"/>
                          </a:rPr>
                          <m:t>𝜖</m:t>
                        </m:r>
                      </m:e>
                    </m:d>
                    <m:r>
                      <a:rPr lang="es-CO" b="0" i="1" smtClean="0">
                        <a:latin typeface="Cambria Math"/>
                        <a:ea typeface="Cambria Math"/>
                      </a:rPr>
                      <m:t>= </m:t>
                    </m:r>
                    <m:sSub>
                      <m:sSubPr>
                        <m:ctrlPr>
                          <a:rPr lang="es-CO" b="0" i="1" smtClean="0">
                            <a:latin typeface="Cambria Math" panose="02040503050406030204" pitchFamily="18" charset="0"/>
                            <a:ea typeface="Cambria Math"/>
                          </a:rPr>
                        </m:ctrlPr>
                      </m:sSubPr>
                      <m:e>
                        <m:r>
                          <a:rPr lang="es-CO" b="0" i="1" smtClean="0">
                            <a:latin typeface="Cambria Math"/>
                            <a:ea typeface="Cambria Math"/>
                          </a:rPr>
                          <m:t>𝑞</m:t>
                        </m:r>
                      </m:e>
                      <m:sub>
                        <m:r>
                          <a:rPr lang="es-CO" b="0" i="1" smtClean="0">
                            <a:latin typeface="Cambria Math"/>
                            <a:ea typeface="Cambria Math"/>
                          </a:rPr>
                          <m:t>1</m:t>
                        </m:r>
                      </m:sub>
                    </m:sSub>
                  </m:oMath>
                </a14:m>
                <a:r>
                  <a:rPr lang="es-CO" dirty="0"/>
                  <a:t>						(7)</a:t>
                </a:r>
              </a:p>
              <a:p>
                <a:pPr marL="0" indent="0">
                  <a:buNone/>
                </a:pPr>
                <a:r>
                  <a:rPr lang="es-CO" dirty="0"/>
                  <a:t>Introduciendo (7) en (6)</a:t>
                </a:r>
              </a:p>
              <a:p>
                <a:pPr marL="0" indent="0">
                  <a:buNone/>
                </a:pP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m:t>
                        </m:r>
                      </m:e>
                    </m:d>
                    <m:r>
                      <a:rPr lang="es-CO" b="0" i="1" smtClean="0">
                        <a:latin typeface="Cambria Math"/>
                      </a:rPr>
                      <m:t>=</m:t>
                    </m:r>
                    <m:sSup>
                      <m:sSupPr>
                        <m:ctrlPr>
                          <a:rPr lang="es-CO" i="1" smtClean="0">
                            <a:latin typeface="Cambria Math" panose="02040503050406030204" pitchFamily="18" charset="0"/>
                          </a:rPr>
                        </m:ctrlPr>
                      </m:sSupPr>
                      <m:e>
                        <m:r>
                          <a:rPr lang="es-CO" i="1" smtClean="0">
                            <a:latin typeface="Cambria Math"/>
                            <a:ea typeface="Cambria Math"/>
                          </a:rPr>
                          <m:t>𝛿</m:t>
                        </m:r>
                        <m:r>
                          <a:rPr lang="es-CO" b="0" i="1" smtClean="0">
                            <a:latin typeface="Cambria Math"/>
                          </a:rPr>
                          <m:t>(</m:t>
                        </m:r>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m:t>
                        </m:r>
                        <m:r>
                          <a:rPr lang="es-CO" b="0" i="1" smtClean="0">
                            <a:latin typeface="Cambria Math"/>
                            <a:ea typeface="Cambria Math"/>
                          </a:rPr>
                          <m:t>𝜖</m:t>
                        </m:r>
                      </m:e>
                    </m:d>
                    <m:r>
                      <a:rPr lang="es-CO" b="0" i="1" smtClean="0">
                        <a:latin typeface="Cambria Math"/>
                      </a:rPr>
                      <m:t>,0) = </m:t>
                    </m:r>
                    <m:r>
                      <a:rPr lang="es-CO" b="0" i="1" smtClean="0">
                        <a:latin typeface="Cambria Math"/>
                        <a:ea typeface="Cambria Math"/>
                      </a:rPr>
                      <m:t>𝛿</m:t>
                    </m:r>
                    <m:d>
                      <m:dPr>
                        <m:ctrlPr>
                          <a:rPr lang="es-CO" b="0" i="1" smtClean="0">
                            <a:latin typeface="Cambria Math" panose="02040503050406030204" pitchFamily="18" charset="0"/>
                            <a:ea typeface="Cambria Math"/>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m:t>
                        </m:r>
                      </m:e>
                    </m:d>
                    <m:r>
                      <a:rPr lang="es-CO" b="0" i="1" smtClean="0">
                        <a:latin typeface="Cambria Math"/>
                      </a:rPr>
                      <m:t>=</m:t>
                    </m:r>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oMath>
                </a14:m>
                <a:r>
                  <a:rPr lang="es-CO" dirty="0"/>
                  <a:t>	(8)</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l="-1704" t="-1617" b="-1213"/>
                </a:stretch>
              </a:blipFill>
            </p:spPr>
            <p:txBody>
              <a:bodyPr/>
              <a:lstStyle/>
              <a:p>
                <a:r>
                  <a:rPr lang="es-CO">
                    <a:noFill/>
                  </a:rPr>
                  <a:t> </a:t>
                </a:r>
              </a:p>
            </p:txBody>
          </p:sp>
        </mc:Fallback>
      </mc:AlternateContent>
    </p:spTree>
    <p:extLst>
      <p:ext uri="{BB962C8B-B14F-4D97-AF65-F5344CB8AC3E}">
        <p14:creationId xmlns:p14="http://schemas.microsoft.com/office/powerpoint/2010/main" val="3155792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Extensión de la Función de Transición: Ejercicio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lnSpcReduction="10000"/>
              </a:bodyPr>
              <a:lstStyle/>
              <a:p>
                <a:pPr marL="0" indent="0">
                  <a:buNone/>
                </a:pPr>
                <a:r>
                  <a:rPr lang="es-CO" dirty="0"/>
                  <a:t>Introduciendo (8) en (5)</a:t>
                </a:r>
              </a:p>
              <a:p>
                <a:pPr marL="0" indent="0">
                  <a:buNone/>
                </a:pP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,01</m:t>
                        </m:r>
                      </m:e>
                    </m:d>
                    <m:r>
                      <a:rPr lang="es-CO" b="0" i="1" smtClean="0">
                        <a:latin typeface="Cambria Math"/>
                      </a:rPr>
                      <m:t>=</m:t>
                    </m:r>
                    <m:sSup>
                      <m:sSupPr>
                        <m:ctrlPr>
                          <a:rPr lang="es-CO" i="1" smtClean="0">
                            <a:latin typeface="Cambria Math" panose="02040503050406030204" pitchFamily="18" charset="0"/>
                          </a:rPr>
                        </m:ctrlPr>
                      </m:sSupPr>
                      <m:e>
                        <m:r>
                          <a:rPr lang="es-CO" i="1" smtClean="0">
                            <a:latin typeface="Cambria Math"/>
                            <a:ea typeface="Cambria Math"/>
                          </a:rPr>
                          <m:t>𝛿</m:t>
                        </m:r>
                        <m:r>
                          <a:rPr lang="es-CO" b="0" i="1" smtClean="0">
                            <a:latin typeface="Cambria Math"/>
                          </a:rPr>
                          <m:t>(</m:t>
                        </m:r>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m:t>
                        </m:r>
                      </m:e>
                    </m:d>
                    <m:r>
                      <a:rPr lang="es-CO" b="0" i="1" smtClean="0">
                        <a:latin typeface="Cambria Math"/>
                      </a:rPr>
                      <m:t>,1)=</m:t>
                    </m:r>
                    <m:r>
                      <a:rPr lang="es-CO" b="0" i="1" smtClean="0">
                        <a:latin typeface="Cambria Math"/>
                        <a:ea typeface="Cambria Math"/>
                      </a:rPr>
                      <m:t>𝛿</m:t>
                    </m:r>
                    <m:d>
                      <m:dPr>
                        <m:ctrlPr>
                          <a:rPr lang="es-CO" b="0" i="1" smtClean="0">
                            <a:latin typeface="Cambria Math" panose="02040503050406030204" pitchFamily="18" charset="0"/>
                            <a:ea typeface="Cambria Math"/>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,1</m:t>
                        </m:r>
                      </m:e>
                    </m:d>
                    <m:r>
                      <a:rPr lang="es-CO" b="0" i="1" smtClean="0">
                        <a:latin typeface="Cambria Math"/>
                      </a:rPr>
                      <m:t>=</m:t>
                    </m:r>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2</m:t>
                        </m:r>
                      </m:sub>
                    </m:sSub>
                  </m:oMath>
                </a14:m>
                <a:r>
                  <a:rPr lang="es-CO" dirty="0"/>
                  <a:t>(9)</a:t>
                </a:r>
              </a:p>
              <a:p>
                <a:pPr marL="0" indent="0">
                  <a:buNone/>
                </a:pPr>
                <a:r>
                  <a:rPr lang="es-CO" dirty="0"/>
                  <a:t>Introduciendo (9) en (4)</a:t>
                </a:r>
              </a:p>
              <a:p>
                <a:pPr marL="0" indent="0">
                  <a:buNone/>
                </a:pP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,011</m:t>
                        </m:r>
                      </m:e>
                    </m:d>
                    <m:r>
                      <a:rPr lang="es-CO" b="0" i="1" smtClean="0">
                        <a:latin typeface="Cambria Math"/>
                      </a:rPr>
                      <m:t>=</m:t>
                    </m:r>
                    <m:r>
                      <a:rPr lang="es-CO" b="0" i="1" smtClean="0">
                        <a:latin typeface="Cambria Math"/>
                        <a:ea typeface="Cambria Math"/>
                      </a:rPr>
                      <m:t>𝛿</m:t>
                    </m:r>
                    <m:d>
                      <m:dPr>
                        <m:ctrlPr>
                          <a:rPr lang="es-CO" b="0" i="1" smtClean="0">
                            <a:latin typeface="Cambria Math" panose="02040503050406030204" pitchFamily="18" charset="0"/>
                            <a:ea typeface="Cambria Math"/>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2</m:t>
                            </m:r>
                          </m:sub>
                        </m:sSub>
                        <m:r>
                          <a:rPr lang="es-CO" b="0" i="1" smtClean="0">
                            <a:latin typeface="Cambria Math"/>
                          </a:rPr>
                          <m:t>,1</m:t>
                        </m:r>
                      </m:e>
                    </m:d>
                    <m:r>
                      <a:rPr lang="es-CO" b="0" i="1" smtClean="0">
                        <a:latin typeface="Cambria Math"/>
                      </a:rPr>
                      <m:t>=</m:t>
                    </m:r>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2</m:t>
                        </m:r>
                      </m:sub>
                    </m:sSub>
                  </m:oMath>
                </a14:m>
                <a:r>
                  <a:rPr lang="es-CO" dirty="0"/>
                  <a:t>			(10)</a:t>
                </a:r>
              </a:p>
              <a:p>
                <a:pPr marL="0" indent="0">
                  <a:buNone/>
                </a:pPr>
                <a:r>
                  <a:rPr lang="es-CO" dirty="0"/>
                  <a:t>Introduciendo (10) en (3)</a:t>
                </a:r>
              </a:p>
              <a:p>
                <a:pPr marL="0" indent="0">
                  <a:buNone/>
                </a:pP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,0110</m:t>
                        </m:r>
                      </m:e>
                    </m:d>
                    <m:r>
                      <a:rPr lang="es-CO" b="0" i="1" smtClean="0">
                        <a:latin typeface="Cambria Math"/>
                      </a:rPr>
                      <m:t>= … =</m:t>
                    </m:r>
                    <m:r>
                      <a:rPr lang="es-CO" b="0" i="1" smtClean="0">
                        <a:latin typeface="Cambria Math"/>
                        <a:ea typeface="Cambria Math"/>
                      </a:rPr>
                      <m:t>𝛿</m:t>
                    </m:r>
                    <m:d>
                      <m:dPr>
                        <m:ctrlPr>
                          <a:rPr lang="es-CO" b="0" i="1" smtClean="0">
                            <a:latin typeface="Cambria Math" panose="02040503050406030204" pitchFamily="18" charset="0"/>
                            <a:ea typeface="Cambria Math"/>
                          </a:rPr>
                        </m:ctrlPr>
                      </m:dPr>
                      <m:e>
                        <m:sSub>
                          <m:sSubPr>
                            <m:ctrlPr>
                              <a:rPr lang="es-CO" b="0" i="1" smtClean="0">
                                <a:latin typeface="Cambria Math" panose="02040503050406030204" pitchFamily="18" charset="0"/>
                                <a:ea typeface="Cambria Math"/>
                              </a:rPr>
                            </m:ctrlPr>
                          </m:sSubPr>
                          <m:e>
                            <m:r>
                              <a:rPr lang="es-CO" b="0" i="1" smtClean="0">
                                <a:latin typeface="Cambria Math"/>
                                <a:ea typeface="Cambria Math"/>
                              </a:rPr>
                              <m:t>𝑞</m:t>
                            </m:r>
                          </m:e>
                          <m:sub>
                            <m:r>
                              <a:rPr lang="es-CO" b="0" i="1" smtClean="0">
                                <a:latin typeface="Cambria Math"/>
                                <a:ea typeface="Cambria Math"/>
                              </a:rPr>
                              <m:t>2</m:t>
                            </m:r>
                          </m:sub>
                        </m:sSub>
                        <m:r>
                          <a:rPr lang="es-CO" b="0" i="1" smtClean="0">
                            <a:latin typeface="Cambria Math"/>
                          </a:rPr>
                          <m:t>,0</m:t>
                        </m:r>
                      </m:e>
                    </m:d>
                    <m:r>
                      <a:rPr lang="es-CO" b="0" i="1" smtClean="0">
                        <a:latin typeface="Cambria Math"/>
                      </a:rPr>
                      <m:t>= </m:t>
                    </m:r>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3</m:t>
                        </m:r>
                      </m:sub>
                    </m:sSub>
                  </m:oMath>
                </a14:m>
                <a:r>
                  <a:rPr lang="es-CO" dirty="0"/>
                  <a:t>		(11)</a:t>
                </a:r>
              </a:p>
              <a:p>
                <a:pPr marL="0" indent="0">
                  <a:buNone/>
                </a:pPr>
                <a:r>
                  <a:rPr lang="es-CO" dirty="0"/>
                  <a:t>Continuando con la iteración hasta llegar a (1)</a:t>
                </a:r>
              </a:p>
              <a:p>
                <a:pPr marL="0" indent="0">
                  <a:buNone/>
                </a:pPr>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,011000</m:t>
                          </m:r>
                        </m:e>
                      </m:d>
                      <m:r>
                        <a:rPr lang="es-CO" b="0" i="1" smtClean="0">
                          <a:latin typeface="Cambria Math"/>
                        </a:rPr>
                        <m:t>=</m:t>
                      </m:r>
                      <m:sSup>
                        <m:sSupPr>
                          <m:ctrlPr>
                            <a:rPr lang="es-CO" i="1" smtClean="0">
                              <a:latin typeface="Cambria Math" panose="02040503050406030204" pitchFamily="18" charset="0"/>
                            </a:rPr>
                          </m:ctrlPr>
                        </m:sSupPr>
                        <m:e>
                          <m:r>
                            <a:rPr lang="es-CO" i="1" smtClean="0">
                              <a:latin typeface="Cambria Math"/>
                              <a:ea typeface="Cambria Math"/>
                            </a:rPr>
                            <m:t>𝛿</m:t>
                          </m:r>
                          <m:r>
                            <a:rPr lang="es-CO" b="0" i="1" smtClean="0">
                              <a:latin typeface="Cambria Math"/>
                            </a:rPr>
                            <m:t>(</m:t>
                          </m:r>
                          <m:r>
                            <a:rPr lang="es-CO" i="1" smtClean="0">
                              <a:latin typeface="Cambria Math"/>
                              <a:ea typeface="Cambria Math"/>
                            </a:rPr>
                            <m:t>𝛿</m:t>
                          </m:r>
                        </m:e>
                        <m:sup>
                          <m:r>
                            <a:rPr lang="es-CO" b="0" i="1" smtClean="0">
                              <a:latin typeface="Cambria Math"/>
                            </a:rPr>
                            <m:t>∗</m:t>
                          </m:r>
                        </m:sup>
                      </m:sSup>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1</m:t>
                              </m:r>
                            </m:sub>
                          </m:sSub>
                          <m:r>
                            <a:rPr lang="es-CO" b="0" i="1" smtClean="0">
                              <a:latin typeface="Cambria Math"/>
                            </a:rPr>
                            <m:t>,01100</m:t>
                          </m:r>
                        </m:e>
                      </m:d>
                      <m:r>
                        <a:rPr lang="es-CO" b="0" i="1" smtClean="0">
                          <a:latin typeface="Cambria Math"/>
                        </a:rPr>
                        <m:t>,0)= </m:t>
                      </m:r>
                      <m:sSub>
                        <m:sSubPr>
                          <m:ctrlPr>
                            <a:rPr lang="es-CO" b="0" i="1" smtClean="0">
                              <a:latin typeface="Cambria Math" panose="02040503050406030204" pitchFamily="18" charset="0"/>
                            </a:rPr>
                          </m:ctrlPr>
                        </m:sSubPr>
                        <m:e>
                          <m:r>
                            <a:rPr lang="es-CO" b="0" i="1" smtClean="0">
                              <a:latin typeface="Cambria Math"/>
                            </a:rPr>
                            <m:t>𝑞</m:t>
                          </m:r>
                        </m:e>
                        <m:sub>
                          <m:r>
                            <a:rPr lang="es-CO" b="0" i="1" smtClean="0">
                              <a:latin typeface="Cambria Math"/>
                            </a:rPr>
                            <m:t>3</m:t>
                          </m:r>
                        </m:sub>
                      </m:sSub>
                    </m:oMath>
                  </m:oMathPara>
                </a14:m>
                <a:endParaRPr lang="es-CO"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l="-1852" t="-2830" r="-963"/>
                </a:stretch>
              </a:blipFill>
            </p:spPr>
            <p:txBody>
              <a:bodyPr/>
              <a:lstStyle/>
              <a:p>
                <a:r>
                  <a:rPr lang="es-CO">
                    <a:noFill/>
                  </a:rPr>
                  <a:t> </a:t>
                </a:r>
              </a:p>
            </p:txBody>
          </p:sp>
        </mc:Fallback>
      </mc:AlternateContent>
    </p:spTree>
    <p:extLst>
      <p:ext uri="{BB962C8B-B14F-4D97-AF65-F5344CB8AC3E}">
        <p14:creationId xmlns:p14="http://schemas.microsoft.com/office/powerpoint/2010/main" val="1788903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Extensión de la Función de Transición</a:t>
            </a:r>
          </a:p>
        </p:txBody>
      </p:sp>
      <p:sp>
        <p:nvSpPr>
          <p:cNvPr id="3" name="2 Marcador de contenido"/>
          <p:cNvSpPr>
            <a:spLocks noGrp="1"/>
          </p:cNvSpPr>
          <p:nvPr>
            <p:ph idx="1"/>
          </p:nvPr>
        </p:nvSpPr>
        <p:spPr/>
        <p:txBody>
          <a:bodyPr/>
          <a:lstStyle/>
          <a:p>
            <a:r>
              <a:rPr lang="es-CO" dirty="0"/>
              <a:t>¿Qué utilidad tiene hacer esta extensión?</a:t>
            </a:r>
          </a:p>
          <a:p>
            <a:endParaRPr lang="es-CO" dirty="0"/>
          </a:p>
        </p:txBody>
      </p:sp>
      <p:pic>
        <p:nvPicPr>
          <p:cNvPr id="2050" name="Picture 2" descr="C:\Users\Julian\AppData\Local\Microsoft\Windows\Temporary Internet Files\Content.IE5\HE6RHOVK\MP90043940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2348880"/>
            <a:ext cx="3672408" cy="395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62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Extensión de la Función de Transición</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s-CO" dirty="0"/>
                  <a:t>Permite la definición del lenguaje de AFD</a:t>
                </a:r>
              </a:p>
              <a:p>
                <a:pPr lvl="1"/>
                <a:r>
                  <a:rPr lang="es-CO" dirty="0"/>
                  <a:t>Un lenguaje son todas las palabras </a:t>
                </a:r>
                <a14:m>
                  <m:oMath xmlns:m="http://schemas.openxmlformats.org/officeDocument/2006/math">
                    <m:r>
                      <a:rPr lang="es-CO" b="0" i="1" smtClean="0">
                        <a:latin typeface="Cambria Math"/>
                      </a:rPr>
                      <m:t>𝑤</m:t>
                    </m:r>
                  </m:oMath>
                </a14:m>
                <a:r>
                  <a:rPr lang="es-CO" dirty="0"/>
                  <a:t> que empiezan en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a:rPr>
                          <m:t>𝑞</m:t>
                        </m:r>
                      </m:e>
                      <m:sub>
                        <m:r>
                          <a:rPr lang="es-CO" b="0" i="1" smtClean="0">
                            <a:latin typeface="Cambria Math"/>
                          </a:rPr>
                          <m:t>0</m:t>
                        </m:r>
                      </m:sub>
                    </m:sSub>
                  </m:oMath>
                </a14:m>
                <a:r>
                  <a:rPr lang="es-CO" dirty="0"/>
                  <a:t> y que terminan en un estado de aceptación</a:t>
                </a:r>
              </a:p>
              <a:p>
                <a:r>
                  <a:rPr lang="es-CO" dirty="0"/>
                  <a:t>El lenguaje de un AFD se simboliza con </a:t>
                </a:r>
                <a14:m>
                  <m:oMath xmlns:m="http://schemas.openxmlformats.org/officeDocument/2006/math">
                    <m:r>
                      <a:rPr lang="es-CO" b="0" i="1" smtClean="0">
                        <a:latin typeface="Cambria Math"/>
                      </a:rPr>
                      <m:t>𝐿</m:t>
                    </m:r>
                    <m:r>
                      <a:rPr lang="es-CO" b="0" i="1" smtClean="0">
                        <a:latin typeface="Cambria Math"/>
                      </a:rPr>
                      <m:t>(</m:t>
                    </m:r>
                    <m:r>
                      <a:rPr lang="es-CO" b="0" i="1" smtClean="0">
                        <a:latin typeface="Cambria Math"/>
                      </a:rPr>
                      <m:t>𝐴</m:t>
                    </m:r>
                    <m:r>
                      <a:rPr lang="es-CO" b="0" i="1" smtClean="0">
                        <a:latin typeface="Cambria Math"/>
                      </a:rPr>
                      <m:t>)</m:t>
                    </m:r>
                  </m:oMath>
                </a14:m>
                <a:r>
                  <a:rPr lang="es-CO" dirty="0"/>
                  <a:t> y se define de la siguiente forma:</a:t>
                </a:r>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𝐿</m:t>
                      </m:r>
                      <m:d>
                        <m:dPr>
                          <m:ctrlPr>
                            <a:rPr lang="es-CO" b="0" i="1" smtClean="0">
                              <a:latin typeface="Cambria Math" panose="02040503050406030204" pitchFamily="18" charset="0"/>
                            </a:rPr>
                          </m:ctrlPr>
                        </m:dPr>
                        <m:e>
                          <m:r>
                            <a:rPr lang="es-CO" b="0" i="1" smtClean="0">
                              <a:latin typeface="Cambria Math"/>
                            </a:rPr>
                            <m:t>𝐴</m:t>
                          </m:r>
                        </m:e>
                      </m:d>
                      <m:r>
                        <a:rPr lang="es-CO" b="0" i="1" smtClean="0">
                          <a:latin typeface="Cambria Math"/>
                        </a:rPr>
                        <m:t>=</m:t>
                      </m:r>
                      <m:r>
                        <a:rPr lang="en-US" b="0" i="1" smtClean="0">
                          <a:latin typeface="Cambria Math"/>
                        </a:rPr>
                        <m:t>{</m:t>
                      </m:r>
                      <m:r>
                        <a:rPr lang="es-CO" i="1">
                          <a:latin typeface="Cambria Math"/>
                          <a:ea typeface="Cambria Math"/>
                        </a:rPr>
                        <m:t>𝑤</m:t>
                      </m:r>
                      <m:r>
                        <a:rPr lang="en-US" b="0" i="1" smtClean="0">
                          <a:latin typeface="Cambria Math"/>
                          <a:ea typeface="Cambria Math"/>
                        </a:rPr>
                        <m:t>|</m:t>
                      </m:r>
                      <m:sSup>
                        <m:sSupPr>
                          <m:ctrlPr>
                            <a:rPr lang="es-CO" b="0" i="1" smtClean="0">
                              <a:latin typeface="Cambria Math" panose="02040503050406030204" pitchFamily="18" charset="0"/>
                              <a:ea typeface="Cambria Math"/>
                            </a:rPr>
                          </m:ctrlPr>
                        </m:sSupPr>
                        <m:e>
                          <m:r>
                            <a:rPr lang="es-CO" b="0" i="1" smtClean="0">
                              <a:latin typeface="Cambria Math"/>
                              <a:ea typeface="Cambria Math"/>
                            </a:rPr>
                            <m:t>𝛿</m:t>
                          </m:r>
                        </m:e>
                        <m:sup>
                          <m:r>
                            <a:rPr lang="es-CO" b="0" i="1" smtClean="0">
                              <a:latin typeface="Cambria Math"/>
                              <a:ea typeface="Cambria Math"/>
                            </a:rPr>
                            <m:t>∗</m:t>
                          </m:r>
                        </m:sup>
                      </m:sSup>
                      <m:d>
                        <m:dPr>
                          <m:ctrlPr>
                            <a:rPr lang="es-CO" b="0" i="1" smtClean="0">
                              <a:latin typeface="Cambria Math" panose="02040503050406030204" pitchFamily="18" charset="0"/>
                              <a:ea typeface="Cambria Math"/>
                            </a:rPr>
                          </m:ctrlPr>
                        </m:dPr>
                        <m:e>
                          <m:sSub>
                            <m:sSubPr>
                              <m:ctrlPr>
                                <a:rPr lang="es-CO" b="0" i="1" smtClean="0">
                                  <a:latin typeface="Cambria Math" panose="02040503050406030204" pitchFamily="18" charset="0"/>
                                  <a:ea typeface="Cambria Math"/>
                                </a:rPr>
                              </m:ctrlPr>
                            </m:sSubPr>
                            <m:e>
                              <m:r>
                                <a:rPr lang="es-CO" b="0" i="1" smtClean="0">
                                  <a:latin typeface="Cambria Math"/>
                                  <a:ea typeface="Cambria Math"/>
                                </a:rPr>
                                <m:t>𝑞</m:t>
                              </m:r>
                            </m:e>
                            <m:sub>
                              <m:r>
                                <a:rPr lang="es-CO" b="0" i="1" smtClean="0">
                                  <a:latin typeface="Cambria Math"/>
                                  <a:ea typeface="Cambria Math"/>
                                </a:rPr>
                                <m:t>0</m:t>
                              </m:r>
                            </m:sub>
                          </m:sSub>
                          <m:r>
                            <a:rPr lang="es-CO" b="0" i="1" smtClean="0">
                              <a:latin typeface="Cambria Math"/>
                              <a:ea typeface="Cambria Math"/>
                            </a:rPr>
                            <m:t>, </m:t>
                          </m:r>
                          <m:r>
                            <a:rPr lang="es-CO" b="0" i="1" smtClean="0">
                              <a:latin typeface="Cambria Math"/>
                              <a:ea typeface="Cambria Math"/>
                            </a:rPr>
                            <m:t>𝑤</m:t>
                          </m:r>
                        </m:e>
                      </m:d>
                      <m:r>
                        <a:rPr lang="en-US" b="0" i="1" smtClean="0">
                          <a:latin typeface="Cambria Math"/>
                          <a:ea typeface="Cambria Math"/>
                        </a:rPr>
                        <m:t>∈</m:t>
                      </m:r>
                      <m:r>
                        <a:rPr lang="es-CO" b="0" i="1" smtClean="0">
                          <a:latin typeface="Cambria Math"/>
                          <a:ea typeface="Cambria Math"/>
                        </a:rPr>
                        <m:t>𝐹</m:t>
                      </m:r>
                      <m:r>
                        <a:rPr lang="en-US" b="0" i="1" smtClean="0">
                          <a:latin typeface="Cambria Math"/>
                        </a:rPr>
                        <m:t>}</m:t>
                      </m:r>
                    </m:oMath>
                  </m:oMathPara>
                </a14:m>
                <a:endParaRPr lang="es-CO"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l="-1630" t="-1752" r="-1111"/>
                </a:stretch>
              </a:blipFill>
            </p:spPr>
            <p:txBody>
              <a:bodyPr/>
              <a:lstStyle/>
              <a:p>
                <a:r>
                  <a:rPr lang="es-ES_tradnl">
                    <a:noFill/>
                  </a:rPr>
                  <a:t> </a:t>
                </a:r>
              </a:p>
            </p:txBody>
          </p:sp>
        </mc:Fallback>
      </mc:AlternateContent>
    </p:spTree>
    <p:extLst>
      <p:ext uri="{BB962C8B-B14F-4D97-AF65-F5344CB8AC3E}">
        <p14:creationId xmlns:p14="http://schemas.microsoft.com/office/powerpoint/2010/main" val="2780549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Ejercicio</a:t>
            </a:r>
          </a:p>
        </p:txBody>
      </p:sp>
      <mc:AlternateContent xmlns:mc="http://schemas.openxmlformats.org/markup-compatibility/2006" xmlns:a14="http://schemas.microsoft.com/office/drawing/2010/main">
        <mc:Choice Requires="a14">
          <p:sp>
            <p:nvSpPr>
              <p:cNvPr id="7" name="6 Marcador de contenido"/>
              <p:cNvSpPr>
                <a:spLocks noGrp="1"/>
              </p:cNvSpPr>
              <p:nvPr>
                <p:ph sz="half" idx="2"/>
              </p:nvPr>
            </p:nvSpPr>
            <p:spPr/>
            <p:txBody>
              <a:bodyPr>
                <a:normAutofit fontScale="92500" lnSpcReduction="10000"/>
              </a:bodyPr>
              <a:lstStyle/>
              <a:p>
                <a:r>
                  <a:rPr lang="es-CO" dirty="0"/>
                  <a:t>Una canica es lanzada por A o B</a:t>
                </a:r>
              </a:p>
              <a:p>
                <a:r>
                  <a:rPr lang="es-CO" dirty="0"/>
                  <a:t>Las palancas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a:rPr>
                          <m:t>𝑥</m:t>
                        </m:r>
                      </m:e>
                      <m:sub>
                        <m:r>
                          <a:rPr lang="es-CO" b="0" i="1" smtClean="0">
                            <a:latin typeface="Cambria Math"/>
                          </a:rPr>
                          <m:t>1</m:t>
                        </m:r>
                      </m:sub>
                    </m:sSub>
                    <m:r>
                      <a:rPr lang="es-CO" b="0" i="1" smtClean="0">
                        <a:latin typeface="Cambria Math"/>
                      </a:rPr>
                      <m:t>, </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2</m:t>
                        </m:r>
                      </m:sub>
                    </m:sSub>
                    <m:r>
                      <a:rPr lang="es-CO" b="0" i="1" smtClean="0">
                        <a:latin typeface="Cambria Math"/>
                      </a:rPr>
                      <m:t> </m:t>
                    </m:r>
                    <m:r>
                      <a:rPr lang="es-CO" b="0" i="1" smtClean="0">
                        <a:latin typeface="Cambria Math"/>
                      </a:rPr>
                      <m:t>𝑦</m:t>
                    </m:r>
                    <m:r>
                      <a:rPr lang="es-CO" b="0" i="1" smtClean="0">
                        <a:latin typeface="Cambria Math"/>
                      </a:rPr>
                      <m:t> </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3</m:t>
                        </m:r>
                      </m:sub>
                    </m:sSub>
                  </m:oMath>
                </a14:m>
                <a:r>
                  <a:rPr lang="es-CO" dirty="0"/>
                  <a:t> hacen que la canica vaya a la izquierda o la derecha</a:t>
                </a:r>
              </a:p>
              <a:p>
                <a:r>
                  <a:rPr lang="es-CO" dirty="0"/>
                  <a:t>La dirección a donde va la canica esta dada por la orientación de la palanca</a:t>
                </a:r>
              </a:p>
              <a:p>
                <a:r>
                  <a:rPr lang="es-CO" dirty="0"/>
                  <a:t>Cada vez la canica toca una palanca, esta cambia de dirección</a:t>
                </a:r>
              </a:p>
            </p:txBody>
          </p:sp>
        </mc:Choice>
        <mc:Fallback xmlns="">
          <p:sp>
            <p:nvSpPr>
              <p:cNvPr id="7" name="6 Marcador de contenido"/>
              <p:cNvSpPr>
                <a:spLocks noGrp="1" noRot="1" noChangeAspect="1" noMove="1" noResize="1" noEditPoints="1" noAdjustHandles="1" noChangeArrowheads="1" noChangeShapeType="1" noTextEdit="1"/>
              </p:cNvSpPr>
              <p:nvPr>
                <p:ph sz="half" idx="2"/>
              </p:nvPr>
            </p:nvSpPr>
            <p:spPr>
              <a:blipFill rotWithShape="1">
                <a:blip r:embed="rId3"/>
                <a:stretch>
                  <a:fillRect l="-2417" t="-2022" r="-3323"/>
                </a:stretch>
              </a:blipFill>
            </p:spPr>
            <p:txBody>
              <a:bodyPr/>
              <a:lstStyle/>
              <a:p>
                <a:r>
                  <a:rPr lang="es-CO">
                    <a:noFill/>
                  </a:rPr>
                  <a:t> </a:t>
                </a:r>
              </a:p>
            </p:txBody>
          </p:sp>
        </mc:Fallback>
      </mc:AlternateContent>
      <p:pic>
        <p:nvPicPr>
          <p:cNvPr id="9" name="Picture 2" descr="F:\Desktop\Temp\imagenesLP\marbleMachine.png"/>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07503" y="1916832"/>
            <a:ext cx="4461111"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98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a:t>Más aún…</a:t>
            </a:r>
          </a:p>
        </p:txBody>
      </p:sp>
      <p:sp>
        <p:nvSpPr>
          <p:cNvPr id="3" name="2 Marcador de contenido"/>
          <p:cNvSpPr>
            <a:spLocks noGrp="1"/>
          </p:cNvSpPr>
          <p:nvPr>
            <p:ph type="subTitle" idx="1"/>
          </p:nvPr>
        </p:nvSpPr>
        <p:spPr>
          <a:xfrm>
            <a:off x="467544" y="3886200"/>
            <a:ext cx="8208912" cy="1752600"/>
          </a:xfrm>
        </p:spPr>
        <p:txBody>
          <a:bodyPr>
            <a:normAutofit/>
          </a:bodyPr>
          <a:lstStyle/>
          <a:p>
            <a:r>
              <a:rPr lang="es-ES_tradnl" dirty="0">
                <a:solidFill>
                  <a:schemeClr val="tx1"/>
                </a:solidFill>
              </a:rPr>
              <a:t>¿Cómo construir un programa que pueda verificar si cadenas de caracteres se adhieren a una estructura determinada?</a:t>
            </a:r>
          </a:p>
        </p:txBody>
      </p:sp>
    </p:spTree>
    <p:extLst>
      <p:ext uri="{BB962C8B-B14F-4D97-AF65-F5344CB8AC3E}">
        <p14:creationId xmlns:p14="http://schemas.microsoft.com/office/powerpoint/2010/main" val="817018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Ejercicio</a:t>
            </a:r>
          </a:p>
        </p:txBody>
      </p:sp>
      <p:sp>
        <p:nvSpPr>
          <p:cNvPr id="7" name="6 Marcador de contenido"/>
          <p:cNvSpPr>
            <a:spLocks noGrp="1"/>
          </p:cNvSpPr>
          <p:nvPr>
            <p:ph sz="half" idx="2"/>
          </p:nvPr>
        </p:nvSpPr>
        <p:spPr/>
        <p:txBody>
          <a:bodyPr>
            <a:normAutofit fontScale="92500" lnSpcReduction="10000"/>
          </a:bodyPr>
          <a:lstStyle/>
          <a:p>
            <a:r>
              <a:rPr lang="es-CO" dirty="0"/>
              <a:t>Modelar este problema como un autómata finito</a:t>
            </a:r>
          </a:p>
          <a:p>
            <a:pPr lvl="1"/>
            <a:r>
              <a:rPr lang="es-CO" dirty="0"/>
              <a:t>Suponga que las entradas A y B representan entradas</a:t>
            </a:r>
          </a:p>
          <a:p>
            <a:pPr lvl="1"/>
            <a:r>
              <a:rPr lang="es-CO" dirty="0"/>
              <a:t>Se dice que se acepta la secuencia si la canica sale por D</a:t>
            </a:r>
          </a:p>
          <a:p>
            <a:endParaRPr lang="es-CO" dirty="0"/>
          </a:p>
        </p:txBody>
      </p:sp>
      <mc:AlternateContent xmlns:mc="http://schemas.openxmlformats.org/markup-compatibility/2006" xmlns:a14="http://schemas.microsoft.com/office/drawing/2010/main">
        <mc:Choice Requires="a14">
          <p:sp>
            <p:nvSpPr>
              <p:cNvPr id="3" name="2 Marcador de contenido"/>
              <p:cNvSpPr>
                <a:spLocks noGrp="1"/>
              </p:cNvSpPr>
              <p:nvPr>
                <p:ph sz="half" idx="1"/>
              </p:nvPr>
            </p:nvSpPr>
            <p:spPr/>
            <p:txBody>
              <a:bodyPr>
                <a:normAutofit fontScale="92500" lnSpcReduction="10000"/>
              </a:bodyPr>
              <a:lstStyle/>
              <a:p>
                <a:r>
                  <a:rPr lang="es-CO" dirty="0"/>
                  <a:t>Una canica es lanzada por A o B</a:t>
                </a:r>
              </a:p>
              <a:p>
                <a:r>
                  <a:rPr lang="es-CO" dirty="0"/>
                  <a:t>Las palancas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a:rPr>
                          <m:t>𝑥</m:t>
                        </m:r>
                      </m:e>
                      <m:sub>
                        <m:r>
                          <a:rPr lang="es-CO" b="0" i="1" smtClean="0">
                            <a:latin typeface="Cambria Math"/>
                          </a:rPr>
                          <m:t>1</m:t>
                        </m:r>
                      </m:sub>
                    </m:sSub>
                    <m:r>
                      <a:rPr lang="es-CO" b="0" i="1" smtClean="0">
                        <a:latin typeface="Cambria Math"/>
                      </a:rPr>
                      <m:t>, </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2</m:t>
                        </m:r>
                      </m:sub>
                    </m:sSub>
                    <m:r>
                      <a:rPr lang="es-CO" b="0" i="1" smtClean="0">
                        <a:latin typeface="Cambria Math"/>
                      </a:rPr>
                      <m:t> </m:t>
                    </m:r>
                    <m:r>
                      <a:rPr lang="es-CO" b="0" i="1" smtClean="0">
                        <a:latin typeface="Cambria Math"/>
                      </a:rPr>
                      <m:t>𝑦</m:t>
                    </m:r>
                    <m:r>
                      <a:rPr lang="es-CO" b="0" i="1" smtClean="0">
                        <a:latin typeface="Cambria Math"/>
                      </a:rPr>
                      <m:t> </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3</m:t>
                        </m:r>
                      </m:sub>
                    </m:sSub>
                  </m:oMath>
                </a14:m>
                <a:r>
                  <a:rPr lang="es-CO" dirty="0"/>
                  <a:t> hacen que la canica vaya a la izquierda o la derecha</a:t>
                </a:r>
              </a:p>
              <a:p>
                <a:r>
                  <a:rPr lang="es-CO" dirty="0"/>
                  <a:t>La dirección a donde va la canica esta dada por la orientación de la palanca</a:t>
                </a:r>
              </a:p>
              <a:p>
                <a:r>
                  <a:rPr lang="es-CO" dirty="0"/>
                  <a:t>Cada vez la canica toca una palanca, esta cambia de dirección</a:t>
                </a:r>
              </a:p>
              <a:p>
                <a:endParaRPr lang="es-CO" dirty="0"/>
              </a:p>
            </p:txBody>
          </p:sp>
        </mc:Choice>
        <mc:Fallback xmlns="">
          <p:sp>
            <p:nvSpPr>
              <p:cNvPr id="3" name="2 Marcador de contenido"/>
              <p:cNvSpPr>
                <a:spLocks noGrp="1" noRot="1" noChangeAspect="1" noMove="1" noResize="1" noEditPoints="1" noAdjustHandles="1" noChangeArrowheads="1" noChangeShapeType="1" noTextEdit="1"/>
              </p:cNvSpPr>
              <p:nvPr>
                <p:ph sz="half" idx="1"/>
              </p:nvPr>
            </p:nvSpPr>
            <p:spPr>
              <a:blipFill rotWithShape="1">
                <a:blip r:embed="rId2"/>
                <a:stretch>
                  <a:fillRect l="-2262" t="-2022" r="-3167"/>
                </a:stretch>
              </a:blipFill>
            </p:spPr>
            <p:txBody>
              <a:bodyPr/>
              <a:lstStyle/>
              <a:p>
                <a:r>
                  <a:rPr lang="es-CO">
                    <a:noFill/>
                  </a:rPr>
                  <a:t> </a:t>
                </a:r>
              </a:p>
            </p:txBody>
          </p:sp>
        </mc:Fallback>
      </mc:AlternateContent>
    </p:spTree>
    <p:extLst>
      <p:ext uri="{BB962C8B-B14F-4D97-AF65-F5344CB8AC3E}">
        <p14:creationId xmlns:p14="http://schemas.microsoft.com/office/powerpoint/2010/main" val="3021790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Ejercicio: Solución</a:t>
            </a:r>
          </a:p>
        </p:txBody>
      </p:sp>
      <mc:AlternateContent xmlns:mc="http://schemas.openxmlformats.org/markup-compatibility/2006" xmlns:a14="http://schemas.microsoft.com/office/drawing/2010/main">
        <mc:Choice Requires="a14">
          <p:sp>
            <p:nvSpPr>
              <p:cNvPr id="4" name="3 Marcador de contenido"/>
              <p:cNvSpPr>
                <a:spLocks noGrp="1"/>
              </p:cNvSpPr>
              <p:nvPr>
                <p:ph sz="half" idx="2"/>
              </p:nvPr>
            </p:nvSpPr>
            <p:spPr/>
            <p:txBody>
              <a:bodyPr/>
              <a:lstStyle/>
              <a:p>
                <a:pPr marL="452628"/>
                <a:r>
                  <a:rPr lang="es-CO" dirty="0"/>
                  <a:t>¿Q?</a:t>
                </a:r>
              </a:p>
              <a:p>
                <a:pPr marL="452628"/>
                <a:endParaRPr lang="es-CO" dirty="0">
                  <a:solidFill>
                    <a:srgbClr val="FF0000"/>
                  </a:solidFill>
                </a:endParaRPr>
              </a:p>
              <a:p>
                <a:pPr marL="452628" lvl="1" indent="-342900">
                  <a:buFont typeface="Arial" pitchFamily="34" charset="0"/>
                  <a:buChar char="•"/>
                </a:pPr>
                <a:r>
                  <a:rPr lang="es-CO" dirty="0"/>
                  <a:t> ¿</a:t>
                </a:r>
                <a14:m>
                  <m:oMath xmlns:m="http://schemas.openxmlformats.org/officeDocument/2006/math">
                    <m:r>
                      <m:rPr>
                        <m:sty m:val="p"/>
                      </m:rPr>
                      <a:rPr lang="el-GR" i="1">
                        <a:latin typeface="Cambria Math"/>
                        <a:ea typeface="Cambria Math"/>
                      </a:rPr>
                      <m:t>Σ</m:t>
                    </m:r>
                  </m:oMath>
                </a14:m>
                <a:r>
                  <a:rPr lang="es-CO" dirty="0"/>
                  <a:t>?</a:t>
                </a:r>
              </a:p>
              <a:p>
                <a:pPr marL="452628" lvl="1" indent="-342900">
                  <a:buFont typeface="Arial" pitchFamily="34" charset="0"/>
                  <a:buChar char="•"/>
                </a:pPr>
                <a:endParaRPr lang="es-CO" sz="2200" dirty="0">
                  <a:solidFill>
                    <a:srgbClr val="FF0000"/>
                  </a:solidFill>
                </a:endParaRPr>
              </a:p>
              <a:p>
                <a:pPr marL="452628" lvl="1" indent="-342900">
                  <a:buFont typeface="Arial" pitchFamily="34" charset="0"/>
                  <a:buChar char="•"/>
                </a:pPr>
                <a:r>
                  <a:rPr lang="es-CO" dirty="0"/>
                  <a:t>¿</a:t>
                </a:r>
                <a:r>
                  <a:rPr lang="el-GR" dirty="0"/>
                  <a:t> δ</a:t>
                </a:r>
                <a:r>
                  <a:rPr lang="es-CO" dirty="0"/>
                  <a:t>?</a:t>
                </a:r>
              </a:p>
              <a:p>
                <a:pPr marL="852678" lvl="2" indent="-342900"/>
                <a:endParaRPr lang="es-CO" sz="2200" dirty="0"/>
              </a:p>
              <a:p>
                <a:pPr marL="452628" lvl="1" indent="-342900">
                  <a:buFont typeface="Arial" pitchFamily="34" charset="0"/>
                  <a:buChar char="•"/>
                </a:pPr>
                <a:r>
                  <a:rPr lang="es-CO" dirty="0"/>
                  <a:t>¿</a:t>
                </a:r>
                <a14:m>
                  <m:oMath xmlns:m="http://schemas.openxmlformats.org/officeDocument/2006/math">
                    <m:sSub>
                      <m:sSubPr>
                        <m:ctrlPr>
                          <a:rPr lang="es-CO" i="1">
                            <a:latin typeface="Cambria Math" panose="02040503050406030204" pitchFamily="18" charset="0"/>
                          </a:rPr>
                        </m:ctrlPr>
                      </m:sSubPr>
                      <m:e>
                        <m:r>
                          <a:rPr lang="es-CO" i="1">
                            <a:latin typeface="Cambria Math"/>
                          </a:rPr>
                          <m:t>𝑞</m:t>
                        </m:r>
                      </m:e>
                      <m:sub>
                        <m:r>
                          <a:rPr lang="es-CO" i="1">
                            <a:latin typeface="Cambria Math"/>
                          </a:rPr>
                          <m:t>0</m:t>
                        </m:r>
                      </m:sub>
                    </m:sSub>
                  </m:oMath>
                </a14:m>
                <a:r>
                  <a:rPr lang="es-CO" dirty="0"/>
                  <a:t>?</a:t>
                </a:r>
              </a:p>
              <a:p>
                <a:pPr marL="452628" lvl="1" indent="-342900">
                  <a:buFont typeface="Arial" pitchFamily="34" charset="0"/>
                  <a:buChar char="•"/>
                </a:pPr>
                <a:endParaRPr lang="es-CO" sz="2200" dirty="0">
                  <a:solidFill>
                    <a:srgbClr val="FF0000"/>
                  </a:solidFill>
                </a:endParaRPr>
              </a:p>
              <a:p>
                <a:pPr marL="452628"/>
                <a:r>
                  <a:rPr lang="es-CO" dirty="0"/>
                  <a:t>¿F?</a:t>
                </a:r>
              </a:p>
            </p:txBody>
          </p:sp>
        </mc:Choice>
        <mc:Fallback xmlns="">
          <p:sp>
            <p:nvSpPr>
              <p:cNvPr id="4" name="3 Marcador de contenido"/>
              <p:cNvSpPr>
                <a:spLocks noGrp="1" noRot="1" noChangeAspect="1" noMove="1" noResize="1" noEditPoints="1" noAdjustHandles="1" noChangeArrowheads="1" noChangeShapeType="1" noTextEdit="1"/>
              </p:cNvSpPr>
              <p:nvPr>
                <p:ph sz="half" idx="2"/>
              </p:nvPr>
            </p:nvSpPr>
            <p:spPr>
              <a:blipFill rotWithShape="1">
                <a:blip r:embed="rId3"/>
                <a:stretch>
                  <a:fillRect t="-1213"/>
                </a:stretch>
              </a:blipFill>
            </p:spPr>
            <p:txBody>
              <a:bodyPr/>
              <a:lstStyle/>
              <a:p>
                <a:r>
                  <a:rPr lang="es-CO">
                    <a:noFill/>
                  </a:rPr>
                  <a:t> </a:t>
                </a:r>
              </a:p>
            </p:txBody>
          </p:sp>
        </mc:Fallback>
      </mc:AlternateContent>
      <p:pic>
        <p:nvPicPr>
          <p:cNvPr id="5" name="Picture 2" descr="F:\Desktop\Temp\imagenesLP\marbleMachine.png"/>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224104" y="2132857"/>
            <a:ext cx="4203880" cy="346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243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CO" dirty="0"/>
              <a:t>Ejercicio: Solución</a:t>
            </a:r>
          </a:p>
        </p:txBody>
      </p:sp>
      <mc:AlternateContent xmlns:mc="http://schemas.openxmlformats.org/markup-compatibility/2006" xmlns:a14="http://schemas.microsoft.com/office/drawing/2010/main">
        <mc:Choice Requires="a14">
          <p:sp>
            <p:nvSpPr>
              <p:cNvPr id="6" name="5 Marcador de contenido"/>
              <p:cNvSpPr>
                <a:spLocks noGrp="1"/>
              </p:cNvSpPr>
              <p:nvPr>
                <p:ph idx="1"/>
              </p:nvPr>
            </p:nvSpPr>
            <p:spPr/>
            <p:txBody>
              <a:bodyPr>
                <a:normAutofit fontScale="92500"/>
              </a:bodyPr>
              <a:lstStyle/>
              <a:p>
                <a:r>
                  <a:rPr lang="es-CO" dirty="0"/>
                  <a:t>Las entradas y salidas se convierten en el alfabeto </a:t>
                </a:r>
                <a14:m>
                  <m:oMath xmlns:m="http://schemas.openxmlformats.org/officeDocument/2006/math">
                    <m:r>
                      <m:rPr>
                        <m:sty m:val="p"/>
                      </m:rPr>
                      <a:rPr lang="el-GR" i="1" smtClean="0">
                        <a:latin typeface="Cambria Math"/>
                        <a:ea typeface="Cambria Math"/>
                      </a:rPr>
                      <m:t>Σ</m:t>
                    </m:r>
                  </m:oMath>
                </a14:m>
                <a:endParaRPr lang="es-CO" dirty="0"/>
              </a:p>
              <a:p>
                <a:r>
                  <a:rPr lang="es-CO" dirty="0"/>
                  <a:t>Para facilitar la notación, se trabajara de forma binaria 0 la palanca está hacia la izquierda y 1 la palanca está hacia la derecha</a:t>
                </a:r>
              </a:p>
              <a:p>
                <a:r>
                  <a:rPr lang="es-CO" dirty="0"/>
                  <a:t>Adicionalmente se debe agregar un identificador para saber si el estado se acepta ‘a’ o rechaza ‘r’</a:t>
                </a:r>
              </a:p>
              <a:p>
                <a:r>
                  <a:rPr lang="es-CO" dirty="0"/>
                  <a:t>El estado inicial es como se ha mostrado en la figura (000r)</a:t>
                </a:r>
              </a:p>
              <a:p>
                <a:pPr marL="0" indent="0">
                  <a:buNone/>
                </a:pPr>
                <a:endParaRPr lang="es-CO" dirty="0"/>
              </a:p>
            </p:txBody>
          </p:sp>
        </mc:Choice>
        <mc:Fallback xmlns="">
          <p:sp>
            <p:nvSpPr>
              <p:cNvPr id="6" name="5 Marcador de contenido"/>
              <p:cNvSpPr>
                <a:spLocks noGrp="1" noRot="1" noChangeAspect="1" noMove="1" noResize="1" noEditPoints="1" noAdjustHandles="1" noChangeArrowheads="1" noChangeShapeType="1" noTextEdit="1"/>
              </p:cNvSpPr>
              <p:nvPr>
                <p:ph idx="1"/>
              </p:nvPr>
            </p:nvSpPr>
            <p:spPr>
              <a:blipFill rotWithShape="1">
                <a:blip r:embed="rId3"/>
                <a:stretch>
                  <a:fillRect l="-1481" t="-1617" r="-2222" b="-3235"/>
                </a:stretch>
              </a:blipFill>
            </p:spPr>
            <p:txBody>
              <a:bodyPr/>
              <a:lstStyle/>
              <a:p>
                <a:r>
                  <a:rPr lang="es-CO">
                    <a:noFill/>
                  </a:rPr>
                  <a:t> </a:t>
                </a:r>
              </a:p>
            </p:txBody>
          </p:sp>
        </mc:Fallback>
      </mc:AlternateContent>
    </p:spTree>
    <p:extLst>
      <p:ext uri="{BB962C8B-B14F-4D97-AF65-F5344CB8AC3E}">
        <p14:creationId xmlns:p14="http://schemas.microsoft.com/office/powerpoint/2010/main" val="1615910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Ejercicio: Solución</a:t>
            </a:r>
          </a:p>
        </p:txBody>
      </p:sp>
      <p:pic>
        <p:nvPicPr>
          <p:cNvPr id="4"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633342" y="1600200"/>
            <a:ext cx="5877316"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77123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Ejercicio: Solución</a:t>
            </a:r>
          </a:p>
        </p:txBody>
      </p:sp>
      <p:pic>
        <p:nvPicPr>
          <p:cNvPr id="4" name="Picture 27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371731"/>
            <a:ext cx="8820472" cy="5585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13793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Autómata Finito: ¿Preguntas?</a:t>
            </a:r>
          </a:p>
        </p:txBody>
      </p:sp>
      <p:sp>
        <p:nvSpPr>
          <p:cNvPr id="3" name="2 Marcador de contenido"/>
          <p:cNvSpPr>
            <a:spLocks noGrp="1"/>
          </p:cNvSpPr>
          <p:nvPr>
            <p:ph idx="1"/>
          </p:nvPr>
        </p:nvSpPr>
        <p:spPr/>
        <p:txBody>
          <a:bodyPr/>
          <a:lstStyle/>
          <a:p>
            <a:endParaRPr lang="es-ES_tradnl"/>
          </a:p>
        </p:txBody>
      </p:sp>
      <p:pic>
        <p:nvPicPr>
          <p:cNvPr id="6" name="Picture 5" descr="C:\Documents and Settings\Jaime_Pavlich\Local Settings\Temporary Internet Files\Content.IE5\X2M1E1Q9\MCj04077340000[1].wmf"/>
          <p:cNvPicPr>
            <a:picLocks noChangeAspect="1" noChangeArrowheads="1"/>
          </p:cNvPicPr>
          <p:nvPr/>
        </p:nvPicPr>
        <p:blipFill>
          <a:blip r:embed="rId2" cstate="print"/>
          <a:srcRect/>
          <a:stretch>
            <a:fillRect/>
          </a:stretch>
        </p:blipFill>
        <p:spPr bwMode="auto">
          <a:xfrm>
            <a:off x="3364632" y="2462014"/>
            <a:ext cx="2371740" cy="2371740"/>
          </a:xfrm>
          <a:prstGeom prst="rect">
            <a:avLst/>
          </a:prstGeom>
          <a:noFill/>
        </p:spPr>
      </p:pic>
    </p:spTree>
    <p:extLst>
      <p:ext uri="{BB962C8B-B14F-4D97-AF65-F5344CB8AC3E}">
        <p14:creationId xmlns:p14="http://schemas.microsoft.com/office/powerpoint/2010/main" val="4009539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Créditos</a:t>
            </a:r>
            <a:endParaRPr lang="es-ES_tradnl" dirty="0"/>
          </a:p>
        </p:txBody>
      </p:sp>
      <p:sp>
        <p:nvSpPr>
          <p:cNvPr id="3" name="2 Marcador de contenido"/>
          <p:cNvSpPr>
            <a:spLocks noGrp="1"/>
          </p:cNvSpPr>
          <p:nvPr>
            <p:ph idx="1"/>
          </p:nvPr>
        </p:nvSpPr>
        <p:spPr/>
        <p:txBody>
          <a:bodyPr/>
          <a:lstStyle/>
          <a:p>
            <a:r>
              <a:rPr lang="en-US" dirty="0" err="1"/>
              <a:t>Estas</a:t>
            </a:r>
            <a:r>
              <a:rPr lang="en-US" dirty="0"/>
              <a:t> </a:t>
            </a:r>
            <a:r>
              <a:rPr lang="en-US" dirty="0" err="1"/>
              <a:t>diapositivas</a:t>
            </a:r>
            <a:r>
              <a:rPr lang="en-US" dirty="0"/>
              <a:t> </a:t>
            </a:r>
            <a:r>
              <a:rPr lang="en-US" dirty="0" err="1"/>
              <a:t>contienen</a:t>
            </a:r>
            <a:r>
              <a:rPr lang="en-US" dirty="0"/>
              <a:t> material </a:t>
            </a:r>
            <a:r>
              <a:rPr lang="en-US" dirty="0" err="1"/>
              <a:t>perteneciente</a:t>
            </a:r>
            <a:r>
              <a:rPr lang="en-US" dirty="0"/>
              <a:t> a:</a:t>
            </a:r>
          </a:p>
          <a:p>
            <a:pPr lvl="1"/>
            <a:r>
              <a:rPr lang="en-US" dirty="0"/>
              <a:t>Fox Network</a:t>
            </a:r>
          </a:p>
          <a:p>
            <a:pPr lvl="1"/>
            <a:r>
              <a:rPr lang="en-US" dirty="0" err="1"/>
              <a:t>Hopcroft</a:t>
            </a:r>
            <a:r>
              <a:rPr lang="en-US" dirty="0"/>
              <a:t>, "Introduction to Automata Theory, Languages, and Computation (3rd." 2006)</a:t>
            </a:r>
          </a:p>
          <a:p>
            <a:pPr lvl="1"/>
            <a:r>
              <a:rPr lang="en-US" dirty="0"/>
              <a:t>Russell et al "Artificial Intelligence. A modern approach"</a:t>
            </a:r>
          </a:p>
          <a:p>
            <a:pPr lvl="1"/>
            <a:r>
              <a:rPr lang="en-US" dirty="0"/>
              <a:t>PowerPoint Clipart</a:t>
            </a:r>
          </a:p>
          <a:p>
            <a:pPr lvl="1"/>
            <a:endParaRPr lang="en-US" dirty="0"/>
          </a:p>
          <a:p>
            <a:pPr lvl="1"/>
            <a:endParaRPr lang="en-US" dirty="0"/>
          </a:p>
        </p:txBody>
      </p:sp>
    </p:spTree>
    <p:extLst>
      <p:ext uri="{BB962C8B-B14F-4D97-AF65-F5344CB8AC3E}">
        <p14:creationId xmlns:p14="http://schemas.microsoft.com/office/powerpoint/2010/main" val="306128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CO" dirty="0"/>
              <a:t>Autómata Finito determinista</a:t>
            </a:r>
            <a:endParaRPr lang="es-ES_tradnl" dirty="0"/>
          </a:p>
        </p:txBody>
      </p:sp>
      <p:sp>
        <p:nvSpPr>
          <p:cNvPr id="5" name="4 CuadroTexto"/>
          <p:cNvSpPr txBox="1"/>
          <p:nvPr/>
        </p:nvSpPr>
        <p:spPr>
          <a:xfrm>
            <a:off x="384485" y="2445177"/>
            <a:ext cx="2377574" cy="523220"/>
          </a:xfrm>
          <a:prstGeom prst="rect">
            <a:avLst/>
          </a:prstGeom>
          <a:noFill/>
        </p:spPr>
        <p:txBody>
          <a:bodyPr wrap="none" rtlCol="0">
            <a:spAutoFit/>
          </a:bodyPr>
          <a:lstStyle/>
          <a:p>
            <a:r>
              <a:rPr lang="es-ES_tradnl" sz="2800" dirty="0"/>
              <a:t>011010101010</a:t>
            </a:r>
          </a:p>
        </p:txBody>
      </p:sp>
      <p:sp>
        <p:nvSpPr>
          <p:cNvPr id="6" name="5 CuadroTexto"/>
          <p:cNvSpPr txBox="1"/>
          <p:nvPr/>
        </p:nvSpPr>
        <p:spPr>
          <a:xfrm>
            <a:off x="290992" y="3386721"/>
            <a:ext cx="2373278" cy="523220"/>
          </a:xfrm>
          <a:prstGeom prst="rect">
            <a:avLst/>
          </a:prstGeom>
          <a:noFill/>
        </p:spPr>
        <p:txBody>
          <a:bodyPr wrap="none" rtlCol="0">
            <a:spAutoFit/>
          </a:bodyPr>
          <a:lstStyle/>
          <a:p>
            <a:r>
              <a:rPr lang="es-ES_tradnl" sz="2800" dirty="0" err="1"/>
              <a:t>abcdegadadaw</a:t>
            </a:r>
            <a:endParaRPr lang="es-ES_tradnl" sz="2800" dirty="0"/>
          </a:p>
        </p:txBody>
      </p:sp>
      <p:sp>
        <p:nvSpPr>
          <p:cNvPr id="9" name="8 CuadroTexto"/>
          <p:cNvSpPr txBox="1"/>
          <p:nvPr/>
        </p:nvSpPr>
        <p:spPr>
          <a:xfrm>
            <a:off x="225964" y="4655142"/>
            <a:ext cx="4117409" cy="523220"/>
          </a:xfrm>
          <a:prstGeom prst="rect">
            <a:avLst/>
          </a:prstGeom>
          <a:noFill/>
        </p:spPr>
        <p:txBody>
          <a:bodyPr wrap="none" rtlCol="0">
            <a:spAutoFit/>
          </a:bodyPr>
          <a:lstStyle/>
          <a:p>
            <a:r>
              <a:rPr lang="es-ES_tradnl" sz="2800" dirty="0"/>
              <a:t>micorreo@midominio.com</a:t>
            </a:r>
          </a:p>
        </p:txBody>
      </p:sp>
      <p:sp>
        <p:nvSpPr>
          <p:cNvPr id="2" name="Rectangle 1">
            <a:extLst>
              <a:ext uri="{FF2B5EF4-FFF2-40B4-BE49-F238E27FC236}">
                <a16:creationId xmlns:a16="http://schemas.microsoft.com/office/drawing/2014/main" id="{7CD003D5-57AA-461F-B35F-89EAD8A2EF4C}"/>
              </a:ext>
            </a:extLst>
          </p:cNvPr>
          <p:cNvSpPr/>
          <p:nvPr/>
        </p:nvSpPr>
        <p:spPr>
          <a:xfrm>
            <a:off x="4634339" y="2900914"/>
            <a:ext cx="782326" cy="53378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angle 12">
            <a:extLst>
              <a:ext uri="{FF2B5EF4-FFF2-40B4-BE49-F238E27FC236}">
                <a16:creationId xmlns:a16="http://schemas.microsoft.com/office/drawing/2014/main" id="{3BB51E57-B2C4-4D49-BF19-B0D88EDF6335}"/>
              </a:ext>
            </a:extLst>
          </p:cNvPr>
          <p:cNvSpPr/>
          <p:nvPr/>
        </p:nvSpPr>
        <p:spPr>
          <a:xfrm>
            <a:off x="4434276" y="3429000"/>
            <a:ext cx="1182452" cy="8067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a:extLst>
              <a:ext uri="{FF2B5EF4-FFF2-40B4-BE49-F238E27FC236}">
                <a16:creationId xmlns:a16="http://schemas.microsoft.com/office/drawing/2014/main" id="{A34FFED7-0C83-493B-BE6D-F270D190A206}"/>
              </a:ext>
            </a:extLst>
          </p:cNvPr>
          <p:cNvSpPr/>
          <p:nvPr/>
        </p:nvSpPr>
        <p:spPr>
          <a:xfrm>
            <a:off x="4812223" y="3037001"/>
            <a:ext cx="144016" cy="115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5" name="Rectangle 14">
            <a:extLst>
              <a:ext uri="{FF2B5EF4-FFF2-40B4-BE49-F238E27FC236}">
                <a16:creationId xmlns:a16="http://schemas.microsoft.com/office/drawing/2014/main" id="{8A20BDDD-B3B0-4C2C-9481-BD848E85FEBF}"/>
              </a:ext>
            </a:extLst>
          </p:cNvPr>
          <p:cNvSpPr/>
          <p:nvPr/>
        </p:nvSpPr>
        <p:spPr>
          <a:xfrm>
            <a:off x="5113303" y="3037001"/>
            <a:ext cx="144016" cy="115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7" name="Rectangle 16">
            <a:extLst>
              <a:ext uri="{FF2B5EF4-FFF2-40B4-BE49-F238E27FC236}">
                <a16:creationId xmlns:a16="http://schemas.microsoft.com/office/drawing/2014/main" id="{9DDE8A70-EB26-467D-8C97-600C3B2A4FA6}"/>
              </a:ext>
            </a:extLst>
          </p:cNvPr>
          <p:cNvSpPr/>
          <p:nvPr/>
        </p:nvSpPr>
        <p:spPr>
          <a:xfrm>
            <a:off x="4812223" y="3241649"/>
            <a:ext cx="85056" cy="115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8" name="Rectangle 17">
            <a:extLst>
              <a:ext uri="{FF2B5EF4-FFF2-40B4-BE49-F238E27FC236}">
                <a16:creationId xmlns:a16="http://schemas.microsoft.com/office/drawing/2014/main" id="{BDB18824-39AA-4A34-B1ED-51C2AB00492D}"/>
              </a:ext>
            </a:extLst>
          </p:cNvPr>
          <p:cNvSpPr/>
          <p:nvPr/>
        </p:nvSpPr>
        <p:spPr>
          <a:xfrm>
            <a:off x="4912254" y="3241649"/>
            <a:ext cx="85056" cy="115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9" name="Rectangle 18">
            <a:extLst>
              <a:ext uri="{FF2B5EF4-FFF2-40B4-BE49-F238E27FC236}">
                <a16:creationId xmlns:a16="http://schemas.microsoft.com/office/drawing/2014/main" id="{3F7A0607-8043-4723-86D9-4AF19D4F4D13}"/>
              </a:ext>
            </a:extLst>
          </p:cNvPr>
          <p:cNvSpPr/>
          <p:nvPr/>
        </p:nvSpPr>
        <p:spPr>
          <a:xfrm>
            <a:off x="5000714" y="3241649"/>
            <a:ext cx="85056" cy="115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20" name="Rectangle 19">
            <a:extLst>
              <a:ext uri="{FF2B5EF4-FFF2-40B4-BE49-F238E27FC236}">
                <a16:creationId xmlns:a16="http://schemas.microsoft.com/office/drawing/2014/main" id="{1D988E35-B6F0-41C1-A1D9-30788B7B69C2}"/>
              </a:ext>
            </a:extLst>
          </p:cNvPr>
          <p:cNvSpPr/>
          <p:nvPr/>
        </p:nvSpPr>
        <p:spPr>
          <a:xfrm>
            <a:off x="5084232" y="3241649"/>
            <a:ext cx="85056" cy="115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21" name="Rectangle 20">
            <a:extLst>
              <a:ext uri="{FF2B5EF4-FFF2-40B4-BE49-F238E27FC236}">
                <a16:creationId xmlns:a16="http://schemas.microsoft.com/office/drawing/2014/main" id="{259F97DA-C495-470E-BACE-417018DFB677}"/>
              </a:ext>
            </a:extLst>
          </p:cNvPr>
          <p:cNvSpPr/>
          <p:nvPr/>
        </p:nvSpPr>
        <p:spPr>
          <a:xfrm>
            <a:off x="5160473" y="3241649"/>
            <a:ext cx="85056" cy="115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23" name="Rectangle 22">
            <a:extLst>
              <a:ext uri="{FF2B5EF4-FFF2-40B4-BE49-F238E27FC236}">
                <a16:creationId xmlns:a16="http://schemas.microsoft.com/office/drawing/2014/main" id="{A29E3D6D-E478-417A-8F80-9D5FC7F5BF61}"/>
              </a:ext>
            </a:extLst>
          </p:cNvPr>
          <p:cNvSpPr/>
          <p:nvPr/>
        </p:nvSpPr>
        <p:spPr>
          <a:xfrm>
            <a:off x="4569247" y="4235794"/>
            <a:ext cx="328032" cy="276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Rectangle 23">
            <a:extLst>
              <a:ext uri="{FF2B5EF4-FFF2-40B4-BE49-F238E27FC236}">
                <a16:creationId xmlns:a16="http://schemas.microsoft.com/office/drawing/2014/main" id="{0408B2F3-0BC0-48A5-9D75-6135BDC32091}"/>
              </a:ext>
            </a:extLst>
          </p:cNvPr>
          <p:cNvSpPr/>
          <p:nvPr/>
        </p:nvSpPr>
        <p:spPr>
          <a:xfrm>
            <a:off x="5152284" y="4235794"/>
            <a:ext cx="328032" cy="276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angle 24">
            <a:extLst>
              <a:ext uri="{FF2B5EF4-FFF2-40B4-BE49-F238E27FC236}">
                <a16:creationId xmlns:a16="http://schemas.microsoft.com/office/drawing/2014/main" id="{0F771562-D96A-4C72-8B83-A1BAEC154ACF}"/>
              </a:ext>
            </a:extLst>
          </p:cNvPr>
          <p:cNvSpPr/>
          <p:nvPr/>
        </p:nvSpPr>
        <p:spPr>
          <a:xfrm>
            <a:off x="4190219" y="3470469"/>
            <a:ext cx="244057" cy="4570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angle 25">
            <a:extLst>
              <a:ext uri="{FF2B5EF4-FFF2-40B4-BE49-F238E27FC236}">
                <a16:creationId xmlns:a16="http://schemas.microsoft.com/office/drawing/2014/main" id="{53961F14-5E8D-4250-84BE-FF4ECBFD49B4}"/>
              </a:ext>
            </a:extLst>
          </p:cNvPr>
          <p:cNvSpPr/>
          <p:nvPr/>
        </p:nvSpPr>
        <p:spPr>
          <a:xfrm>
            <a:off x="5616728" y="3470725"/>
            <a:ext cx="244057" cy="4570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TextBox 26">
            <a:extLst>
              <a:ext uri="{FF2B5EF4-FFF2-40B4-BE49-F238E27FC236}">
                <a16:creationId xmlns:a16="http://schemas.microsoft.com/office/drawing/2014/main" id="{B1E65095-E7BA-4EC1-A056-AEAAABC5C9D0}"/>
              </a:ext>
            </a:extLst>
          </p:cNvPr>
          <p:cNvSpPr txBox="1"/>
          <p:nvPr/>
        </p:nvSpPr>
        <p:spPr>
          <a:xfrm>
            <a:off x="5794612" y="2346370"/>
            <a:ext cx="877163" cy="1107996"/>
          </a:xfrm>
          <a:prstGeom prst="rect">
            <a:avLst/>
          </a:prstGeom>
          <a:noFill/>
        </p:spPr>
        <p:txBody>
          <a:bodyPr wrap="none" rtlCol="0">
            <a:spAutoFit/>
          </a:bodyPr>
          <a:lstStyle/>
          <a:p>
            <a:r>
              <a:rPr lang="es-CO" sz="6600" b="1" dirty="0">
                <a:solidFill>
                  <a:srgbClr val="FF0000"/>
                </a:solidFill>
              </a:rPr>
              <a:t>✗</a:t>
            </a:r>
          </a:p>
        </p:txBody>
      </p:sp>
      <p:sp>
        <p:nvSpPr>
          <p:cNvPr id="32" name="TextBox 31">
            <a:extLst>
              <a:ext uri="{FF2B5EF4-FFF2-40B4-BE49-F238E27FC236}">
                <a16:creationId xmlns:a16="http://schemas.microsoft.com/office/drawing/2014/main" id="{E6BBB408-E918-41B3-A70A-47C3ECF03B3F}"/>
              </a:ext>
            </a:extLst>
          </p:cNvPr>
          <p:cNvSpPr txBox="1"/>
          <p:nvPr/>
        </p:nvSpPr>
        <p:spPr>
          <a:xfrm>
            <a:off x="5947012" y="2498770"/>
            <a:ext cx="877163" cy="1107996"/>
          </a:xfrm>
          <a:prstGeom prst="rect">
            <a:avLst/>
          </a:prstGeom>
          <a:noFill/>
        </p:spPr>
        <p:txBody>
          <a:bodyPr wrap="none" rtlCol="0">
            <a:spAutoFit/>
          </a:bodyPr>
          <a:lstStyle/>
          <a:p>
            <a:r>
              <a:rPr lang="es-CO" sz="6600" b="1" dirty="0">
                <a:solidFill>
                  <a:srgbClr val="FF0000"/>
                </a:solidFill>
              </a:rPr>
              <a:t>✗</a:t>
            </a:r>
          </a:p>
        </p:txBody>
      </p:sp>
      <p:sp>
        <p:nvSpPr>
          <p:cNvPr id="33" name="TextBox 32">
            <a:extLst>
              <a:ext uri="{FF2B5EF4-FFF2-40B4-BE49-F238E27FC236}">
                <a16:creationId xmlns:a16="http://schemas.microsoft.com/office/drawing/2014/main" id="{DBE8B9DF-F1D7-471C-9A6D-4CD64EDFDB2F}"/>
              </a:ext>
            </a:extLst>
          </p:cNvPr>
          <p:cNvSpPr txBox="1"/>
          <p:nvPr/>
        </p:nvSpPr>
        <p:spPr>
          <a:xfrm>
            <a:off x="6099412" y="2651170"/>
            <a:ext cx="819455" cy="1107996"/>
          </a:xfrm>
          <a:prstGeom prst="rect">
            <a:avLst/>
          </a:prstGeom>
          <a:noFill/>
        </p:spPr>
        <p:txBody>
          <a:bodyPr wrap="none" rtlCol="0">
            <a:spAutoFit/>
          </a:bodyPr>
          <a:lstStyle/>
          <a:p>
            <a:r>
              <a:rPr lang="es-CO" sz="6600" b="1" dirty="0">
                <a:solidFill>
                  <a:srgbClr val="33CC33"/>
                </a:solidFill>
              </a:rPr>
              <a:t>✓</a:t>
            </a:r>
          </a:p>
        </p:txBody>
      </p:sp>
    </p:spTree>
    <p:extLst>
      <p:ext uri="{BB962C8B-B14F-4D97-AF65-F5344CB8AC3E}">
        <p14:creationId xmlns:p14="http://schemas.microsoft.com/office/powerpoint/2010/main" val="63534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500"/>
                                  </p:stCondLst>
                                  <p:childTnLst>
                                    <p:animMotion origin="layout" path="M 0.00712 -0.00024 L 0.00712 -0.00024 C 0.01215 0.00162 0.01719 0.00347 0.02239 0.00532 C 0.02951 0.00763 0.04323 0.01134 0.05017 0.01273 C 0.05469 0.01342 0.05937 0.01388 0.06406 0.01458 C 0.07378 0.02106 0.06562 0.0162 0.07934 0.02199 C 0.08489 0.0243 0.09045 0.02685 0.09601 0.02939 C 0.09878 0.03055 0.10156 0.03148 0.10434 0.0331 C 0.1066 0.03426 0.10885 0.03564 0.11128 0.0368 C 0.11302 0.0375 0.11493 0.03773 0.11684 0.03865 C 0.11875 0.03958 0.12031 0.04143 0.12239 0.04236 C 0.12448 0.04328 0.12691 0.04328 0.12934 0.04421 C 0.1401 0.04768 0.13611 0.04722 0.14462 0.04976 C 0.15347 0.05231 0.15173 0.05138 0.16267 0.05347 C 0.1691 0.05463 0.17552 0.05648 0.18212 0.05717 C 0.20382 0.05926 0.1941 0.05787 0.21128 0.06088 C 0.21267 0.06134 0.21389 0.06226 0.21545 0.06273 C 0.22344 0.06458 0.22535 0.06342 0.23212 0.06643 C 0.24601 0.07245 0.23246 0.06736 0.24462 0.07384 C 0.25156 0.07754 0.25278 0.07731 0.25989 0.07939 C 0.26163 0.08055 0.26337 0.08194 0.26545 0.0831 C 0.27483 0.08773 0.26719 0.08217 0.27517 0.0868 C 0.27691 0.08773 0.27864 0.08935 0.28073 0.09051 C 0.28246 0.0912 0.28437 0.09143 0.28628 0.09236 C 0.28767 0.09282 0.28906 0.09351 0.29045 0.09421 C 0.30851 0.11226 0.28594 0.08981 0.30017 0.10347 C 0.30191 0.10509 0.30364 0.10717 0.30573 0.10902 C 0.30781 0.11088 0.31024 0.1125 0.31267 0.11458 C 0.31545 0.11689 0.31823 0.11921 0.32101 0.12199 C 0.32274 0.12361 0.32448 0.12592 0.32656 0.12754 C 0.32778 0.12847 0.32934 0.12824 0.33073 0.12939 C 0.33351 0.13148 0.33663 0.13356 0.33906 0.1368 C 0.34045 0.13865 0.34149 0.14097 0.34323 0.14236 C 0.34566 0.14421 0.34878 0.14467 0.35156 0.14606 C 0.35295 0.14652 0.35417 0.14791 0.35573 0.14791 L 0.37101 0.14791 L 0.37378 0.14606 " pathEditMode="relative" ptsTypes="AAAAAAAAAAAAAAAAAAAAAAAAAAAAAAAAAAAAA">
                                      <p:cBhvr>
                                        <p:cTn id="6" dur="1000" fill="hold"/>
                                        <p:tgtEl>
                                          <p:spTgt spid="5"/>
                                        </p:tgtEl>
                                        <p:attrNameLst>
                                          <p:attrName>ppt_x</p:attrName>
                                          <p:attrName>ppt_y</p:attrName>
                                        </p:attrNameLst>
                                      </p:cBhvr>
                                    </p:animMotion>
                                  </p:childTnLst>
                                </p:cTn>
                              </p:par>
                            </p:childTnLst>
                          </p:cTn>
                        </p:par>
                        <p:par>
                          <p:cTn id="7" fill="hold">
                            <p:stCondLst>
                              <p:cond delay="1500"/>
                            </p:stCondLst>
                            <p:childTnLst>
                              <p:par>
                                <p:cTn id="8" presetID="1" presetClass="exit" presetSubtype="0" fill="hold" grpId="1" nodeType="afterEffect">
                                  <p:stCondLst>
                                    <p:cond delay="0"/>
                                  </p:stCondLst>
                                  <p:childTnLst>
                                    <p:set>
                                      <p:cBhvr>
                                        <p:cTn id="9" dur="1" fill="hold">
                                          <p:stCondLst>
                                            <p:cond delay="0"/>
                                          </p:stCondLst>
                                        </p:cTn>
                                        <p:tgtEl>
                                          <p:spTgt spid="5"/>
                                        </p:tgtEl>
                                        <p:attrNameLst>
                                          <p:attrName>style.visibility</p:attrName>
                                        </p:attrNameLst>
                                      </p:cBhvr>
                                      <p:to>
                                        <p:strVal val="hidden"/>
                                      </p:to>
                                    </p:set>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00"/>
                                        <p:tgtEl>
                                          <p:spTgt spid="27"/>
                                        </p:tgtEl>
                                      </p:cBhvr>
                                    </p:animEffect>
                                    <p:anim calcmode="lin" valueType="num">
                                      <p:cBhvr>
                                        <p:cTn id="14" dur="100" fill="hold"/>
                                        <p:tgtEl>
                                          <p:spTgt spid="27"/>
                                        </p:tgtEl>
                                        <p:attrNameLst>
                                          <p:attrName>ppt_x</p:attrName>
                                        </p:attrNameLst>
                                      </p:cBhvr>
                                      <p:tavLst>
                                        <p:tav tm="0">
                                          <p:val>
                                            <p:strVal val="#ppt_x"/>
                                          </p:val>
                                        </p:tav>
                                        <p:tav tm="100000">
                                          <p:val>
                                            <p:strVal val="#ppt_x"/>
                                          </p:val>
                                        </p:tav>
                                      </p:tavLst>
                                    </p:anim>
                                    <p:anim calcmode="lin" valueType="num">
                                      <p:cBhvr>
                                        <p:cTn id="15" dur="100" fill="hold"/>
                                        <p:tgtEl>
                                          <p:spTgt spid="27"/>
                                        </p:tgtEl>
                                        <p:attrNameLst>
                                          <p:attrName>ppt_y</p:attrName>
                                        </p:attrNameLst>
                                      </p:cBhvr>
                                      <p:tavLst>
                                        <p:tav tm="0">
                                          <p:val>
                                            <p:strVal val="#ppt_y+.1"/>
                                          </p:val>
                                        </p:tav>
                                        <p:tav tm="100000">
                                          <p:val>
                                            <p:strVal val="#ppt_y"/>
                                          </p:val>
                                        </p:tav>
                                      </p:tavLst>
                                    </p:anim>
                                  </p:childTnLst>
                                </p:cTn>
                              </p:par>
                            </p:childTnLst>
                          </p:cTn>
                        </p:par>
                        <p:par>
                          <p:cTn id="16" fill="hold">
                            <p:stCondLst>
                              <p:cond delay="1600"/>
                            </p:stCondLst>
                            <p:childTnLst>
                              <p:par>
                                <p:cTn id="17" presetID="1" presetClass="exit" presetSubtype="0" fill="hold" grpId="1" nodeType="afterEffect">
                                  <p:stCondLst>
                                    <p:cond delay="500"/>
                                  </p:stCondLst>
                                  <p:childTnLst>
                                    <p:set>
                                      <p:cBhvr>
                                        <p:cTn id="18" dur="1" fill="hold">
                                          <p:stCondLst>
                                            <p:cond delay="0"/>
                                          </p:stCondLst>
                                        </p:cTn>
                                        <p:tgtEl>
                                          <p:spTgt spid="27"/>
                                        </p:tgtEl>
                                        <p:attrNameLst>
                                          <p:attrName>style.visibility</p:attrName>
                                        </p:attrNameLst>
                                      </p:cBhvr>
                                      <p:to>
                                        <p:strVal val="hidden"/>
                                      </p:to>
                                    </p:set>
                                  </p:childTnLst>
                                </p:cTn>
                              </p:par>
                            </p:childTnLst>
                          </p:cTn>
                        </p:par>
                        <p:par>
                          <p:cTn id="19" fill="hold">
                            <p:stCondLst>
                              <p:cond delay="2100"/>
                            </p:stCondLst>
                            <p:childTnLst>
                              <p:par>
                                <p:cTn id="20" presetID="0" presetClass="path" presetSubtype="0" accel="50000" decel="50000" fill="hold" grpId="0" nodeType="afterEffect">
                                  <p:stCondLst>
                                    <p:cond delay="500"/>
                                  </p:stCondLst>
                                  <p:childTnLst>
                                    <p:animMotion origin="layout" path="M -0.00452 -0.00046 L -0.00452 -0.00046 C 0.02118 0.00625 0.0092 0.00417 0.0316 0.00695 L 0.05382 0.0125 C 0.05607 0.01297 0.05833 0.01389 0.06076 0.01436 C 0.06476 0.01505 0.0691 0.01528 0.07326 0.01621 C 0.08177 0.01783 0.08125 0.01922 0.09132 0.02176 C 0.09496 0.02246 0.09861 0.02269 0.10243 0.02362 C 0.10833 0.02454 0.11441 0.02593 0.12048 0.02732 C 0.16215 0.02662 0.20382 0.02709 0.24548 0.02547 C 0.29687 0.02315 0.27309 0.02223 0.29687 0.01806 C 0.34548 0.00903 0.30399 0.0176 0.32604 0.0125 C 0.32864 0.01181 0.3316 0.01135 0.33437 0.01065 C 0.33715 0.0095 0.33993 0.00811 0.34271 0.00695 L 0.34687 0.0051 C 0.34826 0.0044 0.34948 0.00348 0.35104 0.00325 C 0.35746 0.00186 0.36406 0.00116 0.37048 -0.00046 C 0.37274 -0.00115 0.375 -0.00162 0.37743 -0.00231 C 0.3783 -0.00277 0.37917 -0.0037 0.38021 -0.00416 L 0.3816 -0.00787 " pathEditMode="relative" ptsTypes="AAAAAAAAAAAAAAAAAAAA">
                                      <p:cBhvr>
                                        <p:cTn id="21" dur="1000" fill="hold"/>
                                        <p:tgtEl>
                                          <p:spTgt spid="6"/>
                                        </p:tgtEl>
                                        <p:attrNameLst>
                                          <p:attrName>ppt_x</p:attrName>
                                          <p:attrName>ppt_y</p:attrName>
                                        </p:attrNameLst>
                                      </p:cBhvr>
                                    </p:animMotion>
                                  </p:childTnLst>
                                </p:cTn>
                              </p:par>
                            </p:childTnLst>
                          </p:cTn>
                        </p:par>
                        <p:par>
                          <p:cTn id="22" fill="hold">
                            <p:stCondLst>
                              <p:cond delay="3600"/>
                            </p:stCondLst>
                            <p:childTnLst>
                              <p:par>
                                <p:cTn id="23" presetID="1" presetClass="exit" presetSubtype="0" fill="hold" grpId="1" nodeType="after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par>
                          <p:cTn id="25" fill="hold">
                            <p:stCondLst>
                              <p:cond delay="3600"/>
                            </p:stCondLst>
                            <p:childTnLst>
                              <p:par>
                                <p:cTn id="26" presetID="42"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
                                        <p:tgtEl>
                                          <p:spTgt spid="32"/>
                                        </p:tgtEl>
                                      </p:cBhvr>
                                    </p:animEffect>
                                    <p:anim calcmode="lin" valueType="num">
                                      <p:cBhvr>
                                        <p:cTn id="29" dur="100" fill="hold"/>
                                        <p:tgtEl>
                                          <p:spTgt spid="32"/>
                                        </p:tgtEl>
                                        <p:attrNameLst>
                                          <p:attrName>ppt_x</p:attrName>
                                        </p:attrNameLst>
                                      </p:cBhvr>
                                      <p:tavLst>
                                        <p:tav tm="0">
                                          <p:val>
                                            <p:strVal val="#ppt_x"/>
                                          </p:val>
                                        </p:tav>
                                        <p:tav tm="100000">
                                          <p:val>
                                            <p:strVal val="#ppt_x"/>
                                          </p:val>
                                        </p:tav>
                                      </p:tavLst>
                                    </p:anim>
                                    <p:anim calcmode="lin" valueType="num">
                                      <p:cBhvr>
                                        <p:cTn id="30" dur="100" fill="hold"/>
                                        <p:tgtEl>
                                          <p:spTgt spid="32"/>
                                        </p:tgtEl>
                                        <p:attrNameLst>
                                          <p:attrName>ppt_y</p:attrName>
                                        </p:attrNameLst>
                                      </p:cBhvr>
                                      <p:tavLst>
                                        <p:tav tm="0">
                                          <p:val>
                                            <p:strVal val="#ppt_y+.1"/>
                                          </p:val>
                                        </p:tav>
                                        <p:tav tm="100000">
                                          <p:val>
                                            <p:strVal val="#ppt_y"/>
                                          </p:val>
                                        </p:tav>
                                      </p:tavLst>
                                    </p:anim>
                                  </p:childTnLst>
                                </p:cTn>
                              </p:par>
                            </p:childTnLst>
                          </p:cTn>
                        </p:par>
                        <p:par>
                          <p:cTn id="31" fill="hold">
                            <p:stCondLst>
                              <p:cond delay="3700"/>
                            </p:stCondLst>
                            <p:childTnLst>
                              <p:par>
                                <p:cTn id="32" presetID="1" presetClass="exit" presetSubtype="0" fill="hold" grpId="1" nodeType="afterEffect">
                                  <p:stCondLst>
                                    <p:cond delay="500"/>
                                  </p:stCondLst>
                                  <p:childTnLst>
                                    <p:set>
                                      <p:cBhvr>
                                        <p:cTn id="33" dur="1" fill="hold">
                                          <p:stCondLst>
                                            <p:cond delay="0"/>
                                          </p:stCondLst>
                                        </p:cTn>
                                        <p:tgtEl>
                                          <p:spTgt spid="32"/>
                                        </p:tgtEl>
                                        <p:attrNameLst>
                                          <p:attrName>style.visibility</p:attrName>
                                        </p:attrNameLst>
                                      </p:cBhvr>
                                      <p:to>
                                        <p:strVal val="hidden"/>
                                      </p:to>
                                    </p:set>
                                  </p:childTnLst>
                                </p:cTn>
                              </p:par>
                            </p:childTnLst>
                          </p:cTn>
                        </p:par>
                        <p:par>
                          <p:cTn id="34" fill="hold">
                            <p:stCondLst>
                              <p:cond delay="4200"/>
                            </p:stCondLst>
                            <p:childTnLst>
                              <p:par>
                                <p:cTn id="35" presetID="0" presetClass="path" presetSubtype="0" accel="50000" decel="50000" fill="hold" grpId="0" nodeType="afterEffect">
                                  <p:stCondLst>
                                    <p:cond delay="500"/>
                                  </p:stCondLst>
                                  <p:childTnLst>
                                    <p:animMotion origin="layout" path="M -0.02414 0.00532 L -0.02414 0.00555 C -0.01997 0.00393 -0.01598 0.00254 -0.01164 0.00162 C 0.00607 -0.00278 0.0368 -0.00185 0.04809 -0.00209 C 0.05034 -0.00278 0.0526 -0.00347 0.05503 -0.00394 C 0.06145 -0.00533 0.07448 -0.00764 0.07448 -0.00741 C 0.0868 -0.0132 0.06493 -0.00394 0.09114 -0.01134 C 0.09357 -0.01227 0.09566 -0.01435 0.09809 -0.01505 C 0.1026 -0.0169 0.10746 -0.0169 0.11198 -0.01875 C 0.12586 -0.025 0.10416 -0.01551 0.1217 -0.02246 C 0.12448 -0.02361 0.12708 -0.0257 0.13003 -0.02616 C 0.13281 -0.02685 0.13559 -0.02732 0.13836 -0.02801 C 0.13975 -0.02847 0.14097 -0.02963 0.14253 -0.02986 C 0.14514 -0.03079 0.14809 -0.03102 0.15086 -0.03171 C 0.15225 -0.03218 0.15347 -0.03334 0.15503 -0.03357 C 0.15764 -0.03449 0.16059 -0.03472 0.16336 -0.03542 C 0.16614 -0.03658 0.16875 -0.03866 0.1717 -0.03912 C 0.19097 -0.04352 0.171 -0.03889 0.18559 -0.04283 C 0.1901 -0.04421 0.19496 -0.04468 0.19948 -0.04653 C 0.20225 -0.04792 0.20503 -0.04861 0.20781 -0.05023 C 0.20955 -0.05162 0.21145 -0.05301 0.21336 -0.05394 C 0.21458 -0.05486 0.21614 -0.05533 0.21753 -0.05579 C 0.21979 -0.05718 0.22205 -0.05857 0.22448 -0.05949 C 0.22708 -0.06088 0.23003 -0.06158 0.23281 -0.0632 C 0.23455 -0.06459 0.23628 -0.06597 0.23836 -0.0669 C 0.24184 -0.06875 0.24461 -0.06852 0.24809 -0.0706 C 0.24948 -0.07176 0.25069 -0.07361 0.25225 -0.07431 C 0.25399 -0.07546 0.2559 -0.07523 0.25781 -0.07616 C 0.26163 -0.07847 0.26545 -0.08056 0.26892 -0.08357 C 0.27031 -0.08496 0.27152 -0.08634 0.27309 -0.08727 C 0.2743 -0.0882 0.27586 -0.08866 0.27725 -0.08912 C 0.27951 -0.09051 0.28177 -0.09167 0.2842 -0.09283 C 0.28593 -0.09398 0.28784 -0.0956 0.28975 -0.09653 C 0.29097 -0.09746 0.29253 -0.09769 0.29392 -0.09838 C 0.29531 -0.09954 0.29652 -0.10116 0.29809 -0.10209 C 0.2993 -0.10301 0.30086 -0.10301 0.30225 -0.10394 C 0.30503 -0.10625 0.30781 -0.10903 0.31059 -0.11134 C 0.31198 -0.11273 0.31354 -0.11366 0.31475 -0.11505 C 0.31614 -0.1169 0.31736 -0.11898 0.31892 -0.1206 C 0.32014 -0.12222 0.3217 -0.12292 0.32309 -0.12431 C 0.33368 -0.13634 0.321 -0.12454 0.33142 -0.13357 C 0.33645 -0.14375 0.33142 -0.13519 0.33836 -0.14283 C 0.34895 -0.15486 0.33628 -0.14306 0.3467 -0.15209 L 0.34948 -0.15764 L 0.34948 -0.15741 " pathEditMode="relative" rAng="0" ptsTypes="AAAAAAAAAAAAAAAAAAAAAAAAAAAAAAAAAAAAAAAAAAAAA">
                                      <p:cBhvr>
                                        <p:cTn id="36" dur="900" fill="hold"/>
                                        <p:tgtEl>
                                          <p:spTgt spid="9"/>
                                        </p:tgtEl>
                                        <p:attrNameLst>
                                          <p:attrName>ppt_x</p:attrName>
                                          <p:attrName>ppt_y</p:attrName>
                                        </p:attrNameLst>
                                      </p:cBhvr>
                                      <p:rCtr x="18681" y="-8148"/>
                                    </p:animMotion>
                                  </p:childTnLst>
                                </p:cTn>
                              </p:par>
                            </p:childTnLst>
                          </p:cTn>
                        </p:par>
                        <p:par>
                          <p:cTn id="37" fill="hold">
                            <p:stCondLst>
                              <p:cond delay="5600"/>
                            </p:stCondLst>
                            <p:childTnLst>
                              <p:par>
                                <p:cTn id="38" presetID="1" presetClass="exit" presetSubtype="0" fill="hold" grpId="1" nodeType="afterEffect">
                                  <p:stCondLst>
                                    <p:cond delay="0"/>
                                  </p:stCondLst>
                                  <p:childTnLst>
                                    <p:set>
                                      <p:cBhvr>
                                        <p:cTn id="39" dur="1" fill="hold">
                                          <p:stCondLst>
                                            <p:cond delay="0"/>
                                          </p:stCondLst>
                                        </p:cTn>
                                        <p:tgtEl>
                                          <p:spTgt spid="9"/>
                                        </p:tgtEl>
                                        <p:attrNameLst>
                                          <p:attrName>style.visibility</p:attrName>
                                        </p:attrNameLst>
                                      </p:cBhvr>
                                      <p:to>
                                        <p:strVal val="hidden"/>
                                      </p:to>
                                    </p:set>
                                  </p:childTnLst>
                                </p:cTn>
                              </p:par>
                            </p:childTnLst>
                          </p:cTn>
                        </p:par>
                        <p:par>
                          <p:cTn id="40" fill="hold">
                            <p:stCondLst>
                              <p:cond delay="5600"/>
                            </p:stCondLst>
                            <p:childTnLst>
                              <p:par>
                                <p:cTn id="41" presetID="42" presetClass="entr" presetSubtype="0"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00"/>
                                        <p:tgtEl>
                                          <p:spTgt spid="33"/>
                                        </p:tgtEl>
                                      </p:cBhvr>
                                    </p:animEffect>
                                    <p:anim calcmode="lin" valueType="num">
                                      <p:cBhvr>
                                        <p:cTn id="44" dur="100" fill="hold"/>
                                        <p:tgtEl>
                                          <p:spTgt spid="33"/>
                                        </p:tgtEl>
                                        <p:attrNameLst>
                                          <p:attrName>ppt_x</p:attrName>
                                        </p:attrNameLst>
                                      </p:cBhvr>
                                      <p:tavLst>
                                        <p:tav tm="0">
                                          <p:val>
                                            <p:strVal val="#ppt_x"/>
                                          </p:val>
                                        </p:tav>
                                        <p:tav tm="100000">
                                          <p:val>
                                            <p:strVal val="#ppt_x"/>
                                          </p:val>
                                        </p:tav>
                                      </p:tavLst>
                                    </p:anim>
                                    <p:anim calcmode="lin" valueType="num">
                                      <p:cBhvr>
                                        <p:cTn id="45" dur="100" fill="hold"/>
                                        <p:tgtEl>
                                          <p:spTgt spid="33"/>
                                        </p:tgtEl>
                                        <p:attrNameLst>
                                          <p:attrName>ppt_y</p:attrName>
                                        </p:attrNameLst>
                                      </p:cBhvr>
                                      <p:tavLst>
                                        <p:tav tm="0">
                                          <p:val>
                                            <p:strVal val="#ppt_y+.1"/>
                                          </p:val>
                                        </p:tav>
                                        <p:tav tm="100000">
                                          <p:val>
                                            <p:strVal val="#ppt_y"/>
                                          </p:val>
                                        </p:tav>
                                      </p:tavLst>
                                    </p:anim>
                                  </p:childTnLst>
                                </p:cTn>
                              </p:par>
                            </p:childTnLst>
                          </p:cTn>
                        </p:par>
                        <p:par>
                          <p:cTn id="46" fill="hold">
                            <p:stCondLst>
                              <p:cond delay="5700"/>
                            </p:stCondLst>
                            <p:childTnLst>
                              <p:par>
                                <p:cTn id="47" presetID="1" presetClass="exit" presetSubtype="0" fill="hold" grpId="1" nodeType="afterEffect">
                                  <p:stCondLst>
                                    <p:cond delay="2000"/>
                                  </p:stCondLst>
                                  <p:childTnLst>
                                    <p:set>
                                      <p:cBhvr>
                                        <p:cTn id="48"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p:bldP spid="9" grpId="1"/>
      <p:bldP spid="27" grpId="0"/>
      <p:bldP spid="27" grpId="1"/>
      <p:bldP spid="32" grpId="0"/>
      <p:bldP spid="32" grpId="1"/>
      <p:bldP spid="33" grpId="0"/>
      <p:bldP spid="3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38D73-CD1E-4E12-94CF-AE3C56A94328}"/>
              </a:ext>
            </a:extLst>
          </p:cNvPr>
          <p:cNvSpPr>
            <a:spLocks noGrp="1"/>
          </p:cNvSpPr>
          <p:nvPr>
            <p:ph type="ctrTitle"/>
          </p:nvPr>
        </p:nvSpPr>
        <p:spPr/>
        <p:txBody>
          <a:bodyPr/>
          <a:lstStyle/>
          <a:p>
            <a:r>
              <a:rPr lang="es-CO" dirty="0"/>
              <a:t>Máquinas de estados</a:t>
            </a:r>
          </a:p>
        </p:txBody>
      </p:sp>
      <p:sp>
        <p:nvSpPr>
          <p:cNvPr id="4" name="Subtitle 3">
            <a:extLst>
              <a:ext uri="{FF2B5EF4-FFF2-40B4-BE49-F238E27FC236}">
                <a16:creationId xmlns:a16="http://schemas.microsoft.com/office/drawing/2014/main" id="{65EE3C52-D80F-42F1-A64E-BAA6EBCC94D2}"/>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358611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Ejercicio</a:t>
            </a:r>
          </a:p>
        </p:txBody>
      </p:sp>
      <p:sp>
        <p:nvSpPr>
          <p:cNvPr id="4" name="3 Marcador de contenido"/>
          <p:cNvSpPr>
            <a:spLocks noGrp="1"/>
          </p:cNvSpPr>
          <p:nvPr>
            <p:ph sz="half" idx="1"/>
          </p:nvPr>
        </p:nvSpPr>
        <p:spPr/>
        <p:txBody>
          <a:bodyPr>
            <a:normAutofit fontScale="92500" lnSpcReduction="10000"/>
          </a:bodyPr>
          <a:lstStyle/>
          <a:p>
            <a:r>
              <a:rPr lang="es-CO" dirty="0"/>
              <a:t>En este problema solo se tiene 2 casillas</a:t>
            </a:r>
          </a:p>
          <a:p>
            <a:r>
              <a:rPr lang="es-CO" dirty="0"/>
              <a:t>El robot puede estar en cualquiera de las dos casillas</a:t>
            </a:r>
          </a:p>
          <a:p>
            <a:r>
              <a:rPr lang="es-CO" dirty="0"/>
              <a:t>Una casilla puede estar o no sucia</a:t>
            </a:r>
          </a:p>
          <a:p>
            <a:r>
              <a:rPr lang="es-CO" dirty="0"/>
              <a:t>El robot puede decidir limpiar la casilla</a:t>
            </a:r>
          </a:p>
          <a:p>
            <a:r>
              <a:rPr lang="es-CO" dirty="0"/>
              <a:t>El robot no sabe en que casilla está</a:t>
            </a:r>
          </a:p>
        </p:txBody>
      </p:sp>
      <p:pic>
        <p:nvPicPr>
          <p:cNvPr id="8" name="Picture 2" descr="F:\Desktop\TEMP\vacuumWorld.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892552"/>
            <a:ext cx="4038600" cy="1941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3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Autómata Finito determinista: Ejemplo</a:t>
            </a:r>
          </a:p>
        </p:txBody>
      </p:sp>
      <p:pic>
        <p:nvPicPr>
          <p:cNvPr id="7" name="Picture 2" descr="F:\Desktop\Temp\imagenesLP\EjemploMaquina1-0.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52091" y="2708920"/>
            <a:ext cx="4364668" cy="1512168"/>
          </a:xfrm>
          <a:prstGeom prst="rect">
            <a:avLst/>
          </a:prstGeom>
          <a:noFill/>
          <a:extLst>
            <a:ext uri="{909E8E84-426E-40DD-AFC4-6F175D3DCCD1}">
              <a14:hiddenFill xmlns:a14="http://schemas.microsoft.com/office/drawing/2010/main">
                <a:solidFill>
                  <a:srgbClr val="FFFFFF"/>
                </a:solidFill>
              </a14:hiddenFill>
            </a:ext>
          </a:extLst>
        </p:spPr>
      </p:pic>
      <p:sp>
        <p:nvSpPr>
          <p:cNvPr id="6" name="5 Marcador de contenido"/>
          <p:cNvSpPr>
            <a:spLocks noGrp="1"/>
          </p:cNvSpPr>
          <p:nvPr>
            <p:ph sz="quarter" idx="4"/>
          </p:nvPr>
        </p:nvSpPr>
        <p:spPr>
          <a:xfrm>
            <a:off x="4644008" y="1700808"/>
            <a:ext cx="4248472" cy="3951288"/>
          </a:xfrm>
        </p:spPr>
        <p:txBody>
          <a:bodyPr>
            <a:noAutofit/>
          </a:bodyPr>
          <a:lstStyle/>
          <a:p>
            <a:r>
              <a:rPr lang="es-CO" sz="2800" dirty="0"/>
              <a:t>¿Cuántos estados tiene?</a:t>
            </a:r>
          </a:p>
          <a:p>
            <a:pPr lvl="1"/>
            <a:r>
              <a:rPr lang="es-CO" sz="2400" dirty="0">
                <a:solidFill>
                  <a:srgbClr val="FF0000"/>
                </a:solidFill>
              </a:rPr>
              <a:t>3 -&gt; q1, q2, y q3</a:t>
            </a:r>
          </a:p>
          <a:p>
            <a:r>
              <a:rPr lang="es-CO" sz="2800" dirty="0"/>
              <a:t>¿Cuál es el estado inicial?</a:t>
            </a:r>
          </a:p>
          <a:p>
            <a:pPr lvl="1"/>
            <a:r>
              <a:rPr lang="es-CO" sz="2400" dirty="0">
                <a:solidFill>
                  <a:srgbClr val="FF0000"/>
                </a:solidFill>
              </a:rPr>
              <a:t>q1</a:t>
            </a:r>
          </a:p>
          <a:p>
            <a:r>
              <a:rPr lang="es-CO" sz="2800" dirty="0"/>
              <a:t>¿Cuál es el estado final?</a:t>
            </a:r>
          </a:p>
          <a:p>
            <a:pPr lvl="1"/>
            <a:r>
              <a:rPr lang="es-CO" sz="2400" dirty="0">
                <a:solidFill>
                  <a:srgbClr val="FF0000"/>
                </a:solidFill>
              </a:rPr>
              <a:t>q2</a:t>
            </a:r>
          </a:p>
          <a:p>
            <a:r>
              <a:rPr lang="es-CO" sz="2800" dirty="0"/>
              <a:t>¿Cuáles son las entradas?</a:t>
            </a:r>
          </a:p>
          <a:p>
            <a:pPr lvl="1"/>
            <a:r>
              <a:rPr lang="es-CO" sz="2400" dirty="0">
                <a:solidFill>
                  <a:srgbClr val="FF0000"/>
                </a:solidFill>
              </a:rPr>
              <a:t>Combinaciones de ceros o unos</a:t>
            </a:r>
          </a:p>
          <a:p>
            <a:r>
              <a:rPr lang="es-CO" sz="2800" dirty="0"/>
              <a:t>¿Qué pasa si no termina en el estado final?</a:t>
            </a:r>
          </a:p>
        </p:txBody>
      </p:sp>
    </p:spTree>
    <p:extLst>
      <p:ext uri="{BB962C8B-B14F-4D97-AF65-F5344CB8AC3E}">
        <p14:creationId xmlns:p14="http://schemas.microsoft.com/office/powerpoint/2010/main" val="366575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Autómata Finito determinista : Ejemplo</a:t>
            </a:r>
          </a:p>
        </p:txBody>
      </p:sp>
      <p:pic>
        <p:nvPicPr>
          <p:cNvPr id="7" name="Picture 2" descr="F:\Desktop\Temp\imagenesLP\EjemploMaquina1-0.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52091" y="2708920"/>
            <a:ext cx="4364668" cy="1512168"/>
          </a:xfrm>
          <a:prstGeom prst="rect">
            <a:avLst/>
          </a:prstGeom>
          <a:noFill/>
          <a:extLst>
            <a:ext uri="{909E8E84-426E-40DD-AFC4-6F175D3DCCD1}">
              <a14:hiddenFill xmlns:a14="http://schemas.microsoft.com/office/drawing/2010/main">
                <a:solidFill>
                  <a:srgbClr val="FFFFFF"/>
                </a:solidFill>
              </a14:hiddenFill>
            </a:ext>
          </a:extLst>
        </p:spPr>
      </p:pic>
      <p:sp>
        <p:nvSpPr>
          <p:cNvPr id="6" name="5 Marcador de contenido"/>
          <p:cNvSpPr>
            <a:spLocks noGrp="1"/>
          </p:cNvSpPr>
          <p:nvPr>
            <p:ph sz="quarter" idx="4"/>
          </p:nvPr>
        </p:nvSpPr>
        <p:spPr>
          <a:xfrm>
            <a:off x="4645025" y="1700808"/>
            <a:ext cx="4319463" cy="4824536"/>
          </a:xfrm>
        </p:spPr>
        <p:txBody>
          <a:bodyPr>
            <a:noAutofit/>
          </a:bodyPr>
          <a:lstStyle/>
          <a:p>
            <a:pPr marL="109728" indent="0">
              <a:buNone/>
            </a:pPr>
            <a:r>
              <a:rPr lang="es-CO" sz="2800" dirty="0"/>
              <a:t>Supongamos la siguiente entrada: 1101</a:t>
            </a:r>
          </a:p>
          <a:p>
            <a:r>
              <a:rPr lang="es-CO" sz="2800" dirty="0"/>
              <a:t>¿Cómo procede el autómata?</a:t>
            </a:r>
          </a:p>
          <a:p>
            <a:pPr marL="109728" indent="0">
              <a:buNone/>
            </a:pPr>
            <a:r>
              <a:rPr lang="es-CO" sz="2800" dirty="0"/>
              <a:t>¿Qué sucede con las siguientes entradas:</a:t>
            </a:r>
          </a:p>
          <a:p>
            <a:pPr marL="109728" indent="0">
              <a:buNone/>
            </a:pPr>
            <a:r>
              <a:rPr lang="es-CO" sz="2800" dirty="0"/>
              <a:t>	0</a:t>
            </a:r>
          </a:p>
          <a:p>
            <a:pPr marL="109728" indent="0">
              <a:buNone/>
            </a:pPr>
            <a:r>
              <a:rPr lang="es-CO" sz="2800" dirty="0"/>
              <a:t>	1111</a:t>
            </a:r>
          </a:p>
          <a:p>
            <a:pPr marL="109728" indent="0">
              <a:buNone/>
            </a:pPr>
            <a:r>
              <a:rPr lang="es-CO" sz="2800" dirty="0"/>
              <a:t>	0011100</a:t>
            </a:r>
          </a:p>
          <a:p>
            <a:pPr marL="109728" indent="0">
              <a:buNone/>
            </a:pPr>
            <a:r>
              <a:rPr lang="es-CO" sz="2800" dirty="0"/>
              <a:t>	001110?</a:t>
            </a:r>
          </a:p>
        </p:txBody>
      </p:sp>
    </p:spTree>
    <p:extLst>
      <p:ext uri="{BB962C8B-B14F-4D97-AF65-F5344CB8AC3E}">
        <p14:creationId xmlns:p14="http://schemas.microsoft.com/office/powerpoint/2010/main" val="3362166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27856"/>
            <a:ext cx="8229600" cy="1143000"/>
          </a:xfrm>
        </p:spPr>
        <p:txBody>
          <a:bodyPr>
            <a:normAutofit/>
          </a:bodyPr>
          <a:lstStyle/>
          <a:p>
            <a:r>
              <a:rPr lang="es-CO" dirty="0"/>
              <a:t>Definición Formal</a:t>
            </a:r>
          </a:p>
        </p:txBody>
      </p:sp>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35818" y="908720"/>
                <a:ext cx="9144000" cy="5760640"/>
              </a:xfrm>
            </p:spPr>
            <p:txBody>
              <a:bodyPr>
                <a:noAutofit/>
              </a:bodyPr>
              <a:lstStyle/>
              <a:p>
                <a:r>
                  <a:rPr lang="es-CO" sz="3600" dirty="0"/>
                  <a:t>Un autómata finito determinista (AFD) es la siguiente </a:t>
                </a:r>
                <a:r>
                  <a:rPr lang="es-CO" sz="3600" dirty="0" err="1"/>
                  <a:t>tupla</a:t>
                </a:r>
                <a:r>
                  <a:rPr lang="es-CO" sz="3600" dirty="0"/>
                  <a:t>:</a:t>
                </a:r>
              </a:p>
              <a:p>
                <a:pPr marL="0" indent="0">
                  <a:buNone/>
                </a:pPr>
                <a14:m>
                  <m:oMathPara xmlns:m="http://schemas.openxmlformats.org/officeDocument/2006/math">
                    <m:oMathParaPr>
                      <m:jc m:val="center"/>
                    </m:oMathParaPr>
                    <m:oMath xmlns:m="http://schemas.openxmlformats.org/officeDocument/2006/math">
                      <m:r>
                        <a:rPr lang="es-CO" sz="3600" i="1">
                          <a:latin typeface="Cambria Math"/>
                        </a:rPr>
                        <m:t>𝐴</m:t>
                      </m:r>
                      <m:r>
                        <a:rPr lang="es-CO" sz="3600" i="1">
                          <a:latin typeface="Cambria Math"/>
                        </a:rPr>
                        <m:t>=(</m:t>
                      </m:r>
                      <m:r>
                        <a:rPr lang="es-CO" sz="3600" i="1">
                          <a:latin typeface="Cambria Math"/>
                        </a:rPr>
                        <m:t>𝑄</m:t>
                      </m:r>
                      <m:r>
                        <a:rPr lang="es-CO" sz="3600" i="1">
                          <a:latin typeface="Cambria Math"/>
                        </a:rPr>
                        <m:t>,</m:t>
                      </m:r>
                      <m:r>
                        <m:rPr>
                          <m:sty m:val="p"/>
                        </m:rPr>
                        <a:rPr lang="el-GR" sz="3600" i="1">
                          <a:latin typeface="Cambria Math"/>
                          <a:ea typeface="Cambria Math"/>
                        </a:rPr>
                        <m:t>Σ</m:t>
                      </m:r>
                      <m:r>
                        <a:rPr lang="es-CO" sz="3600" i="1">
                          <a:latin typeface="Cambria Math"/>
                          <a:ea typeface="Cambria Math"/>
                        </a:rPr>
                        <m:t>,</m:t>
                      </m:r>
                      <m:r>
                        <a:rPr lang="es-CO" sz="3600" i="1">
                          <a:latin typeface="Cambria Math"/>
                          <a:ea typeface="Cambria Math"/>
                        </a:rPr>
                        <m:t>𝛿</m:t>
                      </m:r>
                      <m:r>
                        <a:rPr lang="es-CO" sz="3600" i="1">
                          <a:latin typeface="Cambria Math"/>
                          <a:ea typeface="Cambria Math"/>
                        </a:rPr>
                        <m:t>,</m:t>
                      </m:r>
                      <m:sSub>
                        <m:sSubPr>
                          <m:ctrlPr>
                            <a:rPr lang="es-CO" sz="3600" i="1">
                              <a:latin typeface="Cambria Math" panose="02040503050406030204" pitchFamily="18" charset="0"/>
                              <a:ea typeface="Cambria Math"/>
                            </a:rPr>
                          </m:ctrlPr>
                        </m:sSubPr>
                        <m:e>
                          <m:r>
                            <a:rPr lang="es-CO" sz="3600" i="1">
                              <a:latin typeface="Cambria Math"/>
                              <a:ea typeface="Cambria Math"/>
                            </a:rPr>
                            <m:t>𝑞</m:t>
                          </m:r>
                        </m:e>
                        <m:sub>
                          <m:r>
                            <a:rPr lang="es-CO" sz="3600" i="1">
                              <a:latin typeface="Cambria Math"/>
                              <a:ea typeface="Cambria Math"/>
                            </a:rPr>
                            <m:t>0</m:t>
                          </m:r>
                        </m:sub>
                      </m:sSub>
                      <m:r>
                        <a:rPr lang="es-CO" sz="3600" i="1">
                          <a:latin typeface="Cambria Math"/>
                          <a:ea typeface="Cambria Math"/>
                        </a:rPr>
                        <m:t>,</m:t>
                      </m:r>
                      <m:r>
                        <a:rPr lang="es-CO" sz="3600" i="1">
                          <a:latin typeface="Cambria Math"/>
                          <a:ea typeface="Cambria Math"/>
                        </a:rPr>
                        <m:t>𝐹</m:t>
                      </m:r>
                      <m:r>
                        <a:rPr lang="es-CO" sz="3600" i="1">
                          <a:latin typeface="Cambria Math"/>
                        </a:rPr>
                        <m:t>)</m:t>
                      </m:r>
                    </m:oMath>
                  </m:oMathPara>
                </a14:m>
                <a:endParaRPr lang="es-CO" sz="3600" dirty="0"/>
              </a:p>
              <a:p>
                <a:pPr marL="457200" lvl="1" indent="0">
                  <a:buNone/>
                </a:pPr>
                <a:r>
                  <a:rPr lang="es-CO" sz="3200" dirty="0"/>
                  <a:t>Q : Conjunto finito de </a:t>
                </a:r>
                <a:r>
                  <a:rPr lang="es-CO" sz="3200" i="1" dirty="0"/>
                  <a:t>estados</a:t>
                </a:r>
                <a:endParaRPr lang="es-CO" sz="3200" dirty="0"/>
              </a:p>
              <a:p>
                <a:pPr marL="457200" lvl="1" indent="0">
                  <a:buNone/>
                </a:pPr>
                <a:r>
                  <a:rPr lang="es-CO" sz="3200" dirty="0"/>
                  <a:t> </a:t>
                </a:r>
                <a14:m>
                  <m:oMath xmlns:m="http://schemas.openxmlformats.org/officeDocument/2006/math">
                    <m:r>
                      <m:rPr>
                        <m:sty m:val="p"/>
                      </m:rPr>
                      <a:rPr lang="el-GR" sz="3200" i="1">
                        <a:latin typeface="Cambria Math"/>
                        <a:ea typeface="Cambria Math"/>
                      </a:rPr>
                      <m:t>Σ</m:t>
                    </m:r>
                  </m:oMath>
                </a14:m>
                <a:r>
                  <a:rPr lang="es-CO" sz="3200" dirty="0"/>
                  <a:t>: Conjunto finito de </a:t>
                </a:r>
                <a:r>
                  <a:rPr lang="es-CO" sz="3200" i="1" dirty="0"/>
                  <a:t>símbolos de entrada</a:t>
                </a:r>
                <a:r>
                  <a:rPr lang="es-CO" sz="3200" dirty="0"/>
                  <a:t> o </a:t>
                </a:r>
                <a:r>
                  <a:rPr lang="es-CO" sz="3200" i="1" dirty="0"/>
                  <a:t>alfabeto</a:t>
                </a:r>
                <a:endParaRPr lang="es-CO" sz="3200" dirty="0"/>
              </a:p>
              <a:p>
                <a:pPr marL="457200" lvl="1" indent="0">
                  <a:buNone/>
                </a:pPr>
                <a14:m>
                  <m:oMath xmlns:m="http://schemas.openxmlformats.org/officeDocument/2006/math">
                    <m:r>
                      <m:rPr>
                        <m:nor/>
                      </m:rPr>
                      <a:rPr lang="el-GR" sz="3200" dirty="0"/>
                      <m:t>δ</m:t>
                    </m:r>
                    <m:r>
                      <a:rPr lang="en-US" sz="3200" b="0" i="1" dirty="0" smtClean="0">
                        <a:latin typeface="Cambria Math"/>
                      </a:rPr>
                      <m:t>:</m:t>
                    </m:r>
                    <m:r>
                      <a:rPr lang="es-CO" sz="3200" i="1">
                        <a:latin typeface="Cambria Math"/>
                      </a:rPr>
                      <m:t>𝑄</m:t>
                    </m:r>
                    <m:r>
                      <a:rPr lang="es-CO" sz="3200" i="1">
                        <a:latin typeface="Cambria Math"/>
                      </a:rPr>
                      <m:t> × </m:t>
                    </m:r>
                    <m:r>
                      <m:rPr>
                        <m:sty m:val="p"/>
                      </m:rPr>
                      <a:rPr lang="el-GR" sz="3200" i="1">
                        <a:latin typeface="Cambria Math"/>
                        <a:ea typeface="Cambria Math"/>
                      </a:rPr>
                      <m:t>Σ</m:t>
                    </m:r>
                    <m:r>
                      <a:rPr lang="es-CO" sz="3200" i="1">
                        <a:latin typeface="Cambria Math"/>
                        <a:ea typeface="Cambria Math"/>
                      </a:rPr>
                      <m:t> → </m:t>
                    </m:r>
                    <m:r>
                      <a:rPr lang="es-CO" sz="3200" i="1">
                        <a:latin typeface="Cambria Math"/>
                        <a:ea typeface="Cambria Math"/>
                      </a:rPr>
                      <m:t>𝑄</m:t>
                    </m:r>
                    <m:r>
                      <a:rPr lang="es-CO" sz="3200" i="1">
                        <a:latin typeface="Cambria Math"/>
                        <a:ea typeface="Cambria Math"/>
                      </a:rPr>
                      <m:t> </m:t>
                    </m:r>
                  </m:oMath>
                </a14:m>
                <a:r>
                  <a:rPr lang="en-US" sz="3200" dirty="0"/>
                  <a:t>: </a:t>
                </a:r>
                <a:r>
                  <a:rPr lang="en-US" sz="3200" b="1" i="1" dirty="0"/>
                  <a:t>F</a:t>
                </a:r>
                <a:r>
                  <a:rPr lang="es-CO" sz="3200" b="1" i="1" dirty="0"/>
                  <a:t>unción</a:t>
                </a:r>
                <a:r>
                  <a:rPr lang="es-CO" sz="3200" i="1" dirty="0"/>
                  <a:t> de transición</a:t>
                </a:r>
                <a:r>
                  <a:rPr lang="es-CO" sz="3200" dirty="0"/>
                  <a:t>. </a:t>
                </a:r>
              </a:p>
              <a:p>
                <a:pPr marL="457200" lvl="1" indent="0">
                  <a:buNone/>
                </a:pPr>
                <a14:m>
                  <m:oMath xmlns:m="http://schemas.openxmlformats.org/officeDocument/2006/math">
                    <m:sSub>
                      <m:sSubPr>
                        <m:ctrlPr>
                          <a:rPr lang="es-CO" sz="3200" i="1">
                            <a:latin typeface="Cambria Math" panose="02040503050406030204" pitchFamily="18" charset="0"/>
                          </a:rPr>
                        </m:ctrlPr>
                      </m:sSubPr>
                      <m:e>
                        <m:r>
                          <a:rPr lang="es-CO" sz="3200" i="1">
                            <a:latin typeface="Cambria Math"/>
                          </a:rPr>
                          <m:t>𝑞</m:t>
                        </m:r>
                      </m:e>
                      <m:sub>
                        <m:r>
                          <a:rPr lang="es-CO" sz="3200" i="1">
                            <a:latin typeface="Cambria Math"/>
                          </a:rPr>
                          <m:t>0</m:t>
                        </m:r>
                      </m:sub>
                    </m:sSub>
                    <m:r>
                      <a:rPr lang="es-CO" sz="3200" i="1">
                        <a:latin typeface="Cambria Math"/>
                      </a:rPr>
                      <m:t> </m:t>
                    </m:r>
                    <m:r>
                      <a:rPr lang="es-CO" sz="3200" i="1">
                        <a:latin typeface="Cambria Math"/>
                        <a:ea typeface="Cambria Math"/>
                      </a:rPr>
                      <m:t>𝜖</m:t>
                    </m:r>
                    <m:r>
                      <a:rPr lang="es-CO" sz="3200" i="1">
                        <a:latin typeface="Cambria Math"/>
                        <a:ea typeface="Cambria Math"/>
                      </a:rPr>
                      <m:t> </m:t>
                    </m:r>
                    <m:r>
                      <a:rPr lang="es-CO" sz="3200" i="1">
                        <a:latin typeface="Cambria Math"/>
                        <a:ea typeface="Cambria Math"/>
                      </a:rPr>
                      <m:t>𝑄</m:t>
                    </m:r>
                  </m:oMath>
                </a14:m>
                <a:r>
                  <a:rPr lang="es-CO" sz="3200" dirty="0"/>
                  <a:t> : </a:t>
                </a:r>
                <a:r>
                  <a:rPr lang="es-CO" sz="3200" i="1" dirty="0"/>
                  <a:t>Estado inicial</a:t>
                </a:r>
                <a:r>
                  <a:rPr lang="es-CO" sz="3200" dirty="0"/>
                  <a:t> </a:t>
                </a:r>
              </a:p>
              <a:p>
                <a:pPr marL="457200" lvl="1" indent="0">
                  <a:buNone/>
                </a:pPr>
                <a14:m>
                  <m:oMath xmlns:m="http://schemas.openxmlformats.org/officeDocument/2006/math">
                    <m:r>
                      <a:rPr lang="es-CO" sz="3200" i="1">
                        <a:latin typeface="Cambria Math"/>
                      </a:rPr>
                      <m:t>𝐹</m:t>
                    </m:r>
                    <m:r>
                      <a:rPr lang="es-CO" sz="3200" i="1">
                        <a:latin typeface="Cambria Math"/>
                      </a:rPr>
                      <m:t> ⊆</m:t>
                    </m:r>
                    <m:r>
                      <a:rPr lang="es-CO" sz="3200" i="1">
                        <a:latin typeface="Cambria Math"/>
                        <a:ea typeface="Cambria Math"/>
                      </a:rPr>
                      <m:t>𝑄</m:t>
                    </m:r>
                  </m:oMath>
                </a14:m>
                <a:r>
                  <a:rPr lang="es-CO" sz="3200" dirty="0"/>
                  <a:t> : Conjunto de </a:t>
                </a:r>
                <a:r>
                  <a:rPr lang="es-CO" sz="3200" i="1" dirty="0"/>
                  <a:t>estados finales</a:t>
                </a:r>
                <a:r>
                  <a:rPr lang="es-CO" sz="3200" dirty="0"/>
                  <a:t> o de aceptación </a:t>
                </a:r>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35818" y="908720"/>
                <a:ext cx="9144000" cy="5760640"/>
              </a:xfrm>
              <a:blipFill rotWithShape="1">
                <a:blip r:embed="rId3"/>
                <a:stretch>
                  <a:fillRect l="-1867" t="-1587" b="-1376"/>
                </a:stretch>
              </a:blipFill>
            </p:spPr>
            <p:txBody>
              <a:bodyPr/>
              <a:lstStyle/>
              <a:p>
                <a:r>
                  <a:rPr lang="es-ES_tradnl">
                    <a:noFill/>
                  </a:rPr>
                  <a:t> </a:t>
                </a:r>
              </a:p>
            </p:txBody>
          </p:sp>
        </mc:Fallback>
      </mc:AlternateContent>
    </p:spTree>
    <p:extLst>
      <p:ext uri="{BB962C8B-B14F-4D97-AF65-F5344CB8AC3E}">
        <p14:creationId xmlns:p14="http://schemas.microsoft.com/office/powerpoint/2010/main" val="25009525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C0195405D2704C9BDF80F5C9348473" ma:contentTypeVersion="3" ma:contentTypeDescription="Create a new document." ma:contentTypeScope="" ma:versionID="f496c01bf1c0fffdb713bb25936f6fe7">
  <xsd:schema xmlns:xsd="http://www.w3.org/2001/XMLSchema" xmlns:xs="http://www.w3.org/2001/XMLSchema" xmlns:p="http://schemas.microsoft.com/office/2006/metadata/properties" xmlns:ns2="42bc51f5-f7b0-46ad-8c71-becab5d5b372" targetNamespace="http://schemas.microsoft.com/office/2006/metadata/properties" ma:root="true" ma:fieldsID="301f6f4e2740b1bff23815ff73886372" ns2:_="">
    <xsd:import namespace="42bc51f5-f7b0-46ad-8c71-becab5d5b372"/>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bc51f5-f7b0-46ad-8c71-becab5d5b3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843896-4ADB-4878-84A9-B85668893FEF}"/>
</file>

<file path=customXml/itemProps2.xml><?xml version="1.0" encoding="utf-8"?>
<ds:datastoreItem xmlns:ds="http://schemas.openxmlformats.org/officeDocument/2006/customXml" ds:itemID="{2E9B3C5D-4E20-49BC-ACC6-AD175750AE31}"/>
</file>

<file path=customXml/itemProps3.xml><?xml version="1.0" encoding="utf-8"?>
<ds:datastoreItem xmlns:ds="http://schemas.openxmlformats.org/officeDocument/2006/customXml" ds:itemID="{7CCEDEED-C7AD-41E2-A55D-0781692A98F4}"/>
</file>

<file path=docProps/app.xml><?xml version="1.0" encoding="utf-8"?>
<Properties xmlns="http://schemas.openxmlformats.org/officeDocument/2006/extended-properties" xmlns:vt="http://schemas.openxmlformats.org/officeDocument/2006/docPropsVTypes">
  <Template/>
  <TotalTime>10918</TotalTime>
  <Words>1868</Words>
  <Application>Microsoft Office PowerPoint</Application>
  <PresentationFormat>On-screen Show (4:3)</PresentationFormat>
  <Paragraphs>243</Paragraphs>
  <Slides>36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Cambria Math</vt:lpstr>
      <vt:lpstr>Tema de Office</vt:lpstr>
      <vt:lpstr>Autómata finito determinista (AFD)</vt:lpstr>
      <vt:lpstr>Recordemos el ejemplo motivador</vt:lpstr>
      <vt:lpstr>Más aún…</vt:lpstr>
      <vt:lpstr>Autómata Finito determinista</vt:lpstr>
      <vt:lpstr>Máquinas de estados</vt:lpstr>
      <vt:lpstr>Ejercicio</vt:lpstr>
      <vt:lpstr>Autómata Finito determinista: Ejemplo</vt:lpstr>
      <vt:lpstr>Autómata Finito determinista : Ejemplo</vt:lpstr>
      <vt:lpstr>Definición Formal</vt:lpstr>
      <vt:lpstr>Diagramas de Estado</vt:lpstr>
      <vt:lpstr>Diagramas de Estado</vt:lpstr>
      <vt:lpstr>Autómata Finito: Diagramas de Estado</vt:lpstr>
      <vt:lpstr>Detalles de nomenclatura</vt:lpstr>
      <vt:lpstr>Definición Formal: Función de Transición</vt:lpstr>
      <vt:lpstr>Definición Formal: Función de Transición</vt:lpstr>
      <vt:lpstr>Definición Formal: Definición Formal</vt:lpstr>
      <vt:lpstr>Ejercicio</vt:lpstr>
      <vt:lpstr>Solución: Estudiantes</vt:lpstr>
      <vt:lpstr>Solución</vt:lpstr>
      <vt:lpstr>Extensión de la Función de Transición</vt:lpstr>
      <vt:lpstr>Extensión de la Función de Transición</vt:lpstr>
      <vt:lpstr>Extensión de la Función de Transición</vt:lpstr>
      <vt:lpstr>Extensión de la Función de Transición: Ejercicio</vt:lpstr>
      <vt:lpstr>Extensión de la Función de Transición: Ejercicio</vt:lpstr>
      <vt:lpstr>Extensión de la Función de Transición: Ejercicio</vt:lpstr>
      <vt:lpstr>Extensión de la Función de Transición: Ejercicio</vt:lpstr>
      <vt:lpstr>Extensión de la Función de Transición</vt:lpstr>
      <vt:lpstr>Extensión de la Función de Transición</vt:lpstr>
      <vt:lpstr>Ejercicio</vt:lpstr>
      <vt:lpstr>Ejercicio</vt:lpstr>
      <vt:lpstr>Ejercicio: Solución</vt:lpstr>
      <vt:lpstr>Ejercicio: Solución</vt:lpstr>
      <vt:lpstr>Ejercicio: Solución</vt:lpstr>
      <vt:lpstr>Ejercicio: Solución</vt:lpstr>
      <vt:lpstr>Autómata Finito: ¿Preguntas?</vt:lpstr>
      <vt:lpstr>Créditos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Programación</dc:title>
  <dc:creator>Julian</dc:creator>
  <cp:lastModifiedBy>Jaime Pavlich-Mariscal</cp:lastModifiedBy>
  <cp:revision>140</cp:revision>
  <dcterms:created xsi:type="dcterms:W3CDTF">2012-07-13T21:23:40Z</dcterms:created>
  <dcterms:modified xsi:type="dcterms:W3CDTF">2021-02-16T20:15:06Z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0x010100F4C0195405D2704C9BDF80F5C9348473</vt:lpwstr>
  </property>
</Properties>
</file>