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62" r:id="rId3"/>
    <p:sldId id="263" r:id="rId4"/>
    <p:sldId id="260" r:id="rId5"/>
    <p:sldId id="257" r:id="rId6"/>
    <p:sldId id="273" r:id="rId7"/>
    <p:sldId id="274" r:id="rId8"/>
    <p:sldId id="264" r:id="rId9"/>
    <p:sldId id="258" r:id="rId10"/>
    <p:sldId id="269" r:id="rId11"/>
    <p:sldId id="265" r:id="rId12"/>
    <p:sldId id="267" r:id="rId13"/>
    <p:sldId id="268" r:id="rId14"/>
    <p:sldId id="270" r:id="rId15"/>
    <p:sldId id="266" r:id="rId16"/>
    <p:sldId id="289" r:id="rId17"/>
    <p:sldId id="271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304" r:id="rId37"/>
    <p:sldId id="303" r:id="rId38"/>
    <p:sldId id="305" r:id="rId39"/>
    <p:sldId id="296" r:id="rId40"/>
    <p:sldId id="306" r:id="rId41"/>
    <p:sldId id="297" r:id="rId42"/>
    <p:sldId id="299" r:id="rId43"/>
    <p:sldId id="300" r:id="rId44"/>
    <p:sldId id="301" r:id="rId45"/>
    <p:sldId id="302" r:id="rId46"/>
    <p:sldId id="343" r:id="rId4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DDB6D26-0219-4DE9-B049-432495E4D96D}">
          <p14:sldIdLst>
            <p14:sldId id="256"/>
            <p14:sldId id="262"/>
            <p14:sldId id="263"/>
            <p14:sldId id="260"/>
            <p14:sldId id="257"/>
            <p14:sldId id="273"/>
            <p14:sldId id="274"/>
            <p14:sldId id="264"/>
            <p14:sldId id="258"/>
            <p14:sldId id="269"/>
            <p14:sldId id="265"/>
            <p14:sldId id="267"/>
            <p14:sldId id="268"/>
            <p14:sldId id="270"/>
            <p14:sldId id="266"/>
            <p14:sldId id="289"/>
            <p14:sldId id="271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304"/>
            <p14:sldId id="303"/>
            <p14:sldId id="305"/>
            <p14:sldId id="296"/>
            <p14:sldId id="306"/>
            <p14:sldId id="297"/>
            <p14:sldId id="299"/>
            <p14:sldId id="300"/>
            <p14:sldId id="301"/>
            <p14:sldId id="30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3AD62-E062-4C95-8291-BD11A5E38E5F}" v="2" dt="2021-02-16T20:18:4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9324" autoAdjust="0"/>
  </p:normalViewPr>
  <p:slideViewPr>
    <p:cSldViewPr>
      <p:cViewPr varScale="1">
        <p:scale>
          <a:sx n="84" d="100"/>
          <a:sy n="84" d="100"/>
        </p:scale>
        <p:origin x="23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CA3AD62-E062-4C95-8291-BD11A5E38E5F}"/>
    <pc:docChg chg="undo custSel addSld delSld modSld modSection">
      <pc:chgData name="Jaime Pavlich-Mariscal" userId="7426784309601acb" providerId="LiveId" clId="{2CA3AD62-E062-4C95-8291-BD11A5E38E5F}" dt="2021-02-16T20:19:11.672" v="45" actId="20577"/>
      <pc:docMkLst>
        <pc:docMk/>
      </pc:docMkLst>
      <pc:sldChg chg="delSp modSp mod">
        <pc:chgData name="Jaime Pavlich-Mariscal" userId="7426784309601acb" providerId="LiveId" clId="{2CA3AD62-E062-4C95-8291-BD11A5E38E5F}" dt="2021-02-16T20:16:45.965" v="16" actId="20577"/>
        <pc:sldMkLst>
          <pc:docMk/>
          <pc:sldMk cId="2203718134" sldId="256"/>
        </pc:sldMkLst>
        <pc:spChg chg="mod">
          <ac:chgData name="Jaime Pavlich-Mariscal" userId="7426784309601acb" providerId="LiveId" clId="{2CA3AD62-E062-4C95-8291-BD11A5E38E5F}" dt="2021-02-16T20:16:45.965" v="16" actId="20577"/>
          <ac:spMkLst>
            <pc:docMk/>
            <pc:sldMk cId="2203718134" sldId="256"/>
            <ac:spMk id="2" creationId="{00000000-0000-0000-0000-000000000000}"/>
          </ac:spMkLst>
        </pc:spChg>
        <pc:spChg chg="mod">
          <ac:chgData name="Jaime Pavlich-Mariscal" userId="7426784309601acb" providerId="LiveId" clId="{2CA3AD62-E062-4C95-8291-BD11A5E38E5F}" dt="2021-02-16T20:16:39.199" v="7" actId="27636"/>
          <ac:spMkLst>
            <pc:docMk/>
            <pc:sldMk cId="2203718134" sldId="256"/>
            <ac:spMk id="3" creationId="{00000000-0000-0000-0000-000000000000}"/>
          </ac:spMkLst>
        </pc:spChg>
        <pc:picChg chg="del">
          <ac:chgData name="Jaime Pavlich-Mariscal" userId="7426784309601acb" providerId="LiveId" clId="{2CA3AD62-E062-4C95-8291-BD11A5E38E5F}" dt="2021-02-16T20:16:27.554" v="0" actId="478"/>
          <ac:picMkLst>
            <pc:docMk/>
            <pc:sldMk cId="2203718134" sldId="25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CA3AD62-E062-4C95-8291-BD11A5E38E5F}" dt="2021-02-16T20:16:57.752" v="17" actId="47"/>
        <pc:sldMkLst>
          <pc:docMk/>
          <pc:sldMk cId="608235603" sldId="259"/>
        </pc:sldMkLst>
      </pc:sldChg>
      <pc:sldChg chg="modSp mod">
        <pc:chgData name="Jaime Pavlich-Mariscal" userId="7426784309601acb" providerId="LiveId" clId="{2CA3AD62-E062-4C95-8291-BD11A5E38E5F}" dt="2021-02-16T20:17:29.268" v="37" actId="6549"/>
        <pc:sldMkLst>
          <pc:docMk/>
          <pc:sldMk cId="1036490481" sldId="263"/>
        </pc:sldMkLst>
        <pc:spChg chg="mod">
          <ac:chgData name="Jaime Pavlich-Mariscal" userId="7426784309601acb" providerId="LiveId" clId="{2CA3AD62-E062-4C95-8291-BD11A5E38E5F}" dt="2021-02-16T20:17:29.268" v="37" actId="6549"/>
          <ac:spMkLst>
            <pc:docMk/>
            <pc:sldMk cId="1036490481" sldId="263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CA3AD62-E062-4C95-8291-BD11A5E38E5F}" dt="2021-02-16T20:18:13.062" v="38" actId="47"/>
        <pc:sldMkLst>
          <pc:docMk/>
          <pc:sldMk cId="2077780618" sldId="298"/>
        </pc:sldMkLst>
      </pc:sldChg>
      <pc:sldChg chg="modSp add mod">
        <pc:chgData name="Jaime Pavlich-Mariscal" userId="7426784309601acb" providerId="LiveId" clId="{2CA3AD62-E062-4C95-8291-BD11A5E38E5F}" dt="2021-02-16T20:19:11.672" v="45" actId="20577"/>
        <pc:sldMkLst>
          <pc:docMk/>
          <pc:sldMk cId="519792100" sldId="343"/>
        </pc:sldMkLst>
        <pc:spChg chg="mod">
          <ac:chgData name="Jaime Pavlich-Mariscal" userId="7426784309601acb" providerId="LiveId" clId="{2CA3AD62-E062-4C95-8291-BD11A5E38E5F}" dt="2021-02-16T20:19:11.672" v="45" actId="20577"/>
          <ac:spMkLst>
            <pc:docMk/>
            <pc:sldMk cId="519792100" sldId="3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1087-EAB3-4149-BDA1-4535499D0B0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6FDD-1552-4DA9-9207-D6B80E5F45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7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</a:t>
            </a:r>
            <a:r>
              <a:rPr lang="es-CO" baseline="0" dirty="0"/>
              <a:t> idea es mostrar que un lenguaje regular es la definición que se vio sobre los lenguajes de </a:t>
            </a:r>
            <a:r>
              <a:rPr lang="es-CO" baseline="0" dirty="0" err="1"/>
              <a:t>automatas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54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Importante ver que los estados finales de N1 ya</a:t>
            </a:r>
            <a:r>
              <a:rPr lang="es-CO" baseline="0" dirty="0"/>
              <a:t> no los son, y solo son estados finales los de N2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42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 se ve muy bien con el ejemplo pero se puede entender un poco mejor con</a:t>
            </a:r>
            <a:r>
              <a:rPr lang="es-CO" baseline="0" dirty="0"/>
              <a:t> la parte visual que va en la siguiente diapositiva</a:t>
            </a:r>
          </a:p>
          <a:p>
            <a:endParaRPr lang="es-CO" baseline="0" dirty="0"/>
          </a:p>
          <a:p>
            <a:r>
              <a:rPr lang="es-CO" baseline="0" dirty="0"/>
              <a:t>Se dice 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2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176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Con este ejercicio sirve para mostrar como se puede analizar una</a:t>
            </a:r>
            <a:r>
              <a:rPr lang="es-CO" baseline="0" dirty="0"/>
              <a:t> expresión regular para saber que palabras se puede formar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76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Se empieza dividiendo la</a:t>
            </a:r>
            <a:r>
              <a:rPr lang="es-CO" baseline="0" dirty="0"/>
              <a:t> expresión regular A en dos partes E y F para ver que lenguajes representan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583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Aquí</a:t>
            </a:r>
            <a:r>
              <a:rPr lang="es-CO" baseline="0" dirty="0"/>
              <a:t> se muestra por que es cierto que se puede dividir la expresión A en E y F. 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51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Con este ejercicio sirve para mostrar como se puede analizar una</a:t>
            </a:r>
            <a:r>
              <a:rPr lang="es-CO" baseline="0" dirty="0"/>
              <a:t> expresión regular para saber que palabras se puede formar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76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60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Características generales</a:t>
            </a:r>
          </a:p>
          <a:p>
            <a:r>
              <a:rPr lang="es-CO" dirty="0"/>
              <a:t>El ejemplo que se da no es necesario que lo entiendan aun, es solo un ejemplo para que</a:t>
            </a:r>
            <a:r>
              <a:rPr lang="es-CO" baseline="0" dirty="0"/>
              <a:t> vean que es una expresión regular</a:t>
            </a:r>
          </a:p>
          <a:p>
            <a:r>
              <a:rPr lang="es-CO" baseline="0" dirty="0"/>
              <a:t>Recordar que el símbolo | significa ó, y que </a:t>
            </a:r>
            <a:r>
              <a:rPr lang="es-CO" baseline="0" dirty="0" err="1"/>
              <a:t>támbien</a:t>
            </a:r>
            <a:r>
              <a:rPr lang="es-CO" baseline="0" dirty="0"/>
              <a:t> se puede encontrar en la literatura como +. Aquí se va a enseñar como | para que no exista confusión con el símbolo + que representa 1 ó más apariciones.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15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Aquí la pregunta que</a:t>
            </a:r>
            <a:r>
              <a:rPr lang="es-CO" baseline="0" dirty="0"/>
              <a:t> se le debe hacer a los estudiantes es ¿Qué representa el autómata que esta representado en la imagen?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21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</a:t>
            </a:r>
            <a:r>
              <a:rPr lang="es-CO" baseline="0" dirty="0"/>
              <a:t> poder explicar que es una expresión regular primero explicar las características de las operaciones que se pueden realizar en los lenguajes regulares.</a:t>
            </a:r>
          </a:p>
          <a:p>
            <a:endParaRPr lang="es-CO" baseline="0" dirty="0"/>
          </a:p>
          <a:p>
            <a:r>
              <a:rPr lang="es-CO" baseline="0" dirty="0"/>
              <a:t>Se utiliza autómatas finitos no determinísticos para hacer las demostraciones y entender los conceptos de forma más sencilla, ya que se reducen la cantidad de transiciones necesarias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06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Está</a:t>
            </a:r>
            <a:r>
              <a:rPr lang="es-CO" baseline="0" dirty="0"/>
              <a:t> operación es sencilla 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Este es</a:t>
            </a:r>
            <a:r>
              <a:rPr lang="es-CO" baseline="0" dirty="0"/>
              <a:t> un ejemplo visual de lo que consiste unir dos autómatas. Aquí se tiene el autómata N1 y N2 que tienen unos estados (que no conocemos y para el caso del ejemplo no es importante) y unos estados finales. La unión, se ve en la parte derecha, lo que hace es agregar un nuevo estado con transición </a:t>
            </a:r>
            <a:r>
              <a:rPr lang="es-CO" baseline="0" dirty="0" err="1"/>
              <a:t>epsilon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07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Esta operación es un poco más complicada, pero el resultado que se obtiene se muestra el proceso de obtención en la siguiente diapositiva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02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Aquí</a:t>
            </a:r>
            <a:r>
              <a:rPr lang="es-CO" baseline="0" dirty="0"/>
              <a:t> es preciso mostrar como fue el proceso para llegar a LM, con esto debe quedar más claro en que consiste concatenar dos lenguajes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68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Esta es una aclaración que</a:t>
            </a:r>
            <a:r>
              <a:rPr lang="es-CO" baseline="0" dirty="0"/>
              <a:t> el orden importa si LM es igual a ML quiere decir que L es igual a M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3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26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6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00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5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3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5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7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9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8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44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7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Expresiones Regulares (</a:t>
            </a:r>
            <a:r>
              <a:rPr lang="es-CO" b="1" dirty="0" err="1"/>
              <a:t>Regex</a:t>
            </a:r>
            <a:r>
              <a:rPr lang="es-CO" b="1" dirty="0"/>
              <a:t>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Pavlich-Mariscal</a:t>
            </a:r>
          </a:p>
          <a:p>
            <a:r>
              <a:rPr lang="es-CO" dirty="0"/>
              <a:t>Julián Mauricio Ángel</a:t>
            </a:r>
          </a:p>
        </p:txBody>
      </p:sp>
    </p:spTree>
    <p:extLst>
      <p:ext uri="{BB962C8B-B14F-4D97-AF65-F5344CB8AC3E}">
        <p14:creationId xmlns:p14="http://schemas.microsoft.com/office/powerpoint/2010/main" val="220371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188"/>
            <a:ext cx="30384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4" y="689501"/>
            <a:ext cx="3541754" cy="547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Julian\AppData\Local\Microsoft\Windows\Temporary Internet Files\Content.IE5\1EL3JR3J\MC900432618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2276872"/>
            <a:ext cx="2620888" cy="2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796136" y="2003140"/>
            <a:ext cx="648072" cy="20739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1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Regulares: Concatenación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La concatenación de dos lenguajes L y M es el conjunto de todas las cadenas que se pueden formar de las cadenas de L y concatenándolas con cualquier cadena de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001,10,111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𝑀</m:t>
                      </m:r>
                      <m:r>
                        <a:rPr lang="es-CO" i="1">
                          <a:latin typeface="Cambria Math"/>
                        </a:rPr>
                        <m:t>={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 001}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𝐿𝑀</m:t>
                      </m:r>
                      <m:r>
                        <a:rPr lang="es-CO" b="0" i="1" smtClean="0">
                          <a:latin typeface="Cambria Math"/>
                        </a:rPr>
                        <m:t>={001,10,111,001001,10001,111001}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7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Regulares: Concatenación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001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001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</a:rPr>
                        <m:t>1</m:t>
                      </m:r>
                      <m:r>
                        <a:rPr lang="es-CO" i="1">
                          <a:latin typeface="Cambria Math"/>
                        </a:rPr>
                        <m:t>0}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111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</a:rPr>
                        <m:t>11</m:t>
                      </m:r>
                      <m:r>
                        <a:rPr lang="es-CO" i="1">
                          <a:latin typeface="Cambria Math"/>
                        </a:rPr>
                        <m:t>1}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001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001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={001</m:t>
                      </m:r>
                      <m:r>
                        <a:rPr lang="es-CO" b="0" i="1" smtClean="0">
                          <a:latin typeface="Cambria Math"/>
                        </a:rPr>
                        <m:t>001</m:t>
                      </m:r>
                      <m:r>
                        <a:rPr lang="es-CO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001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</a:rPr>
                        <m:t>10</m:t>
                      </m:r>
                      <m:r>
                        <a:rPr lang="es-CO" i="1">
                          <a:latin typeface="Cambria Math"/>
                        </a:rPr>
                        <m:t>001}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111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001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</a:rPr>
                        <m:t>111</m:t>
                      </m:r>
                      <m:r>
                        <a:rPr lang="es-CO" i="1">
                          <a:latin typeface="Cambria Math"/>
                        </a:rPr>
                        <m:t>001}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𝐿𝑀</m:t>
                      </m:r>
                      <m:r>
                        <a:rPr lang="es-CO" i="1">
                          <a:latin typeface="Cambria Math"/>
                        </a:rPr>
                        <m:t>={001,10,111,001001,10001,111001}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82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Regulares: Concatenación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Importante: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𝐿𝑀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𝑀𝐿</m:t>
                      </m:r>
                    </m:oMath>
                  </m:oMathPara>
                </a14:m>
                <a:endParaRPr lang="es-CO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001,10,111,001001,10001,111001</m:t>
                          </m:r>
                        </m:e>
                      </m:d>
                      <m:r>
                        <a:rPr lang="es-CO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{001,10,111,001001,001111}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45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0" y="188640"/>
            <a:ext cx="7678439" cy="228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8136904" cy="2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C:\Users\Julian\AppData\Local\Microsoft\Windows\Temporary Internet Files\Content.IE5\1EL3JR3J\MC900432618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29608" y="2370584"/>
            <a:ext cx="1634480" cy="163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491880" y="4365104"/>
            <a:ext cx="648072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7236296" y="4365104"/>
            <a:ext cx="648072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7519900" y="890969"/>
            <a:ext cx="648072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3451448" y="770756"/>
            <a:ext cx="648072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6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Regulares: Clausura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/>
                  <a:t>La clausura de un lenguaje 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CO" dirty="0"/>
                  <a:t>) representa el conjunto de todas las cadenas que se pueden crear a partir de cualquier número de cadenas de L, con repeticiones y concatenándolos.</a:t>
                </a:r>
              </a:p>
              <a:p>
                <a:r>
                  <a:rPr lang="es-CO" dirty="0"/>
                  <a:t>Recordar que la clausura incluye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s-CO" dirty="0"/>
              </a:p>
              <a:p>
                <a:r>
                  <a:rPr lang="es-CO" dirty="0"/>
                  <a:t>Supongamos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dirty="0"/>
                  <a:t>	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CO" dirty="0"/>
                  <a:t> son todas las cadenas de 0’s	y 1’s			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 r="-2074" b="-12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Regulares: Clausura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/>
                        </a:rPr>
                        <m:t>𝐿</m:t>
                      </m:r>
                      <m:r>
                        <a:rPr lang="es-CO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,0,1,00,11,01,10,…,0000,…,1100,…}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2296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21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" y="2564904"/>
            <a:ext cx="3216470" cy="18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28" y="2204864"/>
            <a:ext cx="3949837" cy="257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C:\Users\Julian\AppData\Local\Microsoft\Windows\Temporary Internet Files\Content.IE5\1EL3JR3J\MC90043261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08" y="2396764"/>
            <a:ext cx="2184364" cy="21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508104" y="2564904"/>
            <a:ext cx="648072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7596336" y="2564904"/>
            <a:ext cx="648072" cy="158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7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Construyendo expresiones regulares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7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algebra de expresiones regulares utiliza:</a:t>
            </a:r>
          </a:p>
          <a:p>
            <a:pPr lvl="1"/>
            <a:r>
              <a:rPr lang="es-CO" dirty="0"/>
              <a:t>Constantes</a:t>
            </a:r>
          </a:p>
          <a:p>
            <a:pPr lvl="1"/>
            <a:r>
              <a:rPr lang="es-CO" dirty="0"/>
              <a:t>Variables</a:t>
            </a:r>
          </a:p>
          <a:p>
            <a:pPr lvl="1"/>
            <a:r>
              <a:rPr lang="es-CO" dirty="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372328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Lenguajes Regulares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073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Supongamos que tenemos una expresión regular (</a:t>
                </a:r>
                <a:r>
                  <a:rPr lang="es-CO" i="1" dirty="0"/>
                  <a:t>E</a:t>
                </a:r>
                <a:r>
                  <a:rPr lang="es-CO" dirty="0"/>
                  <a:t>) que describe el lenguaje que representa </a:t>
                </a:r>
                <a:r>
                  <a:rPr lang="es-CO" i="1" dirty="0"/>
                  <a:t>L(E</a:t>
                </a:r>
                <a:r>
                  <a:rPr lang="es-CO" dirty="0"/>
                  <a:t>). Entonces:</a:t>
                </a:r>
              </a:p>
              <a:p>
                <a:pPr lvl="1"/>
                <a:r>
                  <a:rPr lang="es-CO" dirty="0"/>
                  <a:t>Lo básico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CO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s-CO" dirty="0"/>
                  <a:t> son expresiones regulares, que denotan el lenguaje 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∅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s-CO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CO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  <m:r>
                      <a:rPr lang="es-CO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O">
                        <a:latin typeface="Cambria Math"/>
                        <a:ea typeface="Cambria Math"/>
                      </a:rPr>
                      <m:t>{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CO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s-CO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O">
                        <a:latin typeface="Cambria Math"/>
                        <a:ea typeface="Cambria Math"/>
                      </a:rPr>
                      <m:t>{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∅}</m:t>
                    </m:r>
                  </m:oMath>
                </a14:m>
                <a:r>
                  <a:rPr lang="es-CO" dirty="0"/>
                  <a:t> </a:t>
                </a:r>
              </a:p>
              <a:p>
                <a:pPr lvl="2"/>
                <a:r>
                  <a:rPr lang="es-CO" dirty="0"/>
                  <a:t>Si </a:t>
                </a:r>
                <a:r>
                  <a:rPr lang="es-CO" i="1" dirty="0"/>
                  <a:t>a</a:t>
                </a:r>
                <a:r>
                  <a:rPr lang="es-CO" dirty="0"/>
                  <a:t> es cualquier símbolo, entonces </a:t>
                </a:r>
                <a:r>
                  <a:rPr lang="es-CO" b="1" i="1" dirty="0"/>
                  <a:t>a</a:t>
                </a:r>
                <a:r>
                  <a:rPr lang="es-CO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1" i="0" smtClean="0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b="0" i="0" smtClean="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a</m:t>
                    </m:r>
                    <m:r>
                      <a:rPr lang="es-CO" b="0" i="0" smtClean="0">
                        <a:latin typeface="Cambria Math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68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s-CO" dirty="0"/>
                  <a:t>Lo inductivo</a:t>
                </a:r>
              </a:p>
              <a:p>
                <a:pPr lvl="2"/>
                <a:r>
                  <a:rPr lang="es-CO" dirty="0"/>
                  <a:t>Si E y F son expresiones regulares, entonces E|F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/>
                          </a:rPr>
                          <m:t>E</m:t>
                        </m:r>
                        <m:r>
                          <a:rPr lang="es-CO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L</m:t>
                    </m:r>
                    <m:r>
                      <a:rPr lang="es-CO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F</m:t>
                    </m:r>
                    <m:r>
                      <a:rPr lang="es-CO" b="0" i="0" smtClean="0">
                        <a:latin typeface="Cambria Math"/>
                      </a:rPr>
                      <m:t>)</m:t>
                    </m:r>
                  </m:oMath>
                </a14:m>
                <a:endParaRPr lang="es-CO" dirty="0"/>
              </a:p>
              <a:p>
                <a:pPr lvl="2"/>
                <a:r>
                  <a:rPr lang="es-CO" dirty="0"/>
                  <a:t>Si E y F son expresiones regulares, entonces EF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>
                        <a:latin typeface="Cambria Math"/>
                      </a:rPr>
                      <m:t>L</m:t>
                    </m:r>
                    <m:r>
                      <a:rPr lang="es-CO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>
                        <a:latin typeface="Cambria Math"/>
                      </a:rPr>
                      <m:t>F</m:t>
                    </m:r>
                    <m:r>
                      <a:rPr lang="es-CO">
                        <a:latin typeface="Cambria Math"/>
                      </a:rPr>
                      <m:t>)</m:t>
                    </m:r>
                  </m:oMath>
                </a14:m>
                <a:endParaRPr lang="es-CO" dirty="0"/>
              </a:p>
              <a:p>
                <a:pPr lvl="2"/>
                <a:r>
                  <a:rPr lang="es-CO" dirty="0"/>
                  <a:t>Si E es una expresión regular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CO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</a:rPr>
                          <m:t>(</m:t>
                        </m:r>
                        <m:r>
                          <a:rPr lang="es-CO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dirty="0"/>
              </a:p>
              <a:p>
                <a:pPr lvl="2"/>
                <a:r>
                  <a:rPr lang="es-CO" dirty="0"/>
                  <a:t>Si E es una expresión regular, entonces (E) es una expresión regular que representa el mismo lenguaje que 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O">
                                <a:latin typeface="Cambria Math"/>
                              </a:rPr>
                              <m:t>E</m:t>
                            </m:r>
                          </m:e>
                        </m:d>
                      </m:e>
                    </m:d>
                    <m:r>
                      <a:rPr lang="es-CO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L</m:t>
                    </m:r>
                    <m:r>
                      <a:rPr lang="es-CO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E</m:t>
                    </m:r>
                    <m:r>
                      <a:rPr lang="es-CO" b="0" i="0" smtClean="0">
                        <a:latin typeface="Cambria Math"/>
                      </a:rPr>
                      <m:t>)</m:t>
                    </m:r>
                  </m:oMath>
                </a14:m>
                <a:endParaRPr lang="es-CO" dirty="0"/>
              </a:p>
              <a:p>
                <a:pPr lvl="2"/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5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Se tiene el siguiente alfabeto: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Se tiene la siguiente expresión regular: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i="1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𝑏𝑏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Julian\AppData\Local\Microsoft\Windows\Temporary Internet Files\Content.IE5\HE6RHOVK\MP90043940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23754"/>
            <a:ext cx="2304256" cy="248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563888" y="4293096"/>
                <a:ext cx="50405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000" dirty="0"/>
                  <a:t>¿Qué palabras genera la expresión regular?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s-CO" sz="4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4000" i="1"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d>
                      <m:r>
                        <a:rPr lang="es-CO" sz="4000" b="0" i="1" smtClean="0">
                          <a:latin typeface="Cambria Math"/>
                          <a:ea typeface="Cambria Math"/>
                        </a:rPr>
                        <m:t>=?</m:t>
                      </m:r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293096"/>
                <a:ext cx="5040560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4358" t="-5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6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3200" dirty="0"/>
              <a:t>Recordar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contenido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lvl="2" indent="-285750"/>
                <a:r>
                  <a:rPr lang="es-CO" sz="2800" dirty="0"/>
                  <a:t>Si </a:t>
                </a:r>
                <a:r>
                  <a:rPr lang="es-CO" sz="2800" i="1" dirty="0"/>
                  <a:t>a</a:t>
                </a:r>
                <a:r>
                  <a:rPr lang="es-CO" sz="2800" dirty="0"/>
                  <a:t> es cualquier símbolo, entonces </a:t>
                </a:r>
                <a:r>
                  <a:rPr lang="es-CO" sz="2800" b="1" i="1" dirty="0"/>
                  <a:t>a</a:t>
                </a:r>
                <a:r>
                  <a:rPr lang="es-CO" sz="2800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a</m:t>
                    </m:r>
                    <m:r>
                      <a:rPr lang="es-CO" sz="2800">
                        <a:latin typeface="Cambria Math"/>
                      </a:rPr>
                      <m:t>}</m:t>
                    </m:r>
                  </m:oMath>
                </a14:m>
                <a:endParaRPr lang="es-CO" sz="2800" dirty="0">
                  <a:latin typeface="Cambria Math"/>
                </a:endParaRPr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  <m:r>
                          <a:rPr lang="es-CO" sz="28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sz="2800" i="1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r>
                      <a:rPr lang="es-CO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F</m:t>
                    </m:r>
                    <m:r>
                      <a:rPr lang="es-CO" sz="280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(</m:t>
                        </m:r>
                        <m:r>
                          <a:rPr lang="es-CO" sz="28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endParaRPr lang="es-CO" sz="3600" dirty="0"/>
              </a:p>
            </p:txBody>
          </p:sp>
        </mc:Choice>
        <mc:Fallback xmlns="">
          <p:sp>
            <p:nvSpPr>
              <p:cNvPr id="7" name="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564" t="-13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800" dirty="0">
                    <a:latin typeface="Cambria Math"/>
                    <a:ea typeface="Cambria Math"/>
                  </a:rPr>
                  <a:t>Tenemos: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O" sz="28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2800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O" sz="28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sz="2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𝑏𝑏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Sea A compuesto por E y F, ambas expresiones regulares, tenemos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2800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𝐸𝐹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O" sz="28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sz="2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𝑏𝑏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Donde: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O" sz="280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𝑏𝑏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9" name="8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4"/>
                <a:stretch>
                  <a:fillRect l="-3167" t="-1543" b="-154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40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Recordar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contenido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lvl="2" indent="-285750"/>
                <a:r>
                  <a:rPr lang="es-CO" sz="2800" dirty="0"/>
                  <a:t>Si </a:t>
                </a:r>
                <a:r>
                  <a:rPr lang="es-CO" sz="2800" i="1" dirty="0"/>
                  <a:t>a</a:t>
                </a:r>
                <a:r>
                  <a:rPr lang="es-CO" sz="2800" dirty="0"/>
                  <a:t> es cualquier símbolo, entonces </a:t>
                </a:r>
                <a:r>
                  <a:rPr lang="es-CO" sz="2800" b="1" i="1" dirty="0"/>
                  <a:t>a</a:t>
                </a:r>
                <a:r>
                  <a:rPr lang="es-CO" sz="2800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a</m:t>
                    </m:r>
                    <m:r>
                      <a:rPr lang="es-CO" sz="2800">
                        <a:latin typeface="Cambria Math"/>
                      </a:rPr>
                      <m:t>}</m:t>
                    </m:r>
                  </m:oMath>
                </a14:m>
                <a:endParaRPr lang="es-CO" sz="2800" dirty="0">
                  <a:latin typeface="Cambria Math"/>
                </a:endParaRPr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  <m:r>
                          <a:rPr lang="es-CO" sz="28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sz="2800" i="1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r>
                      <a:rPr lang="es-CO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F</m:t>
                    </m:r>
                    <m:r>
                      <a:rPr lang="es-CO" sz="280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(</m:t>
                        </m:r>
                        <m:r>
                          <a:rPr lang="es-CO" sz="28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endParaRPr lang="es-CO" sz="3600" dirty="0"/>
              </a:p>
            </p:txBody>
          </p:sp>
        </mc:Choice>
        <mc:Fallback xmlns="">
          <p:sp>
            <p:nvSpPr>
              <p:cNvPr id="7" name="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564" t="-13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Continuando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19463" cy="3951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800" dirty="0">
                    <a:latin typeface="Cambria Math"/>
                    <a:ea typeface="Cambria Math"/>
                  </a:rPr>
                  <a:t>Tenemos: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2800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𝐸𝐹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O" sz="28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e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𝑏𝑏</m:t>
                          </m:r>
                        </m:e>
                      </m:d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Donde: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O" sz="280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𝑏𝑏</m:t>
                      </m:r>
                      <m:r>
                        <a:rPr lang="es-CO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Ahora se debe analizar por separado los lenguajes que se generan a partir de E y 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CO" sz="2800" i="1">
                          <a:latin typeface="Cambria Math"/>
                        </a:rPr>
                        <m:t>=</m:t>
                      </m:r>
                      <m:r>
                        <a:rPr lang="es-CO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</a:rPr>
                            <m:t>𝐸𝐹</m:t>
                          </m:r>
                        </m:e>
                      </m:d>
                      <m:r>
                        <a:rPr lang="es-CO" sz="2800" i="1">
                          <a:latin typeface="Cambria Math"/>
                        </a:rPr>
                        <m:t>=</m:t>
                      </m:r>
                      <m:r>
                        <a:rPr lang="es-CO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s-CO" sz="2800" i="1">
                          <a:latin typeface="Cambria Math"/>
                        </a:rPr>
                        <m:t>𝐿</m:t>
                      </m:r>
                      <m:r>
                        <a:rPr lang="es-CO" sz="2800" i="1">
                          <a:latin typeface="Cambria Math"/>
                        </a:rPr>
                        <m:t>(</m:t>
                      </m:r>
                      <m:r>
                        <a:rPr lang="es-CO" sz="2800" i="1">
                          <a:latin typeface="Cambria Math"/>
                        </a:rPr>
                        <m:t>𝐹</m:t>
                      </m:r>
                      <m:r>
                        <a:rPr lang="es-CO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8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19463" cy="3951288"/>
              </a:xfrm>
              <a:blipFill rotWithShape="1">
                <a:blip r:embed="rId4"/>
                <a:stretch>
                  <a:fillRect l="-2962" t="-1543" b="-46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735038" y="4005064"/>
            <a:ext cx="3404914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8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Recordar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contenido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lvl="2" indent="-285750"/>
                <a:r>
                  <a:rPr lang="es-CO" sz="2800" dirty="0"/>
                  <a:t>Si </a:t>
                </a:r>
                <a:r>
                  <a:rPr lang="es-CO" sz="2800" i="1" dirty="0"/>
                  <a:t>a</a:t>
                </a:r>
                <a:r>
                  <a:rPr lang="es-CO" sz="2800" dirty="0"/>
                  <a:t> es cualquier símbolo, entonces </a:t>
                </a:r>
                <a:r>
                  <a:rPr lang="es-CO" sz="2800" b="1" i="1" dirty="0"/>
                  <a:t>a</a:t>
                </a:r>
                <a:r>
                  <a:rPr lang="es-CO" sz="2800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a</m:t>
                    </m:r>
                    <m:r>
                      <a:rPr lang="es-CO" sz="2800">
                        <a:latin typeface="Cambria Math"/>
                      </a:rPr>
                      <m:t>}</m:t>
                    </m:r>
                  </m:oMath>
                </a14:m>
                <a:endParaRPr lang="es-CO" sz="2800" dirty="0">
                  <a:latin typeface="Cambria Math"/>
                </a:endParaRPr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  <m:r>
                          <a:rPr lang="es-CO" sz="28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sz="2800" i="1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r>
                      <a:rPr lang="es-CO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F</m:t>
                    </m:r>
                    <m:r>
                      <a:rPr lang="es-CO" sz="280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(</m:t>
                        </m:r>
                        <m:r>
                          <a:rPr lang="es-CO" sz="28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endParaRPr lang="es-CO" sz="3600" dirty="0"/>
              </a:p>
            </p:txBody>
          </p:sp>
        </mc:Choice>
        <mc:Fallback xmlns="">
          <p:sp>
            <p:nvSpPr>
              <p:cNvPr id="7" name="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564" t="-13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Analizando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800" dirty="0">
                    <a:latin typeface="Cambria Math"/>
                    <a:ea typeface="Cambria Math"/>
                  </a:rPr>
                  <a:t>Tenemos: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Sea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CO" sz="28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s-CO" sz="2800" b="0" i="1" smtClean="0">
                        <a:latin typeface="Cambria Math"/>
                      </a:rPr>
                      <m:t>=</m:t>
                    </m:r>
                    <m:r>
                      <a:rPr lang="es-CO" sz="28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s-CO" sz="2800" dirty="0"/>
                  <a:t> 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))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b="0" dirty="0"/>
                  <a:t>Dado que el lenguaje que representa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CO" sz="2800" b="0" dirty="0"/>
                  <a:t> es la clausura del lenguaje que representa G, se analiza: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b="0" dirty="0"/>
                  <a:t> </a:t>
                </a:r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/>
                      </a:rPr>
                      <m:t>𝐺</m:t>
                    </m:r>
                    <m:r>
                      <a:rPr lang="es-CO" sz="2800" b="0" i="1" smtClean="0">
                        <a:latin typeface="Cambria Math"/>
                      </a:rPr>
                      <m:t>=(</m:t>
                    </m:r>
                    <m:r>
                      <a:rPr lang="es-CO" sz="2800" b="0" i="1" smtClean="0">
                        <a:latin typeface="Cambria Math"/>
                      </a:rPr>
                      <m:t>𝑎</m:t>
                    </m:r>
                    <m:r>
                      <a:rPr lang="es-CO" sz="2800" b="0" i="1" smtClean="0">
                        <a:latin typeface="Cambria Math"/>
                      </a:rPr>
                      <m:t>|</m:t>
                    </m:r>
                    <m:r>
                      <a:rPr lang="es-CO" sz="2800" b="0" i="1" smtClean="0">
                        <a:latin typeface="Cambria Math"/>
                      </a:rPr>
                      <m:t>𝑏</m:t>
                    </m:r>
                    <m:r>
                      <a:rPr lang="es-CO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8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3167" t="-1543" r="-452" b="-679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755576" y="5013176"/>
            <a:ext cx="2664296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41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Recordar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contenido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lvl="2" indent="-285750"/>
                <a:r>
                  <a:rPr lang="es-CO" sz="2800" dirty="0"/>
                  <a:t>Si </a:t>
                </a:r>
                <a:r>
                  <a:rPr lang="es-CO" sz="2800" i="1" dirty="0"/>
                  <a:t>a</a:t>
                </a:r>
                <a:r>
                  <a:rPr lang="es-CO" sz="2800" dirty="0"/>
                  <a:t> es cualquier símbolo, entonces </a:t>
                </a:r>
                <a:r>
                  <a:rPr lang="es-CO" sz="2800" b="1" i="1" dirty="0"/>
                  <a:t>a</a:t>
                </a:r>
                <a:r>
                  <a:rPr lang="es-CO" sz="2800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a</m:t>
                    </m:r>
                    <m:r>
                      <a:rPr lang="es-CO" sz="2800">
                        <a:latin typeface="Cambria Math"/>
                      </a:rPr>
                      <m:t>}</m:t>
                    </m:r>
                  </m:oMath>
                </a14:m>
                <a:endParaRPr lang="es-CO" sz="2800" dirty="0">
                  <a:latin typeface="Cambria Math"/>
                </a:endParaRPr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  <m:r>
                          <a:rPr lang="es-CO" sz="28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sz="2800" i="1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r>
                      <a:rPr lang="es-CO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F</m:t>
                    </m:r>
                    <m:r>
                      <a:rPr lang="es-CO" sz="280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(</m:t>
                        </m:r>
                        <m:r>
                          <a:rPr lang="es-CO" sz="28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endParaRPr lang="es-CO" sz="3600" dirty="0"/>
              </a:p>
            </p:txBody>
          </p:sp>
        </mc:Choice>
        <mc:Fallback xmlns="">
          <p:sp>
            <p:nvSpPr>
              <p:cNvPr id="7" name="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564" t="-13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Analizando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sz="2800" dirty="0">
                    <a:latin typeface="Cambria Math"/>
                    <a:ea typeface="Cambria Math"/>
                  </a:rPr>
                  <a:t>Tenemos: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b="0" dirty="0"/>
                  <a:t> </a:t>
                </a:r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/>
                      </a:rPr>
                      <m:t>𝐺</m:t>
                    </m:r>
                    <m:r>
                      <a:rPr lang="es-CO" sz="2800" b="0" i="1" smtClean="0">
                        <a:latin typeface="Cambria Math"/>
                      </a:rPr>
                      <m:t>=(</m:t>
                    </m:r>
                    <m:r>
                      <a:rPr lang="es-CO" sz="2800" b="0" i="1" smtClean="0">
                        <a:latin typeface="Cambria Math"/>
                      </a:rPr>
                      <m:t>𝑎</m:t>
                    </m:r>
                    <m:r>
                      <a:rPr lang="es-CO" sz="2800" b="0" i="1" smtClean="0">
                        <a:latin typeface="Cambria Math"/>
                      </a:rPr>
                      <m:t>|</m:t>
                    </m:r>
                    <m:r>
                      <a:rPr lang="es-CO" sz="2800" b="0" i="1" smtClean="0">
                        <a:latin typeface="Cambria Math"/>
                      </a:rPr>
                      <m:t>𝑏</m:t>
                    </m:r>
                    <m:r>
                      <a:rPr lang="es-CO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⋃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O" sz="2800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CO" sz="2800" dirty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s-CO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sz="2800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8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3167" t="-15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739602" y="4005064"/>
            <a:ext cx="3400350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2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Lo que quiere decir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	Es que solo hay dos palabras que G puede 	aceptar: </a:t>
                </a:r>
                <a:r>
                  <a:rPr lang="es-CO" i="1" dirty="0"/>
                  <a:t>a y b</a:t>
                </a:r>
                <a:endParaRPr lang="es-CO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477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Recordar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contenido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lvl="2" indent="-285750"/>
                <a:r>
                  <a:rPr lang="es-CO" sz="2800" dirty="0"/>
                  <a:t>Si </a:t>
                </a:r>
                <a:r>
                  <a:rPr lang="es-CO" sz="2800" i="1" dirty="0"/>
                  <a:t>a</a:t>
                </a:r>
                <a:r>
                  <a:rPr lang="es-CO" sz="2800" dirty="0"/>
                  <a:t> es cualquier símbolo, entonces </a:t>
                </a:r>
                <a:r>
                  <a:rPr lang="es-CO" sz="2800" b="1" i="1" dirty="0"/>
                  <a:t>a</a:t>
                </a:r>
                <a:r>
                  <a:rPr lang="es-CO" sz="2800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a</m:t>
                    </m:r>
                    <m:r>
                      <a:rPr lang="es-CO" sz="2800">
                        <a:latin typeface="Cambria Math"/>
                      </a:rPr>
                      <m:t>}</m:t>
                    </m:r>
                  </m:oMath>
                </a14:m>
                <a:endParaRPr lang="es-CO" sz="2800" dirty="0">
                  <a:latin typeface="Cambria Math"/>
                </a:endParaRPr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  <m:r>
                          <a:rPr lang="es-CO" sz="28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sz="2800" i="1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r>
                      <a:rPr lang="es-CO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F</m:t>
                    </m:r>
                    <m:r>
                      <a:rPr lang="es-CO" sz="280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(</m:t>
                        </m:r>
                        <m:r>
                          <a:rPr lang="es-CO" sz="28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endParaRPr lang="es-CO" sz="3600" dirty="0"/>
              </a:p>
            </p:txBody>
          </p:sp>
        </mc:Choice>
        <mc:Fallback xmlns="">
          <p:sp>
            <p:nvSpPr>
              <p:cNvPr id="7" name="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564" t="-13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Retomando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sz="2800" dirty="0">
                    <a:latin typeface="Cambria Math"/>
                    <a:ea typeface="Cambria Math"/>
                  </a:rPr>
                  <a:t>Tenemos: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s-CO" sz="2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Sea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CO" sz="28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s-CO" sz="2800" b="0" i="1" smtClean="0">
                        <a:latin typeface="Cambria Math"/>
                      </a:rPr>
                      <m:t>=</m:t>
                    </m:r>
                    <m:r>
                      <a:rPr lang="es-CO" sz="28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s-CO" sz="2800" dirty="0"/>
                  <a:t> 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))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({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O" sz="2800" b="0" i="1" smtClean="0">
                              <a:latin typeface="Cambria Math"/>
                            </a:rPr>
                            <m:t>})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8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3167" t="-15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3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Lo que quiere decir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</a:rPr>
                            <m:t>𝐿</m:t>
                          </m:r>
                          <m:r>
                            <a:rPr lang="es-CO" i="1">
                              <a:latin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</a:rPr>
                            <m:t>𝐺</m:t>
                          </m:r>
                          <m:r>
                            <a:rPr lang="es-CO" i="1">
                              <a:latin typeface="Cambria Math"/>
                            </a:rPr>
                            <m:t>))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({</m:t>
                          </m:r>
                          <m:r>
                            <a:rPr lang="es-CO" i="1">
                              <a:latin typeface="Cambria Math"/>
                            </a:rPr>
                            <m:t>𝑎</m:t>
                          </m:r>
                          <m:r>
                            <a:rPr lang="es-CO" i="1">
                              <a:latin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</a:rPr>
                            <m:t>𝑏</m:t>
                          </m:r>
                          <m:r>
                            <a:rPr lang="es-CO" i="1">
                              <a:latin typeface="Cambria Math"/>
                            </a:rPr>
                            <m:t>})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	Se puede formar cualquier palabra que 	contenga a y 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𝑎𝑏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𝑏𝑎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𝑏𝑏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𝑎𝑎𝑏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7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Lenguajes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Recordar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L se conoce como un lenguaje regular</a:t>
                </a:r>
              </a:p>
              <a:p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𝐴𝐹𝑁𝐷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𝐴𝐹𝐷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490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Recordar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contenido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lvl="2" indent="-285750"/>
                <a:r>
                  <a:rPr lang="es-CO" sz="2800" dirty="0"/>
                  <a:t>Si </a:t>
                </a:r>
                <a:r>
                  <a:rPr lang="es-CO" sz="2800" i="1" dirty="0"/>
                  <a:t>a</a:t>
                </a:r>
                <a:r>
                  <a:rPr lang="es-CO" sz="2800" dirty="0"/>
                  <a:t> es cualquier símbolo, entonces </a:t>
                </a:r>
                <a:r>
                  <a:rPr lang="es-CO" sz="2800" b="1" i="1" dirty="0"/>
                  <a:t>a</a:t>
                </a:r>
                <a:r>
                  <a:rPr lang="es-CO" sz="2800" dirty="0"/>
                  <a:t> es una expresión regular.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>
                            <a:latin typeface="Cambria Math"/>
                          </a:rPr>
                          <m:t>𝐚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a</m:t>
                    </m:r>
                    <m:r>
                      <a:rPr lang="es-CO" sz="2800">
                        <a:latin typeface="Cambria Math"/>
                      </a:rPr>
                      <m:t>}</m:t>
                    </m:r>
                  </m:oMath>
                </a14:m>
                <a:endParaRPr lang="es-CO" sz="2800" dirty="0">
                  <a:latin typeface="Cambria Math"/>
                </a:endParaRPr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  <m:r>
                          <a:rPr lang="es-CO" sz="2800" b="0" i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a:rPr lang="es-CO" sz="2800" i="1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EF</m:t>
                        </m:r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sz="2800">
                            <a:latin typeface="Cambria Math"/>
                          </a:rP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r>
                      <a:rPr lang="es-CO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F</m:t>
                    </m:r>
                    <m:r>
                      <a:rPr lang="es-CO" sz="2800">
                        <a:latin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285750" lvl="2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s-CO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i="1">
                            <a:latin typeface="Cambria Math"/>
                          </a:rPr>
                          <m:t>(</m:t>
                        </m:r>
                        <m:r>
                          <a:rPr lang="es-CO" sz="28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s-CO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CO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sz="2800" dirty="0"/>
              </a:p>
              <a:p>
                <a:pPr marL="0" indent="0">
                  <a:buNone/>
                </a:pPr>
                <a:endParaRPr lang="es-CO" sz="3600" dirty="0"/>
              </a:p>
            </p:txBody>
          </p:sp>
        </mc:Choice>
        <mc:Fallback xmlns="">
          <p:sp>
            <p:nvSpPr>
              <p:cNvPr id="7" name="6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564" t="-13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Analizando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27985" y="2174875"/>
                <a:ext cx="4258816" cy="395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sz="2800" dirty="0">
                    <a:latin typeface="Cambria Math"/>
                    <a:ea typeface="Cambria Math"/>
                  </a:rPr>
                  <a:t>Tenemos:</a:t>
                </a:r>
              </a:p>
              <a:p>
                <a:pPr marL="0" indent="0">
                  <a:buNone/>
                </a:pPr>
                <a:r>
                  <a:rPr lang="es-CO" sz="2800" dirty="0"/>
                  <a:t>	</a:t>
                </a:r>
                <a:r>
                  <a:rPr lang="es-CO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CO" sz="2800" i="1">
                        <a:latin typeface="Cambria Math"/>
                        <a:ea typeface="Cambria Math"/>
                      </a:rPr>
                      <m:t>𝐹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= (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|</m:t>
                    </m:r>
                    <m:r>
                      <a:rPr lang="es-CO" sz="2800" i="1">
                        <a:latin typeface="Cambria Math"/>
                        <a:ea typeface="Cambria Math"/>
                      </a:rPr>
                      <m:t>𝑏𝑏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CO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𝑏𝑏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⋃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𝑏𝑏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  <a:ea typeface="Cambria Math"/>
                            </a:rPr>
                            <m:t>𝑏𝑏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𝑏𝑏</m:t>
                      </m:r>
                      <m:r>
                        <a:rPr lang="es-CO" sz="28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s-CO" sz="2800" dirty="0"/>
              </a:p>
              <a:p>
                <a:pPr marL="0" indent="0">
                  <a:buNone/>
                </a:pPr>
                <a:r>
                  <a:rPr lang="es-CO" sz="2800" dirty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sz="2800" b="0" i="1" smtClean="0">
                          <a:latin typeface="Cambria Math"/>
                        </a:rPr>
                        <m:t>={</m:t>
                      </m:r>
                      <m:r>
                        <a:rPr lang="es-CO" sz="2800" b="0" i="1" smtClean="0">
                          <a:latin typeface="Cambria Math"/>
                        </a:rPr>
                        <m:t>𝑎</m:t>
                      </m:r>
                      <m:r>
                        <a:rPr lang="es-CO" sz="2800" b="0" i="1" smtClean="0">
                          <a:latin typeface="Cambria Math"/>
                        </a:rPr>
                        <m:t>,</m:t>
                      </m:r>
                      <m:r>
                        <a:rPr lang="es-CO" sz="2800" b="0" i="1" smtClean="0">
                          <a:latin typeface="Cambria Math"/>
                        </a:rPr>
                        <m:t>𝑏𝑏</m:t>
                      </m:r>
                      <m:r>
                        <a:rPr lang="es-CO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8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27985" y="2174875"/>
                <a:ext cx="4258816" cy="3951288"/>
              </a:xfrm>
              <a:blipFill rotWithShape="1">
                <a:blip r:embed="rId3"/>
                <a:stretch>
                  <a:fillRect l="-2861" t="-15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683568" y="4005064"/>
            <a:ext cx="3456384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9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Lo que quiere decir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={</m:t>
                      </m:r>
                      <m:r>
                        <a:rPr lang="es-CO" i="1">
                          <a:latin typeface="Cambria Math"/>
                        </a:rPr>
                        <m:t>𝑎</m:t>
                      </m:r>
                      <m:r>
                        <a:rPr lang="es-CO" i="1">
                          <a:latin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</a:rPr>
                        <m:t>𝑏𝑏</m:t>
                      </m:r>
                      <m:r>
                        <a:rPr lang="es-CO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	Es que solo hay dos palabras que F puede 	aceptar: </a:t>
                </a:r>
                <a:r>
                  <a:rPr lang="es-CO" i="1" dirty="0"/>
                  <a:t>a y </a:t>
                </a:r>
                <a:r>
                  <a:rPr lang="es-CO" i="1" dirty="0" err="1"/>
                  <a:t>bb</a:t>
                </a:r>
                <a:endParaRPr lang="es-CO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72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/>
                  <a:t>Sabemos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r>
                        <a:rPr lang="es-CO" i="1" smtClean="0">
                          <a:latin typeface="Cambria Math"/>
                        </a:rPr>
                        <m:t>{</m:t>
                      </m:r>
                      <m:r>
                        <a:rPr lang="es-CO" i="1" smtClean="0">
                          <a:latin typeface="Cambria Math"/>
                        </a:rPr>
                        <m:t>𝑎</m:t>
                      </m:r>
                      <m:r>
                        <a:rPr lang="es-CO" i="1" smtClean="0">
                          <a:latin typeface="Cambria Math"/>
                        </a:rPr>
                        <m:t>,</m:t>
                      </m:r>
                      <m:r>
                        <a:rPr lang="es-CO" i="1" smtClean="0">
                          <a:latin typeface="Cambria Math"/>
                        </a:rPr>
                        <m:t>𝑏𝑏</m:t>
                      </m:r>
                      <m:r>
                        <a:rPr lang="es-CO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𝑎𝑏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𝑏𝑏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Retomando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𝐸𝐹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𝐿</m:t>
                      </m:r>
                      <m:r>
                        <a:rPr lang="es-CO" i="1">
                          <a:latin typeface="Cambria Math"/>
                        </a:rPr>
                        <m:t>(</m:t>
                      </m:r>
                      <m:r>
                        <a:rPr lang="es-CO" i="1">
                          <a:latin typeface="Cambria Math"/>
                        </a:rPr>
                        <m:t>𝐹</m:t>
                      </m:r>
                      <m:r>
                        <a:rPr lang="es-CO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𝑎𝑏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𝑏𝑎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𝑏𝑏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,…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{</m:t>
                      </m:r>
                      <m:r>
                        <a:rPr lang="es-CO" i="1">
                          <a:latin typeface="Cambria Math"/>
                        </a:rPr>
                        <m:t>𝑎</m:t>
                      </m:r>
                      <m:r>
                        <a:rPr lang="es-CO" i="1">
                          <a:latin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</a:rPr>
                        <m:t>𝑏𝑏</m:t>
                      </m:r>
                      <m:r>
                        <a:rPr lang="es-CO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Recordando la concatenación de dos lenguajes: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𝑏𝑏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𝑎𝑎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𝑎𝑏𝑏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𝑏𝑎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𝑏𝑏𝑏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𝑎𝑎𝑎</m:t>
                      </m:r>
                      <m:r>
                        <a:rPr lang="es-CO" b="0" i="1" smtClean="0">
                          <a:latin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</a:rPr>
                        <m:t>𝑎𝑎𝑏𝑏</m:t>
                      </m:r>
                      <m:r>
                        <a:rPr lang="es-CO" b="0" i="1" smtClean="0"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73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Se tiene el siguiente alfabeto: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Se tiene la siguiente expresión regular: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i="1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Julian\AppData\Local\Microsoft\Windows\Temporary Internet Files\Content.IE5\HE6RHOVK\MP90043940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23754"/>
            <a:ext cx="2304256" cy="248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563888" y="4293096"/>
                <a:ext cx="50405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000" dirty="0"/>
                  <a:t>¿Qué palabras genera la expresión regular?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s-CO" sz="4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4000" i="1"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d>
                      <m:r>
                        <a:rPr lang="es-CO" sz="4000" b="0" i="1" smtClean="0">
                          <a:latin typeface="Cambria Math"/>
                          <a:ea typeface="Cambria Math"/>
                        </a:rPr>
                        <m:t>=?</m:t>
                      </m:r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293096"/>
                <a:ext cx="5040560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4358" t="-5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53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i="1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((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es-CO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s-CO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i="1"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d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𝑎𝑎𝑎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,..} ({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}⋃{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})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𝑎𝑎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𝑎𝑎𝑎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,..} ({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})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i="1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)={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𝑎𝑎𝑎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𝑎𝑎𝑏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,..}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591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Ejercicios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solo contengan máximo un 1 y mínimo un 1</a:t>
                </a:r>
              </a:p>
              <a:p>
                <a:pPr marL="457200" lvl="1" indent="0">
                  <a:buNone/>
                </a:pPr>
                <a:r>
                  <a:rPr lang="es-CO" dirty="0"/>
                  <a:t>Ejemplo:</a:t>
                </a:r>
              </a:p>
              <a:p>
                <a:pPr marL="457200" lvl="1" indent="0">
                  <a:buNone/>
                </a:pPr>
                <a:r>
                  <a:rPr lang="es-CO" dirty="0"/>
                  <a:t>	1</a:t>
                </a:r>
              </a:p>
              <a:p>
                <a:pPr marL="457200" lvl="1" indent="0">
                  <a:buNone/>
                </a:pPr>
                <a:r>
                  <a:rPr lang="es-CO" dirty="0"/>
                  <a:t>	000010000</a:t>
                </a:r>
              </a:p>
              <a:p>
                <a:pPr marL="457200" lvl="1" indent="0">
                  <a:buNone/>
                </a:pPr>
                <a:r>
                  <a:rPr lang="es-CO" dirty="0"/>
                  <a:t>	01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6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Ejercicios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al menos tenga un 1</a:t>
                </a:r>
              </a:p>
              <a:p>
                <a:pPr marL="457200" lvl="1" indent="0">
                  <a:buNone/>
                </a:pPr>
                <a:r>
                  <a:rPr lang="es-CO" dirty="0"/>
                  <a:t>Ejemplo:</a:t>
                </a:r>
              </a:p>
              <a:p>
                <a:pPr marL="457200" lvl="1" indent="0">
                  <a:buNone/>
                </a:pPr>
                <a:r>
                  <a:rPr lang="es-CO" dirty="0"/>
                  <a:t>	1</a:t>
                </a:r>
              </a:p>
              <a:p>
                <a:pPr marL="457200" lvl="1" indent="0">
                  <a:buNone/>
                </a:pPr>
                <a:r>
                  <a:rPr lang="es-CO" dirty="0"/>
                  <a:t>	01</a:t>
                </a:r>
              </a:p>
              <a:p>
                <a:pPr marL="457200" lvl="1" indent="0">
                  <a:buNone/>
                </a:pPr>
                <a:r>
                  <a:rPr lang="es-CO" dirty="0"/>
                  <a:t>	10</a:t>
                </a:r>
              </a:p>
              <a:p>
                <a:pPr marL="457200" lvl="1" indent="0">
                  <a:buNone/>
                </a:pPr>
                <a:r>
                  <a:rPr lang="es-CO" dirty="0"/>
                  <a:t>	10101010101010</a:t>
                </a:r>
              </a:p>
              <a:p>
                <a:pPr marL="457200" lvl="1" indent="0">
                  <a:buNone/>
                </a:pPr>
                <a:r>
                  <a:rPr lang="es-CO" dirty="0"/>
                  <a:t>	010101000011101010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69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Ejercicios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al menos tenga un par de 00</a:t>
                </a:r>
              </a:p>
              <a:p>
                <a:pPr marL="0" indent="0">
                  <a:buNone/>
                </a:pPr>
                <a:r>
                  <a:rPr lang="es-CO" dirty="0"/>
                  <a:t>	Ejemplo:</a:t>
                </a:r>
              </a:p>
              <a:p>
                <a:pPr marL="0" indent="0">
                  <a:buNone/>
                </a:pPr>
                <a:r>
                  <a:rPr lang="es-CO" dirty="0"/>
                  <a:t>		00</a:t>
                </a:r>
              </a:p>
              <a:p>
                <a:pPr marL="0" indent="0">
                  <a:buNone/>
                </a:pPr>
                <a:r>
                  <a:rPr lang="es-CO" dirty="0"/>
                  <a:t>		000111100</a:t>
                </a:r>
              </a:p>
              <a:p>
                <a:pPr marL="0" indent="0">
                  <a:buNone/>
                </a:pPr>
                <a:r>
                  <a:rPr lang="es-CO" dirty="0"/>
                  <a:t>		011100111010110101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62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Ejercicios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solo contengan máximo un 1</a:t>
                </a:r>
              </a:p>
              <a:p>
                <a:pPr marL="0" indent="0">
                  <a:buNone/>
                </a:pPr>
                <a:r>
                  <a:rPr lang="es-CO" dirty="0"/>
                  <a:t>	Ejemplo:</a:t>
                </a:r>
              </a:p>
              <a:p>
                <a:pPr marL="0" indent="0">
                  <a:buNone/>
                </a:pPr>
                <a:r>
                  <a:rPr lang="es-CO" dirty="0"/>
                  <a:t>		0</a:t>
                </a:r>
              </a:p>
              <a:p>
                <a:pPr marL="0" indent="0">
                  <a:buNone/>
                </a:pPr>
                <a:r>
                  <a:rPr lang="es-CO" dirty="0"/>
                  <a:t>		010000</a:t>
                </a:r>
              </a:p>
              <a:p>
                <a:pPr marL="0" indent="0">
                  <a:buNone/>
                </a:pPr>
                <a:r>
                  <a:rPr lang="es-CO" dirty="0"/>
                  <a:t>		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		10000000000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33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8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solo contengan máximo un 1 y mínimo un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R</m:t>
                      </m:r>
                      <m:r>
                        <a:rPr lang="es-CO" b="0" i="0" smtClean="0">
                          <a:latin typeface="Cambria Math"/>
                        </a:rPr>
                        <m:t>: </m:t>
                      </m:r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1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al menos tenga un 1 </a:t>
                </a:r>
                <a:endParaRPr lang="es-CO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>
                          <a:latin typeface="Cambria Math"/>
                        </a:rPr>
                        <m:t>R</m:t>
                      </m:r>
                      <m:r>
                        <a:rPr lang="es-CO">
                          <a:latin typeface="Cambria Math"/>
                        </a:rPr>
                        <m:t>: 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</a:rPr>
                            <m:t>0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|1)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i="1">
                          <a:latin typeface="Cambria Math"/>
                        </a:rPr>
                        <m:t>1</m:t>
                      </m:r>
                      <m:r>
                        <a:rPr lang="es-CO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0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|1)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5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 regulares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9181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Construyendo Expresiones Regulares: 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al menos tenga un par de 00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>
                          <a:latin typeface="Cambria Math"/>
                        </a:rPr>
                        <m:t>R</m:t>
                      </m:r>
                      <m:r>
                        <a:rPr lang="es-CO">
                          <a:latin typeface="Cambria Math"/>
                        </a:rPr>
                        <m:t>: 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(0|1)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i="1">
                          <a:latin typeface="Cambria Math"/>
                        </a:rPr>
                        <m:t>00(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0|1)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={0,1}</m:t>
                    </m:r>
                  </m:oMath>
                </a14:m>
                <a:r>
                  <a:rPr lang="es-CO" dirty="0"/>
                  <a:t> Escribir una expresión regular que describa palabras que solo contengan máximo un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𝑅</m:t>
                      </m:r>
                      <m:r>
                        <a:rPr lang="es-CO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|(0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(0|1)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s-CO" dirty="0"/>
              </a:p>
              <a:p>
                <a:pPr marL="0" indent="0" algn="ctr">
                  <a:buNone/>
                </a:pPr>
                <a:r>
                  <a:rPr lang="es-CO" dirty="0"/>
                  <a:t>Alternativa: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s-CO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s-CO" i="1">
                        <a:latin typeface="Cambria Math"/>
                      </a:rPr>
                      <m:t>(</m:t>
                    </m:r>
                    <m:r>
                      <a:rPr lang="es-CO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s-CO" i="1">
                        <a:latin typeface="Cambria Math"/>
                      </a:rPr>
                      <m:t>|1)</m:t>
                    </m:r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s-CO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2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798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Autómatas finitos y expresiones regulares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743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Autómatas y Expresiones Regulares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aproximación de las expresiones regulares para describir lenguajes es diferente a la aproximación de autómatas.</a:t>
            </a:r>
          </a:p>
          <a:p>
            <a:r>
              <a:rPr lang="es-CO" dirty="0"/>
              <a:t>Tanto las expresiones regulares como los autómatas representan los mismos lenguajes.</a:t>
            </a:r>
          </a:p>
        </p:txBody>
      </p:sp>
    </p:spTree>
    <p:extLst>
      <p:ext uri="{BB962C8B-B14F-4D97-AF65-F5344CB8AC3E}">
        <p14:creationId xmlns:p14="http://schemas.microsoft.com/office/powerpoint/2010/main" val="2935014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Autómatas y 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𝑎𝑏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Tenemos dos autómatas para a y b: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42166" r="33769" b="26037"/>
          <a:stretch/>
        </p:blipFill>
        <p:spPr bwMode="auto">
          <a:xfrm>
            <a:off x="1396702" y="2780928"/>
            <a:ext cx="6343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383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Autómatas y 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𝑎𝑏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60138" r="11568" b="20507"/>
          <a:stretch/>
        </p:blipFill>
        <p:spPr bwMode="auto">
          <a:xfrm>
            <a:off x="432837" y="2204864"/>
            <a:ext cx="8604448" cy="138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6"/>
          <a:stretch/>
        </p:blipFill>
        <p:spPr bwMode="auto">
          <a:xfrm>
            <a:off x="502908" y="4091552"/>
            <a:ext cx="8136904" cy="256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9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35138" r="13246" b="25806"/>
          <a:stretch/>
        </p:blipFill>
        <p:spPr bwMode="auto">
          <a:xfrm>
            <a:off x="10269" y="188640"/>
            <a:ext cx="9147373" cy="274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1466" y="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𝑎𝑏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1466" y="0"/>
                <a:ext cx="82296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3" t="3361"/>
          <a:stretch/>
        </p:blipFill>
        <p:spPr bwMode="auto">
          <a:xfrm>
            <a:off x="1043608" y="2708921"/>
            <a:ext cx="2421143" cy="414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28" y="3498389"/>
            <a:ext cx="3949837" cy="257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V="1">
            <a:off x="1691680" y="1916832"/>
            <a:ext cx="2016224" cy="224502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843809" y="1916833"/>
            <a:ext cx="2952327" cy="244827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6300192" y="764704"/>
            <a:ext cx="1265183" cy="339715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 flipV="1">
            <a:off x="5163545" y="2490993"/>
            <a:ext cx="2072751" cy="201812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de:</a:t>
            </a:r>
          </a:p>
          <a:p>
            <a:pPr lvl="1"/>
            <a:r>
              <a:rPr lang="en-US" dirty="0"/>
              <a:t>Hopcroft, "Introduction to Automata Theory, Languages, and Computation 3rd." 2006</a:t>
            </a:r>
          </a:p>
          <a:p>
            <a:pPr lvl="1"/>
            <a:r>
              <a:rPr lang="en-US" dirty="0"/>
              <a:t>Linz, "An Introduction to Formal Languages and Automata" 2012.</a:t>
            </a:r>
          </a:p>
        </p:txBody>
      </p:sp>
    </p:spTree>
    <p:extLst>
      <p:ext uri="{BB962C8B-B14F-4D97-AF65-F5344CB8AC3E}">
        <p14:creationId xmlns:p14="http://schemas.microsoft.com/office/powerpoint/2010/main" val="5197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Expresiones regulares representan lenguajes regulares</a:t>
                </a:r>
              </a:p>
              <a:p>
                <a:pPr lvl="1"/>
                <a:r>
                  <a:rPr lang="es-CO" dirty="0"/>
                  <a:t>Por ejemplo: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</a:rPr>
                          <m:t>01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s-CO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CO" dirty="0"/>
                  <a:t> representa un lenguaje que acepta una palabra que tiene un 0 y luego 1’s o una palabra que tiene un 1 y luego 0’s</a:t>
                </a:r>
              </a:p>
              <a:p>
                <a:r>
                  <a:rPr lang="es-CO" dirty="0"/>
                  <a:t>Las expresiones regulares solo son capaces de definir lenguajes regulares.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1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9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 Regulares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expresiones regulares permiten expresar de forma declarativa las palabras que se quieren expresar</a:t>
            </a:r>
          </a:p>
          <a:p>
            <a:pPr lvl="1"/>
            <a:r>
              <a:rPr lang="es-CO" dirty="0"/>
              <a:t>Utilizando autómatas no es evidente</a:t>
            </a:r>
          </a:p>
          <a:p>
            <a:endParaRPr lang="es-CO" dirty="0"/>
          </a:p>
        </p:txBody>
      </p:sp>
      <p:pic>
        <p:nvPicPr>
          <p:cNvPr id="4" name="Picture 2" descr="F:\Desktop\Temp\imagenesLP\EjemploMaquina1-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26532"/>
            <a:ext cx="6126333" cy="212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Operadores de expresiones regulares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30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Para poder entender las expresiones regulares se necesita entender 3 operaciones que se pueden se realizan en lenguajes regulares, y que representan los operadores de expresiones regulares:</a:t>
            </a:r>
          </a:p>
          <a:p>
            <a:pPr lvl="1"/>
            <a:r>
              <a:rPr lang="es-CO" dirty="0"/>
              <a:t>Unión</a:t>
            </a:r>
          </a:p>
          <a:p>
            <a:pPr lvl="1"/>
            <a:r>
              <a:rPr lang="es-CO" dirty="0"/>
              <a:t>Concatenación</a:t>
            </a:r>
          </a:p>
          <a:p>
            <a:pPr lvl="1"/>
            <a:r>
              <a:rPr lang="es-CO" dirty="0"/>
              <a:t>Clausura</a:t>
            </a:r>
          </a:p>
          <a:p>
            <a:r>
              <a:rPr lang="es-CO" dirty="0"/>
              <a:t>Cualquier operación que se realice sobre lenguajes regulares genera un lenguaje regular</a:t>
            </a:r>
          </a:p>
          <a:p>
            <a:r>
              <a:rPr lang="es-CO" dirty="0"/>
              <a:t>Es más fácil demostrar utilizando autómatas finitos no determinísticos</a:t>
            </a:r>
          </a:p>
        </p:txBody>
      </p:sp>
    </p:spTree>
    <p:extLst>
      <p:ext uri="{BB962C8B-B14F-4D97-AF65-F5344CB8AC3E}">
        <p14:creationId xmlns:p14="http://schemas.microsoft.com/office/powerpoint/2010/main" val="93047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Operadores de Expresiones Regulares: Unión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La unión de dos lenguajes L y M (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𝐿</m:t>
                    </m:r>
                    <m:r>
                      <a:rPr lang="es-CO" b="0" i="1" smtClean="0">
                        <a:latin typeface="Cambria Math"/>
                      </a:rPr>
                      <m:t> ∪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es-CO" dirty="0"/>
                  <a:t>) es el conjunto de todas las cadenas que están en L o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001,10,111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𝑀</m:t>
                      </m:r>
                      <m:r>
                        <a:rPr lang="es-CO" b="0" i="1" smtClean="0">
                          <a:latin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,10,001,111}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𝐿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,10,001,111}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10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96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DC3B6E-CFAE-4678-9D25-A49C9F987EE2}"/>
</file>

<file path=customXml/itemProps2.xml><?xml version="1.0" encoding="utf-8"?>
<ds:datastoreItem xmlns:ds="http://schemas.openxmlformats.org/officeDocument/2006/customXml" ds:itemID="{0CCB8CE3-8399-4CEB-9D82-681258F1C8F3}"/>
</file>

<file path=customXml/itemProps3.xml><?xml version="1.0" encoding="utf-8"?>
<ds:datastoreItem xmlns:ds="http://schemas.openxmlformats.org/officeDocument/2006/customXml" ds:itemID="{00FAA4C1-1177-46BC-BDB6-A6D42538DE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2300</Words>
  <Application>Microsoft Office PowerPoint</Application>
  <PresentationFormat>On-screen Show (4:3)</PresentationFormat>
  <Paragraphs>292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Tema de Office</vt:lpstr>
      <vt:lpstr>Expresiones Regulares (Regex)</vt:lpstr>
      <vt:lpstr>Lenguajes Regulares</vt:lpstr>
      <vt:lpstr>Lenguajes Regulares</vt:lpstr>
      <vt:lpstr>Expresiones regulares</vt:lpstr>
      <vt:lpstr>Expresiones Regulares</vt:lpstr>
      <vt:lpstr>Expresiones Regulares</vt:lpstr>
      <vt:lpstr>Operadores de expresiones regulares</vt:lpstr>
      <vt:lpstr>Operadores de Expresiones Regulares</vt:lpstr>
      <vt:lpstr>Operadores de Expresiones Regulares: Unión</vt:lpstr>
      <vt:lpstr>PowerPoint Presentation</vt:lpstr>
      <vt:lpstr>Operadores de Expresiones Regulares: Concatenación</vt:lpstr>
      <vt:lpstr>Operadores de Expresiones Regulares: Concatenación</vt:lpstr>
      <vt:lpstr>Operadores de Expresiones Regulares: Concatenación</vt:lpstr>
      <vt:lpstr>PowerPoint Presentation</vt:lpstr>
      <vt:lpstr>Operadores de Expresiones Regulares: Clausura</vt:lpstr>
      <vt:lpstr>Operadores de Expresiones Regulares: Clausura</vt:lpstr>
      <vt:lpstr>PowerPoint Presentation</vt:lpstr>
      <vt:lpstr>Construyendo expresiones regulares</vt:lpstr>
      <vt:lpstr>Construyendo Expresiones Regulares</vt:lpstr>
      <vt:lpstr>Construyendo Expresiones Regulares</vt:lpstr>
      <vt:lpstr>Construyendo Expresiones Regulares</vt:lpstr>
      <vt:lpstr>Construyendo Expresiones Regulares: Ejemplo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 </vt:lpstr>
      <vt:lpstr>Construyendo Expresiones Regulares: Ejemplo</vt:lpstr>
      <vt:lpstr>Construyendo Expresiones Regulares: Ejemplo</vt:lpstr>
      <vt:lpstr>Construyendo Expresiones Regulares: Ejercicios</vt:lpstr>
      <vt:lpstr>Construyendo Expresiones Regulares: Ejercicios</vt:lpstr>
      <vt:lpstr>Construyendo Expresiones Regulares: Ejercicios</vt:lpstr>
      <vt:lpstr>Construyendo Expresiones Regulares: Ejercicios</vt:lpstr>
      <vt:lpstr>Construyendo Expresiones Regulares: Solución</vt:lpstr>
      <vt:lpstr>Construyendo Expresiones Regulares: Solución</vt:lpstr>
      <vt:lpstr>Autómatas finitos y expresiones regulares</vt:lpstr>
      <vt:lpstr>Autómatas y Expresiones Regulares</vt:lpstr>
      <vt:lpstr>Autómatas y Expresiones Regulares</vt:lpstr>
      <vt:lpstr>Autómatas y Expresiones Regulares</vt:lpstr>
      <vt:lpstr>PowerPoint Presentation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</dc:title>
  <dc:creator>Julian</dc:creator>
  <cp:lastModifiedBy>Jaime Pavlich-Mariscal</cp:lastModifiedBy>
  <cp:revision>132</cp:revision>
  <dcterms:created xsi:type="dcterms:W3CDTF">2012-07-13T21:23:40Z</dcterms:created>
  <dcterms:modified xsi:type="dcterms:W3CDTF">2021-02-16T20:19:22Z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