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208" autoAdjust="0"/>
  </p:normalViewPr>
  <p:slideViewPr>
    <p:cSldViewPr snapToGrid="0">
      <p:cViewPr varScale="1">
        <p:scale>
          <a:sx n="17" d="100"/>
          <a:sy n="17" d="100"/>
        </p:scale>
        <p:origin x="1853" y="53"/>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dirty="0">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dirty="0">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dirty="0">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dirty="0">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dirty="0">
                <a:solidFill>
                  <a:srgbClr val="7F7F7F"/>
                </a:solidFill>
                <a:latin typeface="Calibri"/>
                <a:ea typeface="Calibri"/>
                <a:cs typeface="Calibri"/>
                <a:sym typeface="Calibri"/>
              </a:rPr>
              <a:t>Poster Print Size:</a:t>
            </a:r>
            <a:endParaRPr sz="72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This poster template is 36” high by 48” wide. It can be used to print a Tri-Fold poster with 12” wings.</a:t>
            </a:r>
            <a:endParaRPr dirty="0"/>
          </a:p>
          <a:p>
            <a:pPr marL="0" marR="0" lvl="0" indent="0" algn="l" rtl="0">
              <a:spcBef>
                <a:spcPts val="1800"/>
              </a:spcBef>
              <a:spcAft>
                <a:spcPts val="0"/>
              </a:spcAft>
              <a:buNone/>
            </a:pPr>
            <a:r>
              <a:rPr lang="en-US" sz="7200" b="0" i="0" u="none" strike="noStrike" cap="none" dirty="0">
                <a:solidFill>
                  <a:srgbClr val="7F7F7F"/>
                </a:solidFill>
                <a:latin typeface="Calibri"/>
                <a:ea typeface="Calibri"/>
                <a:cs typeface="Calibri"/>
                <a:sym typeface="Calibri"/>
              </a:rPr>
              <a:t>Placeholders:</a:t>
            </a:r>
            <a:endParaRPr dirty="0"/>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dirty="0"/>
          </a:p>
          <a:p>
            <a:pPr marL="0" marR="0" lvl="0" indent="0" algn="l" rtl="0">
              <a:spcBef>
                <a:spcPts val="1800"/>
              </a:spcBef>
              <a:spcAft>
                <a:spcPts val="0"/>
              </a:spcAft>
              <a:buNone/>
            </a:pPr>
            <a:r>
              <a:rPr lang="en-US" sz="7200" b="0" i="0" u="none" strike="noStrike" cap="none" dirty="0">
                <a:solidFill>
                  <a:srgbClr val="7F7F7F"/>
                </a:solidFill>
                <a:latin typeface="Calibri"/>
                <a:ea typeface="Calibri"/>
                <a:cs typeface="Calibri"/>
                <a:sym typeface="Calibri"/>
              </a:rPr>
              <a:t>Image Quality:</a:t>
            </a:r>
            <a:endParaRPr dirty="0"/>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You can place digital photos or logo art in your poster file by selecting the </a:t>
            </a:r>
            <a:r>
              <a:rPr lang="en-US" sz="4900" b="1" i="0" u="none" strike="noStrike" cap="none" dirty="0">
                <a:solidFill>
                  <a:srgbClr val="7F7F7F"/>
                </a:solidFill>
                <a:latin typeface="Calibri"/>
                <a:ea typeface="Calibri"/>
                <a:cs typeface="Calibri"/>
                <a:sym typeface="Calibri"/>
              </a:rPr>
              <a:t>Insert, Picture</a:t>
            </a:r>
            <a:r>
              <a:rPr lang="en-US" sz="4900" b="0" i="0" u="none" strike="noStrike" cap="none" dirty="0">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dirty="0">
                <a:solidFill>
                  <a:srgbClr val="7F7F7F"/>
                </a:solidFill>
                <a:latin typeface="Calibri"/>
                <a:ea typeface="Calibri"/>
                <a:cs typeface="Calibri"/>
                <a:sym typeface="Calibri"/>
              </a:rPr>
              <a:t>150-200 pixels per inch in their final printed size</a:t>
            </a:r>
            <a:r>
              <a:rPr lang="en-US" sz="4900" b="0" i="0" u="none" strike="noStrike" cap="none" dirty="0">
                <a:solidFill>
                  <a:srgbClr val="7F7F7F"/>
                </a:solidFill>
                <a:latin typeface="Calibri"/>
                <a:ea typeface="Calibri"/>
                <a:cs typeface="Calibri"/>
                <a:sym typeface="Calibri"/>
              </a:rPr>
              <a:t>. For instance, a 1600 x 1200 pixel photo will usually look fine up to 8“-10” wide on your printed poster.</a:t>
            </a:r>
            <a:endParaRPr dirty="0"/>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dirty="0"/>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dirty="0"/>
          </a:p>
          <a:p>
            <a:pPr marL="0" marR="0" lvl="0" indent="0" algn="ctr" rtl="0">
              <a:spcBef>
                <a:spcPts val="1800"/>
              </a:spcBef>
              <a:spcAft>
                <a:spcPts val="0"/>
              </a:spcAft>
              <a:buNone/>
            </a:pPr>
            <a:br>
              <a:rPr lang="en-US" sz="3600" b="0" i="0" u="none" strike="noStrike" cap="none" dirty="0">
                <a:solidFill>
                  <a:srgbClr val="7F7F7F"/>
                </a:solidFill>
                <a:latin typeface="Calibri"/>
                <a:ea typeface="Calibri"/>
                <a:cs typeface="Calibri"/>
                <a:sym typeface="Calibri"/>
              </a:rPr>
            </a:br>
            <a:r>
              <a:rPr lang="en-US" sz="3600" b="0" i="0" u="none" strike="noStrike" cap="none" dirty="0">
                <a:solidFill>
                  <a:srgbClr val="7F7F7F"/>
                </a:solidFill>
                <a:latin typeface="Calibri"/>
                <a:ea typeface="Calibri"/>
                <a:cs typeface="Calibri"/>
                <a:sym typeface="Calibri"/>
              </a:rPr>
              <a:t>[This sidebar area does not print.]</a:t>
            </a:r>
            <a:endParaRPr dirty="0"/>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dirty="0">
                  <a:solidFill>
                    <a:srgbClr val="7F7F7F"/>
                  </a:solidFill>
                  <a:latin typeface="Calibri"/>
                  <a:ea typeface="Calibri"/>
                  <a:cs typeface="Calibri"/>
                  <a:sym typeface="Calibri"/>
                </a:rPr>
                <a:t>Change Color Theme:</a:t>
              </a:r>
              <a:endParaRPr sz="72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This template is designed to use the built-in color themes in the newer versions of PowerPoint.</a:t>
              </a:r>
              <a:endParaRPr dirty="0"/>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To change the color theme, select the </a:t>
              </a:r>
              <a:r>
                <a:rPr lang="en-US" sz="4900" b="1" i="0" u="none" strike="noStrike" cap="none" dirty="0">
                  <a:solidFill>
                    <a:srgbClr val="7F7F7F"/>
                  </a:solidFill>
                  <a:latin typeface="Calibri"/>
                  <a:ea typeface="Calibri"/>
                  <a:cs typeface="Calibri"/>
                  <a:sym typeface="Calibri"/>
                </a:rPr>
                <a:t>Design</a:t>
              </a:r>
              <a:r>
                <a:rPr lang="en-US" sz="4900" b="0" i="0" u="none" strike="noStrike" cap="none" dirty="0">
                  <a:solidFill>
                    <a:srgbClr val="7F7F7F"/>
                  </a:solidFill>
                  <a:latin typeface="Calibri"/>
                  <a:ea typeface="Calibri"/>
                  <a:cs typeface="Calibri"/>
                  <a:sym typeface="Calibri"/>
                </a:rPr>
                <a:t> tab, then select the </a:t>
              </a:r>
              <a:r>
                <a:rPr lang="en-US" sz="4900" b="1" i="0" u="none" strike="noStrike" cap="none" dirty="0">
                  <a:solidFill>
                    <a:srgbClr val="7F7F7F"/>
                  </a:solidFill>
                  <a:latin typeface="Calibri"/>
                  <a:ea typeface="Calibri"/>
                  <a:cs typeface="Calibri"/>
                  <a:sym typeface="Calibri"/>
                </a:rPr>
                <a:t>Colors</a:t>
              </a:r>
              <a:r>
                <a:rPr lang="en-US" sz="4900" b="0" i="0" u="none" strike="noStrike" cap="none" dirty="0">
                  <a:solidFill>
                    <a:srgbClr val="7F7F7F"/>
                  </a:solidFill>
                  <a:latin typeface="Calibri"/>
                  <a:ea typeface="Calibri"/>
                  <a:cs typeface="Calibri"/>
                  <a:sym typeface="Calibri"/>
                </a:rPr>
                <a:t> drop-down list.</a:t>
              </a:r>
              <a:endParaRPr dirty="0"/>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The default color theme for this template is “Office”, so you can always return to that after trying some of the alternatives.</a:t>
              </a:r>
              <a:endParaRPr dirty="0"/>
            </a:p>
            <a:p>
              <a:pPr marL="0" marR="0" lvl="0" indent="0" algn="l" rtl="0">
                <a:spcBef>
                  <a:spcPts val="1800"/>
                </a:spcBef>
                <a:spcAft>
                  <a:spcPts val="0"/>
                </a:spcAft>
                <a:buNone/>
              </a:pPr>
              <a:r>
                <a:rPr lang="en-US" sz="7200" b="0" i="0" u="none" strike="noStrike" cap="none" dirty="0">
                  <a:solidFill>
                    <a:srgbClr val="7F7F7F"/>
                  </a:solidFill>
                  <a:latin typeface="Calibri"/>
                  <a:ea typeface="Calibri"/>
                  <a:cs typeface="Calibri"/>
                  <a:sym typeface="Calibri"/>
                </a:rPr>
                <a:t>Printing Your Poster:</a:t>
              </a:r>
              <a:endParaRPr dirty="0"/>
            </a:p>
            <a:p>
              <a:pPr marL="0" marR="0" lvl="0" indent="0" algn="l" rtl="0">
                <a:spcBef>
                  <a:spcPts val="1800"/>
                </a:spcBef>
                <a:spcAft>
                  <a:spcPts val="0"/>
                </a:spcAft>
                <a:buNone/>
              </a:pPr>
              <a:r>
                <a:rPr lang="en-US" sz="4900" b="0" i="0" u="none" strike="noStrike" cap="none" dirty="0">
                  <a:solidFill>
                    <a:srgbClr val="7F7F7F"/>
                  </a:solidFill>
                  <a:latin typeface="Calibri"/>
                  <a:ea typeface="Calibri"/>
                  <a:cs typeface="Calibri"/>
                  <a:sym typeface="Calibri"/>
                </a:rPr>
                <a:t>Once your poster file is ready, visit </a:t>
              </a:r>
              <a:r>
                <a:rPr lang="en-US" sz="4900" b="1" i="0" u="none" strike="noStrike" cap="none" dirty="0">
                  <a:solidFill>
                    <a:srgbClr val="7F7F7F"/>
                  </a:solidFill>
                  <a:latin typeface="Calibri"/>
                  <a:ea typeface="Calibri"/>
                  <a:cs typeface="Calibri"/>
                  <a:sym typeface="Calibri"/>
                </a:rPr>
                <a:t>www.genigraphics.com</a:t>
              </a:r>
              <a:r>
                <a:rPr lang="en-US" sz="4900" b="0" i="0" u="none" strike="noStrike" cap="none" dirty="0">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dirty="0"/>
            </a:p>
            <a:p>
              <a:pPr marL="0" marR="0" lvl="0" indent="0" algn="l" rtl="0">
                <a:spcBef>
                  <a:spcPts val="1800"/>
                </a:spcBef>
                <a:spcAft>
                  <a:spcPts val="0"/>
                </a:spcAft>
                <a:buNone/>
              </a:pPr>
              <a:r>
                <a:rPr lang="en-US" sz="4900" b="0" i="0" u="none" strike="noStrike" cap="none" dirty="0" err="1">
                  <a:solidFill>
                    <a:srgbClr val="7F7F7F"/>
                  </a:solidFill>
                  <a:latin typeface="Calibri"/>
                  <a:ea typeface="Calibri"/>
                  <a:cs typeface="Calibri"/>
                  <a:sym typeface="Calibri"/>
                </a:rPr>
                <a:t>Genigraphics</a:t>
              </a:r>
              <a:r>
                <a:rPr lang="en-US" sz="4900" b="0" i="0" u="none" strike="noStrike" cap="none" dirty="0">
                  <a:solidFill>
                    <a:srgbClr val="7F7F7F"/>
                  </a:solidFill>
                  <a:latin typeface="Calibri"/>
                  <a:ea typeface="Calibri"/>
                  <a:cs typeface="Calibri"/>
                  <a:sym typeface="Calibri"/>
                </a:rPr>
                <a:t>® has been producing output from PowerPoint® longer than anyone in the industry; dating back to when we helped Microsoft® design the PowerPoint® software. </a:t>
              </a:r>
              <a:endParaRPr dirty="0"/>
            </a:p>
            <a:p>
              <a:pPr marL="0" marR="0" lvl="0" indent="0" algn="l" rtl="0">
                <a:spcBef>
                  <a:spcPts val="1800"/>
                </a:spcBef>
                <a:spcAft>
                  <a:spcPts val="0"/>
                </a:spcAft>
                <a:buNone/>
              </a:pPr>
              <a:endParaRPr sz="4900" b="0" i="0" u="none" strike="noStrike" cap="none" dirty="0">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dirty="0">
                  <a:solidFill>
                    <a:srgbClr val="7F7F7F"/>
                  </a:solidFill>
                  <a:latin typeface="Calibri"/>
                  <a:ea typeface="Calibri"/>
                  <a:cs typeface="Calibri"/>
                  <a:sym typeface="Calibri"/>
                </a:rPr>
                <a:t>US and Canada:  1-800-790-4001</a:t>
              </a:r>
              <a:br>
                <a:rPr lang="en-US" sz="4900" b="0" i="0" u="none" strike="noStrike" cap="none" dirty="0">
                  <a:solidFill>
                    <a:srgbClr val="7F7F7F"/>
                  </a:solidFill>
                  <a:latin typeface="Calibri"/>
                  <a:ea typeface="Calibri"/>
                  <a:cs typeface="Calibri"/>
                  <a:sym typeface="Calibri"/>
                </a:rPr>
              </a:br>
              <a:r>
                <a:rPr lang="en-US" sz="4900" b="0" i="0" u="none" strike="noStrike" cap="none" dirty="0">
                  <a:solidFill>
                    <a:srgbClr val="7F7F7F"/>
                  </a:solidFill>
                  <a:latin typeface="Calibri"/>
                  <a:ea typeface="Calibri"/>
                  <a:cs typeface="Calibri"/>
                  <a:sym typeface="Calibri"/>
                </a:rPr>
                <a:t>Email: info@genigraphics.com</a:t>
              </a:r>
              <a:endParaRPr dirty="0"/>
            </a:p>
            <a:p>
              <a:pPr marL="0" marR="0" lvl="0" indent="0" algn="ctr" rtl="0">
                <a:spcBef>
                  <a:spcPts val="0"/>
                </a:spcBef>
                <a:spcAft>
                  <a:spcPts val="0"/>
                </a:spcAft>
                <a:buNone/>
              </a:pPr>
              <a:br>
                <a:rPr lang="en-US" sz="3600" b="0" i="0" u="none" strike="noStrike" cap="none" dirty="0">
                  <a:solidFill>
                    <a:srgbClr val="7F7F7F"/>
                  </a:solidFill>
                  <a:latin typeface="Calibri"/>
                  <a:ea typeface="Calibri"/>
                  <a:cs typeface="Calibri"/>
                  <a:sym typeface="Calibri"/>
                </a:rPr>
              </a:br>
              <a:r>
                <a:rPr lang="en-US" sz="3600" b="0" i="0" u="none" strike="noStrike" cap="none" dirty="0">
                  <a:solidFill>
                    <a:srgbClr val="7F7F7F"/>
                  </a:solidFill>
                  <a:latin typeface="Calibri"/>
                  <a:ea typeface="Calibri"/>
                  <a:cs typeface="Calibri"/>
                  <a:sym typeface="Calibri"/>
                </a:rPr>
                <a:t>[This sidebar area does not print.]</a:t>
              </a:r>
              <a:endParaRPr dirty="0"/>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dirty="0"/>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dirty="0">
                <a:solidFill>
                  <a:srgbClr val="EAF1DD"/>
                </a:solidFill>
                <a:latin typeface="Candara" panose="020E0502030303020204" pitchFamily="34" charset="0"/>
                <a:ea typeface="Calibri"/>
                <a:cs typeface="Calibri"/>
                <a:sym typeface="Calibri"/>
              </a:rPr>
              <a:t>Speech to Command</a:t>
            </a:r>
            <a:endParaRPr lang="es-CO" dirty="0">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Eduard Caballero, Iván Castillo, María Aparicio</a:t>
            </a:r>
            <a:endParaRPr lang="es-CO"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24552– Inteligencia Artificial II - Grupo J1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1243182"/>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Eduard Alfonso Caballero, Email: eduard.caballero@correo.uis.edu.co</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María Camila Aparicio, Email: maria.aparicio2@correo.uis.edu.co</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Iván Rodrigo Castillo, Email: ivan.castillo@correo.uis.edu.co</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1374968"/>
          </a:xfrm>
          <a:prstGeom prst="rect">
            <a:avLst/>
          </a:prstGeom>
          <a:noFill/>
          <a:ln>
            <a:noFill/>
          </a:ln>
        </p:spPr>
        <p:txBody>
          <a:bodyPr spcFirstLastPara="1" wrap="square" lIns="91425" tIns="91425" rIns="91425" bIns="91425" anchor="t" anchorCtr="0">
            <a:noAutofit/>
          </a:bodyPr>
          <a:lstStyle/>
          <a:p>
            <a:pPr marL="342900" indent="-342900">
              <a:buClr>
                <a:schemeClr val="dk1"/>
              </a:buClr>
              <a:buSzPts val="1600"/>
              <a:buFont typeface="+mj-lt"/>
              <a:buAutoNum type="arabicPeriod"/>
            </a:pPr>
            <a:r>
              <a:rPr lang="en-US" sz="1600" b="0" i="0" dirty="0">
                <a:solidFill>
                  <a:schemeClr val="bg1"/>
                </a:solidFill>
                <a:effectLst/>
                <a:latin typeface="Calibri" panose="020F0502020204030204" pitchFamily="34" charset="0"/>
                <a:cs typeface="Calibri" panose="020F0502020204030204" pitchFamily="34" charset="0"/>
              </a:rPr>
              <a:t>Bonafonte, A., (2016). El Deep Learning </a:t>
            </a:r>
            <a:r>
              <a:rPr lang="en-US" sz="1600" b="0" i="0" dirty="0" err="1">
                <a:solidFill>
                  <a:schemeClr val="bg1"/>
                </a:solidFill>
                <a:effectLst/>
                <a:latin typeface="Calibri" panose="020F0502020204030204" pitchFamily="34" charset="0"/>
                <a:cs typeface="Calibri" panose="020F0502020204030204" pitchFamily="34" charset="0"/>
              </a:rPr>
              <a:t>Revoluciona</a:t>
            </a:r>
            <a:r>
              <a:rPr lang="en-US" sz="1600" b="0" i="0" dirty="0">
                <a:solidFill>
                  <a:schemeClr val="bg1"/>
                </a:solidFill>
                <a:effectLst/>
                <a:latin typeface="Calibri" panose="020F0502020204030204" pitchFamily="34" charset="0"/>
                <a:cs typeface="Calibri" panose="020F0502020204030204" pitchFamily="34" charset="0"/>
              </a:rPr>
              <a:t> Las </a:t>
            </a:r>
            <a:r>
              <a:rPr lang="en-US" sz="1600" b="0" i="0" dirty="0" err="1">
                <a:solidFill>
                  <a:schemeClr val="bg1"/>
                </a:solidFill>
                <a:effectLst/>
                <a:latin typeface="Calibri" panose="020F0502020204030204" pitchFamily="34" charset="0"/>
                <a:cs typeface="Calibri" panose="020F0502020204030204" pitchFamily="34" charset="0"/>
              </a:rPr>
              <a:t>Tecnologías</a:t>
            </a:r>
            <a:r>
              <a:rPr lang="en-US" sz="1600" b="0" i="0" dirty="0">
                <a:solidFill>
                  <a:schemeClr val="bg1"/>
                </a:solidFill>
                <a:effectLst/>
                <a:latin typeface="Calibri" panose="020F0502020204030204" pitchFamily="34" charset="0"/>
                <a:cs typeface="Calibri" panose="020F0502020204030204" pitchFamily="34" charset="0"/>
              </a:rPr>
              <a:t> Del Habla | Blog CIT UPC. (2016). </a:t>
            </a:r>
            <a:r>
              <a:rPr lang="en-US" sz="1600" b="0" i="0" dirty="0" err="1">
                <a:solidFill>
                  <a:schemeClr val="bg1"/>
                </a:solidFill>
                <a:effectLst/>
                <a:latin typeface="Calibri" panose="020F0502020204030204" pitchFamily="34" charset="0"/>
                <a:cs typeface="Calibri" panose="020F0502020204030204" pitchFamily="34" charset="0"/>
              </a:rPr>
              <a:t>Consultado</a:t>
            </a:r>
            <a:r>
              <a:rPr lang="en-US" sz="1600" b="0" i="0" dirty="0">
                <a:solidFill>
                  <a:schemeClr val="bg1"/>
                </a:solidFill>
                <a:effectLst/>
                <a:latin typeface="Calibri" panose="020F0502020204030204" pitchFamily="34" charset="0"/>
                <a:cs typeface="Calibri" panose="020F0502020204030204" pitchFamily="34" charset="0"/>
              </a:rPr>
              <a:t> el 6 de </a:t>
            </a:r>
            <a:r>
              <a:rPr lang="en-US" sz="1600" b="0" i="0" dirty="0" err="1">
                <a:solidFill>
                  <a:schemeClr val="bg1"/>
                </a:solidFill>
                <a:effectLst/>
                <a:latin typeface="Calibri" panose="020F0502020204030204" pitchFamily="34" charset="0"/>
                <a:cs typeface="Calibri" panose="020F0502020204030204" pitchFamily="34" charset="0"/>
              </a:rPr>
              <a:t>Septiembre</a:t>
            </a:r>
            <a:r>
              <a:rPr lang="en-US" sz="1600" b="0" i="0" dirty="0">
                <a:solidFill>
                  <a:schemeClr val="bg1"/>
                </a:solidFill>
                <a:effectLst/>
                <a:latin typeface="Calibri" panose="020F0502020204030204" pitchFamily="34" charset="0"/>
                <a:cs typeface="Calibri" panose="020F0502020204030204" pitchFamily="34" charset="0"/>
              </a:rPr>
              <a:t> de 2020, </a:t>
            </a:r>
            <a:r>
              <a:rPr lang="en-US" sz="1600" b="0" i="0" dirty="0" err="1">
                <a:solidFill>
                  <a:schemeClr val="bg1"/>
                </a:solidFill>
                <a:effectLst/>
                <a:latin typeface="Calibri" panose="020F0502020204030204" pitchFamily="34" charset="0"/>
                <a:cs typeface="Calibri" panose="020F0502020204030204" pitchFamily="34" charset="0"/>
              </a:rPr>
              <a:t>en</a:t>
            </a:r>
            <a:r>
              <a:rPr lang="en-US" sz="1600" b="0" i="0" dirty="0">
                <a:solidFill>
                  <a:schemeClr val="bg1"/>
                </a:solidFill>
                <a:effectLst/>
                <a:latin typeface="Calibri" panose="020F0502020204030204" pitchFamily="34" charset="0"/>
                <a:cs typeface="Calibri" panose="020F0502020204030204" pitchFamily="34" charset="0"/>
              </a:rPr>
              <a:t> https://blog.cit.upc.edu/?p=965. </a:t>
            </a:r>
          </a:p>
          <a:p>
            <a:pPr marL="342900" marR="0" lvl="0" indent="-342900" algn="l" rtl="0">
              <a:spcBef>
                <a:spcPts val="0"/>
              </a:spcBef>
              <a:spcAft>
                <a:spcPts val="0"/>
              </a:spcAft>
              <a:buClr>
                <a:schemeClr val="dk1"/>
              </a:buClr>
              <a:buSzPts val="1600"/>
              <a:buFont typeface="+mj-lt"/>
              <a:buAutoNum type="arabicPeriod"/>
            </a:pPr>
            <a:r>
              <a:rPr lang="en-US" sz="1600" b="0" i="0" dirty="0">
                <a:solidFill>
                  <a:schemeClr val="bg1"/>
                </a:solidFill>
                <a:effectLst/>
                <a:latin typeface="Calibri" panose="020F0502020204030204" pitchFamily="34" charset="0"/>
                <a:cs typeface="Calibri" panose="020F0502020204030204" pitchFamily="34" charset="0"/>
              </a:rPr>
              <a:t>TensorFlow Speech Recognition Challenge | Kaggle. (2016). </a:t>
            </a:r>
            <a:r>
              <a:rPr lang="en-US" sz="1600" b="0" i="0" dirty="0" err="1">
                <a:solidFill>
                  <a:schemeClr val="bg1"/>
                </a:solidFill>
                <a:effectLst/>
                <a:latin typeface="Calibri" panose="020F0502020204030204" pitchFamily="34" charset="0"/>
                <a:cs typeface="Calibri" panose="020F0502020204030204" pitchFamily="34" charset="0"/>
              </a:rPr>
              <a:t>Consultado</a:t>
            </a:r>
            <a:r>
              <a:rPr lang="en-US" sz="1600" b="0" i="0" dirty="0">
                <a:solidFill>
                  <a:schemeClr val="bg1"/>
                </a:solidFill>
                <a:effectLst/>
                <a:latin typeface="Calibri" panose="020F0502020204030204" pitchFamily="34" charset="0"/>
                <a:cs typeface="Calibri" panose="020F0502020204030204" pitchFamily="34" charset="0"/>
              </a:rPr>
              <a:t> el 6 de Agosto de 2020, </a:t>
            </a:r>
            <a:r>
              <a:rPr lang="en-US" sz="1600" b="0" i="0" dirty="0" err="1">
                <a:solidFill>
                  <a:schemeClr val="bg1"/>
                </a:solidFill>
                <a:effectLst/>
                <a:latin typeface="Calibri" panose="020F0502020204030204" pitchFamily="34" charset="0"/>
                <a:cs typeface="Calibri" panose="020F0502020204030204" pitchFamily="34" charset="0"/>
              </a:rPr>
              <a:t>en</a:t>
            </a:r>
            <a:r>
              <a:rPr lang="en-US" sz="1600" b="0" i="0" dirty="0">
                <a:solidFill>
                  <a:schemeClr val="bg1"/>
                </a:solidFill>
                <a:effectLst/>
                <a:latin typeface="Calibri" panose="020F0502020204030204" pitchFamily="34" charset="0"/>
                <a:cs typeface="Calibri" panose="020F0502020204030204" pitchFamily="34" charset="0"/>
              </a:rPr>
              <a:t> https://www.kaggle.com/c/tensorflow-speech-recognition-challenge</a:t>
            </a:r>
            <a:r>
              <a:rPr lang="en-US" sz="1600" dirty="0">
                <a:solidFill>
                  <a:schemeClr val="bg1"/>
                </a:solidFill>
                <a:latin typeface="Calibri" panose="020F0502020204030204" pitchFamily="34" charset="0"/>
                <a:ea typeface="Calibri"/>
                <a:cs typeface="Calibri" panose="020F0502020204030204" pitchFamily="34" charset="0"/>
                <a:sym typeface="Calibri"/>
              </a:rPr>
              <a:t> </a:t>
            </a:r>
            <a:endParaRPr lang="en-US" sz="1600" dirty="0">
              <a:solidFill>
                <a:schemeClr val="bg1"/>
              </a:solidFill>
              <a:latin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1600"/>
              <a:buFont typeface="+mj-lt"/>
              <a:buAutoNum type="arabicPeriod"/>
            </a:pPr>
            <a:r>
              <a:rPr lang="es-MX" sz="1600" b="0" i="0" dirty="0">
                <a:solidFill>
                  <a:schemeClr val="bg1"/>
                </a:solidFill>
                <a:effectLst/>
                <a:latin typeface="Calibri" panose="020F0502020204030204" pitchFamily="34" charset="0"/>
                <a:cs typeface="Calibri" panose="020F0502020204030204" pitchFamily="34" charset="0"/>
              </a:rPr>
              <a:t>Criptografía práctica. (2013). Consultado el 10 de agosto de 2020, en http://practicalcryptography.com/miscellaneous/machine-learning/guide-mel-frequency-cepstral-coefficients-mfccs/</a:t>
            </a:r>
          </a:p>
          <a:p>
            <a:pPr marL="342900" indent="-342900">
              <a:buClr>
                <a:schemeClr val="dk1"/>
              </a:buClr>
              <a:buSzPts val="1600"/>
              <a:buFont typeface="+mj-lt"/>
              <a:buAutoNum type="arabicPeriod"/>
            </a:pPr>
            <a:r>
              <a:rPr lang="en-US" sz="1600" dirty="0">
                <a:solidFill>
                  <a:schemeClr val="bg1"/>
                </a:solidFill>
                <a:latin typeface="Calibri" panose="020F0502020204030204" pitchFamily="34" charset="0"/>
                <a:ea typeface="Calibri"/>
                <a:cs typeface="Calibri" panose="020F0502020204030204" pitchFamily="34" charset="0"/>
                <a:sym typeface="Calibri"/>
              </a:rPr>
              <a:t> </a:t>
            </a:r>
            <a:r>
              <a:rPr lang="en-US" sz="1600" b="0" i="0" dirty="0" err="1">
                <a:solidFill>
                  <a:schemeClr val="bg1"/>
                </a:solidFill>
                <a:effectLst/>
                <a:latin typeface="Calibri" panose="020F0502020204030204" pitchFamily="34" charset="0"/>
                <a:cs typeface="Calibri" panose="020F0502020204030204" pitchFamily="34" charset="0"/>
              </a:rPr>
              <a:t>Jogy</a:t>
            </a:r>
            <a:r>
              <a:rPr lang="en-US" sz="1600" b="0" i="0" dirty="0">
                <a:solidFill>
                  <a:schemeClr val="bg1"/>
                </a:solidFill>
                <a:effectLst/>
                <a:latin typeface="Calibri" panose="020F0502020204030204" pitchFamily="34" charset="0"/>
                <a:cs typeface="Calibri" panose="020F0502020204030204" pitchFamily="34" charset="0"/>
              </a:rPr>
              <a:t>, J. (2019). How I Understood: What features to consider while training audio files?. </a:t>
            </a:r>
            <a:r>
              <a:rPr lang="en-US" sz="1600" b="0" i="0" dirty="0" err="1">
                <a:solidFill>
                  <a:schemeClr val="bg1"/>
                </a:solidFill>
                <a:effectLst/>
                <a:latin typeface="Calibri" panose="020F0502020204030204" pitchFamily="34" charset="0"/>
                <a:cs typeface="Calibri" panose="020F0502020204030204" pitchFamily="34" charset="0"/>
              </a:rPr>
              <a:t>Consultado</a:t>
            </a:r>
            <a:r>
              <a:rPr lang="en-US" sz="1600" b="0" i="0" dirty="0">
                <a:solidFill>
                  <a:schemeClr val="bg1"/>
                </a:solidFill>
                <a:effectLst/>
                <a:latin typeface="Calibri" panose="020F0502020204030204" pitchFamily="34" charset="0"/>
                <a:cs typeface="Calibri" panose="020F0502020204030204" pitchFamily="34" charset="0"/>
              </a:rPr>
              <a:t> el 14 de Agosto de 2020, </a:t>
            </a:r>
            <a:r>
              <a:rPr lang="en-US" sz="1600" b="0" i="0" dirty="0" err="1">
                <a:solidFill>
                  <a:schemeClr val="bg1"/>
                </a:solidFill>
                <a:effectLst/>
                <a:latin typeface="Calibri" panose="020F0502020204030204" pitchFamily="34" charset="0"/>
                <a:cs typeface="Calibri" panose="020F0502020204030204" pitchFamily="34" charset="0"/>
              </a:rPr>
              <a:t>en</a:t>
            </a:r>
            <a:r>
              <a:rPr lang="en-US" sz="1600" b="0" i="0" dirty="0">
                <a:solidFill>
                  <a:schemeClr val="bg1"/>
                </a:solidFill>
                <a:effectLst/>
                <a:latin typeface="Calibri" panose="020F0502020204030204" pitchFamily="34" charset="0"/>
                <a:cs typeface="Calibri" panose="020F0502020204030204" pitchFamily="34" charset="0"/>
              </a:rPr>
              <a:t> https://towardsdatascience.com/how-i-understood-what-features-to-consider-while-training-audio-files-eedfb6e9002b</a:t>
            </a:r>
            <a:endParaRPr lang="en-US" sz="1600" dirty="0">
              <a:solidFill>
                <a:schemeClr val="bg1"/>
              </a:solidFill>
              <a:latin typeface="Calibri" panose="020F0502020204030204" pitchFamily="34" charset="0"/>
              <a:cs typeface="Calibri" panose="020F0502020204030204" pitchFamily="34" charset="0"/>
            </a:endParaRPr>
          </a:p>
          <a:p>
            <a:pPr marR="0" lvl="0" algn="l" rtl="0">
              <a:spcBef>
                <a:spcPts val="0"/>
              </a:spcBef>
              <a:spcAft>
                <a:spcPts val="0"/>
              </a:spcAft>
              <a:buClr>
                <a:schemeClr val="dk1"/>
              </a:buClr>
              <a:buSzPts val="1600"/>
            </a:pPr>
            <a:endParaRPr sz="1600" dirty="0">
              <a:solidFill>
                <a:schemeClr val="bg1"/>
              </a:solidFill>
              <a:latin typeface="Calibri" panose="020F0502020204030204" pitchFamily="34" charset="0"/>
              <a:cs typeface="Calibri" panose="020F0502020204030204" pitchFamily="34" charset="0"/>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8686799"/>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La accesibilidad de los dispositivos inteligentes en la actualidad es un factor incidente en la autonomía de tareas y flujo de actividades cotidianas. Existen asistentes por voz que se basan en tecnología con Inteligencia Artificial [1].</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a:solidFill>
                  <a:schemeClr val="dk1"/>
                </a:solidFill>
                <a:latin typeface="Calibri"/>
                <a:ea typeface="Calibri"/>
                <a:cs typeface="Calibri"/>
                <a:sym typeface="Calibri"/>
              </a:rPr>
              <a:t>El objetivo </a:t>
            </a:r>
            <a:r>
              <a:rPr lang="es-CO" sz="3200" dirty="0">
                <a:solidFill>
                  <a:schemeClr val="dk1"/>
                </a:solidFill>
                <a:latin typeface="Calibri"/>
                <a:ea typeface="Calibri"/>
                <a:cs typeface="Calibri"/>
                <a:sym typeface="Calibri"/>
              </a:rPr>
              <a:t>principal de este proyecto es explorar y aportar a este campo de estudio con el desarrollo de </a:t>
            </a:r>
            <a:r>
              <a:rPr lang="es-CO" sz="3200" i="1" dirty="0" err="1">
                <a:solidFill>
                  <a:schemeClr val="dk1"/>
                </a:solidFill>
                <a:latin typeface="Calibri"/>
                <a:ea typeface="Calibri"/>
                <a:cs typeface="Calibri"/>
                <a:sym typeface="Calibri"/>
              </a:rPr>
              <a:t>Speech</a:t>
            </a:r>
            <a:r>
              <a:rPr lang="es-CO" sz="3200" i="1" dirty="0">
                <a:solidFill>
                  <a:schemeClr val="dk1"/>
                </a:solidFill>
                <a:latin typeface="Calibri"/>
                <a:ea typeface="Calibri"/>
                <a:cs typeface="Calibri"/>
                <a:sym typeface="Calibri"/>
              </a:rPr>
              <a:t> </a:t>
            </a:r>
            <a:r>
              <a:rPr lang="es-CO" sz="3200" i="1" dirty="0" err="1">
                <a:solidFill>
                  <a:schemeClr val="dk1"/>
                </a:solidFill>
                <a:latin typeface="Calibri"/>
                <a:ea typeface="Calibri"/>
                <a:cs typeface="Calibri"/>
                <a:sym typeface="Calibri"/>
              </a:rPr>
              <a:t>to</a:t>
            </a:r>
            <a:r>
              <a:rPr lang="es-CO" sz="3200" i="1" dirty="0">
                <a:solidFill>
                  <a:schemeClr val="dk1"/>
                </a:solidFill>
                <a:latin typeface="Calibri"/>
                <a:ea typeface="Calibri"/>
                <a:cs typeface="Calibri"/>
                <a:sym typeface="Calibri"/>
              </a:rPr>
              <a:t> </a:t>
            </a:r>
            <a:r>
              <a:rPr lang="es-CO" sz="3200" i="1" dirty="0" err="1">
                <a:solidFill>
                  <a:schemeClr val="dk1"/>
                </a:solidFill>
                <a:latin typeface="Calibri"/>
                <a:ea typeface="Calibri"/>
                <a:cs typeface="Calibri"/>
                <a:sym typeface="Calibri"/>
              </a:rPr>
              <a:t>Command</a:t>
            </a:r>
            <a:r>
              <a:rPr lang="es-CO" sz="3200" i="1" dirty="0">
                <a:solidFill>
                  <a:schemeClr val="dk1"/>
                </a:solidFill>
                <a:latin typeface="Calibri"/>
                <a:ea typeface="Calibri"/>
                <a:cs typeface="Calibri"/>
                <a:sym typeface="Calibri"/>
              </a:rPr>
              <a:t>, </a:t>
            </a:r>
            <a:r>
              <a:rPr lang="es-CO" sz="3200" dirty="0">
                <a:solidFill>
                  <a:schemeClr val="dk1"/>
                </a:solidFill>
                <a:latin typeface="Calibri"/>
                <a:ea typeface="Calibri"/>
                <a:cs typeface="Calibri"/>
                <a:sym typeface="Calibri"/>
              </a:rPr>
              <a:t>software que permite reconocer comandos en inglés por voz con el propósito de facilitar la interacción con dispositivos inteligentes, utilizando Deep </a:t>
            </a:r>
            <a:r>
              <a:rPr lang="es-CO" sz="3200" dirty="0" err="1">
                <a:solidFill>
                  <a:schemeClr val="dk1"/>
                </a:solidFill>
                <a:latin typeface="Calibri"/>
                <a:ea typeface="Calibri"/>
                <a:cs typeface="Calibri"/>
                <a:sym typeface="Calibri"/>
              </a:rPr>
              <a:t>Learning</a:t>
            </a:r>
            <a:r>
              <a:rPr lang="es-CO" sz="3200" dirty="0">
                <a:solidFill>
                  <a:schemeClr val="dk1"/>
                </a:solidFill>
                <a:latin typeface="Calibri"/>
                <a:ea typeface="Calibri"/>
                <a:cs typeface="Calibri"/>
                <a:sym typeface="Calibri"/>
              </a:rPr>
              <a:t> en su núcleo.</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02969" y="15623177"/>
            <a:ext cx="20848320" cy="12752343"/>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lvl="0" indent="0" algn="just">
              <a:buFont typeface="Arial"/>
              <a:buNone/>
            </a:pPr>
            <a:r>
              <a:rPr lang="es-ES" sz="3200" dirty="0">
                <a:solidFill>
                  <a:schemeClr val="dk1"/>
                </a:solidFill>
                <a:latin typeface="Calibri"/>
                <a:cs typeface="Calibri"/>
                <a:sym typeface="Calibri"/>
              </a:rPr>
              <a:t>Se seleccionaron </a:t>
            </a:r>
            <a:r>
              <a:rPr lang="es-ES" sz="3200" i="1" dirty="0" err="1">
                <a:solidFill>
                  <a:schemeClr val="dk1"/>
                </a:solidFill>
                <a:latin typeface="Calibri"/>
                <a:cs typeface="Calibri"/>
                <a:sym typeface="Calibri"/>
              </a:rPr>
              <a:t>on</a:t>
            </a:r>
            <a:r>
              <a:rPr lang="es-ES" sz="3200" i="1" dirty="0">
                <a:solidFill>
                  <a:schemeClr val="dk1"/>
                </a:solidFill>
                <a:latin typeface="Calibri"/>
                <a:cs typeface="Calibri"/>
                <a:sym typeface="Calibri"/>
              </a:rPr>
              <a:t>, off, yes, no y stop </a:t>
            </a:r>
            <a:r>
              <a:rPr lang="es-ES" sz="3200" dirty="0">
                <a:solidFill>
                  <a:schemeClr val="dk1"/>
                </a:solidFill>
                <a:latin typeface="Calibri"/>
                <a:cs typeface="Calibri"/>
                <a:sym typeface="Calibri"/>
              </a:rPr>
              <a:t>como comandos o clases de prueba. Además, se creó una nueva clase llamada </a:t>
            </a:r>
            <a:r>
              <a:rPr lang="es-ES" sz="3200" i="1" dirty="0" err="1">
                <a:solidFill>
                  <a:schemeClr val="dk1"/>
                </a:solidFill>
                <a:latin typeface="Calibri"/>
                <a:cs typeface="Calibri"/>
                <a:sym typeface="Calibri"/>
              </a:rPr>
              <a:t>unknown</a:t>
            </a:r>
            <a:r>
              <a:rPr lang="es-ES" sz="3200" dirty="0">
                <a:solidFill>
                  <a:schemeClr val="dk1"/>
                </a:solidFill>
                <a:latin typeface="Calibri"/>
                <a:cs typeface="Calibri"/>
                <a:sym typeface="Calibri"/>
              </a:rPr>
              <a:t> a partir de la concatenación de otros comandos para los comandos irreconocibles por el sistema de voz.</a:t>
            </a:r>
          </a:p>
          <a:p>
            <a:pPr marL="0" lvl="0" indent="0" algn="just">
              <a:buFont typeface="Arial"/>
              <a:buNone/>
            </a:pPr>
            <a:endParaRPr lang="es-CO" sz="3200" dirty="0">
              <a:solidFill>
                <a:schemeClr val="dk1"/>
              </a:solidFill>
              <a:latin typeface="Calibri"/>
              <a:cs typeface="Calibri"/>
              <a:sym typeface="Calibri"/>
            </a:endParaRPr>
          </a:p>
          <a:p>
            <a:pPr marL="0" lvl="0" indent="0" algn="just">
              <a:buFont typeface="Arial"/>
              <a:buNone/>
            </a:pPr>
            <a:r>
              <a:rPr lang="es-CO" sz="3200" dirty="0">
                <a:solidFill>
                  <a:schemeClr val="dk1"/>
                </a:solidFill>
                <a:latin typeface="Calibri"/>
                <a:cs typeface="Calibri"/>
                <a:sym typeface="Calibri"/>
              </a:rPr>
              <a:t>Los resultados se clasifican por pruebas con la partición del </a:t>
            </a:r>
            <a:r>
              <a:rPr lang="es-CO" sz="3200" dirty="0" err="1">
                <a:solidFill>
                  <a:schemeClr val="dk1"/>
                </a:solidFill>
                <a:latin typeface="Calibri"/>
                <a:cs typeface="Calibri"/>
                <a:sym typeface="Calibri"/>
              </a:rPr>
              <a:t>dataset</a:t>
            </a:r>
            <a:r>
              <a:rPr lang="es-CO" sz="3200" dirty="0">
                <a:solidFill>
                  <a:schemeClr val="dk1"/>
                </a:solidFill>
                <a:latin typeface="Calibri"/>
                <a:cs typeface="Calibri"/>
                <a:sym typeface="Calibri"/>
              </a:rPr>
              <a:t> y las pruebas con la implementación desarrollada. </a:t>
            </a:r>
            <a:r>
              <a:rPr lang="es-ES" sz="3200" dirty="0">
                <a:solidFill>
                  <a:schemeClr val="dk1"/>
                </a:solidFill>
                <a:latin typeface="Calibri"/>
                <a:cs typeface="Calibri"/>
                <a:sym typeface="Calibri"/>
              </a:rPr>
              <a:t>Los mejores resultados a partir de pruebas con la partición de test del </a:t>
            </a:r>
            <a:r>
              <a:rPr lang="es-ES" sz="3200" dirty="0" err="1">
                <a:solidFill>
                  <a:schemeClr val="dk1"/>
                </a:solidFill>
                <a:latin typeface="Calibri"/>
                <a:cs typeface="Calibri"/>
                <a:sym typeface="Calibri"/>
              </a:rPr>
              <a:t>dataset</a:t>
            </a:r>
            <a:r>
              <a:rPr lang="es-ES" sz="3200" dirty="0">
                <a:solidFill>
                  <a:schemeClr val="dk1"/>
                </a:solidFill>
                <a:latin typeface="Calibri"/>
                <a:cs typeface="Calibri"/>
                <a:sym typeface="Calibri"/>
              </a:rPr>
              <a:t> se obtuvieron con el modelo RNN entrenado con 50 </a:t>
            </a:r>
            <a:r>
              <a:rPr lang="es-ES" sz="3200" dirty="0" err="1">
                <a:solidFill>
                  <a:schemeClr val="dk1"/>
                </a:solidFill>
                <a:latin typeface="Calibri"/>
                <a:cs typeface="Calibri"/>
                <a:sym typeface="Calibri"/>
              </a:rPr>
              <a:t>Epochs</a:t>
            </a:r>
            <a:r>
              <a:rPr lang="es-ES" sz="3200" dirty="0">
                <a:solidFill>
                  <a:schemeClr val="dk1"/>
                </a:solidFill>
                <a:latin typeface="Calibri"/>
                <a:cs typeface="Calibri"/>
                <a:sym typeface="Calibri"/>
              </a:rPr>
              <a:t>. Por otro lado, el modelo con mejor rendimiento con la clase </a:t>
            </a:r>
            <a:r>
              <a:rPr lang="es-ES" sz="3200" i="1" dirty="0" err="1">
                <a:solidFill>
                  <a:schemeClr val="dk1"/>
                </a:solidFill>
                <a:latin typeface="Calibri"/>
                <a:cs typeface="Calibri"/>
                <a:sym typeface="Calibri"/>
              </a:rPr>
              <a:t>unknouwn</a:t>
            </a:r>
            <a:r>
              <a:rPr lang="es-ES" sz="3200" i="1" dirty="0">
                <a:solidFill>
                  <a:schemeClr val="dk1"/>
                </a:solidFill>
                <a:latin typeface="Calibri"/>
                <a:cs typeface="Calibri"/>
                <a:sym typeface="Calibri"/>
              </a:rPr>
              <a:t> </a:t>
            </a:r>
            <a:r>
              <a:rPr lang="es-ES" sz="3200" dirty="0">
                <a:solidFill>
                  <a:schemeClr val="dk1"/>
                </a:solidFill>
                <a:latin typeface="Calibri"/>
                <a:cs typeface="Calibri"/>
                <a:sym typeface="Calibri"/>
              </a:rPr>
              <a:t>fue GRU entrenado también con 50 </a:t>
            </a:r>
            <a:r>
              <a:rPr lang="es-ES" sz="3200" dirty="0" err="1">
                <a:solidFill>
                  <a:schemeClr val="dk1"/>
                </a:solidFill>
                <a:latin typeface="Calibri"/>
                <a:cs typeface="Calibri"/>
                <a:sym typeface="Calibri"/>
              </a:rPr>
              <a:t>Epochs</a:t>
            </a:r>
            <a:r>
              <a:rPr lang="es-ES" sz="3200" dirty="0">
                <a:solidFill>
                  <a:schemeClr val="dk1"/>
                </a:solidFill>
                <a:latin typeface="Calibri"/>
                <a:cs typeface="Calibri"/>
                <a:sym typeface="Calibri"/>
              </a:rPr>
              <a:t> (ver fig. 5). </a:t>
            </a:r>
          </a:p>
          <a:p>
            <a:pPr marL="0" lvl="0" indent="0" algn="just">
              <a:buFont typeface="Arial"/>
              <a:buNone/>
            </a:pPr>
            <a:endParaRPr lang="es-ES" sz="3200" dirty="0">
              <a:solidFill>
                <a:schemeClr val="dk1"/>
              </a:solidFill>
              <a:latin typeface="Calibri"/>
              <a:cs typeface="Calibri"/>
              <a:sym typeface="Calibri"/>
            </a:endParaRPr>
          </a:p>
          <a:p>
            <a:pPr marL="0" lvl="0" indent="0" algn="just">
              <a:buFont typeface="Arial"/>
              <a:buNone/>
            </a:pPr>
            <a:r>
              <a:rPr lang="es-ES" sz="3200" dirty="0">
                <a:solidFill>
                  <a:schemeClr val="dk1"/>
                </a:solidFill>
                <a:latin typeface="Calibri"/>
                <a:cs typeface="Calibri"/>
                <a:sym typeface="Calibri"/>
              </a:rPr>
              <a:t>En cuanto a los mejores resultados a partir de las pruebas con la implementación, que son las pruebas reales hechas sobre la interfaz, el modelo RNN tuvo una precisión de 84% en las pruebas con palabras y el modelo DNN una precisión del 83% para las pruebas con las frases contenidas en la tabla Frases (ver fig. 6).</a:t>
            </a:r>
            <a:endParaRPr lang="es-CO" sz="3200" dirty="0">
              <a:solidFill>
                <a:schemeClr val="dk1"/>
              </a:solidFill>
              <a:latin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49" name="Google Shape;49;p4"/>
          <p:cNvSpPr/>
          <p:nvPr/>
        </p:nvSpPr>
        <p:spPr>
          <a:xfrm>
            <a:off x="1280160" y="14901284"/>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39" y="5486400"/>
            <a:ext cx="31089535" cy="8686799"/>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algn="just"/>
            <a:r>
              <a:rPr lang="es-ES" sz="3200" dirty="0">
                <a:solidFill>
                  <a:schemeClr val="dk1"/>
                </a:solidFill>
                <a:latin typeface="Calibri"/>
                <a:cs typeface="Calibri"/>
                <a:sym typeface="Calibri"/>
              </a:rPr>
              <a:t>S</a:t>
            </a:r>
            <a:r>
              <a:rPr lang="es-ES" sz="3200" dirty="0">
                <a:solidFill>
                  <a:schemeClr val="dk1"/>
                </a:solidFill>
                <a:latin typeface="Calibri"/>
                <a:cs typeface="Calibri"/>
              </a:rPr>
              <a:t>e aplica una metodología que abarca el procesamiento de audios de un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a:t>
            </a:r>
            <a:r>
              <a:rPr lang="es-ES" sz="3200" dirty="0">
                <a:solidFill>
                  <a:schemeClr val="dk1"/>
                </a:solidFill>
                <a:latin typeface="Calibri"/>
                <a:cs typeface="Calibri"/>
              </a:rPr>
              <a:t>(ver fig. 2 y fig. 3)</a:t>
            </a:r>
            <a:r>
              <a:rPr lang="es-CO" sz="3200" dirty="0">
                <a:solidFill>
                  <a:schemeClr val="dk1"/>
                </a:solidFill>
                <a:latin typeface="Calibri"/>
                <a:ea typeface="Calibri"/>
                <a:cs typeface="Calibri"/>
                <a:sym typeface="Calibri"/>
              </a:rPr>
              <a:t> que consta de 65.000 audios, cada uno de un segundo, y dividido en 30 clases [2]. Luego, </a:t>
            </a:r>
            <a:r>
              <a:rPr lang="es-ES" sz="3200" dirty="0">
                <a:solidFill>
                  <a:schemeClr val="dk1"/>
                </a:solidFill>
                <a:latin typeface="Calibri"/>
                <a:ea typeface="Calibri"/>
                <a:cs typeface="Calibri"/>
                <a:sym typeface="Calibri"/>
              </a:rPr>
              <a:t>se construye</a:t>
            </a:r>
            <a:r>
              <a:rPr lang="es-ES" sz="3200" dirty="0">
                <a:solidFill>
                  <a:schemeClr val="dk1"/>
                </a:solidFill>
                <a:latin typeface="Calibri"/>
                <a:cs typeface="Calibri"/>
              </a:rPr>
              <a:t> un </a:t>
            </a:r>
            <a:r>
              <a:rPr lang="es-ES" sz="3200" dirty="0" err="1">
                <a:solidFill>
                  <a:schemeClr val="dk1"/>
                </a:solidFill>
                <a:latin typeface="Calibri"/>
                <a:cs typeface="Calibri"/>
              </a:rPr>
              <a:t>dataset</a:t>
            </a:r>
            <a:r>
              <a:rPr lang="es-ES" sz="3200" dirty="0">
                <a:solidFill>
                  <a:schemeClr val="dk1"/>
                </a:solidFill>
                <a:latin typeface="Calibri"/>
                <a:cs typeface="Calibri"/>
              </a:rPr>
              <a:t> con características extraídas de los audios para </a:t>
            </a:r>
            <a:r>
              <a:rPr lang="es-CO" sz="3200" dirty="0">
                <a:solidFill>
                  <a:schemeClr val="dk1"/>
                </a:solidFill>
                <a:latin typeface="Calibri"/>
                <a:ea typeface="Calibri"/>
                <a:cs typeface="Calibri"/>
                <a:sym typeface="Calibri"/>
              </a:rPr>
              <a:t>el </a:t>
            </a:r>
            <a:r>
              <a:rPr lang="es-ES" sz="3200" dirty="0">
                <a:solidFill>
                  <a:schemeClr val="dk1"/>
                </a:solidFill>
                <a:latin typeface="Calibri"/>
                <a:cs typeface="Calibri"/>
              </a:rPr>
              <a:t>entrenamiento de modelos DNN, RNN GRU y LSTM [3-4]. Por último, se evalúan los modelos previamente entrenados mediante dos tipos de pruebas: por </a:t>
            </a:r>
            <a:r>
              <a:rPr lang="es-ES" sz="3200" dirty="0" err="1">
                <a:solidFill>
                  <a:schemeClr val="dk1"/>
                </a:solidFill>
                <a:latin typeface="Calibri"/>
                <a:cs typeface="Calibri"/>
              </a:rPr>
              <a:t>pablabras</a:t>
            </a:r>
            <a:r>
              <a:rPr lang="es-ES" sz="3200" dirty="0">
                <a:solidFill>
                  <a:schemeClr val="dk1"/>
                </a:solidFill>
                <a:latin typeface="Calibri"/>
                <a:cs typeface="Calibri"/>
              </a:rPr>
              <a:t> y por frases (ver fig. 4).</a:t>
            </a:r>
            <a:endParaRPr lang="es-CO" sz="3200" dirty="0">
              <a:solidFill>
                <a:schemeClr val="dk1"/>
              </a:solidFill>
              <a:latin typeface="Calibri"/>
              <a:cs typeface="Calibri"/>
              <a:sym typeface="Calibri"/>
            </a:endParaRPr>
          </a:p>
        </p:txBody>
      </p:sp>
      <p:sp>
        <p:nvSpPr>
          <p:cNvPr id="51" name="Google Shape;51;p4"/>
          <p:cNvSpPr/>
          <p:nvPr/>
        </p:nvSpPr>
        <p:spPr>
          <a:xfrm>
            <a:off x="11521440" y="4800600"/>
            <a:ext cx="31089534" cy="685799"/>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6975" y="15567448"/>
            <a:ext cx="9144000" cy="8153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514350" marR="0" lvl="0" indent="-514350" algn="just" rtl="0">
              <a:spcBef>
                <a:spcPts val="0"/>
              </a:spcBef>
              <a:spcAft>
                <a:spcPts val="0"/>
              </a:spcAft>
              <a:buFont typeface="Arial" panose="020B0604020202020204" pitchFamily="34" charset="0"/>
              <a:buChar char="•"/>
            </a:pPr>
            <a:r>
              <a:rPr lang="es-MX" sz="3200" b="0" i="0" u="none" strike="noStrike" dirty="0">
                <a:solidFill>
                  <a:srgbClr val="191919"/>
                </a:solidFill>
                <a:effectLst/>
                <a:latin typeface="Calibri" panose="020F0502020204030204" pitchFamily="34" charset="0"/>
                <a:cs typeface="Calibri" panose="020F0502020204030204" pitchFamily="34" charset="0"/>
              </a:rPr>
              <a:t>Las características frecuenciales MFCC y </a:t>
            </a:r>
            <a:r>
              <a:rPr lang="es-MX" sz="3200" b="0" i="0" u="none" strike="noStrike" dirty="0" err="1">
                <a:solidFill>
                  <a:srgbClr val="191919"/>
                </a:solidFill>
                <a:effectLst/>
                <a:latin typeface="Calibri" panose="020F0502020204030204" pitchFamily="34" charset="0"/>
                <a:cs typeface="Calibri" panose="020F0502020204030204" pitchFamily="34" charset="0"/>
              </a:rPr>
              <a:t>Chroma</a:t>
            </a:r>
            <a:r>
              <a:rPr lang="es-MX" sz="3200" b="0" i="0" u="none" strike="noStrike" dirty="0">
                <a:solidFill>
                  <a:srgbClr val="191919"/>
                </a:solidFill>
                <a:effectLst/>
                <a:latin typeface="Calibri" panose="020F0502020204030204" pitchFamily="34" charset="0"/>
                <a:cs typeface="Calibri" panose="020F0502020204030204" pitchFamily="34" charset="0"/>
              </a:rPr>
              <a:t>, en conjunto, son una representación que garantiza una predicción aceptable de los comandos de voz. </a:t>
            </a:r>
          </a:p>
          <a:p>
            <a:pPr marL="514350" marR="0" lvl="0" indent="-514350" algn="just" rtl="0">
              <a:spcBef>
                <a:spcPts val="0"/>
              </a:spcBef>
              <a:spcAft>
                <a:spcPts val="0"/>
              </a:spcAft>
              <a:buFont typeface="Arial" panose="020B0604020202020204" pitchFamily="34" charset="0"/>
              <a:buChar char="•"/>
            </a:pPr>
            <a:endParaRPr lang="es-MX" sz="3200" b="0" i="0" u="none" strike="noStrike" dirty="0">
              <a:solidFill>
                <a:srgbClr val="191919"/>
              </a:solidFill>
              <a:effectLst/>
              <a:latin typeface="Calibri" panose="020F0502020204030204" pitchFamily="34" charset="0"/>
              <a:cs typeface="Calibri" panose="020F0502020204030204" pitchFamily="34" charset="0"/>
            </a:endParaRPr>
          </a:p>
          <a:p>
            <a:pPr marL="514350" marR="0" lvl="0" indent="-514350" algn="just" rtl="0">
              <a:spcBef>
                <a:spcPts val="0"/>
              </a:spcBef>
              <a:spcAft>
                <a:spcPts val="0"/>
              </a:spcAft>
              <a:buFont typeface="Arial" panose="020B0604020202020204" pitchFamily="34" charset="0"/>
              <a:buChar char="•"/>
            </a:pPr>
            <a:r>
              <a:rPr lang="es-MX" sz="3200" b="0" i="0" u="none" strike="noStrike" dirty="0">
                <a:solidFill>
                  <a:srgbClr val="000000"/>
                </a:solidFill>
                <a:effectLst/>
                <a:latin typeface="Calibri" panose="020F0502020204030204" pitchFamily="34" charset="0"/>
                <a:cs typeface="Calibri" panose="020F0502020204030204" pitchFamily="34" charset="0"/>
              </a:rPr>
              <a:t>La detección de comandos en una frase es un reto de mayor complejidad en comparación a la detención de comandos por palabras, ya que el tratamiento de la frase captada depende de su duración y nivel de potencia para poder identificar cada palabra en esta.</a:t>
            </a:r>
          </a:p>
          <a:p>
            <a:pPr marL="514350" marR="0" lvl="0" indent="-514350" algn="just" rtl="0">
              <a:spcBef>
                <a:spcPts val="0"/>
              </a:spcBef>
              <a:spcAft>
                <a:spcPts val="0"/>
              </a:spcAft>
              <a:buFont typeface="Arial" panose="020B0604020202020204" pitchFamily="34" charset="0"/>
              <a:buChar char="•"/>
            </a:pPr>
            <a:endParaRPr lang="es-MX" sz="3200" b="0" i="0" u="none" strike="noStrike" dirty="0">
              <a:solidFill>
                <a:srgbClr val="000000"/>
              </a:solidFill>
              <a:effectLst/>
              <a:latin typeface="Calibri" panose="020F0502020204030204" pitchFamily="34" charset="0"/>
              <a:cs typeface="Calibri" panose="020F0502020204030204" pitchFamily="34" charset="0"/>
            </a:endParaRPr>
          </a:p>
          <a:p>
            <a:pPr marL="514350" marR="0" lvl="0" indent="-514350" algn="just" rtl="0">
              <a:spcBef>
                <a:spcPts val="0"/>
              </a:spcBef>
              <a:spcAft>
                <a:spcPts val="0"/>
              </a:spcAft>
              <a:buFont typeface="Arial" panose="020B0604020202020204" pitchFamily="34" charset="0"/>
              <a:buChar char="•"/>
            </a:pPr>
            <a:r>
              <a:rPr lang="es-MX" sz="3200" b="0" i="0" u="none" strike="noStrike" dirty="0">
                <a:solidFill>
                  <a:srgbClr val="000000"/>
                </a:solidFill>
                <a:effectLst/>
                <a:latin typeface="Calibri" panose="020F0502020204030204" pitchFamily="34" charset="0"/>
                <a:cs typeface="Calibri" panose="020F0502020204030204" pitchFamily="34" charset="0"/>
              </a:rPr>
              <a:t>Una arquitectura sencilla como la DNN implementada puede lograr un rendimiento igual o mayor de óptimo con respecto a las redes neuronales recurrentes. </a:t>
            </a:r>
            <a:endParaRPr lang="es-ES" sz="32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53" name="Google Shape;53;p4"/>
          <p:cNvSpPr/>
          <p:nvPr/>
        </p:nvSpPr>
        <p:spPr>
          <a:xfrm>
            <a:off x="33466975" y="14881648"/>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5567448"/>
            <a:ext cx="9144000" cy="12808072"/>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algn="just">
              <a:lnSpc>
                <a:spcPct val="107000"/>
              </a:lnSpc>
              <a:spcAft>
                <a:spcPts val="800"/>
              </a:spcAft>
            </a:pPr>
            <a:r>
              <a:rPr lang="es-ES" sz="3200" dirty="0">
                <a:solidFill>
                  <a:schemeClr val="dk1"/>
                </a:solidFill>
                <a:latin typeface="Calibri"/>
                <a:cs typeface="Calibri"/>
              </a:rPr>
              <a:t>Las redes neuronales han mostrado ser una herramienta versátil capaz de modelar todos los aspectos acústicos, fonéticos y lingüísticos asociados con la tarea de reconocimiento de voz [1].</a:t>
            </a:r>
          </a:p>
          <a:p>
            <a:pPr algn="just">
              <a:lnSpc>
                <a:spcPct val="107000"/>
              </a:lnSpc>
              <a:spcAft>
                <a:spcPts val="800"/>
              </a:spcAft>
            </a:pPr>
            <a:endParaRPr lang="es-ES" sz="3200" dirty="0">
              <a:solidFill>
                <a:schemeClr val="dk1"/>
              </a:solidFill>
              <a:latin typeface="Calibri"/>
              <a:cs typeface="Calibri"/>
            </a:endParaRPr>
          </a:p>
          <a:p>
            <a:pPr algn="just">
              <a:lnSpc>
                <a:spcPct val="107000"/>
              </a:lnSpc>
              <a:spcAft>
                <a:spcPts val="800"/>
              </a:spcAft>
            </a:pPr>
            <a:r>
              <a:rPr lang="es-CO" sz="3200" i="1" dirty="0" err="1">
                <a:solidFill>
                  <a:schemeClr val="dk1"/>
                </a:solidFill>
                <a:latin typeface="Calibri"/>
                <a:ea typeface="Calibri"/>
                <a:cs typeface="Calibri"/>
                <a:sym typeface="Calibri"/>
              </a:rPr>
              <a:t>Speech</a:t>
            </a:r>
            <a:r>
              <a:rPr lang="es-CO" sz="3200" i="1" dirty="0">
                <a:solidFill>
                  <a:schemeClr val="dk1"/>
                </a:solidFill>
                <a:latin typeface="Calibri"/>
                <a:ea typeface="Calibri"/>
                <a:cs typeface="Calibri"/>
                <a:sym typeface="Calibri"/>
              </a:rPr>
              <a:t> </a:t>
            </a:r>
            <a:r>
              <a:rPr lang="es-CO" sz="3200" i="1" dirty="0" err="1">
                <a:solidFill>
                  <a:schemeClr val="dk1"/>
                </a:solidFill>
                <a:latin typeface="Calibri"/>
                <a:ea typeface="Calibri"/>
                <a:cs typeface="Calibri"/>
                <a:sym typeface="Calibri"/>
              </a:rPr>
              <a:t>to</a:t>
            </a:r>
            <a:r>
              <a:rPr lang="es-CO" sz="3200" i="1" dirty="0">
                <a:solidFill>
                  <a:schemeClr val="dk1"/>
                </a:solidFill>
                <a:latin typeface="Calibri"/>
                <a:ea typeface="Calibri"/>
                <a:cs typeface="Calibri"/>
                <a:sym typeface="Calibri"/>
              </a:rPr>
              <a:t> </a:t>
            </a:r>
            <a:r>
              <a:rPr lang="es-CO" sz="3200" i="1" dirty="0" err="1">
                <a:solidFill>
                  <a:schemeClr val="dk1"/>
                </a:solidFill>
                <a:latin typeface="Calibri"/>
                <a:ea typeface="Calibri"/>
                <a:cs typeface="Calibri"/>
                <a:sym typeface="Calibri"/>
              </a:rPr>
              <a:t>Command</a:t>
            </a:r>
            <a:r>
              <a:rPr lang="es-CO" sz="3200" i="1" dirty="0">
                <a:solidFill>
                  <a:schemeClr val="dk1"/>
                </a:solidFill>
                <a:latin typeface="Calibri"/>
                <a:ea typeface="Calibri"/>
                <a:cs typeface="Calibri"/>
                <a:sym typeface="Calibri"/>
              </a:rPr>
              <a:t> </a:t>
            </a:r>
            <a:r>
              <a:rPr lang="es-CO" sz="3200" dirty="0">
                <a:solidFill>
                  <a:schemeClr val="dk1"/>
                </a:solidFill>
                <a:latin typeface="Calibri"/>
                <a:ea typeface="Calibri"/>
                <a:cs typeface="Calibri"/>
                <a:sym typeface="Calibri"/>
              </a:rPr>
              <a:t>es un asistente virtual de voz, basado en Deep </a:t>
            </a:r>
            <a:r>
              <a:rPr lang="es-CO" sz="3200" dirty="0" err="1">
                <a:solidFill>
                  <a:schemeClr val="dk1"/>
                </a:solidFill>
                <a:latin typeface="Calibri"/>
                <a:ea typeface="Calibri"/>
                <a:cs typeface="Calibri"/>
                <a:sym typeface="Calibri"/>
              </a:rPr>
              <a:t>Learning</a:t>
            </a:r>
            <a:r>
              <a:rPr lang="es-CO" sz="3200" dirty="0">
                <a:solidFill>
                  <a:schemeClr val="dk1"/>
                </a:solidFill>
                <a:latin typeface="Calibri"/>
                <a:ea typeface="Calibri"/>
                <a:cs typeface="Calibri"/>
                <a:sym typeface="Calibri"/>
              </a:rPr>
              <a:t>, con capacidad de </a:t>
            </a:r>
            <a:r>
              <a:rPr lang="es-ES" sz="3200" dirty="0">
                <a:solidFill>
                  <a:schemeClr val="dk1"/>
                </a:solidFill>
                <a:latin typeface="Calibri"/>
                <a:cs typeface="Calibri"/>
              </a:rPr>
              <a:t>reconocer comandos de voz simples en inglés mediante una interfaz que registra la voz y permite ejecutar las acciones de acuerdo a los comandos detectados en los audios grabados (ver fig. 1). Los resultados obtenidos fueron aceptables en términos de precisión de entrenamiento y testeo.</a:t>
            </a:r>
          </a:p>
        </p:txBody>
      </p:sp>
      <p:sp>
        <p:nvSpPr>
          <p:cNvPr id="58" name="Google Shape;58;p4"/>
          <p:cNvSpPr/>
          <p:nvPr/>
        </p:nvSpPr>
        <p:spPr>
          <a:xfrm>
            <a:off x="11502969" y="14947593"/>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3" name="Google Shape;63;p4"/>
          <p:cNvSpPr txBox="1"/>
          <p:nvPr/>
        </p:nvSpPr>
        <p:spPr>
          <a:xfrm>
            <a:off x="11920142" y="13388990"/>
            <a:ext cx="9170955" cy="470079"/>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Representación</a:t>
            </a:r>
            <a:r>
              <a:rPr lang="en-US" sz="2400" dirty="0">
                <a:solidFill>
                  <a:schemeClr val="dk1"/>
                </a:solidFill>
                <a:latin typeface="Calibri"/>
                <a:ea typeface="Calibri"/>
                <a:cs typeface="Calibri"/>
                <a:sym typeface="Calibri"/>
              </a:rPr>
              <a:t> temporal y </a:t>
            </a:r>
            <a:r>
              <a:rPr lang="en-US" sz="2400" dirty="0" err="1">
                <a:solidFill>
                  <a:schemeClr val="dk1"/>
                </a:solidFill>
                <a:latin typeface="Calibri"/>
                <a:ea typeface="Calibri"/>
                <a:cs typeface="Calibri"/>
                <a:sym typeface="Calibri"/>
              </a:rPr>
              <a:t>mel</a:t>
            </a:r>
            <a:r>
              <a:rPr lang="en-US" sz="2400" dirty="0">
                <a:solidFill>
                  <a:schemeClr val="dk1"/>
                </a:solidFill>
                <a:latin typeface="Calibri"/>
                <a:ea typeface="Calibri"/>
                <a:cs typeface="Calibri"/>
                <a:sym typeface="Calibri"/>
              </a:rPr>
              <a:t> de los audios (</a:t>
            </a:r>
            <a:r>
              <a:rPr lang="en-US" sz="2400" dirty="0" err="1">
                <a:solidFill>
                  <a:schemeClr val="dk1"/>
                </a:solidFill>
                <a:latin typeface="Calibri"/>
                <a:ea typeface="Calibri"/>
                <a:cs typeface="Calibri"/>
                <a:sym typeface="Calibri"/>
              </a:rPr>
              <a:t>clases</a:t>
            </a:r>
            <a:r>
              <a:rPr lang="en-US" sz="2400" dirty="0">
                <a:solidFill>
                  <a:schemeClr val="dk1"/>
                </a:solidFill>
                <a:latin typeface="Calibri"/>
                <a:ea typeface="Calibri"/>
                <a:cs typeface="Calibri"/>
                <a:sym typeface="Calibri"/>
              </a:rPr>
              <a:t>).</a:t>
            </a:r>
            <a:endParaRPr dirty="0"/>
          </a:p>
        </p:txBody>
      </p:sp>
      <p:sp>
        <p:nvSpPr>
          <p:cNvPr id="65" name="Google Shape;65;p4"/>
          <p:cNvSpPr txBox="1"/>
          <p:nvPr/>
        </p:nvSpPr>
        <p:spPr>
          <a:xfrm>
            <a:off x="1068210" y="27712972"/>
            <a:ext cx="9567900" cy="355828"/>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Entorno</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gráfico</a:t>
            </a:r>
            <a:r>
              <a:rPr lang="en-US" sz="2400" dirty="0">
                <a:solidFill>
                  <a:schemeClr val="dk1"/>
                </a:solidFill>
                <a:latin typeface="Calibri"/>
                <a:ea typeface="Calibri"/>
                <a:cs typeface="Calibri"/>
                <a:sym typeface="Calibri"/>
              </a:rPr>
              <a:t> de la </a:t>
            </a:r>
            <a:r>
              <a:rPr lang="en-US" sz="2400" dirty="0" err="1">
                <a:solidFill>
                  <a:schemeClr val="dk1"/>
                </a:solidFill>
                <a:latin typeface="Calibri"/>
                <a:ea typeface="Calibri"/>
                <a:cs typeface="Calibri"/>
                <a:sym typeface="Calibri"/>
              </a:rPr>
              <a:t>implementación</a:t>
            </a:r>
            <a:r>
              <a:rPr lang="en-US" sz="2400" dirty="0">
                <a:solidFill>
                  <a:schemeClr val="dk1"/>
                </a:solidFill>
                <a:latin typeface="Calibri"/>
                <a:ea typeface="Calibri"/>
                <a:cs typeface="Calibri"/>
                <a:sym typeface="Calibri"/>
              </a:rPr>
              <a:t>.</a:t>
            </a:r>
            <a:endParaRPr dirty="0"/>
          </a:p>
        </p:txBody>
      </p:sp>
      <p:sp>
        <p:nvSpPr>
          <p:cNvPr id="66" name="Google Shape;66;p4"/>
          <p:cNvSpPr txBox="1"/>
          <p:nvPr/>
        </p:nvSpPr>
        <p:spPr>
          <a:xfrm>
            <a:off x="33466975" y="25099135"/>
            <a:ext cx="9144000" cy="3276385"/>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Se propone trabajar con comandos tipos números (</a:t>
            </a:r>
            <a:r>
              <a:rPr lang="es-CO" sz="3200" i="1" dirty="0" err="1">
                <a:solidFill>
                  <a:schemeClr val="dk1"/>
                </a:solidFill>
                <a:latin typeface="Calibri"/>
                <a:ea typeface="Calibri"/>
                <a:cs typeface="Calibri"/>
                <a:sym typeface="Calibri"/>
              </a:rPr>
              <a:t>one</a:t>
            </a:r>
            <a:r>
              <a:rPr lang="es-CO" sz="3200" i="1" dirty="0">
                <a:solidFill>
                  <a:schemeClr val="dk1"/>
                </a:solidFill>
                <a:latin typeface="Calibri"/>
                <a:ea typeface="Calibri"/>
                <a:cs typeface="Calibri"/>
                <a:sym typeface="Calibri"/>
              </a:rPr>
              <a:t>, </a:t>
            </a:r>
            <a:r>
              <a:rPr lang="es-CO" sz="3200" i="1" dirty="0" err="1">
                <a:solidFill>
                  <a:schemeClr val="dk1"/>
                </a:solidFill>
                <a:latin typeface="Calibri"/>
                <a:ea typeface="Calibri"/>
                <a:cs typeface="Calibri"/>
                <a:sym typeface="Calibri"/>
              </a:rPr>
              <a:t>two</a:t>
            </a:r>
            <a:r>
              <a:rPr lang="es-CO" sz="3200" i="1" dirty="0">
                <a:solidFill>
                  <a:schemeClr val="dk1"/>
                </a:solidFill>
                <a:latin typeface="Calibri"/>
                <a:ea typeface="Calibri"/>
                <a:cs typeface="Calibri"/>
                <a:sym typeface="Calibri"/>
              </a:rPr>
              <a:t>, </a:t>
            </a:r>
            <a:r>
              <a:rPr lang="es-CO" sz="3200" i="1" dirty="0" err="1">
                <a:solidFill>
                  <a:schemeClr val="dk1"/>
                </a:solidFill>
                <a:latin typeface="Calibri"/>
                <a:ea typeface="Calibri"/>
                <a:cs typeface="Calibri"/>
                <a:sym typeface="Calibri"/>
              </a:rPr>
              <a:t>three</a:t>
            </a:r>
            <a:r>
              <a:rPr lang="es-CO" sz="3200" i="1" dirty="0">
                <a:solidFill>
                  <a:schemeClr val="dk1"/>
                </a:solidFill>
                <a:latin typeface="Calibri"/>
                <a:ea typeface="Calibri"/>
                <a:cs typeface="Calibri"/>
                <a:sym typeface="Calibri"/>
              </a:rPr>
              <a:t>, </a:t>
            </a:r>
            <a:r>
              <a:rPr lang="es-CO" sz="3200" i="1" dirty="0" err="1">
                <a:solidFill>
                  <a:schemeClr val="dk1"/>
                </a:solidFill>
                <a:latin typeface="Calibri"/>
                <a:ea typeface="Calibri"/>
                <a:cs typeface="Calibri"/>
                <a:sym typeface="Calibri"/>
              </a:rPr>
              <a:t>four</a:t>
            </a:r>
            <a:r>
              <a:rPr lang="es-CO" sz="3200" i="1" dirty="0">
                <a:solidFill>
                  <a:schemeClr val="dk1"/>
                </a:solidFill>
                <a:latin typeface="Calibri"/>
                <a:ea typeface="Calibri"/>
                <a:cs typeface="Calibri"/>
                <a:sym typeface="Calibri"/>
              </a:rPr>
              <a:t>, </a:t>
            </a:r>
            <a:r>
              <a:rPr lang="es-CO" sz="3200" i="1" dirty="0" err="1">
                <a:solidFill>
                  <a:schemeClr val="dk1"/>
                </a:solidFill>
                <a:latin typeface="Calibri"/>
                <a:ea typeface="Calibri"/>
                <a:cs typeface="Calibri"/>
                <a:sym typeface="Calibri"/>
              </a:rPr>
              <a:t>five</a:t>
            </a:r>
            <a:r>
              <a:rPr lang="es-CO" sz="3200" dirty="0">
                <a:solidFill>
                  <a:schemeClr val="dk1"/>
                </a:solidFill>
                <a:latin typeface="Calibri"/>
                <a:ea typeface="Calibri"/>
                <a:cs typeface="Calibri"/>
                <a:sym typeface="Calibri"/>
              </a:rPr>
              <a:t>) debido a que las representaciones del audio de los comandos seleccionados (ver figura 4) poseen amplitudes de ondas de sonido similares, provocando posibles sesgos y errores en las predicciones.</a:t>
            </a:r>
            <a:endParaRPr lang="es-CO" dirty="0"/>
          </a:p>
        </p:txBody>
      </p:sp>
      <p:sp>
        <p:nvSpPr>
          <p:cNvPr id="67" name="Google Shape;67;p4"/>
          <p:cNvSpPr/>
          <p:nvPr/>
        </p:nvSpPr>
        <p:spPr>
          <a:xfrm>
            <a:off x="33466975" y="24473019"/>
            <a:ext cx="9144000" cy="62674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grpSp>
        <p:nvGrpSpPr>
          <p:cNvPr id="5" name="Grupo 4">
            <a:extLst>
              <a:ext uri="{FF2B5EF4-FFF2-40B4-BE49-F238E27FC236}">
                <a16:creationId xmlns:a16="http://schemas.microsoft.com/office/drawing/2014/main" id="{4E83CBFD-327D-4691-A4D5-2FBD04E8F7A9}"/>
              </a:ext>
            </a:extLst>
          </p:cNvPr>
          <p:cNvGrpSpPr/>
          <p:nvPr/>
        </p:nvGrpSpPr>
        <p:grpSpPr>
          <a:xfrm>
            <a:off x="11751796" y="21979253"/>
            <a:ext cx="10419617" cy="5913232"/>
            <a:chOff x="21732737" y="15956550"/>
            <a:chExt cx="10419617" cy="5816696"/>
          </a:xfrm>
        </p:grpSpPr>
        <p:sp>
          <p:nvSpPr>
            <p:cNvPr id="15" name="Google Shape;65;p4">
              <a:extLst>
                <a:ext uri="{FF2B5EF4-FFF2-40B4-BE49-F238E27FC236}">
                  <a16:creationId xmlns:a16="http://schemas.microsoft.com/office/drawing/2014/main" id="{35D49184-1C06-4A20-BAF6-069219F5826C}"/>
                </a:ext>
              </a:extLst>
            </p:cNvPr>
            <p:cNvSpPr txBox="1"/>
            <p:nvPr/>
          </p:nvSpPr>
          <p:spPr>
            <a:xfrm>
              <a:off x="21800987" y="21283123"/>
              <a:ext cx="10229157" cy="490123"/>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5.</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Resultados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obtenidos</a:t>
              </a:r>
              <a:r>
                <a:rPr lang="en-US" sz="2400" dirty="0">
                  <a:solidFill>
                    <a:schemeClr val="dk1"/>
                  </a:solidFill>
                  <a:latin typeface="Calibri"/>
                  <a:ea typeface="Calibri"/>
                  <a:cs typeface="Calibri"/>
                  <a:sym typeface="Calibri"/>
                </a:rPr>
                <a:t> con la </a:t>
              </a:r>
              <a:r>
                <a:rPr lang="en-US" sz="2400" dirty="0" err="1">
                  <a:solidFill>
                    <a:schemeClr val="dk1"/>
                  </a:solidFill>
                  <a:latin typeface="Calibri"/>
                  <a:ea typeface="Calibri"/>
                  <a:cs typeface="Calibri"/>
                  <a:sym typeface="Calibri"/>
                </a:rPr>
                <a:t>partición</a:t>
              </a:r>
              <a:r>
                <a:rPr lang="en-US" sz="2400" dirty="0">
                  <a:solidFill>
                    <a:schemeClr val="dk1"/>
                  </a:solidFill>
                  <a:latin typeface="Calibri"/>
                  <a:ea typeface="Calibri"/>
                  <a:cs typeface="Calibri"/>
                  <a:sym typeface="Calibri"/>
                </a:rPr>
                <a:t> del dataset.</a:t>
              </a:r>
              <a:endParaRPr dirty="0"/>
            </a:p>
          </p:txBody>
        </p:sp>
        <p:pic>
          <p:nvPicPr>
            <p:cNvPr id="13" name="Imagen 12">
              <a:extLst>
                <a:ext uri="{FF2B5EF4-FFF2-40B4-BE49-F238E27FC236}">
                  <a16:creationId xmlns:a16="http://schemas.microsoft.com/office/drawing/2014/main" id="{D46881F1-F7DB-4137-849A-9774778059B0}"/>
                </a:ext>
              </a:extLst>
            </p:cNvPr>
            <p:cNvPicPr>
              <a:picLocks noChangeAspect="1"/>
            </p:cNvPicPr>
            <p:nvPr/>
          </p:nvPicPr>
          <p:blipFill>
            <a:blip r:embed="rId5"/>
            <a:stretch>
              <a:fillRect/>
            </a:stretch>
          </p:blipFill>
          <p:spPr>
            <a:xfrm>
              <a:off x="21732737" y="15956550"/>
              <a:ext cx="10419617" cy="5452125"/>
            </a:xfrm>
            <a:prstGeom prst="rect">
              <a:avLst/>
            </a:prstGeom>
          </p:spPr>
        </p:pic>
      </p:grpSp>
      <p:pic>
        <p:nvPicPr>
          <p:cNvPr id="18" name="Imagen 17">
            <a:extLst>
              <a:ext uri="{FF2B5EF4-FFF2-40B4-BE49-F238E27FC236}">
                <a16:creationId xmlns:a16="http://schemas.microsoft.com/office/drawing/2014/main" id="{E788CD0F-E5E1-48E8-88B1-0316F8FB1227}"/>
              </a:ext>
            </a:extLst>
          </p:cNvPr>
          <p:cNvPicPr>
            <a:picLocks noChangeAspect="1"/>
          </p:cNvPicPr>
          <p:nvPr/>
        </p:nvPicPr>
        <p:blipFill>
          <a:blip r:embed="rId6"/>
          <a:stretch>
            <a:fillRect/>
          </a:stretch>
        </p:blipFill>
        <p:spPr>
          <a:xfrm>
            <a:off x="22428547" y="22402800"/>
            <a:ext cx="9621564" cy="4759169"/>
          </a:xfrm>
          <a:prstGeom prst="rect">
            <a:avLst/>
          </a:prstGeom>
        </p:spPr>
      </p:pic>
      <p:sp>
        <p:nvSpPr>
          <p:cNvPr id="19" name="Google Shape;65;p4">
            <a:extLst>
              <a:ext uri="{FF2B5EF4-FFF2-40B4-BE49-F238E27FC236}">
                <a16:creationId xmlns:a16="http://schemas.microsoft.com/office/drawing/2014/main" id="{28D121FD-8D84-48E5-A22C-0F6191AFBCEC}"/>
              </a:ext>
            </a:extLst>
          </p:cNvPr>
          <p:cNvSpPr txBox="1"/>
          <p:nvPr/>
        </p:nvSpPr>
        <p:spPr>
          <a:xfrm>
            <a:off x="22263793" y="27283217"/>
            <a:ext cx="9697897" cy="86271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6.</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Resultados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obtenidos</a:t>
            </a:r>
            <a:r>
              <a:rPr lang="en-US" sz="2400" dirty="0">
                <a:solidFill>
                  <a:schemeClr val="dk1"/>
                </a:solidFill>
                <a:latin typeface="Calibri"/>
                <a:ea typeface="Calibri"/>
                <a:cs typeface="Calibri"/>
                <a:sym typeface="Calibri"/>
              </a:rPr>
              <a:t> con la </a:t>
            </a:r>
            <a:r>
              <a:rPr lang="en-US" sz="2400" dirty="0" err="1">
                <a:solidFill>
                  <a:schemeClr val="dk1"/>
                </a:solidFill>
                <a:latin typeface="Calibri"/>
                <a:ea typeface="Calibri"/>
                <a:cs typeface="Calibri"/>
                <a:sym typeface="Calibri"/>
              </a:rPr>
              <a:t>implementación</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pruebas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reales</a:t>
            </a:r>
            <a:r>
              <a:rPr lang="en-US" sz="2400" dirty="0">
                <a:solidFill>
                  <a:schemeClr val="dk1"/>
                </a:solidFill>
                <a:latin typeface="Calibri"/>
                <a:ea typeface="Calibri"/>
                <a:cs typeface="Calibri"/>
                <a:sym typeface="Calibri"/>
              </a:rPr>
              <a:t>).</a:t>
            </a:r>
            <a:endParaRPr dirty="0"/>
          </a:p>
        </p:txBody>
      </p:sp>
      <p:pic>
        <p:nvPicPr>
          <p:cNvPr id="21" name="Imagen 20">
            <a:extLst>
              <a:ext uri="{FF2B5EF4-FFF2-40B4-BE49-F238E27FC236}">
                <a16:creationId xmlns:a16="http://schemas.microsoft.com/office/drawing/2014/main" id="{3930422C-6E61-4DEA-B5E3-5081C34E84CB}"/>
              </a:ext>
            </a:extLst>
          </p:cNvPr>
          <p:cNvPicPr>
            <a:picLocks noChangeAspect="1"/>
          </p:cNvPicPr>
          <p:nvPr/>
        </p:nvPicPr>
        <p:blipFill>
          <a:blip r:embed="rId7"/>
          <a:stretch>
            <a:fillRect/>
          </a:stretch>
        </p:blipFill>
        <p:spPr>
          <a:xfrm>
            <a:off x="1510475" y="23443847"/>
            <a:ext cx="8665618" cy="4252968"/>
          </a:xfrm>
          <a:prstGeom prst="rect">
            <a:avLst/>
          </a:prstGeom>
        </p:spPr>
      </p:pic>
      <p:pic>
        <p:nvPicPr>
          <p:cNvPr id="4" name="Imagen 3">
            <a:extLst>
              <a:ext uri="{FF2B5EF4-FFF2-40B4-BE49-F238E27FC236}">
                <a16:creationId xmlns:a16="http://schemas.microsoft.com/office/drawing/2014/main" id="{F372EC85-059D-46F3-95D3-1805F71097F9}"/>
              </a:ext>
            </a:extLst>
          </p:cNvPr>
          <p:cNvPicPr>
            <a:picLocks noChangeAspect="1"/>
          </p:cNvPicPr>
          <p:nvPr/>
        </p:nvPicPr>
        <p:blipFill>
          <a:blip r:embed="rId8"/>
          <a:stretch>
            <a:fillRect/>
          </a:stretch>
        </p:blipFill>
        <p:spPr>
          <a:xfrm>
            <a:off x="11963754" y="7429259"/>
            <a:ext cx="9170955" cy="5766376"/>
          </a:xfrm>
          <a:prstGeom prst="rect">
            <a:avLst/>
          </a:prstGeom>
        </p:spPr>
      </p:pic>
      <p:pic>
        <p:nvPicPr>
          <p:cNvPr id="32" name="Imagen 31" descr="Captura de pantalla de un celular con letras&#10;&#10;Descripción generada automáticamente">
            <a:extLst>
              <a:ext uri="{FF2B5EF4-FFF2-40B4-BE49-F238E27FC236}">
                <a16:creationId xmlns:a16="http://schemas.microsoft.com/office/drawing/2014/main" id="{01E8C7C4-E425-4000-99C6-1A665A841ADB}"/>
              </a:ext>
            </a:extLst>
          </p:cNvPr>
          <p:cNvPicPr>
            <a:picLocks noChangeAspect="1"/>
          </p:cNvPicPr>
          <p:nvPr/>
        </p:nvPicPr>
        <p:blipFill rotWithShape="1">
          <a:blip r:embed="rId9">
            <a:extLst>
              <a:ext uri="{28A0092B-C50C-407E-A947-70E740481C1C}">
                <a14:useLocalDpi xmlns:a14="http://schemas.microsoft.com/office/drawing/2010/main" val="0"/>
              </a:ext>
            </a:extLst>
          </a:blip>
          <a:srcRect l="7565" t="26919" r="21765" b="14283"/>
          <a:stretch/>
        </p:blipFill>
        <p:spPr>
          <a:xfrm>
            <a:off x="21732738" y="7542896"/>
            <a:ext cx="9878391" cy="5487134"/>
          </a:xfrm>
          <a:prstGeom prst="rect">
            <a:avLst/>
          </a:prstGeom>
        </p:spPr>
      </p:pic>
      <p:pic>
        <p:nvPicPr>
          <p:cNvPr id="33" name="Imagen 32" descr="Imagen que contiene texto&#10;&#10;Descripción generada automáticamente">
            <a:extLst>
              <a:ext uri="{FF2B5EF4-FFF2-40B4-BE49-F238E27FC236}">
                <a16:creationId xmlns:a16="http://schemas.microsoft.com/office/drawing/2014/main" id="{60994712-B3E2-44E9-AC07-ED7FD1D4D8E8}"/>
              </a:ext>
            </a:extLst>
          </p:cNvPr>
          <p:cNvPicPr>
            <a:picLocks noChangeAspect="1"/>
          </p:cNvPicPr>
          <p:nvPr/>
        </p:nvPicPr>
        <p:blipFill rotWithShape="1">
          <a:blip r:embed="rId10">
            <a:extLst>
              <a:ext uri="{28A0092B-C50C-407E-A947-70E740481C1C}">
                <a14:useLocalDpi xmlns:a14="http://schemas.microsoft.com/office/drawing/2010/main" val="0"/>
              </a:ext>
            </a:extLst>
          </a:blip>
          <a:srcRect l="19008" t="21282" r="16585" b="5315"/>
          <a:stretch/>
        </p:blipFill>
        <p:spPr>
          <a:xfrm>
            <a:off x="32050111" y="7369725"/>
            <a:ext cx="10350971" cy="5798921"/>
          </a:xfrm>
          <a:prstGeom prst="rect">
            <a:avLst/>
          </a:prstGeom>
        </p:spPr>
      </p:pic>
      <p:sp>
        <p:nvSpPr>
          <p:cNvPr id="34" name="Google Shape;63;p4">
            <a:extLst>
              <a:ext uri="{FF2B5EF4-FFF2-40B4-BE49-F238E27FC236}">
                <a16:creationId xmlns:a16="http://schemas.microsoft.com/office/drawing/2014/main" id="{3F6434AA-299D-42E1-B175-58EEB3AD5B1F}"/>
              </a:ext>
            </a:extLst>
          </p:cNvPr>
          <p:cNvSpPr txBox="1"/>
          <p:nvPr/>
        </p:nvSpPr>
        <p:spPr>
          <a:xfrm>
            <a:off x="21732737" y="13292453"/>
            <a:ext cx="9878391" cy="671589"/>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3.</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Procesamiento</a:t>
            </a:r>
            <a:r>
              <a:rPr lang="en-US" sz="2400" dirty="0">
                <a:solidFill>
                  <a:schemeClr val="dk1"/>
                </a:solidFill>
                <a:latin typeface="Calibri"/>
                <a:ea typeface="Calibri"/>
                <a:cs typeface="Calibri"/>
                <a:sym typeface="Calibri"/>
              </a:rPr>
              <a:t> de audios.</a:t>
            </a:r>
            <a:endParaRPr dirty="0"/>
          </a:p>
        </p:txBody>
      </p:sp>
      <p:sp>
        <p:nvSpPr>
          <p:cNvPr id="35" name="Google Shape;63;p4">
            <a:extLst>
              <a:ext uri="{FF2B5EF4-FFF2-40B4-BE49-F238E27FC236}">
                <a16:creationId xmlns:a16="http://schemas.microsoft.com/office/drawing/2014/main" id="{4C21E3A3-AD5C-4522-B8A7-33FDE322CDE3}"/>
              </a:ext>
            </a:extLst>
          </p:cNvPr>
          <p:cNvSpPr txBox="1"/>
          <p:nvPr/>
        </p:nvSpPr>
        <p:spPr>
          <a:xfrm>
            <a:off x="32406636" y="13184327"/>
            <a:ext cx="9878391" cy="671589"/>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4.</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Entrenamiento</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modelos</a:t>
            </a:r>
            <a:r>
              <a:rPr lang="en-US" sz="2400" dirty="0">
                <a:solidFill>
                  <a:schemeClr val="dk1"/>
                </a:solidFill>
                <a:latin typeface="Calibri"/>
                <a:ea typeface="Calibri"/>
                <a:cs typeface="Calibri"/>
                <a:sym typeface="Calibri"/>
              </a:rPr>
              <a:t> y </a:t>
            </a:r>
            <a:r>
              <a:rPr lang="en-US" sz="2400" dirty="0" err="1">
                <a:solidFill>
                  <a:schemeClr val="dk1"/>
                </a:solidFill>
                <a:latin typeface="Calibri"/>
                <a:ea typeface="Calibri"/>
                <a:cs typeface="Calibri"/>
                <a:sym typeface="Calibri"/>
              </a:rPr>
              <a:t>pruebas</a:t>
            </a:r>
            <a:r>
              <a:rPr lang="en-US" sz="2400" dirty="0">
                <a:solidFill>
                  <a:schemeClr val="dk1"/>
                </a:solidFill>
                <a:latin typeface="Calibri"/>
                <a:ea typeface="Calibri"/>
                <a:cs typeface="Calibri"/>
                <a:sym typeface="Calibri"/>
              </a:rPr>
              <a:t>.</a:t>
            </a:r>
            <a:endParaRPr dirty="0"/>
          </a:p>
        </p:txBody>
      </p:sp>
      <p:pic>
        <p:nvPicPr>
          <p:cNvPr id="3" name="Imagen 2">
            <a:extLst>
              <a:ext uri="{FF2B5EF4-FFF2-40B4-BE49-F238E27FC236}">
                <a16:creationId xmlns:a16="http://schemas.microsoft.com/office/drawing/2014/main" id="{E95289B6-6C6C-40A7-B414-B6AEFF3BB81B}"/>
              </a:ext>
            </a:extLst>
          </p:cNvPr>
          <p:cNvPicPr>
            <a:picLocks noChangeAspect="1"/>
          </p:cNvPicPr>
          <p:nvPr/>
        </p:nvPicPr>
        <p:blipFill>
          <a:blip r:embed="rId11"/>
          <a:stretch>
            <a:fillRect/>
          </a:stretch>
        </p:blipFill>
        <p:spPr>
          <a:xfrm>
            <a:off x="1569711" y="5740413"/>
            <a:ext cx="8606382" cy="2012563"/>
          </a:xfrm>
          <a:prstGeom prst="rect">
            <a:avLst/>
          </a:prstGeom>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2.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97E41D-B09E-4D3D-82C8-D317E003E535}">
  <ds:schemaRefs>
    <ds:schemaRef ds:uri="http://purl.org/dc/terms/"/>
    <ds:schemaRef ds:uri="http://schemas.microsoft.com/office/2006/metadata/propertie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2d405435-45be-43e4-8998-645d85a018d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1035</TotalTime>
  <Words>901</Words>
  <Application>Microsoft Office PowerPoint</Application>
  <PresentationFormat>Personalizado</PresentationFormat>
  <Paragraphs>48</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Command - IA2</dc:title>
  <dc:creator>EISI</dc:creator>
  <cp:keywords>Deep Learning, Inteligencia Artificial</cp:keywords>
  <cp:lastModifiedBy>Ivan Rodrigo</cp:lastModifiedBy>
  <cp:revision>143</cp:revision>
  <dcterms:modified xsi:type="dcterms:W3CDTF">2020-09-07T18:40:15Z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