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72" r:id="rId9"/>
    <p:sldId id="274" r:id="rId10"/>
    <p:sldId id="273" r:id="rId11"/>
    <p:sldId id="268" r:id="rId12"/>
    <p:sldId id="279" r:id="rId13"/>
    <p:sldId id="265" r:id="rId14"/>
    <p:sldId id="259" r:id="rId15"/>
    <p:sldId id="280" r:id="rId16"/>
    <p:sldId id="270"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3F5EF7-4376-42ED-A03F-20C7EE69BD29}" v="495" dt="2023-07-24T01:48:28.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0704" autoAdjust="0"/>
  </p:normalViewPr>
  <p:slideViewPr>
    <p:cSldViewPr snapToGrid="0">
      <p:cViewPr varScale="1">
        <p:scale>
          <a:sx n="77" d="100"/>
          <a:sy n="77" d="100"/>
        </p:scale>
        <p:origin x="723" y="5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Rodriguez" userId="7ec1893fe49d88f9" providerId="LiveId" clId="{5F3F5EF7-4376-42ED-A03F-20C7EE69BD29}"/>
    <pc:docChg chg="undo custSel modSld">
      <pc:chgData name="Ivan Rodriguez" userId="7ec1893fe49d88f9" providerId="LiveId" clId="{5F3F5EF7-4376-42ED-A03F-20C7EE69BD29}" dt="2023-07-24T01:48:28.372" v="1806" actId="20577"/>
      <pc:docMkLst>
        <pc:docMk/>
      </pc:docMkLst>
      <pc:sldChg chg="modSp mod">
        <pc:chgData name="Ivan Rodriguez" userId="7ec1893fe49d88f9" providerId="LiveId" clId="{5F3F5EF7-4376-42ED-A03F-20C7EE69BD29}" dt="2023-07-20T03:23:38.148" v="772" actId="20577"/>
        <pc:sldMkLst>
          <pc:docMk/>
          <pc:sldMk cId="332104327" sldId="259"/>
        </pc:sldMkLst>
        <pc:spChg chg="mod">
          <ac:chgData name="Ivan Rodriguez" userId="7ec1893fe49d88f9" providerId="LiveId" clId="{5F3F5EF7-4376-42ED-A03F-20C7EE69BD29}" dt="2023-07-20T03:15:51.524" v="22" actId="255"/>
          <ac:spMkLst>
            <pc:docMk/>
            <pc:sldMk cId="332104327" sldId="259"/>
            <ac:spMk id="5" creationId="{57E386FF-C90F-4484-A843-D4BA75FFF002}"/>
          </ac:spMkLst>
        </pc:spChg>
        <pc:spChg chg="mod">
          <ac:chgData name="Ivan Rodriguez" userId="7ec1893fe49d88f9" providerId="LiveId" clId="{5F3F5EF7-4376-42ED-A03F-20C7EE69BD29}" dt="2023-07-20T03:20:50.572" v="336" actId="255"/>
          <ac:spMkLst>
            <pc:docMk/>
            <pc:sldMk cId="332104327" sldId="259"/>
            <ac:spMk id="6" creationId="{F30780D1-5C1B-411C-81ED-7B9970FCBF8A}"/>
          </ac:spMkLst>
        </pc:spChg>
        <pc:spChg chg="mod">
          <ac:chgData name="Ivan Rodriguez" userId="7ec1893fe49d88f9" providerId="LiveId" clId="{5F3F5EF7-4376-42ED-A03F-20C7EE69BD29}" dt="2023-07-20T03:19:11.917" v="312" actId="27636"/>
          <ac:spMkLst>
            <pc:docMk/>
            <pc:sldMk cId="332104327" sldId="259"/>
            <ac:spMk id="14" creationId="{300D2644-F516-41F1-A88D-93673EA209A4}"/>
          </ac:spMkLst>
        </pc:spChg>
        <pc:spChg chg="mod">
          <ac:chgData name="Ivan Rodriguez" userId="7ec1893fe49d88f9" providerId="LiveId" clId="{5F3F5EF7-4376-42ED-A03F-20C7EE69BD29}" dt="2023-07-20T03:23:38.148" v="772" actId="20577"/>
          <ac:spMkLst>
            <pc:docMk/>
            <pc:sldMk cId="332104327" sldId="259"/>
            <ac:spMk id="15" creationId="{9405A1F0-98C1-4B11-8D9A-3C009ADC44D0}"/>
          </ac:spMkLst>
        </pc:spChg>
      </pc:sldChg>
      <pc:sldChg chg="modSp mod">
        <pc:chgData name="Ivan Rodriguez" userId="7ec1893fe49d88f9" providerId="LiveId" clId="{5F3F5EF7-4376-42ED-A03F-20C7EE69BD29}" dt="2023-07-20T03:34:43.126" v="1733" actId="20577"/>
        <pc:sldMkLst>
          <pc:docMk/>
          <pc:sldMk cId="1742861620" sldId="266"/>
        </pc:sldMkLst>
        <pc:spChg chg="mod">
          <ac:chgData name="Ivan Rodriguez" userId="7ec1893fe49d88f9" providerId="LiveId" clId="{5F3F5EF7-4376-42ED-A03F-20C7EE69BD29}" dt="2023-07-20T03:34:43.126" v="1733" actId="20577"/>
          <ac:spMkLst>
            <pc:docMk/>
            <pc:sldMk cId="1742861620" sldId="266"/>
            <ac:spMk id="2" creationId="{4518FC28-E0BD-4387-B8BE-9965D1A57FF1}"/>
          </ac:spMkLst>
        </pc:spChg>
        <pc:spChg chg="mod">
          <ac:chgData name="Ivan Rodriguez" userId="7ec1893fe49d88f9" providerId="LiveId" clId="{5F3F5EF7-4376-42ED-A03F-20C7EE69BD29}" dt="2023-07-20T03:33:42.363" v="1697" actId="20577"/>
          <ac:spMkLst>
            <pc:docMk/>
            <pc:sldMk cId="1742861620" sldId="266"/>
            <ac:spMk id="3" creationId="{FED19BCA-B61F-4EA6-A1FB-CCA3BD8506FB}"/>
          </ac:spMkLst>
        </pc:spChg>
      </pc:sldChg>
      <pc:sldChg chg="modSp mod">
        <pc:chgData name="Ivan Rodriguez" userId="7ec1893fe49d88f9" providerId="LiveId" clId="{5F3F5EF7-4376-42ED-A03F-20C7EE69BD29}" dt="2023-07-24T01:48:28.372" v="1806" actId="20577"/>
        <pc:sldMkLst>
          <pc:docMk/>
          <pc:sldMk cId="2896385493" sldId="270"/>
        </pc:sldMkLst>
        <pc:spChg chg="mod">
          <ac:chgData name="Ivan Rodriguez" userId="7ec1893fe49d88f9" providerId="LiveId" clId="{5F3F5EF7-4376-42ED-A03F-20C7EE69BD29}" dt="2023-07-20T03:30:48.706" v="1216" actId="20577"/>
          <ac:spMkLst>
            <pc:docMk/>
            <pc:sldMk cId="2896385493" sldId="270"/>
            <ac:spMk id="3" creationId="{77762301-F83A-4BEA-9D11-E6C99FB574A8}"/>
          </ac:spMkLst>
        </pc:spChg>
        <pc:graphicFrameChg chg="mod">
          <ac:chgData name="Ivan Rodriguez" userId="7ec1893fe49d88f9" providerId="LiveId" clId="{5F3F5EF7-4376-42ED-A03F-20C7EE69BD29}" dt="2023-07-24T01:48:28.372" v="1806" actId="20577"/>
          <ac:graphicFrameMkLst>
            <pc:docMk/>
            <pc:sldMk cId="2896385493" sldId="270"/>
            <ac:graphicFrameMk id="33" creationId="{7BC1F95D-CCD2-421B-B06B-706699FAAD5D}"/>
          </ac:graphicFrameMkLst>
        </pc:graphicFrameChg>
      </pc:sldChg>
      <pc:sldChg chg="modSp mod">
        <pc:chgData name="Ivan Rodriguez" userId="7ec1893fe49d88f9" providerId="LiveId" clId="{5F3F5EF7-4376-42ED-A03F-20C7EE69BD29}" dt="2023-07-20T03:34:23.624" v="1723" actId="20577"/>
        <pc:sldMkLst>
          <pc:docMk/>
          <pc:sldMk cId="1969787568" sldId="271"/>
        </pc:sldMkLst>
        <pc:spChg chg="mod">
          <ac:chgData name="Ivan Rodriguez" userId="7ec1893fe49d88f9" providerId="LiveId" clId="{5F3F5EF7-4376-42ED-A03F-20C7EE69BD29}" dt="2023-07-20T03:34:23.624" v="1723" actId="20577"/>
          <ac:spMkLst>
            <pc:docMk/>
            <pc:sldMk cId="1969787568" sldId="271"/>
            <ac:spMk id="3" creationId="{AF64C29E-DF30-4DC6-AB95-2016F9A703B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To help improve natural language processing (NLP) and machine learning techniques to analyze and visualize trends in slang word usage over time. </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CHALLENGES</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Lack of data prior to 2004.</a:t>
          </a:r>
        </a:p>
        <a:p>
          <a:pPr marL="0">
            <a:lnSpc>
              <a:spcPct val="100000"/>
            </a:lnSpc>
          </a:pPr>
          <a:r>
            <a:rPr lang="en-US" sz="1400" spc="50" baseline="0" dirty="0">
              <a:latin typeface="+mn-lt"/>
            </a:rPr>
            <a:t>Lack of additional data points.</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CONCERNS</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Ethical concerns need to be understood and evaluated prior to distribution of project results.</a:t>
          </a:r>
        </a:p>
        <a:p>
          <a:pPr marL="0">
            <a:lnSpc>
              <a:spcPct val="100000"/>
            </a:lnSpc>
          </a:pPr>
          <a:r>
            <a:rPr lang="en-US" sz="1400" spc="50" baseline="0">
              <a:latin typeface="+mn-lt"/>
            </a:rPr>
            <a:t>(Improper </a:t>
          </a:r>
          <a:r>
            <a:rPr lang="en-US" sz="1400" spc="50" baseline="0" dirty="0">
              <a:latin typeface="+mn-lt"/>
            </a:rPr>
            <a:t>interpretation of results. See project paper for details).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OPPORTUNITY</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Understanding of language trends, communication styles, and cultural changes within different regions can have positive 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To understand how language evolves and adapts in the digital age and provide insights into cultural shifts and communication patterns.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OPPORTUNITY</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OPPORTUNITY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261234"/>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CHALLENGES</a:t>
          </a:r>
        </a:p>
      </dsp:txBody>
      <dsp:txXfrm>
        <a:off x="8634" y="261234"/>
        <a:ext cx="2013350" cy="604005"/>
      </dsp:txXfrm>
    </dsp:sp>
    <dsp:sp modelId="{22359DD7-1BFB-4900-BAE6-6084F2F57988}">
      <dsp:nvSpPr>
        <dsp:cNvPr id="0" name=""/>
        <dsp:cNvSpPr/>
      </dsp:nvSpPr>
      <dsp:spPr>
        <a:xfrm>
          <a:off x="8634" y="865239"/>
          <a:ext cx="2013350" cy="26184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Lack of data prior to 2004.</a:t>
          </a:r>
        </a:p>
        <a:p>
          <a:pPr marL="0" lvl="0" indent="0" algn="l" defTabSz="622300">
            <a:lnSpc>
              <a:spcPct val="100000"/>
            </a:lnSpc>
            <a:spcBef>
              <a:spcPct val="0"/>
            </a:spcBef>
            <a:spcAft>
              <a:spcPct val="35000"/>
            </a:spcAft>
            <a:buNone/>
          </a:pPr>
          <a:r>
            <a:rPr lang="en-US" sz="1400" kern="1200" spc="50" baseline="0" dirty="0">
              <a:latin typeface="+mn-lt"/>
            </a:rPr>
            <a:t>Lack of additional data points.</a:t>
          </a:r>
        </a:p>
      </dsp:txBody>
      <dsp:txXfrm>
        <a:off x="8634" y="865239"/>
        <a:ext cx="2013350" cy="2618439"/>
      </dsp:txXfrm>
    </dsp:sp>
    <dsp:sp modelId="{C4F84DEA-2002-4D32-8E80-70EEE05E345A}">
      <dsp:nvSpPr>
        <dsp:cNvPr id="0" name=""/>
        <dsp:cNvSpPr/>
      </dsp:nvSpPr>
      <dsp:spPr>
        <a:xfrm>
          <a:off x="2129879" y="261234"/>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CONCERNS</a:t>
          </a:r>
        </a:p>
      </dsp:txBody>
      <dsp:txXfrm>
        <a:off x="2129879" y="261234"/>
        <a:ext cx="2013350" cy="604005"/>
      </dsp:txXfrm>
    </dsp:sp>
    <dsp:sp modelId="{4FEB85EB-D046-4CDB-8A62-BBCE260C4490}">
      <dsp:nvSpPr>
        <dsp:cNvPr id="0" name=""/>
        <dsp:cNvSpPr/>
      </dsp:nvSpPr>
      <dsp:spPr>
        <a:xfrm>
          <a:off x="2129879" y="865239"/>
          <a:ext cx="2013350" cy="26184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Ethical concerns need to be understood and evaluated prior to distribution of project results.</a:t>
          </a:r>
        </a:p>
        <a:p>
          <a:pPr marL="0" lvl="0" indent="0" algn="l" defTabSz="622300">
            <a:lnSpc>
              <a:spcPct val="100000"/>
            </a:lnSpc>
            <a:spcBef>
              <a:spcPct val="0"/>
            </a:spcBef>
            <a:spcAft>
              <a:spcPct val="35000"/>
            </a:spcAft>
            <a:buNone/>
          </a:pPr>
          <a:r>
            <a:rPr lang="en-US" sz="1400" kern="1200" spc="50" baseline="0">
              <a:latin typeface="+mn-lt"/>
            </a:rPr>
            <a:t>(Improper </a:t>
          </a:r>
          <a:r>
            <a:rPr lang="en-US" sz="1400" kern="1200" spc="50" baseline="0" dirty="0">
              <a:latin typeface="+mn-lt"/>
            </a:rPr>
            <a:t>interpretation of results. See project paper for details).</a:t>
          </a:r>
        </a:p>
      </dsp:txBody>
      <dsp:txXfrm>
        <a:off x="2129879" y="865239"/>
        <a:ext cx="2013350" cy="2618439"/>
      </dsp:txXfrm>
    </dsp:sp>
    <dsp:sp modelId="{49B7F8FA-D256-41EF-9327-52A3551D9A60}">
      <dsp:nvSpPr>
        <dsp:cNvPr id="0" name=""/>
        <dsp:cNvSpPr/>
      </dsp:nvSpPr>
      <dsp:spPr>
        <a:xfrm>
          <a:off x="4251124" y="261234"/>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OPPORTUNITY</a:t>
          </a:r>
        </a:p>
      </dsp:txBody>
      <dsp:txXfrm>
        <a:off x="4251124" y="261234"/>
        <a:ext cx="2013350" cy="604005"/>
      </dsp:txXfrm>
    </dsp:sp>
    <dsp:sp modelId="{6B5FE59C-B471-448A-AA7A-B526DCC4D4CA}">
      <dsp:nvSpPr>
        <dsp:cNvPr id="0" name=""/>
        <dsp:cNvSpPr/>
      </dsp:nvSpPr>
      <dsp:spPr>
        <a:xfrm>
          <a:off x="4251124" y="865239"/>
          <a:ext cx="2013350" cy="26184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Understanding of language trends, communication styles, and cultural changes within different regions can have positive business applications.</a:t>
          </a:r>
        </a:p>
      </dsp:txBody>
      <dsp:txXfrm>
        <a:off x="4251124" y="865239"/>
        <a:ext cx="2013350" cy="2618439"/>
      </dsp:txXfrm>
    </dsp:sp>
    <dsp:sp modelId="{4132ECB1-6BEF-4935-AFA3-B2EAA48FDE7E}">
      <dsp:nvSpPr>
        <dsp:cNvPr id="0" name=""/>
        <dsp:cNvSpPr/>
      </dsp:nvSpPr>
      <dsp:spPr>
        <a:xfrm>
          <a:off x="6372369" y="261234"/>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OPPORTUNITY</a:t>
          </a:r>
        </a:p>
      </dsp:txBody>
      <dsp:txXfrm>
        <a:off x="6372369" y="261234"/>
        <a:ext cx="2013350" cy="604005"/>
      </dsp:txXfrm>
    </dsp:sp>
    <dsp:sp modelId="{C42A8BDE-B838-475D-AFDE-17B60D744AB6}">
      <dsp:nvSpPr>
        <dsp:cNvPr id="0" name=""/>
        <dsp:cNvSpPr/>
      </dsp:nvSpPr>
      <dsp:spPr>
        <a:xfrm>
          <a:off x="6372369" y="865239"/>
          <a:ext cx="2013350" cy="26184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To understand how language evolves and adapts in the digital age and provide insights into cultural shifts and communication patterns.</a:t>
          </a:r>
        </a:p>
      </dsp:txBody>
      <dsp:txXfrm>
        <a:off x="6372369" y="865239"/>
        <a:ext cx="2013350" cy="2618439"/>
      </dsp:txXfrm>
    </dsp:sp>
    <dsp:sp modelId="{59606EB9-9F10-4D12-A33F-A242FDCC0D0F}">
      <dsp:nvSpPr>
        <dsp:cNvPr id="0" name=""/>
        <dsp:cNvSpPr/>
      </dsp:nvSpPr>
      <dsp:spPr>
        <a:xfrm>
          <a:off x="8493615" y="261234"/>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OPPORTUNITY</a:t>
          </a:r>
        </a:p>
      </dsp:txBody>
      <dsp:txXfrm>
        <a:off x="8493615" y="261234"/>
        <a:ext cx="2013350" cy="604005"/>
      </dsp:txXfrm>
    </dsp:sp>
    <dsp:sp modelId="{C8429E68-36DD-4F6A-A2F4-7CCDADCEFAD1}">
      <dsp:nvSpPr>
        <dsp:cNvPr id="0" name=""/>
        <dsp:cNvSpPr/>
      </dsp:nvSpPr>
      <dsp:spPr>
        <a:xfrm>
          <a:off x="8493615" y="865239"/>
          <a:ext cx="2013350" cy="26184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To help improve natural language processing (NLP) and machine learning techniques to analyze and visualize trends in slang word usage over time. </a:t>
          </a:r>
        </a:p>
      </dsp:txBody>
      <dsp:txXfrm>
        <a:off x="8493615" y="865239"/>
        <a:ext cx="2013350" cy="2618439"/>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7/23/2023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Slang Word Adoption in the Information Age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1047826"/>
          </a:xfrm>
        </p:spPr>
        <p:txBody>
          <a:bodyPr>
            <a:normAutofit/>
          </a:bodyPr>
          <a:lstStyle/>
          <a:p>
            <a:r>
              <a:rPr lang="en-US" dirty="0"/>
              <a:t>Rodrigo Ivan Rodriguez</a:t>
            </a:r>
          </a:p>
          <a:p>
            <a:r>
              <a:rPr lang="en-US" dirty="0"/>
              <a:t>DSC 500 Summer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495925" y="136525"/>
            <a:ext cx="6696075" cy="1909763"/>
          </a:xfrm>
        </p:spPr>
        <p:txBody>
          <a:bodyPr/>
          <a:lstStyle/>
          <a:p>
            <a:r>
              <a:rPr lang="en-US" dirty="0"/>
              <a:t>Slang words are created and adopted at a high rate in the information age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5495926" y="2294168"/>
            <a:ext cx="6696074" cy="365125"/>
          </a:xfrm>
        </p:spPr>
        <p:txBody>
          <a:bodyPr/>
          <a:lstStyle/>
          <a:p>
            <a:r>
              <a:rPr lang="en-US" dirty="0"/>
              <a:t>Data from 2004 to 2001.</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
        <p:nvSpPr>
          <p:cNvPr id="7" name="Text Placeholder 2">
            <a:extLst>
              <a:ext uri="{FF2B5EF4-FFF2-40B4-BE49-F238E27FC236}">
                <a16:creationId xmlns:a16="http://schemas.microsoft.com/office/drawing/2014/main" id="{793145BA-DA8B-AEAA-4BFC-D792D2F7D29B}"/>
              </a:ext>
            </a:extLst>
          </p:cNvPr>
          <p:cNvSpPr txBox="1">
            <a:spLocks/>
          </p:cNvSpPr>
          <p:nvPr/>
        </p:nvSpPr>
        <p:spPr>
          <a:xfrm>
            <a:off x="5495925" y="2963132"/>
            <a:ext cx="5111750" cy="3150664"/>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After reviewing the results of the analysis, we can determine that slang words are in fact adopted at a high rate, and experience virality. We can see that words can be popularized by influential individuals and spread across the nation </a:t>
            </a:r>
          </a:p>
          <a:p>
            <a:r>
              <a:rPr lang="en-US" dirty="0"/>
              <a:t>Prior to the information age slang words could not experience the same overnight growth in adoption. However, although I am confident this is the case, we are not able to prove absolutely that these occurrences are exclusive to or happen at a faster rate in the information era than in previous times.</a:t>
            </a:r>
          </a:p>
          <a:p>
            <a:r>
              <a:rPr lang="en-US" dirty="0"/>
              <a:t>Since Google Trends data only goes as far back as 2004, we cannot utilize this dataset to observe slang word usage and adoption prior to 2004. </a:t>
            </a:r>
          </a:p>
        </p:txBody>
      </p:sp>
    </p:spTree>
    <p:extLst>
      <p:ext uri="{BB962C8B-B14F-4D97-AF65-F5344CB8AC3E}">
        <p14:creationId xmlns:p14="http://schemas.microsoft.com/office/powerpoint/2010/main" val="74437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Next Steps</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Additional Data</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531628" y="2584097"/>
            <a:ext cx="2342267" cy="514350"/>
          </a:xfrm>
        </p:spPr>
        <p:txBody>
          <a:bodyPr>
            <a:noAutofit/>
          </a:bodyPr>
          <a:lstStyle/>
          <a:p>
            <a:r>
              <a:rPr lang="en-US" dirty="0"/>
              <a:t>Wider Range of Slang Words</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noAutofit/>
          </a:bodyPr>
          <a:lstStyle/>
          <a:p>
            <a:r>
              <a:rPr lang="en-US" dirty="0"/>
              <a:t>Additional Variables</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noAutofit/>
          </a:bodyPr>
          <a:lstStyle/>
          <a:p>
            <a:r>
              <a:rPr lang="en-US" dirty="0"/>
              <a:t>Additional Resources</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Obtain data prior to 2004 from another data source. A potential data source could be frequency of slang terms in newspaper articles or books written prior to the information age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We need to examine a wider range of slang terms to determine definitively which region has higher propensity to adopt slang words and to determine a cause more accurately for a slang term’s virality</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69036"/>
          </a:xfrm>
        </p:spPr>
        <p:txBody>
          <a:bodyPr>
            <a:normAutofit lnSpcReduction="10000"/>
          </a:bodyPr>
          <a:lstStyle/>
          <a:p>
            <a:r>
              <a:rPr lang="en-US" dirty="0"/>
              <a:t>Additional variables will allow us cross-reference correlations to try to identify if any other variables may correlate with increased adoption of slang words. This will help more clearly pin-point what may be causing increased adoption.</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This project can have various positive impacts. With more resources such as, time and personnel, we could expend on the findings from this project for greater overall impact.</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49" y="2148840"/>
            <a:ext cx="4378399" cy="1715531"/>
          </a:xfrm>
        </p:spPr>
        <p:txBody>
          <a:bodyPr/>
          <a:lstStyle/>
          <a:p>
            <a:r>
              <a:rPr lang="en-US" dirty="0"/>
              <a:t>Summary</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Conclusion</a:t>
            </a:r>
          </a:p>
        </p:txBody>
      </p:sp>
    </p:spTree>
    <p:extLst>
      <p:ext uri="{BB962C8B-B14F-4D97-AF65-F5344CB8AC3E}">
        <p14:creationId xmlns:p14="http://schemas.microsoft.com/office/powerpoint/2010/main" val="1274595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Challenges / concerns / Opportunities </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6952939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3"/>
            <a:ext cx="5111750" cy="1648417"/>
          </a:xfrm>
        </p:spPr>
        <p:txBody>
          <a:bodyPr>
            <a:normAutofit/>
          </a:bodyPr>
          <a:lstStyle/>
          <a:p>
            <a:r>
              <a:rPr lang="en-US" dirty="0"/>
              <a:t>In conclusion, this project determined that slang words are in fact adopted at a high rate during the information age. There is room to expand don this research and opportunity for this research to have multiple business and educational applications. With additional time and resources, we can continue this research and understand how language and communication changes over time in the current age.</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Rodrigo Ivan Rodriguez</a:t>
            </a:r>
          </a:p>
          <a:p>
            <a:r>
              <a:rPr lang="en-US" dirty="0"/>
              <a:t>DSC 500 Summer Project</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Overview</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Analysis</a:t>
            </a:r>
          </a:p>
          <a:p>
            <a:r>
              <a:rPr lang="en-US" dirty="0"/>
              <a:t>Findings / Next Steps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In this project I aimed to confirm my hypothesis that slang words are adopted at a much faster rate in the information age, than prior to the information age.</a:t>
            </a:r>
          </a:p>
          <a:p>
            <a:r>
              <a:rPr lang="en-US" dirty="0"/>
              <a:t>The goal was to use Google Trends data to gain insight into usage, adoption, influence, and dispersion of slang words across the United States.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49" y="2148840"/>
            <a:ext cx="4378399" cy="1715531"/>
          </a:xfrm>
        </p:spPr>
        <p:txBody>
          <a:bodyPr/>
          <a:lstStyle/>
          <a:p>
            <a:r>
              <a:rPr lang="en-US" dirty="0"/>
              <a:t>PRIMARY Analysis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Google Trends Time Series Data</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EFD4-6E45-C5CA-5DD1-B5A9B1DC5EC6}"/>
              </a:ext>
            </a:extLst>
          </p:cNvPr>
          <p:cNvSpPr>
            <a:spLocks noGrp="1"/>
          </p:cNvSpPr>
          <p:nvPr>
            <p:ph type="title"/>
          </p:nvPr>
        </p:nvSpPr>
        <p:spPr>
          <a:xfrm>
            <a:off x="2933700" y="892177"/>
            <a:ext cx="4041258" cy="1325563"/>
          </a:xfrm>
        </p:spPr>
        <p:txBody>
          <a:bodyPr/>
          <a:lstStyle/>
          <a:p>
            <a:r>
              <a:rPr lang="en-US" dirty="0"/>
              <a:t>Widely Adopted Slang vs. Viral Slang</a:t>
            </a:r>
          </a:p>
        </p:txBody>
      </p:sp>
      <p:sp>
        <p:nvSpPr>
          <p:cNvPr id="3" name="Text Placeholder 2">
            <a:extLst>
              <a:ext uri="{FF2B5EF4-FFF2-40B4-BE49-F238E27FC236}">
                <a16:creationId xmlns:a16="http://schemas.microsoft.com/office/drawing/2014/main" id="{BC4DA49C-D282-D5FD-A2DC-24B523974A52}"/>
              </a:ext>
            </a:extLst>
          </p:cNvPr>
          <p:cNvSpPr>
            <a:spLocks noGrp="1"/>
          </p:cNvSpPr>
          <p:nvPr>
            <p:ph type="body" idx="1"/>
          </p:nvPr>
        </p:nvSpPr>
        <p:spPr>
          <a:xfrm>
            <a:off x="7734839" y="-333149"/>
            <a:ext cx="3924300" cy="823912"/>
          </a:xfrm>
        </p:spPr>
        <p:txBody>
          <a:bodyPr/>
          <a:lstStyle/>
          <a:p>
            <a:r>
              <a:rPr lang="en-US" dirty="0"/>
              <a:t>WIDELY ADOPTED WORDS</a:t>
            </a:r>
          </a:p>
        </p:txBody>
      </p:sp>
      <p:sp>
        <p:nvSpPr>
          <p:cNvPr id="5" name="Text Placeholder 4">
            <a:extLst>
              <a:ext uri="{FF2B5EF4-FFF2-40B4-BE49-F238E27FC236}">
                <a16:creationId xmlns:a16="http://schemas.microsoft.com/office/drawing/2014/main" id="{DEB93CC8-2F30-E8A3-8B39-555F744B6DD6}"/>
              </a:ext>
            </a:extLst>
          </p:cNvPr>
          <p:cNvSpPr>
            <a:spLocks noGrp="1"/>
          </p:cNvSpPr>
          <p:nvPr>
            <p:ph type="body" sz="quarter" idx="3"/>
          </p:nvPr>
        </p:nvSpPr>
        <p:spPr>
          <a:xfrm>
            <a:off x="7955059" y="2938982"/>
            <a:ext cx="3943627" cy="823912"/>
          </a:xfrm>
        </p:spPr>
        <p:txBody>
          <a:bodyPr/>
          <a:lstStyle/>
          <a:p>
            <a:r>
              <a:rPr lang="en-US" dirty="0"/>
              <a:t>VIRAL SLANG WORDS</a:t>
            </a:r>
          </a:p>
        </p:txBody>
      </p:sp>
      <p:sp>
        <p:nvSpPr>
          <p:cNvPr id="7" name="Date Placeholder 6">
            <a:extLst>
              <a:ext uri="{FF2B5EF4-FFF2-40B4-BE49-F238E27FC236}">
                <a16:creationId xmlns:a16="http://schemas.microsoft.com/office/drawing/2014/main" id="{973F1E64-E526-59D2-FD08-3F4EED8073EC}"/>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1A6FF16-7BB1-CB35-E593-53B98EA210EB}"/>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07A8AFBE-944E-90F6-2A47-B144EC71B22B}"/>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12" name="Picture 11">
            <a:extLst>
              <a:ext uri="{FF2B5EF4-FFF2-40B4-BE49-F238E27FC236}">
                <a16:creationId xmlns:a16="http://schemas.microsoft.com/office/drawing/2014/main" id="{AC9F932A-2493-7333-3DDF-4AAC12296C24}"/>
              </a:ext>
            </a:extLst>
          </p:cNvPr>
          <p:cNvPicPr>
            <a:picLocks noChangeAspect="1"/>
          </p:cNvPicPr>
          <p:nvPr/>
        </p:nvPicPr>
        <p:blipFill>
          <a:blip r:embed="rId2"/>
          <a:stretch>
            <a:fillRect/>
          </a:stretch>
        </p:blipFill>
        <p:spPr>
          <a:xfrm>
            <a:off x="7136630" y="482695"/>
            <a:ext cx="4661051" cy="27609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D2210D4D-F688-640B-A9C8-FF427131D084}"/>
              </a:ext>
            </a:extLst>
          </p:cNvPr>
          <p:cNvPicPr>
            <a:picLocks noChangeAspect="1"/>
          </p:cNvPicPr>
          <p:nvPr/>
        </p:nvPicPr>
        <p:blipFill>
          <a:blip r:embed="rId3"/>
          <a:stretch>
            <a:fillRect/>
          </a:stretch>
        </p:blipFill>
        <p:spPr>
          <a:xfrm>
            <a:off x="7136630" y="3770832"/>
            <a:ext cx="4661051" cy="27556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Content Placeholder 3">
            <a:extLst>
              <a:ext uri="{FF2B5EF4-FFF2-40B4-BE49-F238E27FC236}">
                <a16:creationId xmlns:a16="http://schemas.microsoft.com/office/drawing/2014/main" id="{078A1F96-800D-0756-2E15-C352BEBEBECA}"/>
              </a:ext>
            </a:extLst>
          </p:cNvPr>
          <p:cNvSpPr>
            <a:spLocks noGrp="1"/>
          </p:cNvSpPr>
          <p:nvPr>
            <p:ph sz="half" idx="2"/>
          </p:nvPr>
        </p:nvSpPr>
        <p:spPr>
          <a:xfrm>
            <a:off x="403154" y="3804324"/>
            <a:ext cx="5997645" cy="2552026"/>
          </a:xfrm>
        </p:spPr>
        <p:txBody>
          <a:bodyPr/>
          <a:lstStyle/>
          <a:p>
            <a:r>
              <a:rPr lang="en-US" dirty="0"/>
              <a:t>The analysis involved using Google Trends data to visualize slang word usage over time. </a:t>
            </a:r>
          </a:p>
          <a:p>
            <a:r>
              <a:rPr lang="en-US" dirty="0"/>
              <a:t>By utilizing time series data, we can easily observe the rapid growth seen in newer slang words.</a:t>
            </a:r>
          </a:p>
          <a:p>
            <a:r>
              <a:rPr lang="en-US" dirty="0"/>
              <a:t>New slang words can experience virality similar to other digital content in the information age. The presence of virality demonstrates that adoption occurs at an accelerated rate. </a:t>
            </a:r>
          </a:p>
          <a:p>
            <a:r>
              <a:rPr lang="en-US" dirty="0"/>
              <a:t>However, most viral slang words rarely retain their high adoption.</a:t>
            </a:r>
          </a:p>
        </p:txBody>
      </p:sp>
    </p:spTree>
    <p:extLst>
      <p:ext uri="{BB962C8B-B14F-4D97-AF65-F5344CB8AC3E}">
        <p14:creationId xmlns:p14="http://schemas.microsoft.com/office/powerpoint/2010/main" val="107245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EFD4-6E45-C5CA-5DD1-B5A9B1DC5EC6}"/>
              </a:ext>
            </a:extLst>
          </p:cNvPr>
          <p:cNvSpPr>
            <a:spLocks noGrp="1"/>
          </p:cNvSpPr>
          <p:nvPr>
            <p:ph type="title"/>
          </p:nvPr>
        </p:nvSpPr>
        <p:spPr>
          <a:xfrm>
            <a:off x="2933700" y="892177"/>
            <a:ext cx="4041258" cy="1325563"/>
          </a:xfrm>
        </p:spPr>
        <p:txBody>
          <a:bodyPr/>
          <a:lstStyle/>
          <a:p>
            <a:r>
              <a:rPr lang="en-US" dirty="0"/>
              <a:t>Slang word influence on adoption</a:t>
            </a:r>
          </a:p>
        </p:txBody>
      </p:sp>
      <p:sp>
        <p:nvSpPr>
          <p:cNvPr id="3" name="Text Placeholder 2">
            <a:extLst>
              <a:ext uri="{FF2B5EF4-FFF2-40B4-BE49-F238E27FC236}">
                <a16:creationId xmlns:a16="http://schemas.microsoft.com/office/drawing/2014/main" id="{BC4DA49C-D282-D5FD-A2DC-24B523974A52}"/>
              </a:ext>
            </a:extLst>
          </p:cNvPr>
          <p:cNvSpPr>
            <a:spLocks noGrp="1"/>
          </p:cNvSpPr>
          <p:nvPr>
            <p:ph type="body" idx="1"/>
          </p:nvPr>
        </p:nvSpPr>
        <p:spPr>
          <a:xfrm>
            <a:off x="7955059" y="-366191"/>
            <a:ext cx="3924300" cy="823912"/>
          </a:xfrm>
        </p:spPr>
        <p:txBody>
          <a:bodyPr/>
          <a:lstStyle/>
          <a:p>
            <a:r>
              <a:rPr lang="en-US" dirty="0"/>
              <a:t>VIRAL SALNG WORDS</a:t>
            </a:r>
          </a:p>
        </p:txBody>
      </p:sp>
      <p:sp>
        <p:nvSpPr>
          <p:cNvPr id="5" name="Text Placeholder 4">
            <a:extLst>
              <a:ext uri="{FF2B5EF4-FFF2-40B4-BE49-F238E27FC236}">
                <a16:creationId xmlns:a16="http://schemas.microsoft.com/office/drawing/2014/main" id="{DEB93CC8-2F30-E8A3-8B39-555F744B6DD6}"/>
              </a:ext>
            </a:extLst>
          </p:cNvPr>
          <p:cNvSpPr>
            <a:spLocks noGrp="1"/>
          </p:cNvSpPr>
          <p:nvPr>
            <p:ph type="body" sz="quarter" idx="3"/>
          </p:nvPr>
        </p:nvSpPr>
        <p:spPr>
          <a:xfrm>
            <a:off x="7054908" y="2977532"/>
            <a:ext cx="4937905" cy="823912"/>
          </a:xfrm>
        </p:spPr>
        <p:txBody>
          <a:bodyPr/>
          <a:lstStyle/>
          <a:p>
            <a:r>
              <a:rPr lang="en-US" dirty="0"/>
              <a:t>RELATED GOOGLE SEARCH QUIERIES</a:t>
            </a:r>
          </a:p>
        </p:txBody>
      </p:sp>
      <p:sp>
        <p:nvSpPr>
          <p:cNvPr id="7" name="Date Placeholder 6">
            <a:extLst>
              <a:ext uri="{FF2B5EF4-FFF2-40B4-BE49-F238E27FC236}">
                <a16:creationId xmlns:a16="http://schemas.microsoft.com/office/drawing/2014/main" id="{973F1E64-E526-59D2-FD08-3F4EED8073EC}"/>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1A6FF16-7BB1-CB35-E593-53B98EA210EB}"/>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07A8AFBE-944E-90F6-2A47-B144EC71B22B}"/>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13" name="Picture 12">
            <a:extLst>
              <a:ext uri="{FF2B5EF4-FFF2-40B4-BE49-F238E27FC236}">
                <a16:creationId xmlns:a16="http://schemas.microsoft.com/office/drawing/2014/main" id="{D2210D4D-F688-640B-A9C8-FF427131D084}"/>
              </a:ext>
            </a:extLst>
          </p:cNvPr>
          <p:cNvPicPr>
            <a:picLocks noChangeAspect="1"/>
          </p:cNvPicPr>
          <p:nvPr/>
        </p:nvPicPr>
        <p:blipFill>
          <a:blip r:embed="rId2"/>
          <a:stretch>
            <a:fillRect/>
          </a:stretch>
        </p:blipFill>
        <p:spPr>
          <a:xfrm>
            <a:off x="7136629" y="489376"/>
            <a:ext cx="4661051" cy="27556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Content Placeholder 3">
            <a:extLst>
              <a:ext uri="{FF2B5EF4-FFF2-40B4-BE49-F238E27FC236}">
                <a16:creationId xmlns:a16="http://schemas.microsoft.com/office/drawing/2014/main" id="{078A1F96-800D-0756-2E15-C352BEBEBECA}"/>
              </a:ext>
            </a:extLst>
          </p:cNvPr>
          <p:cNvSpPr>
            <a:spLocks noGrp="1"/>
          </p:cNvSpPr>
          <p:nvPr>
            <p:ph sz="half" idx="2"/>
          </p:nvPr>
        </p:nvSpPr>
        <p:spPr>
          <a:xfrm>
            <a:off x="403154" y="3804324"/>
            <a:ext cx="5997645" cy="2552026"/>
          </a:xfrm>
        </p:spPr>
        <p:txBody>
          <a:bodyPr/>
          <a:lstStyle/>
          <a:p>
            <a:r>
              <a:rPr lang="en-US" dirty="0"/>
              <a:t>When exploring factors that may accelerate the use of slang words, I discovered that influential figures, such as rappers or influencers, can boost the adoption of slang words. </a:t>
            </a:r>
          </a:p>
          <a:p>
            <a:r>
              <a:rPr lang="en-US" dirty="0"/>
              <a:t>If we look at the related search queries to the word “</a:t>
            </a:r>
            <a:r>
              <a:rPr lang="en-US" dirty="0" err="1"/>
              <a:t>swang</a:t>
            </a:r>
            <a:r>
              <a:rPr lang="en-US" dirty="0"/>
              <a:t>” in summer 2017 (when the word experienced virality) we can see that 4 out of 5 top searches related to a popular rap song that emphasizes this word.</a:t>
            </a:r>
          </a:p>
          <a:p>
            <a:r>
              <a:rPr lang="en-US" dirty="0"/>
              <a:t>The popular rap song “</a:t>
            </a:r>
            <a:r>
              <a:rPr lang="en-US" dirty="0" err="1"/>
              <a:t>Swang</a:t>
            </a:r>
            <a:r>
              <a:rPr lang="en-US" dirty="0"/>
              <a:t>” by Rea Sremmurd peaked at 26 in the Billboard’s Hod 100 list for 2017, thus leading to the slang word’s accelerated mass adoption.</a:t>
            </a:r>
          </a:p>
        </p:txBody>
      </p:sp>
      <p:sp>
        <p:nvSpPr>
          <p:cNvPr id="15" name="Content Placeholder 3">
            <a:extLst>
              <a:ext uri="{FF2B5EF4-FFF2-40B4-BE49-F238E27FC236}">
                <a16:creationId xmlns:a16="http://schemas.microsoft.com/office/drawing/2014/main" id="{CEA8F0FD-15A5-F771-766F-A609AE15ED49}"/>
              </a:ext>
            </a:extLst>
          </p:cNvPr>
          <p:cNvSpPr txBox="1">
            <a:spLocks/>
          </p:cNvSpPr>
          <p:nvPr/>
        </p:nvSpPr>
        <p:spPr>
          <a:xfrm>
            <a:off x="7136629" y="3801444"/>
            <a:ext cx="4597662" cy="255202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err="1"/>
              <a:t>swang</a:t>
            </a:r>
            <a:r>
              <a:rPr lang="en-US" dirty="0"/>
              <a:t> lyrics</a:t>
            </a:r>
          </a:p>
          <a:p>
            <a:pPr marL="285750" indent="-285750">
              <a:buFont typeface="Arial" panose="020B0604020202020204" pitchFamily="34" charset="0"/>
              <a:buChar char="•"/>
            </a:pPr>
            <a:r>
              <a:rPr lang="en-US" dirty="0"/>
              <a:t>rea </a:t>
            </a:r>
            <a:r>
              <a:rPr lang="en-US" dirty="0" err="1"/>
              <a:t>sremmurd</a:t>
            </a:r>
            <a:r>
              <a:rPr lang="en-US" dirty="0"/>
              <a:t> </a:t>
            </a:r>
            <a:r>
              <a:rPr lang="en-US" dirty="0" err="1"/>
              <a:t>swang</a:t>
            </a:r>
            <a:endParaRPr lang="en-US" dirty="0"/>
          </a:p>
          <a:p>
            <a:pPr marL="285750" indent="-285750">
              <a:buFont typeface="Arial" panose="020B0604020202020204" pitchFamily="34" charset="0"/>
              <a:buChar char="•"/>
            </a:pPr>
            <a:r>
              <a:rPr lang="en-US" dirty="0"/>
              <a:t>rea </a:t>
            </a:r>
            <a:r>
              <a:rPr lang="en-US" dirty="0" err="1"/>
              <a:t>sremmurd</a:t>
            </a:r>
            <a:endParaRPr lang="en-US" dirty="0"/>
          </a:p>
          <a:p>
            <a:pPr marL="285750" indent="-285750">
              <a:buFont typeface="Arial" panose="020B0604020202020204" pitchFamily="34" charset="0"/>
              <a:buChar char="•"/>
            </a:pPr>
            <a:r>
              <a:rPr lang="en-US" dirty="0" err="1"/>
              <a:t>swang</a:t>
            </a:r>
            <a:r>
              <a:rPr lang="en-US" dirty="0"/>
              <a:t> on</a:t>
            </a:r>
          </a:p>
          <a:p>
            <a:pPr marL="285750" indent="-285750">
              <a:buFont typeface="Arial" panose="020B0604020202020204" pitchFamily="34" charset="0"/>
              <a:buChar char="•"/>
            </a:pPr>
            <a:r>
              <a:rPr lang="en-US" dirty="0" err="1"/>
              <a:t>swang</a:t>
            </a:r>
            <a:r>
              <a:rPr lang="en-US" dirty="0"/>
              <a:t> download</a:t>
            </a:r>
          </a:p>
        </p:txBody>
      </p:sp>
    </p:spTree>
    <p:extLst>
      <p:ext uri="{BB962C8B-B14F-4D97-AF65-F5344CB8AC3E}">
        <p14:creationId xmlns:p14="http://schemas.microsoft.com/office/powerpoint/2010/main" val="248658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SLANG WORDS CAN ORIGINATE ANYWHERE</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Slang word adoption data shows that slang words can originate anywhere.</a:t>
            </a:r>
          </a:p>
          <a:p>
            <a:r>
              <a:rPr lang="en-US" dirty="0"/>
              <a:t>Slang words often originate within niche sub-cultures as a means to communicate specifically with members within the sub-culture.</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SLANG WORDS CAN BE ISOLATED TO CERTAIN REGIONS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Slang words can still be isolated to certain regions, despite the word existing for years during the information age.</a:t>
            </a:r>
          </a:p>
          <a:p>
            <a:r>
              <a:rPr lang="en-US" dirty="0"/>
              <a:t>Words are centralized to their region of origination and may not always expand beyond the region of origination.</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SLANG IS PREVELANT IN THE SOUTH</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Regions that continuously appeared with more frequent use across various terms were southern regions.</a:t>
            </a:r>
          </a:p>
          <a:p>
            <a:r>
              <a:rPr lang="en-US" dirty="0"/>
              <a:t>There is not enough data in google searches to try to understand why this is. </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3" name="Title 1">
            <a:extLst>
              <a:ext uri="{FF2B5EF4-FFF2-40B4-BE49-F238E27FC236}">
                <a16:creationId xmlns:a16="http://schemas.microsoft.com/office/drawing/2014/main" id="{0AC5DE28-9204-5DEE-00B0-CAC62FD7E078}"/>
              </a:ext>
            </a:extLst>
          </p:cNvPr>
          <p:cNvSpPr txBox="1">
            <a:spLocks/>
          </p:cNvSpPr>
          <p:nvPr/>
        </p:nvSpPr>
        <p:spPr>
          <a:xfrm>
            <a:off x="1885156" y="66566"/>
            <a:ext cx="84216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Slang Word dispersion</a:t>
            </a:r>
          </a:p>
        </p:txBody>
      </p:sp>
      <p:sp>
        <p:nvSpPr>
          <p:cNvPr id="14" name="Text Placeholder 4">
            <a:extLst>
              <a:ext uri="{FF2B5EF4-FFF2-40B4-BE49-F238E27FC236}">
                <a16:creationId xmlns:a16="http://schemas.microsoft.com/office/drawing/2014/main" id="{7BEE2A1B-FA97-3B74-D1B7-D5DC59ABA2C6}"/>
              </a:ext>
            </a:extLst>
          </p:cNvPr>
          <p:cNvSpPr txBox="1">
            <a:spLocks/>
          </p:cNvSpPr>
          <p:nvPr/>
        </p:nvSpPr>
        <p:spPr>
          <a:xfrm>
            <a:off x="3581400" y="780247"/>
            <a:ext cx="493790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3 KEY CALL OUTS</a:t>
            </a:r>
          </a:p>
        </p:txBody>
      </p:sp>
    </p:spTree>
    <p:extLst>
      <p:ext uri="{BB962C8B-B14F-4D97-AF65-F5344CB8AC3E}">
        <p14:creationId xmlns:p14="http://schemas.microsoft.com/office/powerpoint/2010/main" val="378239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3309"/>
            <a:ext cx="10515600" cy="1325563"/>
          </a:xfrm>
        </p:spPr>
        <p:txBody>
          <a:bodyPr/>
          <a:lstStyle/>
          <a:p>
            <a:r>
              <a:rPr lang="en-US" dirty="0"/>
              <a:t>Slang word dispersion </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5" name="Content Placeholder 3">
            <a:extLst>
              <a:ext uri="{FF2B5EF4-FFF2-40B4-BE49-F238E27FC236}">
                <a16:creationId xmlns:a16="http://schemas.microsoft.com/office/drawing/2014/main" id="{B8463432-53C8-6BCB-9B9F-AF9558709968}"/>
              </a:ext>
            </a:extLst>
          </p:cNvPr>
          <p:cNvSpPr txBox="1">
            <a:spLocks/>
          </p:cNvSpPr>
          <p:nvPr/>
        </p:nvSpPr>
        <p:spPr>
          <a:xfrm>
            <a:off x="524724" y="1936540"/>
            <a:ext cx="3924300" cy="19978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Darker shading indicates increased usage in Southern Regions. </a:t>
            </a:r>
          </a:p>
        </p:txBody>
      </p:sp>
      <p:pic>
        <p:nvPicPr>
          <p:cNvPr id="16" name="Picture 15" descr="A screenshot of a map&#10;&#10;Description automatically generated with medium confidence">
            <a:extLst>
              <a:ext uri="{FF2B5EF4-FFF2-40B4-BE49-F238E27FC236}">
                <a16:creationId xmlns:a16="http://schemas.microsoft.com/office/drawing/2014/main" id="{D640A4D5-0857-01BD-9641-A75F217D8EB8}"/>
              </a:ext>
            </a:extLst>
          </p:cNvPr>
          <p:cNvPicPr>
            <a:picLocks noChangeAspect="1"/>
          </p:cNvPicPr>
          <p:nvPr/>
        </p:nvPicPr>
        <p:blipFill>
          <a:blip r:embed="rId2"/>
          <a:stretch>
            <a:fillRect/>
          </a:stretch>
        </p:blipFill>
        <p:spPr>
          <a:xfrm>
            <a:off x="678386" y="2537525"/>
            <a:ext cx="3956050" cy="3706495"/>
          </a:xfrm>
          <a:prstGeom prst="rect">
            <a:avLst/>
          </a:prstGeom>
        </p:spPr>
      </p:pic>
      <p:sp>
        <p:nvSpPr>
          <p:cNvPr id="17" name="Text Placeholder 4">
            <a:extLst>
              <a:ext uri="{FF2B5EF4-FFF2-40B4-BE49-F238E27FC236}">
                <a16:creationId xmlns:a16="http://schemas.microsoft.com/office/drawing/2014/main" id="{61DA7851-2E45-77BE-8B94-AB05BBB5A053}"/>
              </a:ext>
            </a:extLst>
          </p:cNvPr>
          <p:cNvSpPr txBox="1">
            <a:spLocks/>
          </p:cNvSpPr>
          <p:nvPr/>
        </p:nvSpPr>
        <p:spPr>
          <a:xfrm>
            <a:off x="3627047" y="656262"/>
            <a:ext cx="493790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VISUAL</a:t>
            </a:r>
          </a:p>
        </p:txBody>
      </p:sp>
      <p:pic>
        <p:nvPicPr>
          <p:cNvPr id="18" name="Picture 17" descr="A map of the united states&#10;&#10;Description automatically generated">
            <a:extLst>
              <a:ext uri="{FF2B5EF4-FFF2-40B4-BE49-F238E27FC236}">
                <a16:creationId xmlns:a16="http://schemas.microsoft.com/office/drawing/2014/main" id="{7AE3F604-47C2-CEE4-1B3B-76CD2B951333}"/>
              </a:ext>
            </a:extLst>
          </p:cNvPr>
          <p:cNvPicPr>
            <a:picLocks noChangeAspect="1"/>
          </p:cNvPicPr>
          <p:nvPr/>
        </p:nvPicPr>
        <p:blipFill>
          <a:blip r:embed="rId3"/>
          <a:stretch>
            <a:fillRect/>
          </a:stretch>
        </p:blipFill>
        <p:spPr>
          <a:xfrm>
            <a:off x="7262281" y="2533080"/>
            <a:ext cx="2213610" cy="2030730"/>
          </a:xfrm>
          <a:prstGeom prst="rect">
            <a:avLst/>
          </a:prstGeom>
        </p:spPr>
      </p:pic>
      <p:pic>
        <p:nvPicPr>
          <p:cNvPr id="19" name="Picture 18" descr="A map of the united states&#10;&#10;Description automatically generated">
            <a:extLst>
              <a:ext uri="{FF2B5EF4-FFF2-40B4-BE49-F238E27FC236}">
                <a16:creationId xmlns:a16="http://schemas.microsoft.com/office/drawing/2014/main" id="{DBCF2ECE-D703-A2B4-47C7-B38BAF03FE18}"/>
              </a:ext>
            </a:extLst>
          </p:cNvPr>
          <p:cNvPicPr>
            <a:picLocks noChangeAspect="1"/>
          </p:cNvPicPr>
          <p:nvPr/>
        </p:nvPicPr>
        <p:blipFill>
          <a:blip r:embed="rId4"/>
          <a:stretch>
            <a:fillRect/>
          </a:stretch>
        </p:blipFill>
        <p:spPr>
          <a:xfrm>
            <a:off x="9475891" y="2537525"/>
            <a:ext cx="2191385" cy="2021840"/>
          </a:xfrm>
          <a:prstGeom prst="rect">
            <a:avLst/>
          </a:prstGeom>
        </p:spPr>
      </p:pic>
      <p:sp>
        <p:nvSpPr>
          <p:cNvPr id="20" name="Content Placeholder 3">
            <a:extLst>
              <a:ext uri="{FF2B5EF4-FFF2-40B4-BE49-F238E27FC236}">
                <a16:creationId xmlns:a16="http://schemas.microsoft.com/office/drawing/2014/main" id="{930FA35E-D35D-642C-2B35-0ECD7732B469}"/>
              </a:ext>
            </a:extLst>
          </p:cNvPr>
          <p:cNvSpPr txBox="1">
            <a:spLocks/>
          </p:cNvSpPr>
          <p:nvPr/>
        </p:nvSpPr>
        <p:spPr>
          <a:xfrm>
            <a:off x="7198426" y="1920394"/>
            <a:ext cx="4468849" cy="19978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Gray shading indicates lack of usage, and thus slang word isolation.</a:t>
            </a:r>
          </a:p>
        </p:txBody>
      </p:sp>
    </p:spTree>
    <p:extLst>
      <p:ext uri="{BB962C8B-B14F-4D97-AF65-F5344CB8AC3E}">
        <p14:creationId xmlns:p14="http://schemas.microsoft.com/office/powerpoint/2010/main" val="230357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49" y="2148840"/>
            <a:ext cx="4378399" cy="1715531"/>
          </a:xfrm>
        </p:spPr>
        <p:txBody>
          <a:bodyPr/>
          <a:lstStyle/>
          <a:p>
            <a:r>
              <a:rPr lang="en-US" dirty="0"/>
              <a:t>Findings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And Next Steps</a:t>
            </a:r>
          </a:p>
        </p:txBody>
      </p:sp>
    </p:spTree>
    <p:extLst>
      <p:ext uri="{BB962C8B-B14F-4D97-AF65-F5344CB8AC3E}">
        <p14:creationId xmlns:p14="http://schemas.microsoft.com/office/powerpoint/2010/main" val="108410302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{05614E50-976F-4BC5-9A84-606B0022C177}tf67328976_win32</Template>
  <TotalTime>306</TotalTime>
  <Words>1001</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Slang Word Adoption in the Information Age</vt:lpstr>
      <vt:lpstr>Overview</vt:lpstr>
      <vt:lpstr>INTRODUCTION</vt:lpstr>
      <vt:lpstr>PRIMARY Analysis</vt:lpstr>
      <vt:lpstr>Widely Adopted Slang vs. Viral Slang</vt:lpstr>
      <vt:lpstr>Slang word influence on adoption</vt:lpstr>
      <vt:lpstr>PowerPoint Presentation</vt:lpstr>
      <vt:lpstr>Slang word dispersion </vt:lpstr>
      <vt:lpstr>Findings</vt:lpstr>
      <vt:lpstr>Slang words are created and adopted at a high rate in the information age</vt:lpstr>
      <vt:lpstr>Next Steps</vt:lpstr>
      <vt:lpstr>Summary</vt:lpstr>
      <vt:lpstr>Challenges / concerns / Opportunities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Slang Word Adoption in the Information Age</dc:title>
  <dc:creator>Ivan Rodriguez</dc:creator>
  <cp:lastModifiedBy>Ivan Rodriguez</cp:lastModifiedBy>
  <cp:revision>1</cp:revision>
  <dcterms:created xsi:type="dcterms:W3CDTF">2023-07-19T22:53:42Z</dcterms:created>
  <dcterms:modified xsi:type="dcterms:W3CDTF">2023-07-24T01:48:32Z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