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8" r:id="rId6"/>
    <p:sldId id="276" r:id="rId7"/>
    <p:sldId id="259" r:id="rId8"/>
    <p:sldId id="265" r:id="rId9"/>
    <p:sldId id="266" r:id="rId10"/>
    <p:sldId id="267" r:id="rId11"/>
    <p:sldId id="278" r:id="rId12"/>
    <p:sldId id="279" r:id="rId13"/>
    <p:sldId id="280" r:id="rId14"/>
    <p:sldId id="281" r:id="rId15"/>
    <p:sldId id="282" r:id="rId16"/>
    <p:sldId id="283" r:id="rId17"/>
    <p:sldId id="285" r:id="rId18"/>
    <p:sldId id="286" r:id="rId19"/>
    <p:sldId id="28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2729B2-A87A-4440-9821-9F7107189F44}">
          <p14:sldIdLst>
            <p14:sldId id="256"/>
            <p14:sldId id="258"/>
            <p14:sldId id="276"/>
            <p14:sldId id="259"/>
            <p14:sldId id="265"/>
            <p14:sldId id="266"/>
            <p14:sldId id="267"/>
            <p14:sldId id="278"/>
            <p14:sldId id="279"/>
            <p14:sldId id="280"/>
            <p14:sldId id="281"/>
            <p14:sldId id="282"/>
            <p14:sldId id="283"/>
            <p14:sldId id="285"/>
            <p14:sldId id="286"/>
            <p14:sldId id="287"/>
            <p14:sldId id="2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718"/>
  </p:normalViewPr>
  <p:slideViewPr>
    <p:cSldViewPr snapToGrid="0">
      <p:cViewPr varScale="1">
        <p:scale>
          <a:sx n="77" d="100"/>
          <a:sy n="77" d="100"/>
        </p:scale>
        <p:origin x="720" y="55"/>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Rodriguez" userId="7ec1893fe49d88f9" providerId="LiveId" clId="{FBE5F3D0-E442-4AAE-AC45-9CF3B45CED83}"/>
    <pc:docChg chg="delSld modSld delSection modSection">
      <pc:chgData name="Ivan Rodriguez" userId="7ec1893fe49d88f9" providerId="LiveId" clId="{FBE5F3D0-E442-4AAE-AC45-9CF3B45CED83}" dt="2023-11-17T04:41:28.419" v="39" actId="17851"/>
      <pc:docMkLst>
        <pc:docMk/>
      </pc:docMkLst>
      <pc:sldChg chg="del">
        <pc:chgData name="Ivan Rodriguez" userId="7ec1893fe49d88f9" providerId="LiveId" clId="{FBE5F3D0-E442-4AAE-AC45-9CF3B45CED83}" dt="2023-11-17T04:41:15.837" v="36" actId="2696"/>
        <pc:sldMkLst>
          <pc:docMk/>
          <pc:sldMk cId="1325608595" sldId="257"/>
        </pc:sldMkLst>
      </pc:sldChg>
      <pc:sldChg chg="del">
        <pc:chgData name="Ivan Rodriguez" userId="7ec1893fe49d88f9" providerId="LiveId" clId="{FBE5F3D0-E442-4AAE-AC45-9CF3B45CED83}" dt="2023-11-17T04:41:18.886" v="37" actId="2696"/>
        <pc:sldMkLst>
          <pc:docMk/>
          <pc:sldMk cId="4212917468" sldId="260"/>
        </pc:sldMkLst>
      </pc:sldChg>
      <pc:sldChg chg="modSp mod">
        <pc:chgData name="Ivan Rodriguez" userId="7ec1893fe49d88f9" providerId="LiveId" clId="{FBE5F3D0-E442-4AAE-AC45-9CF3B45CED83}" dt="2023-11-17T04:15:08.196" v="33" actId="20577"/>
        <pc:sldMkLst>
          <pc:docMk/>
          <pc:sldMk cId="445070695" sldId="267"/>
        </pc:sldMkLst>
        <pc:spChg chg="mod">
          <ac:chgData name="Ivan Rodriguez" userId="7ec1893fe49d88f9" providerId="LiveId" clId="{FBE5F3D0-E442-4AAE-AC45-9CF3B45CED83}" dt="2023-11-17T04:15:08.196" v="33" actId="20577"/>
          <ac:spMkLst>
            <pc:docMk/>
            <pc:sldMk cId="445070695" sldId="267"/>
            <ac:spMk id="3" creationId="{7B943E7C-A74D-4CB3-844B-51917C88C95F}"/>
          </ac:spMkLst>
        </pc:spChg>
      </pc:sldChg>
      <pc:sldChg chg="del">
        <pc:chgData name="Ivan Rodriguez" userId="7ec1893fe49d88f9" providerId="LiveId" clId="{FBE5F3D0-E442-4AAE-AC45-9CF3B45CED83}" dt="2023-11-17T04:41:21.820" v="38" actId="2696"/>
        <pc:sldMkLst>
          <pc:docMk/>
          <pc:sldMk cId="2639983765" sldId="273"/>
        </pc:sldMkLst>
      </pc:sldChg>
      <pc:sldChg chg="del">
        <pc:chgData name="Ivan Rodriguez" userId="7ec1893fe49d88f9" providerId="LiveId" clId="{FBE5F3D0-E442-4AAE-AC45-9CF3B45CED83}" dt="2023-11-17T04:41:09.647" v="34" actId="2696"/>
        <pc:sldMkLst>
          <pc:docMk/>
          <pc:sldMk cId="1866556692" sldId="277"/>
        </pc:sldMkLst>
      </pc:sldChg>
      <pc:sldChg chg="del">
        <pc:chgData name="Ivan Rodriguez" userId="7ec1893fe49d88f9" providerId="LiveId" clId="{FBE5F3D0-E442-4AAE-AC45-9CF3B45CED83}" dt="2023-11-17T04:41:12.792" v="35" actId="2696"/>
        <pc:sldMkLst>
          <pc:docMk/>
          <pc:sldMk cId="2649742320" sldId="284"/>
        </pc:sldMkLst>
      </pc:sldChg>
      <pc:sldChg chg="modSp mod">
        <pc:chgData name="Ivan Rodriguez" userId="7ec1893fe49d88f9" providerId="LiveId" clId="{FBE5F3D0-E442-4AAE-AC45-9CF3B45CED83}" dt="2023-11-17T04:11:41.083" v="25" actId="20577"/>
        <pc:sldMkLst>
          <pc:docMk/>
          <pc:sldMk cId="1847084147" sldId="285"/>
        </pc:sldMkLst>
        <pc:spChg chg="mod">
          <ac:chgData name="Ivan Rodriguez" userId="7ec1893fe49d88f9" providerId="LiveId" clId="{FBE5F3D0-E442-4AAE-AC45-9CF3B45CED83}" dt="2023-11-17T04:11:41.083" v="25" actId="20577"/>
          <ac:spMkLst>
            <pc:docMk/>
            <pc:sldMk cId="1847084147" sldId="285"/>
            <ac:spMk id="9" creationId="{CC1DAE86-1E74-AA61-EB6B-985671A335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Texas High-School Graduation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Rodrigo Ivan Rodriguez</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PMF &amp; CDF</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64165" y="2495108"/>
            <a:ext cx="11463670" cy="3693780"/>
          </a:xfrm>
        </p:spPr>
        <p:txBody>
          <a:bodyPr vert="horz" lIns="91440" tIns="45720" rIns="91440" bIns="45720" rtlCol="0" anchor="t">
            <a:normAutofit fontScale="92500"/>
          </a:bodyPr>
          <a:lstStyle/>
          <a:p>
            <a:pPr marL="342900" indent="-342900">
              <a:buFont typeface="Arial" panose="020B0604020202020204" pitchFamily="34" charset="0"/>
              <a:buChar char="•"/>
            </a:pPr>
            <a:r>
              <a:rPr lang="en-US" dirty="0"/>
              <a:t>The </a:t>
            </a:r>
            <a:r>
              <a:rPr lang="en-US" b="1" u="sng" dirty="0"/>
              <a:t>PMF</a:t>
            </a:r>
            <a:r>
              <a:rPr lang="en-US" dirty="0"/>
              <a:t> plots the shows probability of class size by region type. The plot shows that class sizes are right-skewed, and that there are more rural schools with smaller class sizes and more urban schools with larger class sizes.</a:t>
            </a:r>
          </a:p>
          <a:p>
            <a:pPr marL="342900" indent="-342900">
              <a:buFont typeface="Arial" panose="020B0604020202020204" pitchFamily="34" charset="0"/>
              <a:buChar char="•"/>
            </a:pPr>
            <a:r>
              <a:rPr lang="en-US" dirty="0"/>
              <a:t>Based on the </a:t>
            </a:r>
            <a:r>
              <a:rPr lang="en-US" b="1" u="sng" dirty="0"/>
              <a:t>CDF</a:t>
            </a:r>
            <a:r>
              <a:rPr lang="en-US" dirty="0"/>
              <a:t> I can see that there is not much variability between graduation rates for most schools. While variation does exist and some schools do in fact have low graduation rates, most schools have graduation rates concentrated above the 90% mark with a median of 96%</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03740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9F2-D6E4-112A-F333-E8E5ADA2503A}"/>
              </a:ext>
            </a:extLst>
          </p:cNvPr>
          <p:cNvSpPr>
            <a:spLocks noGrp="1"/>
          </p:cNvSpPr>
          <p:nvPr>
            <p:ph type="title"/>
          </p:nvPr>
        </p:nvSpPr>
        <p:spPr/>
        <p:txBody>
          <a:bodyPr/>
          <a:lstStyle/>
          <a:p>
            <a:r>
              <a:rPr lang="en-US" dirty="0"/>
              <a:t>Analytical Distribution: PDF</a:t>
            </a:r>
          </a:p>
        </p:txBody>
      </p:sp>
      <p:sp>
        <p:nvSpPr>
          <p:cNvPr id="3" name="Content Placeholder 2">
            <a:extLst>
              <a:ext uri="{FF2B5EF4-FFF2-40B4-BE49-F238E27FC236}">
                <a16:creationId xmlns:a16="http://schemas.microsoft.com/office/drawing/2014/main" id="{FC9149F2-6CFA-D823-B9F8-71FD0F8F029B}"/>
              </a:ext>
            </a:extLst>
          </p:cNvPr>
          <p:cNvSpPr>
            <a:spLocks noGrp="1"/>
          </p:cNvSpPr>
          <p:nvPr>
            <p:ph idx="1"/>
          </p:nvPr>
        </p:nvSpPr>
        <p:spPr>
          <a:xfrm>
            <a:off x="751368" y="2528203"/>
            <a:ext cx="5465134" cy="3828147"/>
          </a:xfrm>
        </p:spPr>
        <p:txBody>
          <a:bodyPr/>
          <a:lstStyle/>
          <a:p>
            <a:pPr algn="l"/>
            <a:r>
              <a:rPr lang="en-US" sz="1700" b="0" i="0" dirty="0">
                <a:solidFill>
                  <a:srgbClr val="000000"/>
                </a:solidFill>
                <a:effectLst/>
                <a:latin typeface="Helvetica Neue"/>
              </a:rPr>
              <a:t>My main problem aims to find out if urban schools have higher graduation rates than rural schools? This was my hypothesis before starting the analysis.</a:t>
            </a:r>
          </a:p>
          <a:p>
            <a:pPr algn="l"/>
            <a:r>
              <a:rPr lang="en-US" sz="1700" b="0" i="0" dirty="0">
                <a:solidFill>
                  <a:srgbClr val="000000"/>
                </a:solidFill>
                <a:effectLst/>
                <a:latin typeface="Helvetica Neue"/>
              </a:rPr>
              <a:t>The PDF of Urban School Graduation Rates, and Rural School Graduation rates show that Rural schools actually have higher graduation rates that Urban schools. Based on visually interpreting this plot, Urban Schools have an approximate mean graduation rate of 80 and Rural Schools have an approximate mean graduation rate of 90.</a:t>
            </a:r>
          </a:p>
          <a:p>
            <a:pPr algn="l"/>
            <a:r>
              <a:rPr lang="en-US" sz="1700" b="0" i="0" dirty="0">
                <a:solidFill>
                  <a:srgbClr val="000000"/>
                </a:solidFill>
                <a:effectLst/>
                <a:latin typeface="Helvetica Neue"/>
              </a:rPr>
              <a:t>Also, the spread of Urban schools is more dispersed so while Rural schools generally perform better, there is more variability in the performance of Urban schools.</a:t>
            </a:r>
          </a:p>
          <a:p>
            <a:endParaRPr lang="en-US" dirty="0"/>
          </a:p>
        </p:txBody>
      </p:sp>
      <p:sp>
        <p:nvSpPr>
          <p:cNvPr id="4" name="Footer Placeholder 3">
            <a:extLst>
              <a:ext uri="{FF2B5EF4-FFF2-40B4-BE49-F238E27FC236}">
                <a16:creationId xmlns:a16="http://schemas.microsoft.com/office/drawing/2014/main" id="{759A2FB7-BE29-B6B2-1359-2748E94C851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7F2C01F-D6FC-AB47-7106-1783EEE86D41}"/>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0" name="Content Placeholder 9">
            <a:extLst>
              <a:ext uri="{FF2B5EF4-FFF2-40B4-BE49-F238E27FC236}">
                <a16:creationId xmlns:a16="http://schemas.microsoft.com/office/drawing/2014/main" id="{460FD2C5-7C43-5241-F77E-0553D78D6019}"/>
              </a:ext>
            </a:extLst>
          </p:cNvPr>
          <p:cNvPicPr>
            <a:picLocks noGrp="1" noChangeAspect="1"/>
          </p:cNvPicPr>
          <p:nvPr>
            <p:ph idx="10"/>
          </p:nvPr>
        </p:nvPicPr>
        <p:blipFill>
          <a:blip r:embed="rId2"/>
          <a:stretch>
            <a:fillRect/>
          </a:stretch>
        </p:blipFill>
        <p:spPr>
          <a:xfrm>
            <a:off x="6524067" y="2528888"/>
            <a:ext cx="3948150" cy="3005822"/>
          </a:xfrm>
        </p:spPr>
      </p:pic>
      <p:sp>
        <p:nvSpPr>
          <p:cNvPr id="7" name="Content Placeholder 6">
            <a:extLst>
              <a:ext uri="{FF2B5EF4-FFF2-40B4-BE49-F238E27FC236}">
                <a16:creationId xmlns:a16="http://schemas.microsoft.com/office/drawing/2014/main" id="{1AEEB3DD-239B-E472-2F72-7A43C7B141C9}"/>
              </a:ext>
            </a:extLst>
          </p:cNvPr>
          <p:cNvSpPr>
            <a:spLocks noGrp="1"/>
          </p:cNvSpPr>
          <p:nvPr>
            <p:ph idx="11"/>
          </p:nvPr>
        </p:nvSpPr>
        <p:spPr>
          <a:xfrm>
            <a:off x="751368" y="2005689"/>
            <a:ext cx="4663440" cy="522514"/>
          </a:xfrm>
        </p:spPr>
        <p:txBody>
          <a:bodyPr/>
          <a:lstStyle/>
          <a:p>
            <a:r>
              <a:rPr lang="en-US" dirty="0"/>
              <a:t>How it applies:</a:t>
            </a:r>
          </a:p>
        </p:txBody>
      </p:sp>
      <p:sp>
        <p:nvSpPr>
          <p:cNvPr id="8" name="Content Placeholder 7">
            <a:extLst>
              <a:ext uri="{FF2B5EF4-FFF2-40B4-BE49-F238E27FC236}">
                <a16:creationId xmlns:a16="http://schemas.microsoft.com/office/drawing/2014/main" id="{BB170FA5-486A-B280-CA4D-ADA0E0FFADC3}"/>
              </a:ext>
            </a:extLst>
          </p:cNvPr>
          <p:cNvSpPr>
            <a:spLocks noGrp="1"/>
          </p:cNvSpPr>
          <p:nvPr>
            <p:ph idx="12"/>
          </p:nvPr>
        </p:nvSpPr>
        <p:spPr>
          <a:xfrm>
            <a:off x="6524067" y="2005689"/>
            <a:ext cx="4663440" cy="522514"/>
          </a:xfrm>
        </p:spPr>
        <p:txBody>
          <a:bodyPr/>
          <a:lstStyle/>
          <a:p>
            <a:r>
              <a:rPr lang="en-US" dirty="0"/>
              <a:t>Probability Density Function</a:t>
            </a:r>
          </a:p>
        </p:txBody>
      </p:sp>
    </p:spTree>
    <p:extLst>
      <p:ext uri="{BB962C8B-B14F-4D97-AF65-F5344CB8AC3E}">
        <p14:creationId xmlns:p14="http://schemas.microsoft.com/office/powerpoint/2010/main" val="79343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5DC64777-8FBE-1941-EC9A-27D906ED130F}"/>
              </a:ext>
            </a:extLst>
          </p:cNvPr>
          <p:cNvPicPr>
            <a:picLocks noGrp="1" noChangeAspect="1"/>
          </p:cNvPicPr>
          <p:nvPr>
            <p:ph idx="10"/>
          </p:nvPr>
        </p:nvPicPr>
        <p:blipFill>
          <a:blip r:embed="rId2"/>
          <a:srcRect/>
          <a:stretch/>
        </p:blipFill>
        <p:spPr>
          <a:xfrm>
            <a:off x="6506150" y="2465096"/>
            <a:ext cx="3987809" cy="3106368"/>
          </a:xfrm>
        </p:spPr>
      </p:pic>
      <p:sp>
        <p:nvSpPr>
          <p:cNvPr id="2" name="Title 1">
            <a:extLst>
              <a:ext uri="{FF2B5EF4-FFF2-40B4-BE49-F238E27FC236}">
                <a16:creationId xmlns:a16="http://schemas.microsoft.com/office/drawing/2014/main" id="{6EB51C64-6FB5-1135-0C30-44D35E75D97D}"/>
              </a:ext>
            </a:extLst>
          </p:cNvPr>
          <p:cNvSpPr>
            <a:spLocks noGrp="1"/>
          </p:cNvSpPr>
          <p:nvPr>
            <p:ph type="title"/>
          </p:nvPr>
        </p:nvSpPr>
        <p:spPr/>
        <p:txBody>
          <a:bodyPr/>
          <a:lstStyle/>
          <a:p>
            <a:r>
              <a:rPr lang="en-US" dirty="0"/>
              <a:t>Correlation &amp; Causation</a:t>
            </a:r>
          </a:p>
        </p:txBody>
      </p:sp>
      <p:pic>
        <p:nvPicPr>
          <p:cNvPr id="12" name="Content Placeholder 11">
            <a:extLst>
              <a:ext uri="{FF2B5EF4-FFF2-40B4-BE49-F238E27FC236}">
                <a16:creationId xmlns:a16="http://schemas.microsoft.com/office/drawing/2014/main" id="{C1BD9968-670F-0B84-2F30-615F07889F8F}"/>
              </a:ext>
            </a:extLst>
          </p:cNvPr>
          <p:cNvPicPr>
            <a:picLocks noGrp="1" noChangeAspect="1"/>
          </p:cNvPicPr>
          <p:nvPr>
            <p:ph idx="1"/>
          </p:nvPr>
        </p:nvPicPr>
        <p:blipFill>
          <a:blip r:embed="rId3"/>
          <a:srcRect/>
          <a:stretch/>
        </p:blipFill>
        <p:spPr>
          <a:xfrm>
            <a:off x="834692" y="2428342"/>
            <a:ext cx="4108651" cy="3106368"/>
          </a:xfrm>
        </p:spPr>
      </p:pic>
      <p:sp>
        <p:nvSpPr>
          <p:cNvPr id="4" name="Footer Placeholder 3">
            <a:extLst>
              <a:ext uri="{FF2B5EF4-FFF2-40B4-BE49-F238E27FC236}">
                <a16:creationId xmlns:a16="http://schemas.microsoft.com/office/drawing/2014/main" id="{B329CFE9-6F66-9EE5-F4F8-ACB429B5045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B0656B-265E-4546-CB2C-EEEECC1D898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7" name="Content Placeholder 6">
            <a:extLst>
              <a:ext uri="{FF2B5EF4-FFF2-40B4-BE49-F238E27FC236}">
                <a16:creationId xmlns:a16="http://schemas.microsoft.com/office/drawing/2014/main" id="{7D301BFB-0939-E7FA-1061-DA904F98DC51}"/>
              </a:ext>
            </a:extLst>
          </p:cNvPr>
          <p:cNvSpPr>
            <a:spLocks noGrp="1"/>
          </p:cNvSpPr>
          <p:nvPr>
            <p:ph idx="11"/>
          </p:nvPr>
        </p:nvSpPr>
        <p:spPr>
          <a:xfrm>
            <a:off x="834692" y="2005689"/>
            <a:ext cx="4663440" cy="522514"/>
          </a:xfrm>
        </p:spPr>
        <p:txBody>
          <a:bodyPr/>
          <a:lstStyle/>
          <a:p>
            <a:r>
              <a:rPr lang="en-US" dirty="0"/>
              <a:t>Plot of Hispanic Grad. Rates</a:t>
            </a:r>
          </a:p>
        </p:txBody>
      </p:sp>
      <p:sp>
        <p:nvSpPr>
          <p:cNvPr id="8" name="Content Placeholder 7">
            <a:extLst>
              <a:ext uri="{FF2B5EF4-FFF2-40B4-BE49-F238E27FC236}">
                <a16:creationId xmlns:a16="http://schemas.microsoft.com/office/drawing/2014/main" id="{06872A80-754B-0FFC-27E1-9EA4A20926A0}"/>
              </a:ext>
            </a:extLst>
          </p:cNvPr>
          <p:cNvSpPr>
            <a:spLocks noGrp="1"/>
          </p:cNvSpPr>
          <p:nvPr>
            <p:ph idx="12"/>
          </p:nvPr>
        </p:nvSpPr>
        <p:spPr>
          <a:xfrm>
            <a:off x="6506150" y="2005689"/>
            <a:ext cx="4663440" cy="522514"/>
          </a:xfrm>
        </p:spPr>
        <p:txBody>
          <a:bodyPr/>
          <a:lstStyle/>
          <a:p>
            <a:r>
              <a:rPr lang="en-US" dirty="0"/>
              <a:t>Plot of Econ-Dis Grad. Rates</a:t>
            </a:r>
          </a:p>
        </p:txBody>
      </p:sp>
    </p:spTree>
    <p:extLst>
      <p:ext uri="{BB962C8B-B14F-4D97-AF65-F5344CB8AC3E}">
        <p14:creationId xmlns:p14="http://schemas.microsoft.com/office/powerpoint/2010/main" val="266754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Correlation &amp; Causation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64165" y="2495108"/>
            <a:ext cx="11463670" cy="3693780"/>
          </a:xfrm>
        </p:spPr>
        <p:txBody>
          <a:bodyPr vert="horz" lIns="91440" tIns="45720" rIns="91440" bIns="45720" rtlCol="0" anchor="t">
            <a:normAutofit fontScale="85000" lnSpcReduction="20000"/>
          </a:bodyPr>
          <a:lstStyle/>
          <a:p>
            <a:pPr marL="342900" indent="-342900">
              <a:buFont typeface="Arial" panose="020B0604020202020204" pitchFamily="34" charset="0"/>
              <a:buChar char="•"/>
            </a:pPr>
            <a:r>
              <a:rPr lang="en-US" dirty="0"/>
              <a:t>The relationships observed in both plots indicates that the graduating outcome of Hispanic students and of Economically Disadvantaged students are highly consistent with the broader school outcomes. </a:t>
            </a:r>
          </a:p>
          <a:p>
            <a:pPr marL="342900" indent="-342900">
              <a:buFont typeface="Arial" panose="020B0604020202020204" pitchFamily="34" charset="0"/>
              <a:buChar char="•"/>
            </a:pPr>
            <a:r>
              <a:rPr lang="en-US" dirty="0"/>
              <a:t>This confirms that neither ethnicity nor economic status play a role in determining a student's academic performance, rather the broader school performance is a more reliable predictor of student performance.</a:t>
            </a:r>
          </a:p>
          <a:p>
            <a:pPr marL="342900" indent="-342900">
              <a:buFont typeface="Arial" panose="020B0604020202020204" pitchFamily="34" charset="0"/>
              <a:buChar char="•"/>
            </a:pPr>
            <a:r>
              <a:rPr lang="en-US" dirty="0"/>
              <a:t>Lastly, correlation does not equal causation. While graduation rates of both subsets move in tandem with overall graduation rates, we cannot say that one rate causes the other.</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7336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9F2-D6E4-112A-F333-E8E5ADA2503A}"/>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FC9149F2-6CFA-D823-B9F8-71FD0F8F029B}"/>
              </a:ext>
            </a:extLst>
          </p:cNvPr>
          <p:cNvSpPr>
            <a:spLocks noGrp="1"/>
          </p:cNvSpPr>
          <p:nvPr>
            <p:ph idx="1"/>
          </p:nvPr>
        </p:nvSpPr>
        <p:spPr>
          <a:xfrm>
            <a:off x="751368" y="2499851"/>
            <a:ext cx="5465134" cy="3828147"/>
          </a:xfrm>
        </p:spPr>
        <p:txBody>
          <a:bodyPr/>
          <a:lstStyle/>
          <a:p>
            <a:pPr algn="l"/>
            <a:r>
              <a:rPr lang="en-US" sz="1600" b="0" i="0" dirty="0">
                <a:solidFill>
                  <a:srgbClr val="000000"/>
                </a:solidFill>
                <a:effectLst/>
                <a:latin typeface="Helvetica Neue"/>
              </a:rPr>
              <a:t>My primary hypothesis is that Urban Schools have higher graduation rates than Rural schools. </a:t>
            </a:r>
            <a:r>
              <a:rPr lang="en-US" sz="1600" dirty="0">
                <a:solidFill>
                  <a:srgbClr val="000000"/>
                </a:solidFill>
                <a:latin typeface="Helvetica Neue"/>
              </a:rPr>
              <a:t>To test this, I ran a difference of means hypothesis test (t-test).</a:t>
            </a:r>
          </a:p>
          <a:p>
            <a:pPr algn="l"/>
            <a:r>
              <a:rPr lang="en-US" sz="1600" dirty="0">
                <a:solidFill>
                  <a:srgbClr val="000000"/>
                </a:solidFill>
                <a:latin typeface="Helvetica Neue"/>
              </a:rPr>
              <a:t>In summary, the statistical analysis suggests that there is a statistically significant difference in graduation rates between rural and urban regions, with rural regions having a higher mean graduation rate.</a:t>
            </a:r>
          </a:p>
          <a:p>
            <a:pPr algn="l"/>
            <a:r>
              <a:rPr lang="en-US" sz="1600" dirty="0">
                <a:solidFill>
                  <a:srgbClr val="000000"/>
                </a:solidFill>
                <a:latin typeface="Helvetica Neue"/>
              </a:rPr>
              <a:t>Given the very low p-value, this indicates that the observed difference in graduation rates between rural and urban regions is statistically significant and not likely due to random chance.</a:t>
            </a:r>
          </a:p>
          <a:p>
            <a:pPr algn="l"/>
            <a:r>
              <a:rPr lang="en-US" sz="1600" dirty="0">
                <a:solidFill>
                  <a:srgbClr val="000000"/>
                </a:solidFill>
                <a:latin typeface="Helvetica Neue"/>
              </a:rPr>
              <a:t>This could warrant further investigation into the factors contributing to higher graduation rates in rural areas compared to urban areas.</a:t>
            </a:r>
          </a:p>
        </p:txBody>
      </p:sp>
      <p:sp>
        <p:nvSpPr>
          <p:cNvPr id="4" name="Footer Placeholder 3">
            <a:extLst>
              <a:ext uri="{FF2B5EF4-FFF2-40B4-BE49-F238E27FC236}">
                <a16:creationId xmlns:a16="http://schemas.microsoft.com/office/drawing/2014/main" id="{759A2FB7-BE29-B6B2-1359-2748E94C851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7F2C01F-D6FC-AB47-7106-1783EEE86D41}"/>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1AEEB3DD-239B-E472-2F72-7A43C7B141C9}"/>
              </a:ext>
            </a:extLst>
          </p:cNvPr>
          <p:cNvSpPr>
            <a:spLocks noGrp="1"/>
          </p:cNvSpPr>
          <p:nvPr>
            <p:ph idx="11"/>
          </p:nvPr>
        </p:nvSpPr>
        <p:spPr>
          <a:xfrm>
            <a:off x="751368" y="2005689"/>
            <a:ext cx="4663440" cy="522514"/>
          </a:xfrm>
        </p:spPr>
        <p:txBody>
          <a:bodyPr/>
          <a:lstStyle/>
          <a:p>
            <a:r>
              <a:rPr lang="en-US" dirty="0"/>
              <a:t>How it applies:</a:t>
            </a:r>
          </a:p>
        </p:txBody>
      </p:sp>
      <p:sp>
        <p:nvSpPr>
          <p:cNvPr id="8" name="Content Placeholder 7">
            <a:extLst>
              <a:ext uri="{FF2B5EF4-FFF2-40B4-BE49-F238E27FC236}">
                <a16:creationId xmlns:a16="http://schemas.microsoft.com/office/drawing/2014/main" id="{BB170FA5-486A-B280-CA4D-ADA0E0FFADC3}"/>
              </a:ext>
            </a:extLst>
          </p:cNvPr>
          <p:cNvSpPr>
            <a:spLocks noGrp="1"/>
          </p:cNvSpPr>
          <p:nvPr>
            <p:ph idx="12"/>
          </p:nvPr>
        </p:nvSpPr>
        <p:spPr>
          <a:xfrm>
            <a:off x="6524067" y="2005689"/>
            <a:ext cx="4663440" cy="522514"/>
          </a:xfrm>
        </p:spPr>
        <p:txBody>
          <a:bodyPr/>
          <a:lstStyle/>
          <a:p>
            <a:r>
              <a:rPr lang="en-US" dirty="0"/>
              <a:t>Difference of Means Test Results</a:t>
            </a:r>
          </a:p>
        </p:txBody>
      </p:sp>
      <p:sp>
        <p:nvSpPr>
          <p:cNvPr id="9" name="Content Placeholder 8">
            <a:extLst>
              <a:ext uri="{FF2B5EF4-FFF2-40B4-BE49-F238E27FC236}">
                <a16:creationId xmlns:a16="http://schemas.microsoft.com/office/drawing/2014/main" id="{CC1DAE86-1E74-AA61-EB6B-985671A33540}"/>
              </a:ext>
            </a:extLst>
          </p:cNvPr>
          <p:cNvSpPr>
            <a:spLocks noGrp="1"/>
          </p:cNvSpPr>
          <p:nvPr>
            <p:ph idx="10"/>
          </p:nvPr>
        </p:nvSpPr>
        <p:spPr>
          <a:xfrm>
            <a:off x="6283235" y="2528203"/>
            <a:ext cx="5527764" cy="2828613"/>
          </a:xfrm>
        </p:spPr>
        <p:txBody>
          <a:bodyPr/>
          <a:lstStyle/>
          <a:p>
            <a:r>
              <a:rPr lang="en-US" b="1" u="sng" dirty="0"/>
              <a:t>92.05%</a:t>
            </a:r>
            <a:r>
              <a:rPr lang="en-US" dirty="0"/>
              <a:t> Mean Grad. Rate of Rural Schools</a:t>
            </a:r>
          </a:p>
          <a:p>
            <a:r>
              <a:rPr lang="en-US" b="1" u="sng" dirty="0"/>
              <a:t>85.09%</a:t>
            </a:r>
            <a:r>
              <a:rPr lang="en-US" dirty="0"/>
              <a:t> Mean Grad. Rate of Urban Schools</a:t>
            </a:r>
          </a:p>
          <a:p>
            <a:r>
              <a:rPr lang="en-US" b="1" u="sng" dirty="0"/>
              <a:t>2.4036</a:t>
            </a:r>
            <a:r>
              <a:rPr lang="en-US" dirty="0"/>
              <a:t> t-statistic</a:t>
            </a:r>
          </a:p>
          <a:p>
            <a:r>
              <a:rPr lang="en-US" b="1" u="sng" dirty="0"/>
              <a:t>2.40e-34</a:t>
            </a:r>
            <a:r>
              <a:rPr lang="en-US" dirty="0"/>
              <a:t> p-value</a:t>
            </a:r>
          </a:p>
          <a:p>
            <a:endParaRPr lang="en-US" b="1" u="sng" dirty="0"/>
          </a:p>
        </p:txBody>
      </p:sp>
    </p:spTree>
    <p:extLst>
      <p:ext uri="{BB962C8B-B14F-4D97-AF65-F5344CB8AC3E}">
        <p14:creationId xmlns:p14="http://schemas.microsoft.com/office/powerpoint/2010/main" val="184708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9F2-D6E4-112A-F333-E8E5ADA2503A}"/>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FC9149F2-6CFA-D823-B9F8-71FD0F8F029B}"/>
              </a:ext>
            </a:extLst>
          </p:cNvPr>
          <p:cNvSpPr>
            <a:spLocks noGrp="1"/>
          </p:cNvSpPr>
          <p:nvPr>
            <p:ph idx="1"/>
          </p:nvPr>
        </p:nvSpPr>
        <p:spPr>
          <a:xfrm>
            <a:off x="751368" y="2499851"/>
            <a:ext cx="5465134" cy="3828147"/>
          </a:xfrm>
        </p:spPr>
        <p:txBody>
          <a:bodyPr/>
          <a:lstStyle/>
          <a:p>
            <a:pPr algn="l"/>
            <a:r>
              <a:rPr lang="en-US" sz="1600" b="0" i="0" dirty="0">
                <a:solidFill>
                  <a:srgbClr val="000000"/>
                </a:solidFill>
                <a:effectLst/>
                <a:latin typeface="Helvetica Neue"/>
              </a:rPr>
              <a:t>My </a:t>
            </a:r>
            <a:r>
              <a:rPr lang="en-US" sz="1600" dirty="0">
                <a:solidFill>
                  <a:srgbClr val="000000"/>
                </a:solidFill>
                <a:latin typeface="Helvetica Neue"/>
              </a:rPr>
              <a:t>subsequent </a:t>
            </a:r>
            <a:r>
              <a:rPr lang="en-US" sz="1600" b="0" i="0" dirty="0">
                <a:solidFill>
                  <a:srgbClr val="000000"/>
                </a:solidFill>
                <a:effectLst/>
                <a:latin typeface="Helvetica Neue"/>
              </a:rPr>
              <a:t>theory was that class size might be a good predictor of graduation rates.</a:t>
            </a:r>
          </a:p>
          <a:p>
            <a:pPr algn="l"/>
            <a:r>
              <a:rPr lang="en-US" sz="1600" dirty="0">
                <a:solidFill>
                  <a:srgbClr val="000000"/>
                </a:solidFill>
                <a:latin typeface="Helvetica Neue"/>
              </a:rPr>
              <a:t>To test this, I ran a regression analysis to see if graduation rates have a relationship with class size.</a:t>
            </a:r>
          </a:p>
          <a:p>
            <a:r>
              <a:rPr lang="en-US" sz="1600" dirty="0">
                <a:solidFill>
                  <a:srgbClr val="000000"/>
                </a:solidFill>
                <a:latin typeface="Helvetica Neue"/>
              </a:rPr>
              <a:t>The results of the linear regression shows that while there is a statistically significant relationship between the two variable, the R-squared value is only .003 and thus the relationship is too weak to be practical.</a:t>
            </a:r>
          </a:p>
          <a:p>
            <a:r>
              <a:rPr lang="en-US" sz="1600" dirty="0">
                <a:solidFill>
                  <a:srgbClr val="000000"/>
                </a:solidFill>
                <a:latin typeface="Helvetica Neue"/>
              </a:rPr>
              <a:t>This can be further used with the t-test done during hypothesis testing to reiterate that class size does not have a substantial impact on graduation rates. Rather, graduation rates may be influenced more by other factors not included in this dataset.</a:t>
            </a:r>
          </a:p>
        </p:txBody>
      </p:sp>
      <p:sp>
        <p:nvSpPr>
          <p:cNvPr id="4" name="Footer Placeholder 3">
            <a:extLst>
              <a:ext uri="{FF2B5EF4-FFF2-40B4-BE49-F238E27FC236}">
                <a16:creationId xmlns:a16="http://schemas.microsoft.com/office/drawing/2014/main" id="{759A2FB7-BE29-B6B2-1359-2748E94C851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7F2C01F-D6FC-AB47-7106-1783EEE86D4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1AEEB3DD-239B-E472-2F72-7A43C7B141C9}"/>
              </a:ext>
            </a:extLst>
          </p:cNvPr>
          <p:cNvSpPr>
            <a:spLocks noGrp="1"/>
          </p:cNvSpPr>
          <p:nvPr>
            <p:ph idx="11"/>
          </p:nvPr>
        </p:nvSpPr>
        <p:spPr>
          <a:xfrm>
            <a:off x="751368" y="2005689"/>
            <a:ext cx="4663440" cy="522514"/>
          </a:xfrm>
        </p:spPr>
        <p:txBody>
          <a:bodyPr/>
          <a:lstStyle/>
          <a:p>
            <a:r>
              <a:rPr lang="en-US" dirty="0"/>
              <a:t>How it applies:</a:t>
            </a:r>
          </a:p>
        </p:txBody>
      </p:sp>
      <p:sp>
        <p:nvSpPr>
          <p:cNvPr id="8" name="Content Placeholder 7">
            <a:extLst>
              <a:ext uri="{FF2B5EF4-FFF2-40B4-BE49-F238E27FC236}">
                <a16:creationId xmlns:a16="http://schemas.microsoft.com/office/drawing/2014/main" id="{BB170FA5-486A-B280-CA4D-ADA0E0FFADC3}"/>
              </a:ext>
            </a:extLst>
          </p:cNvPr>
          <p:cNvSpPr>
            <a:spLocks noGrp="1"/>
          </p:cNvSpPr>
          <p:nvPr>
            <p:ph idx="12"/>
          </p:nvPr>
        </p:nvSpPr>
        <p:spPr>
          <a:xfrm>
            <a:off x="7157744" y="1072355"/>
            <a:ext cx="4663440" cy="522514"/>
          </a:xfrm>
        </p:spPr>
        <p:txBody>
          <a:bodyPr/>
          <a:lstStyle/>
          <a:p>
            <a:r>
              <a:rPr lang="en-US" dirty="0"/>
              <a:t>Ordinary Least Squares Reg.</a:t>
            </a:r>
          </a:p>
        </p:txBody>
      </p:sp>
      <p:pic>
        <p:nvPicPr>
          <p:cNvPr id="10" name="Content Placeholder 9">
            <a:extLst>
              <a:ext uri="{FF2B5EF4-FFF2-40B4-BE49-F238E27FC236}">
                <a16:creationId xmlns:a16="http://schemas.microsoft.com/office/drawing/2014/main" id="{8D6F845A-F0BC-0351-DFD9-83F673301B2D}"/>
              </a:ext>
            </a:extLst>
          </p:cNvPr>
          <p:cNvPicPr>
            <a:picLocks noGrp="1" noChangeAspect="1"/>
          </p:cNvPicPr>
          <p:nvPr>
            <p:ph idx="10"/>
          </p:nvPr>
        </p:nvPicPr>
        <p:blipFill>
          <a:blip r:embed="rId2"/>
          <a:stretch>
            <a:fillRect/>
          </a:stretch>
        </p:blipFill>
        <p:spPr>
          <a:xfrm>
            <a:off x="7249893" y="1514926"/>
            <a:ext cx="3517315" cy="3828147"/>
          </a:xfrm>
        </p:spPr>
      </p:pic>
    </p:spTree>
    <p:extLst>
      <p:ext uri="{BB962C8B-B14F-4D97-AF65-F5344CB8AC3E}">
        <p14:creationId xmlns:p14="http://schemas.microsoft.com/office/powerpoint/2010/main" val="337631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E87D-ED06-0FA4-C4EB-3C10783677DE}"/>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974A9C65-6282-4EB1-48F9-610ACAEB4EFC}"/>
              </a:ext>
            </a:extLst>
          </p:cNvPr>
          <p:cNvSpPr>
            <a:spLocks noGrp="1"/>
          </p:cNvSpPr>
          <p:nvPr>
            <p:ph type="subTitle" idx="1"/>
          </p:nvPr>
        </p:nvSpPr>
        <p:spPr/>
        <p:txBody>
          <a:bodyPr/>
          <a:lstStyle/>
          <a:p>
            <a:r>
              <a:rPr lang="en-US" sz="1600" dirty="0">
                <a:solidFill>
                  <a:srgbClr val="000000"/>
                </a:solidFill>
                <a:latin typeface="Helvetica Neue"/>
              </a:rPr>
              <a:t>This project is a good starting point but there exists an opportunity to expand on the analysis conducted for this project. </a:t>
            </a:r>
          </a:p>
          <a:p>
            <a:r>
              <a:rPr lang="en-US" sz="1600" dirty="0">
                <a:solidFill>
                  <a:srgbClr val="000000"/>
                </a:solidFill>
                <a:latin typeface="Helvetica Neue"/>
              </a:rPr>
              <a:t>There is an opportunity to expand on this work by introducing additional variables into the data, further exploring the difference between Rural and Urban schools, and by experimenting with non-linear models to improve the chances of predicting graduation rates.  </a:t>
            </a:r>
          </a:p>
        </p:txBody>
      </p:sp>
    </p:spTree>
    <p:extLst>
      <p:ext uri="{BB962C8B-B14F-4D97-AF65-F5344CB8AC3E}">
        <p14:creationId xmlns:p14="http://schemas.microsoft.com/office/powerpoint/2010/main" val="123325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Rodrigo Ivan Rodriguez</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I am looking to answer the question of what school locations are best in terms of graduation rates, rural schools or urban schools. </a:t>
            </a:r>
          </a:p>
          <a:p>
            <a:r>
              <a:rPr lang="en-US" dirty="0"/>
              <a:t>Additionally, I want to see what other factors may also impact graduation rates, since I know that location alone may not be enough to explain differences in graduation rates.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Primary Question &amp; Hypothesis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There are a few questions I am hoping to answer with the available data. However, my primary question asks: </a:t>
            </a:r>
          </a:p>
          <a:p>
            <a:r>
              <a:rPr lang="en-US" dirty="0"/>
              <a:t>Do Urban Schools have higher graduation rates than rural schools?</a:t>
            </a:r>
          </a:p>
          <a:p>
            <a:r>
              <a:rPr lang="en-US" dirty="0"/>
              <a:t>My initial hypothesis is that Urban Schools do have higher graduation rates than Rural Schools.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54696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1168" y="1888739"/>
            <a:ext cx="6245912" cy="2387600"/>
          </a:xfrm>
        </p:spPr>
        <p:txBody>
          <a:bodyPr/>
          <a:lstStyle/>
          <a:p>
            <a:r>
              <a:rPr lang="en-US" dirty="0"/>
              <a:t>Data, Variables, and EDA</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Data &amp; Variables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Data</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The dataset I chose was provided by the Texas Education Agency (a state government agency).</a:t>
            </a:r>
          </a:p>
          <a:p>
            <a:endParaRPr lang="en-US" dirty="0"/>
          </a:p>
          <a:p>
            <a:r>
              <a:rPr lang="en-US" dirty="0"/>
              <a:t>The dataset provides 4-year longitudinal graduation data for the classes of 2018-2020 and breaks out data by various student characteristics.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Variables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003480"/>
          </a:xfrm>
        </p:spPr>
        <p:txBody>
          <a:bodyPr vert="horz" lIns="91440" tIns="45720" rIns="91440" bIns="45720" rtlCol="0" anchor="t">
            <a:normAutofit/>
          </a:bodyPr>
          <a:lstStyle/>
          <a:p>
            <a:r>
              <a:rPr lang="en-US" dirty="0"/>
              <a:t>The raw dataset has 347 variables; however, I narrowed the variables for the purposes of this project to the following.</a:t>
            </a:r>
          </a:p>
          <a:p>
            <a:pPr marL="342900" indent="-342900">
              <a:buFont typeface="Arial" panose="020B0604020202020204" pitchFamily="34" charset="0"/>
              <a:buChar char="•"/>
            </a:pPr>
            <a:r>
              <a:rPr lang="en-US" u="sng" dirty="0"/>
              <a:t>Campus</a:t>
            </a:r>
            <a:r>
              <a:rPr lang="en-US" dirty="0"/>
              <a:t>, </a:t>
            </a:r>
            <a:r>
              <a:rPr lang="en-US" u="sng" dirty="0"/>
              <a:t>District</a:t>
            </a:r>
            <a:r>
              <a:rPr lang="en-US" dirty="0"/>
              <a:t>, </a:t>
            </a:r>
            <a:r>
              <a:rPr lang="en-US" u="sng" dirty="0"/>
              <a:t>County</a:t>
            </a:r>
            <a:r>
              <a:rPr lang="en-US" dirty="0"/>
              <a:t>, </a:t>
            </a:r>
            <a:r>
              <a:rPr lang="en-US" u="sng" dirty="0"/>
              <a:t>Region</a:t>
            </a:r>
            <a:r>
              <a:rPr lang="en-US" dirty="0"/>
              <a:t>, </a:t>
            </a:r>
            <a:r>
              <a:rPr lang="en-US" u="sng" dirty="0"/>
              <a:t>Class Size</a:t>
            </a:r>
            <a:r>
              <a:rPr lang="en-US" dirty="0"/>
              <a:t>, </a:t>
            </a:r>
            <a:r>
              <a:rPr lang="en-US" u="sng" dirty="0"/>
              <a:t>Graduation Rate</a:t>
            </a:r>
            <a:r>
              <a:rPr lang="en-US" dirty="0"/>
              <a:t>, </a:t>
            </a:r>
            <a:r>
              <a:rPr lang="en-US" u="sng" dirty="0"/>
              <a:t>Hispanic Class Size</a:t>
            </a:r>
            <a:r>
              <a:rPr lang="en-US" dirty="0"/>
              <a:t>, </a:t>
            </a:r>
            <a:r>
              <a:rPr lang="en-US" u="sng" dirty="0"/>
              <a:t>Hispanic Graduation Rate</a:t>
            </a:r>
            <a:r>
              <a:rPr lang="en-US" dirty="0"/>
              <a:t>, </a:t>
            </a:r>
            <a:r>
              <a:rPr lang="en-US" u="sng" dirty="0"/>
              <a:t>Economically-disadvantaged</a:t>
            </a:r>
            <a:r>
              <a:rPr lang="en-US" dirty="0"/>
              <a:t> and </a:t>
            </a:r>
            <a:r>
              <a:rPr lang="en-US" u="sng" dirty="0"/>
              <a:t>Non-disadvantaged</a:t>
            </a:r>
            <a:r>
              <a:rPr lang="en-US" dirty="0"/>
              <a:t> Class Size (and Graduation Rate), </a:t>
            </a:r>
            <a:r>
              <a:rPr lang="en-US" u="sng" dirty="0"/>
              <a:t>Region Type</a:t>
            </a:r>
            <a:r>
              <a:rPr lang="en-US" dirty="0"/>
              <a:t>, and lastly </a:t>
            </a:r>
            <a:r>
              <a:rPr lang="en-US" u="sng" dirty="0"/>
              <a:t>Preparatory Indicator</a:t>
            </a:r>
            <a:r>
              <a:rPr lang="en-US" dirty="0"/>
              <a:t>.</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7" name="Content Placeholder 3">
            <a:extLst>
              <a:ext uri="{FF2B5EF4-FFF2-40B4-BE49-F238E27FC236}">
                <a16:creationId xmlns:a16="http://schemas.microsoft.com/office/drawing/2014/main" id="{338DE0A2-05EE-535D-5E44-BCFAF2BA35DB}"/>
              </a:ext>
            </a:extLst>
          </p:cNvPr>
          <p:cNvSpPr txBox="1">
            <a:spLocks/>
          </p:cNvSpPr>
          <p:nvPr/>
        </p:nvSpPr>
        <p:spPr>
          <a:xfrm>
            <a:off x="1167492" y="5352480"/>
            <a:ext cx="6644033" cy="984655"/>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Source:</a:t>
            </a:r>
            <a:r>
              <a:rPr lang="en-US" dirty="0"/>
              <a:t> </a:t>
            </a:r>
          </a:p>
          <a:p>
            <a:r>
              <a:rPr lang="en-US" dirty="0"/>
              <a:t>https://tea.texas.gov/reports-and-data/school-performance/accountability-research/completion-graduationand-dropout/four-year-graduation-and-dropout-data-class-of-2020 </a:t>
            </a:r>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EDA</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Graduation Rate Hist.</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5248943" y="1989276"/>
            <a:ext cx="3173278" cy="522514"/>
          </a:xfrm>
        </p:spPr>
        <p:txBody>
          <a:bodyPr/>
          <a:lstStyle/>
          <a:p>
            <a:r>
              <a:rPr lang="en-US" dirty="0"/>
              <a:t>Class Size Hist.</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845124" y="2003804"/>
            <a:ext cx="3173278" cy="522514"/>
          </a:xfrm>
        </p:spPr>
        <p:txBody>
          <a:bodyPr/>
          <a:lstStyle/>
          <a:p>
            <a:r>
              <a:rPr lang="en-US" dirty="0"/>
              <a:t>Region Type Dist.</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4" name="Picture 13">
            <a:extLst>
              <a:ext uri="{FF2B5EF4-FFF2-40B4-BE49-F238E27FC236}">
                <a16:creationId xmlns:a16="http://schemas.microsoft.com/office/drawing/2014/main" id="{4D8DE519-6CA7-CF24-5C3F-606174C996A7}"/>
              </a:ext>
            </a:extLst>
          </p:cNvPr>
          <p:cNvPicPr>
            <a:picLocks noChangeAspect="1"/>
          </p:cNvPicPr>
          <p:nvPr/>
        </p:nvPicPr>
        <p:blipFill>
          <a:blip r:embed="rId2"/>
          <a:stretch>
            <a:fillRect/>
          </a:stretch>
        </p:blipFill>
        <p:spPr>
          <a:xfrm>
            <a:off x="4518858" y="2388257"/>
            <a:ext cx="3678814" cy="2751000"/>
          </a:xfrm>
          <a:prstGeom prst="rect">
            <a:avLst/>
          </a:prstGeom>
        </p:spPr>
      </p:pic>
      <p:pic>
        <p:nvPicPr>
          <p:cNvPr id="20" name="Content Placeholder 19">
            <a:extLst>
              <a:ext uri="{FF2B5EF4-FFF2-40B4-BE49-F238E27FC236}">
                <a16:creationId xmlns:a16="http://schemas.microsoft.com/office/drawing/2014/main" id="{AE81940B-0E06-515C-F2EE-25E8D98AD521}"/>
              </a:ext>
            </a:extLst>
          </p:cNvPr>
          <p:cNvPicPr>
            <a:picLocks noGrp="1" noChangeAspect="1"/>
          </p:cNvPicPr>
          <p:nvPr>
            <p:ph idx="10"/>
          </p:nvPr>
        </p:nvPicPr>
        <p:blipFill>
          <a:blip r:embed="rId3"/>
          <a:stretch>
            <a:fillRect/>
          </a:stretch>
        </p:blipFill>
        <p:spPr>
          <a:xfrm>
            <a:off x="521586" y="2387542"/>
            <a:ext cx="3656111" cy="2698710"/>
          </a:xfrm>
        </p:spPr>
      </p:pic>
      <p:pic>
        <p:nvPicPr>
          <p:cNvPr id="24" name="Content Placeholder 23">
            <a:extLst>
              <a:ext uri="{FF2B5EF4-FFF2-40B4-BE49-F238E27FC236}">
                <a16:creationId xmlns:a16="http://schemas.microsoft.com/office/drawing/2014/main" id="{8524416E-63C3-64BF-1686-330B151A85F0}"/>
              </a:ext>
            </a:extLst>
          </p:cNvPr>
          <p:cNvPicPr>
            <a:picLocks noGrp="1" noChangeAspect="1"/>
          </p:cNvPicPr>
          <p:nvPr>
            <p:ph idx="13"/>
          </p:nvPr>
        </p:nvPicPr>
        <p:blipFill>
          <a:blip r:embed="rId4"/>
          <a:stretch>
            <a:fillRect/>
          </a:stretch>
        </p:blipFill>
        <p:spPr>
          <a:xfrm>
            <a:off x="8481569" y="2387542"/>
            <a:ext cx="3008682" cy="3152716"/>
          </a:xfrm>
        </p:spPr>
      </p:pic>
      <p:sp>
        <p:nvSpPr>
          <p:cNvPr id="25" name="Content Placeholder 3">
            <a:extLst>
              <a:ext uri="{FF2B5EF4-FFF2-40B4-BE49-F238E27FC236}">
                <a16:creationId xmlns:a16="http://schemas.microsoft.com/office/drawing/2014/main" id="{7407C8FE-13A8-D618-EA28-FE5C4D118CCF}"/>
              </a:ext>
            </a:extLst>
          </p:cNvPr>
          <p:cNvSpPr txBox="1">
            <a:spLocks/>
          </p:cNvSpPr>
          <p:nvPr/>
        </p:nvSpPr>
        <p:spPr>
          <a:xfrm>
            <a:off x="9388247" y="5554257"/>
            <a:ext cx="1393182" cy="98465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 Rural</a:t>
            </a:r>
          </a:p>
          <a:p>
            <a:r>
              <a:rPr lang="en-US" dirty="0"/>
              <a:t>2= Urban</a:t>
            </a:r>
          </a:p>
        </p:txBody>
      </p:sp>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EDA 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64165" y="2495108"/>
            <a:ext cx="11463670" cy="3693780"/>
          </a:xfrm>
        </p:spPr>
        <p:txBody>
          <a:bodyPr vert="horz" lIns="91440" tIns="45720" rIns="91440" bIns="45720" rtlCol="0" anchor="t">
            <a:normAutofit fontScale="70000" lnSpcReduction="20000"/>
          </a:bodyPr>
          <a:lstStyle/>
          <a:p>
            <a:r>
              <a:rPr lang="en-US" dirty="0"/>
              <a:t>The EDA analysis provided context on the distribution of the variables used for this project and their skewness. </a:t>
            </a:r>
          </a:p>
          <a:p>
            <a:r>
              <a:rPr lang="en-US" dirty="0"/>
              <a:t>Additionally, the analysis identified several outliers in some key variables For example the variable of Hispanic Graduation Rates has a high 0 count. This occurs because some rural schools have a 0 count of Hispanic students and thus a 0-graduation rate. Additionally, the variable for total class size 'CAMP_ALLD' should not be 0; zero values for this variable need to be filtered out.</a:t>
            </a:r>
          </a:p>
          <a:p>
            <a:r>
              <a:rPr lang="en-US" dirty="0"/>
              <a:t>To handle this, I cleaned the data by creating a new data frame that filters out zero values in the class size variable.</a:t>
            </a:r>
          </a:p>
          <a:p>
            <a:r>
              <a:rPr lang="en-US" dirty="0"/>
              <a:t>Then create separate data frames for specifically analyzing subsets like Hispanic and Economic status. These separate data frames will filter out 0 class sizes for these subsets and thus normalized the class size and graduation rates for these subsets.</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46992" y="1293316"/>
            <a:ext cx="6245912" cy="2387600"/>
          </a:xfrm>
        </p:spPr>
        <p:txBody>
          <a:bodyPr/>
          <a:lstStyle/>
          <a:p>
            <a:r>
              <a:rPr lang="en-US" dirty="0"/>
              <a:t>Analysis</a:t>
            </a:r>
          </a:p>
        </p:txBody>
      </p:sp>
    </p:spTree>
    <p:extLst>
      <p:ext uri="{BB962C8B-B14F-4D97-AF65-F5344CB8AC3E}">
        <p14:creationId xmlns:p14="http://schemas.microsoft.com/office/powerpoint/2010/main" val="134169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5DC64777-8FBE-1941-EC9A-27D906ED130F}"/>
              </a:ext>
            </a:extLst>
          </p:cNvPr>
          <p:cNvPicPr>
            <a:picLocks noGrp="1" noChangeAspect="1"/>
          </p:cNvPicPr>
          <p:nvPr>
            <p:ph idx="10"/>
          </p:nvPr>
        </p:nvPicPr>
        <p:blipFill>
          <a:blip r:embed="rId2"/>
          <a:stretch>
            <a:fillRect/>
          </a:stretch>
        </p:blipFill>
        <p:spPr>
          <a:xfrm>
            <a:off x="6506150" y="2465096"/>
            <a:ext cx="3987809" cy="3106368"/>
          </a:xfrm>
        </p:spPr>
      </p:pic>
      <p:sp>
        <p:nvSpPr>
          <p:cNvPr id="2" name="Title 1">
            <a:extLst>
              <a:ext uri="{FF2B5EF4-FFF2-40B4-BE49-F238E27FC236}">
                <a16:creationId xmlns:a16="http://schemas.microsoft.com/office/drawing/2014/main" id="{6EB51C64-6FB5-1135-0C30-44D35E75D97D}"/>
              </a:ext>
            </a:extLst>
          </p:cNvPr>
          <p:cNvSpPr>
            <a:spLocks noGrp="1"/>
          </p:cNvSpPr>
          <p:nvPr>
            <p:ph type="title"/>
          </p:nvPr>
        </p:nvSpPr>
        <p:spPr/>
        <p:txBody>
          <a:bodyPr/>
          <a:lstStyle/>
          <a:p>
            <a:r>
              <a:rPr lang="en-US" dirty="0"/>
              <a:t>PMF &amp; CDF</a:t>
            </a:r>
          </a:p>
        </p:txBody>
      </p:sp>
      <p:pic>
        <p:nvPicPr>
          <p:cNvPr id="12" name="Content Placeholder 11">
            <a:extLst>
              <a:ext uri="{FF2B5EF4-FFF2-40B4-BE49-F238E27FC236}">
                <a16:creationId xmlns:a16="http://schemas.microsoft.com/office/drawing/2014/main" id="{C1BD9968-670F-0B84-2F30-615F07889F8F}"/>
              </a:ext>
            </a:extLst>
          </p:cNvPr>
          <p:cNvPicPr>
            <a:picLocks noGrp="1" noChangeAspect="1"/>
          </p:cNvPicPr>
          <p:nvPr>
            <p:ph idx="1"/>
          </p:nvPr>
        </p:nvPicPr>
        <p:blipFill>
          <a:blip r:embed="rId3"/>
          <a:stretch>
            <a:fillRect/>
          </a:stretch>
        </p:blipFill>
        <p:spPr>
          <a:xfrm>
            <a:off x="834692" y="2428342"/>
            <a:ext cx="4108651" cy="3106368"/>
          </a:xfrm>
        </p:spPr>
      </p:pic>
      <p:sp>
        <p:nvSpPr>
          <p:cNvPr id="4" name="Footer Placeholder 3">
            <a:extLst>
              <a:ext uri="{FF2B5EF4-FFF2-40B4-BE49-F238E27FC236}">
                <a16:creationId xmlns:a16="http://schemas.microsoft.com/office/drawing/2014/main" id="{B329CFE9-6F66-9EE5-F4F8-ACB429B5045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B0656B-265E-4546-CB2C-EEEECC1D898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a:extLst>
              <a:ext uri="{FF2B5EF4-FFF2-40B4-BE49-F238E27FC236}">
                <a16:creationId xmlns:a16="http://schemas.microsoft.com/office/drawing/2014/main" id="{7D301BFB-0939-E7FA-1061-DA904F98DC51}"/>
              </a:ext>
            </a:extLst>
          </p:cNvPr>
          <p:cNvSpPr>
            <a:spLocks noGrp="1"/>
          </p:cNvSpPr>
          <p:nvPr>
            <p:ph idx="11"/>
          </p:nvPr>
        </p:nvSpPr>
        <p:spPr>
          <a:xfrm>
            <a:off x="834692" y="2005689"/>
            <a:ext cx="4663440" cy="522514"/>
          </a:xfrm>
        </p:spPr>
        <p:txBody>
          <a:bodyPr/>
          <a:lstStyle/>
          <a:p>
            <a:r>
              <a:rPr lang="en-US" dirty="0"/>
              <a:t>Probability Mass Function</a:t>
            </a:r>
          </a:p>
        </p:txBody>
      </p:sp>
      <p:sp>
        <p:nvSpPr>
          <p:cNvPr id="8" name="Content Placeholder 7">
            <a:extLst>
              <a:ext uri="{FF2B5EF4-FFF2-40B4-BE49-F238E27FC236}">
                <a16:creationId xmlns:a16="http://schemas.microsoft.com/office/drawing/2014/main" id="{06872A80-754B-0FFC-27E1-9EA4A20926A0}"/>
              </a:ext>
            </a:extLst>
          </p:cNvPr>
          <p:cNvSpPr>
            <a:spLocks noGrp="1"/>
          </p:cNvSpPr>
          <p:nvPr>
            <p:ph idx="12"/>
          </p:nvPr>
        </p:nvSpPr>
        <p:spPr>
          <a:xfrm>
            <a:off x="6506150" y="2005689"/>
            <a:ext cx="4663440" cy="522514"/>
          </a:xfrm>
        </p:spPr>
        <p:txBody>
          <a:bodyPr/>
          <a:lstStyle/>
          <a:p>
            <a:r>
              <a:rPr lang="en-US" dirty="0"/>
              <a:t>Cumulative Distribution Function</a:t>
            </a:r>
          </a:p>
        </p:txBody>
      </p:sp>
    </p:spTree>
    <p:extLst>
      <p:ext uri="{BB962C8B-B14F-4D97-AF65-F5344CB8AC3E}">
        <p14:creationId xmlns:p14="http://schemas.microsoft.com/office/powerpoint/2010/main" val="73925296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{900DC206-8A6E-4DAA-B263-FD3A89AE397E}tf45331398_win32</Template>
  <TotalTime>173</TotalTime>
  <Words>1150</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Helvetica Neue</vt:lpstr>
      <vt:lpstr>Tenorite</vt:lpstr>
      <vt:lpstr>Office Theme</vt:lpstr>
      <vt:lpstr>Texas High-School Graduation Analysis</vt:lpstr>
      <vt:lpstr>Introduction</vt:lpstr>
      <vt:lpstr>Primary Question &amp; Hypothesis</vt:lpstr>
      <vt:lpstr>Data, Variables, and EDA</vt:lpstr>
      <vt:lpstr>Data &amp; Variables</vt:lpstr>
      <vt:lpstr>EDA</vt:lpstr>
      <vt:lpstr>EDA Summary </vt:lpstr>
      <vt:lpstr>Analysis</vt:lpstr>
      <vt:lpstr>PMF &amp; CDF</vt:lpstr>
      <vt:lpstr>PMF &amp; CDF</vt:lpstr>
      <vt:lpstr>Analytical Distribution: PDF</vt:lpstr>
      <vt:lpstr>Correlation &amp; Causation</vt:lpstr>
      <vt:lpstr>Correlation &amp; Causation</vt:lpstr>
      <vt:lpstr>Hypothesis Testing</vt:lpstr>
      <vt:lpstr>Regression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High-School Graduation Analysis</dc:title>
  <dc:creator>Ivan Rodriguez</dc:creator>
  <cp:lastModifiedBy>Ivan Rodriguez</cp:lastModifiedBy>
  <cp:revision>1</cp:revision>
  <dcterms:created xsi:type="dcterms:W3CDTF">2023-11-17T00:26:46Z</dcterms:created>
  <dcterms:modified xsi:type="dcterms:W3CDTF">2023-11-17T04:41:28Z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