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79" r:id="rId4"/>
    <p:sldId id="281" r:id="rId5"/>
    <p:sldId id="282" r:id="rId6"/>
    <p:sldId id="260" r:id="rId7"/>
    <p:sldId id="261" r:id="rId8"/>
    <p:sldId id="284" r:id="rId9"/>
    <p:sldId id="283" r:id="rId10"/>
    <p:sldId id="262" r:id="rId11"/>
    <p:sldId id="286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s" id="{25D06584-BA1C-8644-B600-F13EA97B7744}">
          <p14:sldIdLst>
            <p14:sldId id="256"/>
            <p14:sldId id="258"/>
            <p14:sldId id="279"/>
          </p14:sldIdLst>
        </p14:section>
        <p14:section name="Textos" id="{C976FBCF-15A6-234C-86E4-9E42ACBE2295}">
          <p14:sldIdLst>
            <p14:sldId id="281"/>
            <p14:sldId id="282"/>
            <p14:sldId id="260"/>
            <p14:sldId id="261"/>
            <p14:sldId id="284"/>
            <p14:sldId id="283"/>
            <p14:sldId id="262"/>
            <p14:sldId id="286"/>
            <p14:sldId id="285"/>
          </p14:sldIdLst>
        </p14:section>
        <p14:section name="íconos" id="{B600A983-0A76-B44B-8117-59A2D48B8AA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2FF"/>
    <a:srgbClr val="B3B3B3"/>
    <a:srgbClr val="2FC9E1"/>
    <a:srgbClr val="666666"/>
    <a:srgbClr val="4472C4"/>
    <a:srgbClr val="131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807"/>
  </p:normalViewPr>
  <p:slideViewPr>
    <p:cSldViewPr snapToGrid="0" snapToObjects="1">
      <p:cViewPr>
        <p:scale>
          <a:sx n="80" d="100"/>
          <a:sy n="80" d="100"/>
        </p:scale>
        <p:origin x="211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654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87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24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1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041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8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01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4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523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66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0F46-BB8F-9341-BAB5-195B75F31714}" type="datetimeFigureOut">
              <a:rPr lang="es-CO" smtClean="0"/>
              <a:t>1/12/22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C694-9DD2-B140-A047-3F8C5FFF2A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098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AZTHE7f_Tc?feature=oembed" TargetMode="Externa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85CE0E-87F4-434E-8796-F70F313B4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4" b="50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10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19E3C87-8E9E-374D-AB42-E32D6A04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280" y="6435820"/>
            <a:ext cx="1409680" cy="35503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C9B973-6EA0-F744-8E60-907A411E85BA}"/>
              </a:ext>
            </a:extLst>
          </p:cNvPr>
          <p:cNvCxnSpPr/>
          <p:nvPr/>
        </p:nvCxnSpPr>
        <p:spPr>
          <a:xfrm flipH="1">
            <a:off x="213360" y="6361043"/>
            <a:ext cx="11658600" cy="0"/>
          </a:xfrm>
          <a:prstGeom prst="line">
            <a:avLst/>
          </a:prstGeom>
          <a:ln>
            <a:solidFill>
              <a:srgbClr val="2FC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EB77FA8-F38F-C947-99D2-12D51D093EAA}"/>
              </a:ext>
            </a:extLst>
          </p:cNvPr>
          <p:cNvSpPr/>
          <p:nvPr/>
        </p:nvSpPr>
        <p:spPr>
          <a:xfrm>
            <a:off x="0" y="313487"/>
            <a:ext cx="483108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0" b="1" dirty="0">
                <a:solidFill>
                  <a:srgbClr val="4632FF"/>
                </a:solidFill>
                <a:latin typeface="Karla" pitchFamily="2" charset="0"/>
                <a:ea typeface="Karla" pitchFamily="2" charset="0"/>
              </a:rPr>
              <a:t>Despliegue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092C6-0A50-B5AD-FF37-50E03154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17" y="1410767"/>
            <a:ext cx="4177965" cy="46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19E3C87-8E9E-374D-AB42-E32D6A041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280" y="6435820"/>
            <a:ext cx="1409680" cy="35503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C9B973-6EA0-F744-8E60-907A411E85BA}"/>
              </a:ext>
            </a:extLst>
          </p:cNvPr>
          <p:cNvCxnSpPr/>
          <p:nvPr/>
        </p:nvCxnSpPr>
        <p:spPr>
          <a:xfrm flipH="1">
            <a:off x="213360" y="6361043"/>
            <a:ext cx="11658600" cy="0"/>
          </a:xfrm>
          <a:prstGeom prst="line">
            <a:avLst/>
          </a:prstGeom>
          <a:ln>
            <a:solidFill>
              <a:srgbClr val="2FC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EB77FA8-F38F-C947-99D2-12D51D093EAA}"/>
              </a:ext>
            </a:extLst>
          </p:cNvPr>
          <p:cNvSpPr/>
          <p:nvPr/>
        </p:nvSpPr>
        <p:spPr>
          <a:xfrm>
            <a:off x="0" y="313487"/>
            <a:ext cx="483108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0" b="1" dirty="0">
                <a:solidFill>
                  <a:srgbClr val="4632FF"/>
                </a:solidFill>
                <a:latin typeface="Karla" pitchFamily="2" charset="0"/>
                <a:ea typeface="Karla" pitchFamily="2" charset="0"/>
              </a:rPr>
              <a:t>Despliegue</a:t>
            </a:r>
          </a:p>
        </p:txBody>
      </p:sp>
      <p:pic>
        <p:nvPicPr>
          <p:cNvPr id="3" name="Online Media 2" descr="Predictor">
            <a:hlinkClick r:id="" action="ppaction://media"/>
            <a:extLst>
              <a:ext uri="{FF2B5EF4-FFF2-40B4-BE49-F238E27FC236}">
                <a16:creationId xmlns:a16="http://schemas.microsoft.com/office/drawing/2014/main" id="{8D37A01E-0A3D-01E0-5C28-5FCFD14BD4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17169" y="1782345"/>
            <a:ext cx="6596009" cy="37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19E3C87-8E9E-374D-AB42-E32D6A04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280" y="6435820"/>
            <a:ext cx="1409680" cy="35503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C9B973-6EA0-F744-8E60-907A411E85BA}"/>
              </a:ext>
            </a:extLst>
          </p:cNvPr>
          <p:cNvCxnSpPr/>
          <p:nvPr/>
        </p:nvCxnSpPr>
        <p:spPr>
          <a:xfrm flipH="1">
            <a:off x="213360" y="6361043"/>
            <a:ext cx="11658600" cy="0"/>
          </a:xfrm>
          <a:prstGeom prst="line">
            <a:avLst/>
          </a:prstGeom>
          <a:ln>
            <a:solidFill>
              <a:srgbClr val="2FC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C82DBA-D01C-834F-A269-7C99253B4314}"/>
              </a:ext>
            </a:extLst>
          </p:cNvPr>
          <p:cNvSpPr txBox="1"/>
          <p:nvPr/>
        </p:nvSpPr>
        <p:spPr>
          <a:xfrm>
            <a:off x="1424939" y="1539061"/>
            <a:ext cx="993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  <a:latin typeface="Karla" pitchFamily="2" charset="0"/>
              </a:rPr>
              <a:t>Para obtener mejores resultados los datos deberían tener </a:t>
            </a:r>
            <a:r>
              <a:rPr lang="es-ES_tradnl" b="1" dirty="0">
                <a:solidFill>
                  <a:schemeClr val="bg1"/>
                </a:solidFill>
                <a:latin typeface="Karla" pitchFamily="2" charset="0"/>
              </a:rPr>
              <a:t>más registros de créditos previos </a:t>
            </a:r>
            <a:r>
              <a:rPr lang="es-ES_tradnl" dirty="0">
                <a:solidFill>
                  <a:schemeClr val="bg1"/>
                </a:solidFill>
                <a:latin typeface="Karla" pitchFamily="2" charset="0"/>
              </a:rPr>
              <a:t>y tener más variables que describan al cliente de forma financiera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D0D7F15-FB56-DE45-BFFB-D4408A2D5581}"/>
              </a:ext>
            </a:extLst>
          </p:cNvPr>
          <p:cNvSpPr/>
          <p:nvPr/>
        </p:nvSpPr>
        <p:spPr>
          <a:xfrm>
            <a:off x="960120" y="1571327"/>
            <a:ext cx="304800" cy="304800"/>
          </a:xfrm>
          <a:prstGeom prst="ellipse">
            <a:avLst/>
          </a:prstGeom>
          <a:solidFill>
            <a:srgbClr val="2FC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9660D4-1080-9D49-A3C5-A4A574E498D8}"/>
              </a:ext>
            </a:extLst>
          </p:cNvPr>
          <p:cNvSpPr txBox="1"/>
          <p:nvPr/>
        </p:nvSpPr>
        <p:spPr>
          <a:xfrm>
            <a:off x="1424939" y="2421195"/>
            <a:ext cx="993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  <a:latin typeface="Karla" pitchFamily="2" charset="0"/>
              </a:rPr>
              <a:t>Se sugiere a </a:t>
            </a:r>
            <a:r>
              <a:rPr lang="es-ES_tradnl" dirty="0" err="1">
                <a:solidFill>
                  <a:schemeClr val="bg1"/>
                </a:solidFill>
                <a:latin typeface="Karla" pitchFamily="2" charset="0"/>
              </a:rPr>
              <a:t>Sempli</a:t>
            </a:r>
            <a:r>
              <a:rPr lang="es-ES_tradnl" dirty="0">
                <a:solidFill>
                  <a:schemeClr val="bg1"/>
                </a:solidFill>
                <a:latin typeface="Karla" pitchFamily="2" charset="0"/>
              </a:rPr>
              <a:t> que sean </a:t>
            </a:r>
            <a:r>
              <a:rPr lang="es-ES_tradnl" b="1" dirty="0">
                <a:solidFill>
                  <a:schemeClr val="bg1"/>
                </a:solidFill>
                <a:latin typeface="Karla" pitchFamily="2" charset="0"/>
              </a:rPr>
              <a:t>más rigurosos con la recolección de los datos</a:t>
            </a:r>
            <a:r>
              <a:rPr lang="es-ES_tradnl" dirty="0">
                <a:solidFill>
                  <a:schemeClr val="bg1"/>
                </a:solidFill>
                <a:latin typeface="Karla" pitchFamily="2" charset="0"/>
              </a:rPr>
              <a:t>, con el fin de poder utilizar más variables que no se pudieron tener en cuenta</a:t>
            </a:r>
            <a:endParaRPr lang="es-ES_tradnl" b="1" dirty="0">
              <a:solidFill>
                <a:schemeClr val="bg1"/>
              </a:solidFill>
              <a:latin typeface="Karla" pitchFamily="2" charset="0"/>
              <a:ea typeface="Karla" pitchFamily="2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B6B904-8F86-7B40-8083-4C10EA68E10C}"/>
              </a:ext>
            </a:extLst>
          </p:cNvPr>
          <p:cNvSpPr/>
          <p:nvPr/>
        </p:nvSpPr>
        <p:spPr>
          <a:xfrm>
            <a:off x="960120" y="2453461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EC3DA10-3ED2-FF4E-969A-A9733CA24C76}"/>
              </a:ext>
            </a:extLst>
          </p:cNvPr>
          <p:cNvSpPr txBox="1"/>
          <p:nvPr/>
        </p:nvSpPr>
        <p:spPr>
          <a:xfrm>
            <a:off x="1424939" y="3303329"/>
            <a:ext cx="9932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Perfil de cliente: </a:t>
            </a:r>
            <a:r>
              <a:rPr lang="en-US" dirty="0">
                <a:solidFill>
                  <a:schemeClr val="bg1"/>
                </a:solidFill>
                <a:latin typeface="Karla" pitchFamily="2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Los créditos con plazo más largos tienen mayor propensión a no pagar.</a:t>
            </a:r>
            <a:r>
              <a:rPr lang="en-US" dirty="0">
                <a:solidFill>
                  <a:schemeClr val="bg1"/>
                </a:solidFill>
                <a:latin typeface="Karla" pitchFamily="2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Las actividades económicas Commerce, </a:t>
            </a:r>
            <a:r>
              <a:rPr lang="es-CO" dirty="0" err="1">
                <a:solidFill>
                  <a:schemeClr val="bg1"/>
                </a:solidFill>
                <a:latin typeface="Karla" pitchFamily="2" charset="0"/>
              </a:rPr>
              <a:t>Retail</a:t>
            </a: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, </a:t>
            </a:r>
            <a:r>
              <a:rPr lang="es-CO" dirty="0" err="1">
                <a:solidFill>
                  <a:schemeClr val="bg1"/>
                </a:solidFill>
                <a:latin typeface="Karla" pitchFamily="2" charset="0"/>
              </a:rPr>
              <a:t>Merchants</a:t>
            </a: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 tienen menor propensión a incurrir en mora. Mientras que </a:t>
            </a:r>
            <a:r>
              <a:rPr lang="es-CO" dirty="0" err="1">
                <a:solidFill>
                  <a:schemeClr val="bg1"/>
                </a:solidFill>
                <a:latin typeface="Karla" pitchFamily="2" charset="0"/>
              </a:rPr>
              <a:t>Tourism</a:t>
            </a: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, </a:t>
            </a:r>
            <a:r>
              <a:rPr lang="es-CO" dirty="0" err="1">
                <a:solidFill>
                  <a:schemeClr val="bg1"/>
                </a:solidFill>
                <a:latin typeface="Karla" pitchFamily="2" charset="0"/>
              </a:rPr>
              <a:t>Hotels</a:t>
            </a: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 and Restaurants tienen mayor propensión a no pagar. </a:t>
            </a:r>
            <a:r>
              <a:rPr lang="en-US" dirty="0">
                <a:solidFill>
                  <a:schemeClr val="bg1"/>
                </a:solidFill>
                <a:latin typeface="Karla" pitchFamily="2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Los créditos con tipos de garantía Prenda Maquinaria, Inventarios o Equipos tienen mayor propensión a no pagar. Mientras que los créditos con tipo de garantía Pagaré tiene menor propensión a incurrir en mora.</a:t>
            </a:r>
            <a:r>
              <a:rPr lang="en-US" dirty="0">
                <a:solidFill>
                  <a:schemeClr val="bg1"/>
                </a:solidFill>
                <a:latin typeface="Karla" pitchFamily="2" charset="0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Los clientes con valores de </a:t>
            </a:r>
            <a:r>
              <a:rPr lang="es-CO" dirty="0" err="1">
                <a:solidFill>
                  <a:schemeClr val="bg1"/>
                </a:solidFill>
                <a:latin typeface="Karla" pitchFamily="2" charset="0"/>
              </a:rPr>
              <a:t>Sempli</a:t>
            </a: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 Score más bajo tienen mayor propensión a no pagar.</a:t>
            </a:r>
            <a:endParaRPr lang="en-US" dirty="0">
              <a:solidFill>
                <a:schemeClr val="bg1"/>
              </a:solidFill>
              <a:latin typeface="Karla" pitchFamily="2" charset="0"/>
            </a:endParaRPr>
          </a:p>
          <a:p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Descartamos los créditos COVD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37863C7-E808-5746-821F-A28109AE1E5D}"/>
              </a:ext>
            </a:extLst>
          </p:cNvPr>
          <p:cNvSpPr/>
          <p:nvPr/>
        </p:nvSpPr>
        <p:spPr>
          <a:xfrm>
            <a:off x="960120" y="3335595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F037C08-47C6-3848-9BEB-3D1441B3CD3F}"/>
              </a:ext>
            </a:extLst>
          </p:cNvPr>
          <p:cNvSpPr/>
          <p:nvPr/>
        </p:nvSpPr>
        <p:spPr>
          <a:xfrm>
            <a:off x="-1" y="313487"/>
            <a:ext cx="7500135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5000" b="1" dirty="0">
                <a:solidFill>
                  <a:srgbClr val="4632FF"/>
                </a:solidFill>
                <a:latin typeface="Karla" pitchFamily="2" charset="0"/>
                <a:ea typeface="Karla" pitchFamily="2" charset="0"/>
              </a:rPr>
              <a:t> Conclusiones</a:t>
            </a:r>
          </a:p>
        </p:txBody>
      </p:sp>
    </p:spTree>
    <p:extLst>
      <p:ext uri="{BB962C8B-B14F-4D97-AF65-F5344CB8AC3E}">
        <p14:creationId xmlns:p14="http://schemas.microsoft.com/office/powerpoint/2010/main" val="33832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14EFBCD-F1DC-9643-B687-0BD30BA15D3E}"/>
              </a:ext>
            </a:extLst>
          </p:cNvPr>
          <p:cNvSpPr txBox="1"/>
          <p:nvPr/>
        </p:nvSpPr>
        <p:spPr>
          <a:xfrm>
            <a:off x="4643920" y="1324934"/>
            <a:ext cx="6955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>
                <a:ea typeface="Karla" pitchFamily="2" charset="0"/>
              </a:rPr>
              <a:t>Proyecto final</a:t>
            </a:r>
          </a:p>
          <a:p>
            <a:r>
              <a:rPr lang="es-CO" sz="4800" b="1" dirty="0">
                <a:ea typeface="Karla" pitchFamily="2" charset="0"/>
              </a:rPr>
              <a:t>Ciencia de Datos Aplicada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FBA9B7-4CB4-6048-A12A-BE7CAB1C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54" y="6119446"/>
            <a:ext cx="2234278" cy="5627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7E45C8-F736-434C-A516-68540EBD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9822" y="-100011"/>
            <a:ext cx="5196679" cy="719749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33B215D-AC50-8D4B-B576-F0C92B5C3284}"/>
              </a:ext>
            </a:extLst>
          </p:cNvPr>
          <p:cNvSpPr txBox="1"/>
          <p:nvPr/>
        </p:nvSpPr>
        <p:spPr>
          <a:xfrm>
            <a:off x="3924729" y="4146160"/>
            <a:ext cx="788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base"/>
            <a:r>
              <a:rPr lang="es-MX" b="0" i="0" u="none" strike="noStrike" dirty="0">
                <a:solidFill>
                  <a:srgbClr val="7F7F7F"/>
                </a:solidFill>
                <a:effectLst/>
                <a:latin typeface="Trebuchet MS" panose="020B0703020202090204" pitchFamily="34" charset="0"/>
              </a:rPr>
              <a:t>Universidad de los Andes</a:t>
            </a:r>
          </a:p>
          <a:p>
            <a:pPr algn="r" rtl="0" fontAlgn="base"/>
            <a:r>
              <a:rPr lang="es-MX" b="0" i="0" u="none" strike="noStrike" dirty="0">
                <a:solidFill>
                  <a:srgbClr val="7F7F7F"/>
                </a:solidFill>
                <a:effectLst/>
                <a:latin typeface="Trebuchet MS" panose="020B0703020202090204" pitchFamily="34" charset="0"/>
              </a:rPr>
              <a:t>Ivan Saavedra Villamil, Salomón Novoa Montenegro, Julián Sanabria Mejía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F0502020204030204" pitchFamily="34" charset="0"/>
            </a:endParaRPr>
          </a:p>
          <a:p>
            <a:pPr algn="r" rtl="0" fontAlgn="base"/>
            <a:r>
              <a:rPr lang="es-MX" b="0" i="0" u="none" strike="noStrike" dirty="0">
                <a:solidFill>
                  <a:srgbClr val="7F7F7F"/>
                </a:solidFill>
                <a:effectLst/>
                <a:latin typeface="Trebuchet MS" panose="020B0703020202090204" pitchFamily="34" charset="0"/>
              </a:rPr>
              <a:t>{ir.saavedra232, s.novoa485, jj.sanabria}@uniandes.edu.co</a:t>
            </a:r>
            <a:endParaRPr lang="en-US" b="0" i="0" dirty="0">
              <a:solidFill>
                <a:srgbClr val="000000"/>
              </a:solidFill>
              <a:effectLst/>
              <a:latin typeface="Segoe U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EB50975-948C-3642-95C1-6495114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0" y="6311900"/>
            <a:ext cx="1714500" cy="4318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23183BB-A2AA-6C44-A390-BA903222483F}"/>
              </a:ext>
            </a:extLst>
          </p:cNvPr>
          <p:cNvSpPr txBox="1"/>
          <p:nvPr/>
        </p:nvSpPr>
        <p:spPr>
          <a:xfrm>
            <a:off x="323800" y="2859551"/>
            <a:ext cx="9477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"/>
              </a:spcBef>
              <a:spcAft>
                <a:spcPts val="5"/>
              </a:spcAft>
            </a:pPr>
            <a:r>
              <a:rPr lang="es-CO" sz="6000" b="1" dirty="0">
                <a:latin typeface="Karla" pitchFamily="2" charset="0"/>
                <a:ea typeface="Karla" pitchFamily="2" charset="0"/>
              </a:rPr>
              <a:t>Crédito empresarial para pequeñas empresas en Colombia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E64C4F2-E061-604E-AD34-D4E85F6F1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869" y="-611946"/>
            <a:ext cx="12377738" cy="31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792F0157-7F79-A142-B6DB-9604592C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661" y="-810274"/>
            <a:ext cx="6988805" cy="39986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9E3C87-8E9E-374D-AB42-E32D6A041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280" y="6435820"/>
            <a:ext cx="1409680" cy="35503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C9B973-6EA0-F744-8E60-907A411E85BA}"/>
              </a:ext>
            </a:extLst>
          </p:cNvPr>
          <p:cNvCxnSpPr/>
          <p:nvPr/>
        </p:nvCxnSpPr>
        <p:spPr>
          <a:xfrm flipH="1">
            <a:off x="213360" y="6361043"/>
            <a:ext cx="11658600" cy="0"/>
          </a:xfrm>
          <a:prstGeom prst="line">
            <a:avLst/>
          </a:prstGeom>
          <a:ln>
            <a:solidFill>
              <a:srgbClr val="2FC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C82DBA-D01C-834F-A269-7C99253B4314}"/>
              </a:ext>
            </a:extLst>
          </p:cNvPr>
          <p:cNvSpPr txBox="1"/>
          <p:nvPr/>
        </p:nvSpPr>
        <p:spPr>
          <a:xfrm>
            <a:off x="1424940" y="2726174"/>
            <a:ext cx="488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Sempli</a:t>
            </a:r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 ofrece la </a:t>
            </a:r>
            <a:r>
              <a:rPr lang="es-CO" b="1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primera</a:t>
            </a:r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 </a:t>
            </a:r>
            <a:r>
              <a:rPr lang="es-CO" b="1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oportunidad</a:t>
            </a:r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 de crédito a pequeñas empresas con </a:t>
            </a:r>
            <a:r>
              <a:rPr lang="es-CO" b="1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poco historial crediticio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E9CBE82-1245-114A-9EA3-2871D5CF3370}"/>
              </a:ext>
            </a:extLst>
          </p:cNvPr>
          <p:cNvSpPr/>
          <p:nvPr/>
        </p:nvSpPr>
        <p:spPr>
          <a:xfrm>
            <a:off x="0" y="313487"/>
            <a:ext cx="5455578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5000" b="1" dirty="0">
                <a:solidFill>
                  <a:schemeClr val="bg2"/>
                </a:solidFill>
                <a:latin typeface="Karla" pitchFamily="2" charset="0"/>
                <a:ea typeface="Karla" pitchFamily="2" charset="0"/>
              </a:rPr>
              <a:t>Entendimiento del problema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D0D7F15-FB56-DE45-BFFB-D4408A2D5581}"/>
              </a:ext>
            </a:extLst>
          </p:cNvPr>
          <p:cNvSpPr/>
          <p:nvPr/>
        </p:nvSpPr>
        <p:spPr>
          <a:xfrm>
            <a:off x="960120" y="275844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9660D4-1080-9D49-A3C5-A4A574E498D8}"/>
              </a:ext>
            </a:extLst>
          </p:cNvPr>
          <p:cNvSpPr txBox="1"/>
          <p:nvPr/>
        </p:nvSpPr>
        <p:spPr>
          <a:xfrm>
            <a:off x="1424940" y="3608308"/>
            <a:ext cx="509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Las empresas que no pagan el crédito de vuelta </a:t>
            </a:r>
            <a:r>
              <a:rPr lang="es-CO" b="1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impactan negativamente </a:t>
            </a:r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las finanzas de </a:t>
            </a:r>
            <a:r>
              <a:rPr lang="es-CO" dirty="0" err="1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Sempli</a:t>
            </a:r>
            <a:endParaRPr lang="es-CO" dirty="0">
              <a:solidFill>
                <a:schemeClr val="bg1"/>
              </a:solidFill>
              <a:latin typeface="Karla" pitchFamily="2" charset="0"/>
              <a:ea typeface="Karla" pitchFamily="2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B6B904-8F86-7B40-8083-4C10EA68E10C}"/>
              </a:ext>
            </a:extLst>
          </p:cNvPr>
          <p:cNvSpPr/>
          <p:nvPr/>
        </p:nvSpPr>
        <p:spPr>
          <a:xfrm>
            <a:off x="960120" y="3640574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EC3DA10-3ED2-FF4E-969A-A9733CA24C76}"/>
              </a:ext>
            </a:extLst>
          </p:cNvPr>
          <p:cNvSpPr txBox="1"/>
          <p:nvPr/>
        </p:nvSpPr>
        <p:spPr>
          <a:xfrm>
            <a:off x="1424940" y="4490442"/>
            <a:ext cx="509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Sempli</a:t>
            </a:r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 tiene información sobre el </a:t>
            </a:r>
            <a:r>
              <a:rPr lang="es-CO" b="1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comportamiento de pago </a:t>
            </a:r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de sus clientes de sus 5 años de operación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37863C7-E808-5746-821F-A28109AE1E5D}"/>
              </a:ext>
            </a:extLst>
          </p:cNvPr>
          <p:cNvSpPr/>
          <p:nvPr/>
        </p:nvSpPr>
        <p:spPr>
          <a:xfrm>
            <a:off x="960120" y="4522708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C3ED027-69C9-F74D-B2D0-83CF3D02D8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10"/>
          <a:stretch/>
        </p:blipFill>
        <p:spPr>
          <a:xfrm>
            <a:off x="6525983" y="1934034"/>
            <a:ext cx="4453612" cy="36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9E2E80-544E-3149-B893-3A888BDE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917" y="-861114"/>
            <a:ext cx="7028089" cy="41108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19E3C87-8E9E-374D-AB42-E32D6A041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280" y="6435820"/>
            <a:ext cx="1409680" cy="35503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C9B973-6EA0-F744-8E60-907A411E85BA}"/>
              </a:ext>
            </a:extLst>
          </p:cNvPr>
          <p:cNvCxnSpPr/>
          <p:nvPr/>
        </p:nvCxnSpPr>
        <p:spPr>
          <a:xfrm flipH="1">
            <a:off x="213360" y="6361043"/>
            <a:ext cx="11658600" cy="0"/>
          </a:xfrm>
          <a:prstGeom prst="line">
            <a:avLst/>
          </a:prstGeom>
          <a:ln>
            <a:solidFill>
              <a:srgbClr val="2FC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C82DBA-D01C-834F-A269-7C99253B4314}"/>
              </a:ext>
            </a:extLst>
          </p:cNvPr>
          <p:cNvSpPr txBox="1"/>
          <p:nvPr/>
        </p:nvSpPr>
        <p:spPr>
          <a:xfrm>
            <a:off x="1424940" y="2726174"/>
            <a:ext cx="509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Identificar a los clientes que </a:t>
            </a:r>
            <a:r>
              <a:rPr lang="es-CO" b="1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no pagarán </a:t>
            </a:r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un crédito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E9CBE82-1245-114A-9EA3-2871D5CF3370}"/>
              </a:ext>
            </a:extLst>
          </p:cNvPr>
          <p:cNvSpPr/>
          <p:nvPr/>
        </p:nvSpPr>
        <p:spPr>
          <a:xfrm>
            <a:off x="0" y="313487"/>
            <a:ext cx="4831080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5000" b="1" dirty="0">
                <a:solidFill>
                  <a:schemeClr val="bg2"/>
                </a:solidFill>
                <a:latin typeface="Karla" pitchFamily="2" charset="0"/>
                <a:ea typeface="Karla" pitchFamily="2" charset="0"/>
              </a:rPr>
              <a:t>Oportunidad de negocio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D0D7F15-FB56-DE45-BFFB-D4408A2D5581}"/>
              </a:ext>
            </a:extLst>
          </p:cNvPr>
          <p:cNvSpPr/>
          <p:nvPr/>
        </p:nvSpPr>
        <p:spPr>
          <a:xfrm>
            <a:off x="960120" y="275844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9660D4-1080-9D49-A3C5-A4A574E498D8}"/>
              </a:ext>
            </a:extLst>
          </p:cNvPr>
          <p:cNvSpPr txBox="1"/>
          <p:nvPr/>
        </p:nvSpPr>
        <p:spPr>
          <a:xfrm>
            <a:off x="1424940" y="3608308"/>
            <a:ext cx="509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Optimizar el análisis crediticio </a:t>
            </a:r>
            <a:r>
              <a:rPr lang="es-CO" b="1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maximizando la utilidad 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B6B904-8F86-7B40-8083-4C10EA68E10C}"/>
              </a:ext>
            </a:extLst>
          </p:cNvPr>
          <p:cNvSpPr/>
          <p:nvPr/>
        </p:nvSpPr>
        <p:spPr>
          <a:xfrm>
            <a:off x="960120" y="3640574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EC3DA10-3ED2-FF4E-969A-A9733CA24C76}"/>
              </a:ext>
            </a:extLst>
          </p:cNvPr>
          <p:cNvSpPr txBox="1"/>
          <p:nvPr/>
        </p:nvSpPr>
        <p:spPr>
          <a:xfrm>
            <a:off x="1424940" y="4490442"/>
            <a:ext cx="509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La métrica que se usará para validar el éxito de este ejercicio será el </a:t>
            </a:r>
            <a:r>
              <a:rPr lang="es-CO" b="1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índice de cartera vencida </a:t>
            </a:r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(ICV)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37863C7-E808-5746-821F-A28109AE1E5D}"/>
              </a:ext>
            </a:extLst>
          </p:cNvPr>
          <p:cNvSpPr/>
          <p:nvPr/>
        </p:nvSpPr>
        <p:spPr>
          <a:xfrm>
            <a:off x="960120" y="4522708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C3ED027-69C9-F74D-B2D0-83CF3D02D8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10"/>
          <a:stretch/>
        </p:blipFill>
        <p:spPr>
          <a:xfrm>
            <a:off x="6505433" y="1934034"/>
            <a:ext cx="4453612" cy="36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3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19E3C87-8E9E-374D-AB42-E32D6A04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280" y="6435820"/>
            <a:ext cx="1409680" cy="35503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C9B973-6EA0-F744-8E60-907A411E85BA}"/>
              </a:ext>
            </a:extLst>
          </p:cNvPr>
          <p:cNvCxnSpPr/>
          <p:nvPr/>
        </p:nvCxnSpPr>
        <p:spPr>
          <a:xfrm flipH="1">
            <a:off x="213360" y="6361043"/>
            <a:ext cx="11658600" cy="0"/>
          </a:xfrm>
          <a:prstGeom prst="line">
            <a:avLst/>
          </a:prstGeom>
          <a:ln>
            <a:solidFill>
              <a:srgbClr val="2FC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C82DBA-D01C-834F-A269-7C99253B4314}"/>
              </a:ext>
            </a:extLst>
          </p:cNvPr>
          <p:cNvSpPr txBox="1"/>
          <p:nvPr/>
        </p:nvSpPr>
        <p:spPr>
          <a:xfrm>
            <a:off x="1424940" y="2405334"/>
            <a:ext cx="509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Reunión con el </a:t>
            </a:r>
            <a:r>
              <a:rPr lang="es-CO" b="1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Director de Riesgo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D0D7F15-FB56-DE45-BFFB-D4408A2D5581}"/>
              </a:ext>
            </a:extLst>
          </p:cNvPr>
          <p:cNvSpPr/>
          <p:nvPr/>
        </p:nvSpPr>
        <p:spPr>
          <a:xfrm>
            <a:off x="960120" y="2437600"/>
            <a:ext cx="304800" cy="304800"/>
          </a:xfrm>
          <a:prstGeom prst="ellipse">
            <a:avLst/>
          </a:prstGeom>
          <a:solidFill>
            <a:srgbClr val="2FC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9660D4-1080-9D49-A3C5-A4A574E498D8}"/>
              </a:ext>
            </a:extLst>
          </p:cNvPr>
          <p:cNvSpPr txBox="1"/>
          <p:nvPr/>
        </p:nvSpPr>
        <p:spPr>
          <a:xfrm>
            <a:off x="1424940" y="3287468"/>
            <a:ext cx="509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Limpieza del data set, pasamos de 142 variables a </a:t>
            </a:r>
            <a:r>
              <a:rPr lang="es-CO" b="1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27 variables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B6B904-8F86-7B40-8083-4C10EA68E10C}"/>
              </a:ext>
            </a:extLst>
          </p:cNvPr>
          <p:cNvSpPr/>
          <p:nvPr/>
        </p:nvSpPr>
        <p:spPr>
          <a:xfrm>
            <a:off x="960120" y="3319734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EC3DA10-3ED2-FF4E-969A-A9733CA24C76}"/>
              </a:ext>
            </a:extLst>
          </p:cNvPr>
          <p:cNvSpPr txBox="1"/>
          <p:nvPr/>
        </p:nvSpPr>
        <p:spPr>
          <a:xfrm>
            <a:off x="1424940" y="4169602"/>
            <a:ext cx="509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Descartamos los créditos </a:t>
            </a:r>
            <a:r>
              <a:rPr lang="es-CO" b="1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COVID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37863C7-E808-5746-821F-A28109AE1E5D}"/>
              </a:ext>
            </a:extLst>
          </p:cNvPr>
          <p:cNvSpPr/>
          <p:nvPr/>
        </p:nvSpPr>
        <p:spPr>
          <a:xfrm>
            <a:off x="960120" y="4201868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F037C08-47C6-3848-9BEB-3D1441B3CD3F}"/>
              </a:ext>
            </a:extLst>
          </p:cNvPr>
          <p:cNvSpPr/>
          <p:nvPr/>
        </p:nvSpPr>
        <p:spPr>
          <a:xfrm>
            <a:off x="-1" y="313487"/>
            <a:ext cx="7500135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5000" b="1" dirty="0">
                <a:solidFill>
                  <a:srgbClr val="4632FF"/>
                </a:solidFill>
                <a:latin typeface="Karla" pitchFamily="2" charset="0"/>
                <a:ea typeface="Karla" pitchFamily="2" charset="0"/>
              </a:rPr>
              <a:t> Preparación de datos</a:t>
            </a:r>
          </a:p>
        </p:txBody>
      </p:sp>
      <p:sp>
        <p:nvSpPr>
          <p:cNvPr id="3" name="CuadroTexto 23">
            <a:extLst>
              <a:ext uri="{FF2B5EF4-FFF2-40B4-BE49-F238E27FC236}">
                <a16:creationId xmlns:a16="http://schemas.microsoft.com/office/drawing/2014/main" id="{864C19B9-3C33-22F0-1967-0431A0100E90}"/>
              </a:ext>
            </a:extLst>
          </p:cNvPr>
          <p:cNvSpPr txBox="1"/>
          <p:nvPr/>
        </p:nvSpPr>
        <p:spPr>
          <a:xfrm>
            <a:off x="1423230" y="4856256"/>
            <a:ext cx="509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Karla" pitchFamily="2" charset="0"/>
                <a:ea typeface="Karla" pitchFamily="2" charset="0"/>
              </a:rPr>
              <a:t>Imputamos valores para evitar disminuir el data set</a:t>
            </a:r>
            <a:endParaRPr lang="es-CO" b="1" dirty="0">
              <a:solidFill>
                <a:schemeClr val="bg1"/>
              </a:solidFill>
              <a:latin typeface="Karla" pitchFamily="2" charset="0"/>
              <a:ea typeface="Karla" pitchFamily="2" charset="0"/>
            </a:endParaRPr>
          </a:p>
        </p:txBody>
      </p:sp>
      <p:sp>
        <p:nvSpPr>
          <p:cNvPr id="4" name="Elipse 24">
            <a:extLst>
              <a:ext uri="{FF2B5EF4-FFF2-40B4-BE49-F238E27FC236}">
                <a16:creationId xmlns:a16="http://schemas.microsoft.com/office/drawing/2014/main" id="{B2031BB6-8D7D-6197-90CA-4AABFF6D386C}"/>
              </a:ext>
            </a:extLst>
          </p:cNvPr>
          <p:cNvSpPr/>
          <p:nvPr/>
        </p:nvSpPr>
        <p:spPr>
          <a:xfrm>
            <a:off x="958410" y="4888522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875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19E3C87-8E9E-374D-AB42-E32D6A04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280" y="6435820"/>
            <a:ext cx="1409680" cy="35503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C9B973-6EA0-F744-8E60-907A411E85BA}"/>
              </a:ext>
            </a:extLst>
          </p:cNvPr>
          <p:cNvCxnSpPr/>
          <p:nvPr/>
        </p:nvCxnSpPr>
        <p:spPr>
          <a:xfrm flipH="1">
            <a:off x="213360" y="6361043"/>
            <a:ext cx="11658600" cy="0"/>
          </a:xfrm>
          <a:prstGeom prst="line">
            <a:avLst/>
          </a:prstGeom>
          <a:ln>
            <a:solidFill>
              <a:srgbClr val="2FC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B98D924-7E97-1C4D-9704-FDF1F6CF59E8}"/>
              </a:ext>
            </a:extLst>
          </p:cNvPr>
          <p:cNvSpPr/>
          <p:nvPr/>
        </p:nvSpPr>
        <p:spPr>
          <a:xfrm>
            <a:off x="-1" y="313487"/>
            <a:ext cx="9174823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5000" b="1" dirty="0">
                <a:solidFill>
                  <a:srgbClr val="4632FF"/>
                </a:solidFill>
                <a:latin typeface="Karla" pitchFamily="2" charset="0"/>
                <a:ea typeface="Karla" pitchFamily="2" charset="0"/>
              </a:rPr>
              <a:t> Selección del modelo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14A288-DE26-AD38-BD08-949F6AA5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33" y="3349982"/>
            <a:ext cx="3921037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3744C551-E0D1-6594-E81A-A6F3B8C00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227" y="4407409"/>
            <a:ext cx="3846743" cy="14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FCEFDF4-E074-A2B0-91F2-1871D216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33" y="2044343"/>
            <a:ext cx="3904527" cy="114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13">
            <a:extLst>
              <a:ext uri="{FF2B5EF4-FFF2-40B4-BE49-F238E27FC236}">
                <a16:creationId xmlns:a16="http://schemas.microsoft.com/office/drawing/2014/main" id="{25FB0872-6ABF-C485-B186-5FAE79FBA878}"/>
              </a:ext>
            </a:extLst>
          </p:cNvPr>
          <p:cNvSpPr txBox="1"/>
          <p:nvPr/>
        </p:nvSpPr>
        <p:spPr>
          <a:xfrm>
            <a:off x="1424940" y="2764274"/>
            <a:ext cx="509016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Karla" pitchFamily="2" charset="0"/>
              </a:rPr>
              <a:t>Para class_weight, dado que las clases estaban desbalanceadas (70% - 30%), se utilizó el valor de balanced.</a:t>
            </a:r>
            <a:endParaRPr lang="es-CO" dirty="0">
              <a:solidFill>
                <a:schemeClr val="bg1"/>
              </a:solidFill>
              <a:latin typeface="Karla" pitchFamily="2" charset="0"/>
            </a:endParaRPr>
          </a:p>
        </p:txBody>
      </p:sp>
      <p:sp>
        <p:nvSpPr>
          <p:cNvPr id="4" name="Elipse 16">
            <a:extLst>
              <a:ext uri="{FF2B5EF4-FFF2-40B4-BE49-F238E27FC236}">
                <a16:creationId xmlns:a16="http://schemas.microsoft.com/office/drawing/2014/main" id="{9812E702-6D46-8744-3133-C1A3874419F6}"/>
              </a:ext>
            </a:extLst>
          </p:cNvPr>
          <p:cNvSpPr/>
          <p:nvPr/>
        </p:nvSpPr>
        <p:spPr>
          <a:xfrm>
            <a:off x="960120" y="2796540"/>
            <a:ext cx="304800" cy="304800"/>
          </a:xfrm>
          <a:prstGeom prst="ellipse">
            <a:avLst/>
          </a:prstGeom>
          <a:solidFill>
            <a:srgbClr val="2FC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E0F834A3-C796-0A94-977B-0E2693F043C9}"/>
              </a:ext>
            </a:extLst>
          </p:cNvPr>
          <p:cNvSpPr txBox="1"/>
          <p:nvPr/>
        </p:nvSpPr>
        <p:spPr>
          <a:xfrm>
            <a:off x="1424940" y="3646408"/>
            <a:ext cx="509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Karla" pitchFamily="2" charset="0"/>
              </a:rPr>
              <a:t>Se probaron hasta nivel 4 de polinomialidad, pero en lugar de mejorar el resultado del Recall, disminuyó considerablemente por lo cual se utilizó el grado 1</a:t>
            </a:r>
            <a:endParaRPr lang="es-CO" dirty="0">
              <a:solidFill>
                <a:schemeClr val="bg1"/>
              </a:solidFill>
              <a:latin typeface="Karla" pitchFamily="2" charset="0"/>
            </a:endParaRPr>
          </a:p>
        </p:txBody>
      </p:sp>
      <p:sp>
        <p:nvSpPr>
          <p:cNvPr id="6" name="Elipse 18">
            <a:extLst>
              <a:ext uri="{FF2B5EF4-FFF2-40B4-BE49-F238E27FC236}">
                <a16:creationId xmlns:a16="http://schemas.microsoft.com/office/drawing/2014/main" id="{452086A9-1355-585F-D782-FB5B685F27C3}"/>
              </a:ext>
            </a:extLst>
          </p:cNvPr>
          <p:cNvSpPr/>
          <p:nvPr/>
        </p:nvSpPr>
        <p:spPr>
          <a:xfrm>
            <a:off x="960120" y="3678674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486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19E3C87-8E9E-374D-AB42-E32D6A04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280" y="6435820"/>
            <a:ext cx="1409680" cy="35503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C9B973-6EA0-F744-8E60-907A411E85BA}"/>
              </a:ext>
            </a:extLst>
          </p:cNvPr>
          <p:cNvCxnSpPr/>
          <p:nvPr/>
        </p:nvCxnSpPr>
        <p:spPr>
          <a:xfrm flipH="1">
            <a:off x="213360" y="6361043"/>
            <a:ext cx="11658600" cy="0"/>
          </a:xfrm>
          <a:prstGeom prst="line">
            <a:avLst/>
          </a:prstGeom>
          <a:ln>
            <a:solidFill>
              <a:srgbClr val="2FC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B98D924-7E97-1C4D-9704-FDF1F6CF59E8}"/>
              </a:ext>
            </a:extLst>
          </p:cNvPr>
          <p:cNvSpPr/>
          <p:nvPr/>
        </p:nvSpPr>
        <p:spPr>
          <a:xfrm>
            <a:off x="-1" y="313487"/>
            <a:ext cx="9174823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5000" b="1" dirty="0">
                <a:solidFill>
                  <a:srgbClr val="4632FF"/>
                </a:solidFill>
                <a:latin typeface="Karla" pitchFamily="2" charset="0"/>
                <a:ea typeface="Karla" pitchFamily="2" charset="0"/>
              </a:rPr>
              <a:t> Selección del modelo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EC72E5-E7A2-AD06-CF68-C332F4B23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21" y="1930461"/>
            <a:ext cx="8839200" cy="195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657C4-BC66-9886-1B54-0EB3607972B8}"/>
              </a:ext>
            </a:extLst>
          </p:cNvPr>
          <p:cNvSpPr txBox="1"/>
          <p:nvPr/>
        </p:nvSpPr>
        <p:spPr>
          <a:xfrm>
            <a:off x="2715127" y="4200143"/>
            <a:ext cx="6168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bg1"/>
                </a:solidFill>
                <a:latin typeface="Karla" pitchFamily="2" charset="0"/>
              </a:rPr>
              <a:t>Recall</a:t>
            </a: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 igual a 0.756 muestra que que el modelo identifica de manera correcta el 75.56% de los clientes que realmente caen en mora </a:t>
            </a:r>
            <a:endParaRPr lang="en-CO" dirty="0">
              <a:solidFill>
                <a:schemeClr val="bg1"/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3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19E3C87-8E9E-374D-AB42-E32D6A04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280" y="6435820"/>
            <a:ext cx="1409680" cy="35503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C9B973-6EA0-F744-8E60-907A411E85BA}"/>
              </a:ext>
            </a:extLst>
          </p:cNvPr>
          <p:cNvCxnSpPr/>
          <p:nvPr/>
        </p:nvCxnSpPr>
        <p:spPr>
          <a:xfrm flipH="1">
            <a:off x="213360" y="6361043"/>
            <a:ext cx="11658600" cy="0"/>
          </a:xfrm>
          <a:prstGeom prst="line">
            <a:avLst/>
          </a:prstGeom>
          <a:ln>
            <a:solidFill>
              <a:srgbClr val="2FC9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B98D924-7E97-1C4D-9704-FDF1F6CF59E8}"/>
              </a:ext>
            </a:extLst>
          </p:cNvPr>
          <p:cNvSpPr/>
          <p:nvPr/>
        </p:nvSpPr>
        <p:spPr>
          <a:xfrm>
            <a:off x="-1" y="313487"/>
            <a:ext cx="9174823" cy="109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5000" b="1" dirty="0">
                <a:solidFill>
                  <a:srgbClr val="4632FF"/>
                </a:solidFill>
                <a:latin typeface="Karla" pitchFamily="2" charset="0"/>
                <a:ea typeface="Karla" pitchFamily="2" charset="0"/>
              </a:rPr>
              <a:t> Importancia de variables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669BD4-5BFC-2325-97D1-84D6D45FF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586"/>
          <a:stretch/>
        </p:blipFill>
        <p:spPr>
          <a:xfrm>
            <a:off x="1683219" y="1410767"/>
            <a:ext cx="4900863" cy="1653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B49126-76A3-E287-A1E7-D696CB275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04" b="-1"/>
          <a:stretch/>
        </p:blipFill>
        <p:spPr>
          <a:xfrm>
            <a:off x="1683219" y="3159237"/>
            <a:ext cx="4900863" cy="27670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BC274-D545-E3BD-548B-5E8EDBB8A09A}"/>
              </a:ext>
            </a:extLst>
          </p:cNvPr>
          <p:cNvSpPr txBox="1"/>
          <p:nvPr/>
        </p:nvSpPr>
        <p:spPr>
          <a:xfrm>
            <a:off x="6357886" y="2651182"/>
            <a:ext cx="41508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Las variables qué más discriminan la propensión de quedar en mora son:</a:t>
            </a:r>
          </a:p>
          <a:p>
            <a:pPr algn="l" rtl="0" fontAlgn="base"/>
            <a:r>
              <a:rPr lang="en-US" dirty="0">
                <a:solidFill>
                  <a:schemeClr val="bg1"/>
                </a:solidFill>
                <a:latin typeface="Karla" pitchFamily="2" charset="0"/>
              </a:rPr>
              <a:t>​</a:t>
            </a:r>
          </a:p>
          <a:p>
            <a:pPr algn="l" rtl="0" fontAlgn="base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Plazo con 24%</a:t>
            </a:r>
            <a:r>
              <a:rPr lang="en-US" dirty="0">
                <a:solidFill>
                  <a:schemeClr val="bg1"/>
                </a:solidFill>
                <a:latin typeface="Karla" pitchFamily="2" charset="0"/>
              </a:rPr>
              <a:t>​</a:t>
            </a:r>
          </a:p>
          <a:p>
            <a:pPr algn="l" rtl="0" fontAlgn="base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Actividad económica 14%</a:t>
            </a:r>
            <a:r>
              <a:rPr lang="en-US" dirty="0">
                <a:solidFill>
                  <a:schemeClr val="bg1"/>
                </a:solidFill>
                <a:latin typeface="Karla" pitchFamily="2" charset="0"/>
              </a:rPr>
              <a:t>​</a:t>
            </a:r>
          </a:p>
          <a:p>
            <a:pPr algn="l" rtl="0" fontAlgn="base">
              <a:buFont typeface="+mj-lt"/>
              <a:buAutoNum type="arabicPeriod"/>
            </a:pPr>
            <a:r>
              <a:rPr lang="es-CO" dirty="0">
                <a:solidFill>
                  <a:schemeClr val="bg1"/>
                </a:solidFill>
                <a:latin typeface="Karla" pitchFamily="2" charset="0"/>
              </a:rPr>
              <a:t>Tipo Garantía 11%</a:t>
            </a:r>
            <a:endParaRPr lang="en-US" dirty="0">
              <a:solidFill>
                <a:schemeClr val="bg1"/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47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itia ">
      <a:dk1>
        <a:srgbClr val="4532FE"/>
      </a:dk1>
      <a:lt1>
        <a:srgbClr val="656665"/>
      </a:lt1>
      <a:dk2>
        <a:srgbClr val="CBCCCB"/>
      </a:dk2>
      <a:lt2>
        <a:srgbClr val="FFFFFF"/>
      </a:lt2>
      <a:accent1>
        <a:srgbClr val="2FC8E0"/>
      </a:accent1>
      <a:accent2>
        <a:srgbClr val="1313F9"/>
      </a:accent2>
      <a:accent3>
        <a:srgbClr val="45DEB0"/>
      </a:accent3>
      <a:accent4>
        <a:srgbClr val="32AC92"/>
      </a:accent4>
      <a:accent5>
        <a:srgbClr val="62EE58"/>
      </a:accent5>
      <a:accent6>
        <a:srgbClr val="D0F461"/>
      </a:accent6>
      <a:hlink>
        <a:srgbClr val="FFFF00"/>
      </a:hlink>
      <a:folHlink>
        <a:srgbClr val="F96033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444</Words>
  <Application>Microsoft Macintosh PowerPoint</Application>
  <PresentationFormat>Widescreen</PresentationFormat>
  <Paragraphs>41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Karla</vt:lpstr>
      <vt:lpstr>Segoe UI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Ivan Saavedra Villamil</cp:lastModifiedBy>
  <cp:revision>29</cp:revision>
  <dcterms:created xsi:type="dcterms:W3CDTF">2022-09-23T16:04:13Z</dcterms:created>
  <dcterms:modified xsi:type="dcterms:W3CDTF">2022-12-01T22:48:04Z</dcterms:modified>
</cp:coreProperties>
</file>